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全连接层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Mqtt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783688" y="187122"/>
            <a:ext cx="512854" cy="50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043858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/>
              <a:t>Kafka consumer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783688" y="311210"/>
            <a:ext cx="512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1884312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2716305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滑动窗口划分数据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40113" y="1545084"/>
            <a:ext cx="1" cy="33922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0112" y="675924"/>
            <a:ext cx="2" cy="36793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112" y="2336947"/>
            <a:ext cx="1" cy="37935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8557" y="1239962"/>
            <a:ext cx="1040647" cy="17269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39EB7E-5B1C-17F9-11D0-ACB42E0E89D3}"/>
              </a:ext>
            </a:extLst>
          </p:cNvPr>
          <p:cNvGrpSpPr/>
          <p:nvPr/>
        </p:nvGrpSpPr>
        <p:grpSpPr>
          <a:xfrm>
            <a:off x="4517000" y="989349"/>
            <a:ext cx="1779094" cy="5617354"/>
            <a:chOff x="4809484" y="982692"/>
            <a:chExt cx="1779094" cy="561735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38E6F2D-A59F-DA61-647F-DD3FA725243E}"/>
                </a:ext>
              </a:extLst>
            </p:cNvPr>
            <p:cNvSpPr txBox="1"/>
            <p:nvPr/>
          </p:nvSpPr>
          <p:spPr>
            <a:xfrm>
              <a:off x="5907714" y="4807811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D50F5-1A66-8A56-9BB0-368F6CDA4E15}"/>
                </a:ext>
              </a:extLst>
            </p:cNvPr>
            <p:cNvSpPr/>
            <p:nvPr/>
          </p:nvSpPr>
          <p:spPr>
            <a:xfrm>
              <a:off x="5111688" y="98269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数据归一化处理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19BE34C-942B-9578-458C-E6C6920F94C8}"/>
                </a:ext>
              </a:extLst>
            </p:cNvPr>
            <p:cNvSpPr/>
            <p:nvPr/>
          </p:nvSpPr>
          <p:spPr>
            <a:xfrm>
              <a:off x="5356750" y="6252784"/>
              <a:ext cx="986757" cy="347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结束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7CC260FD-D8CD-41B9-5AE8-9274C5FE9839}"/>
                </a:ext>
              </a:extLst>
            </p:cNvPr>
            <p:cNvSpPr/>
            <p:nvPr/>
          </p:nvSpPr>
          <p:spPr>
            <a:xfrm>
              <a:off x="5111685" y="4013316"/>
              <a:ext cx="1476888" cy="6758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是否异常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A5D862-FEED-4634-DC98-9FB54A2F9B03}"/>
                </a:ext>
              </a:extLst>
            </p:cNvPr>
            <p:cNvSpPr/>
            <p:nvPr/>
          </p:nvSpPr>
          <p:spPr>
            <a:xfrm>
              <a:off x="5107998" y="189983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训练好的</a:t>
              </a:r>
              <a:r>
                <a:rPr lang="en-US" altLang="zh-CN" sz="1000" dirty="0" err="1"/>
                <a:t>TransformerFFT</a:t>
              </a:r>
              <a:r>
                <a:rPr lang="zh-CN" altLang="en-US" sz="1000" dirty="0"/>
                <a:t>模型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6ECDA4-6DDB-5C2D-4818-18E68CE1424B}"/>
                </a:ext>
              </a:extLst>
            </p:cNvPr>
            <p:cNvSpPr/>
            <p:nvPr/>
          </p:nvSpPr>
          <p:spPr>
            <a:xfrm>
              <a:off x="5111685" y="517986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异常通知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A340423-3575-CF11-EC42-0770ADCD6E20}"/>
                </a:ext>
              </a:extLst>
            </p:cNvPr>
            <p:cNvCxnSpPr>
              <a:stCxn id="10" idx="2"/>
              <a:endCxn id="2" idx="0"/>
            </p:cNvCxnSpPr>
            <p:nvPr/>
          </p:nvCxnSpPr>
          <p:spPr>
            <a:xfrm flipH="1">
              <a:off x="5846443" y="1483918"/>
              <a:ext cx="3690" cy="415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065F40-5C67-04B5-C430-6FC9E9A6DDCA}"/>
                </a:ext>
              </a:extLst>
            </p:cNvPr>
            <p:cNvCxnSpPr>
              <a:stCxn id="13" idx="2"/>
              <a:endCxn id="3" idx="0"/>
            </p:cNvCxnSpPr>
            <p:nvPr/>
          </p:nvCxnSpPr>
          <p:spPr>
            <a:xfrm>
              <a:off x="5850129" y="4689125"/>
              <a:ext cx="1" cy="490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854A2C4-39A7-4389-47FD-B0BE3AF91F1B}"/>
                </a:ext>
              </a:extLst>
            </p:cNvPr>
            <p:cNvCxnSpPr>
              <a:stCxn id="3" idx="2"/>
              <a:endCxn id="12" idx="0"/>
            </p:cNvCxnSpPr>
            <p:nvPr/>
          </p:nvCxnSpPr>
          <p:spPr>
            <a:xfrm flipH="1">
              <a:off x="5850129" y="5681088"/>
              <a:ext cx="1" cy="5716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719F1DD-6582-4E05-E33D-68E34BE99C97}"/>
                </a:ext>
              </a:extLst>
            </p:cNvPr>
            <p:cNvSpPr txBox="1"/>
            <p:nvPr/>
          </p:nvSpPr>
          <p:spPr>
            <a:xfrm>
              <a:off x="4809484" y="3996583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否</a:t>
              </a: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B650D077-1A1D-FDA1-F618-787D2B650ACC}"/>
                </a:ext>
              </a:extLst>
            </p:cNvPr>
            <p:cNvSpPr/>
            <p:nvPr/>
          </p:nvSpPr>
          <p:spPr>
            <a:xfrm>
              <a:off x="5107998" y="2949494"/>
              <a:ext cx="1476888" cy="50816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异常检测基线算法检测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CE7FFC-753D-7EB2-99CD-B4DBE70BB25E}"/>
                </a:ext>
              </a:extLst>
            </p:cNvPr>
            <p:cNvCxnSpPr>
              <a:stCxn id="2" idx="2"/>
              <a:endCxn id="26" idx="0"/>
            </p:cNvCxnSpPr>
            <p:nvPr/>
          </p:nvCxnSpPr>
          <p:spPr>
            <a:xfrm flipH="1">
              <a:off x="5846442" y="2401058"/>
              <a:ext cx="1" cy="548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5BBD21-B2CD-AD39-1C73-7209F87F26FD}"/>
                </a:ext>
              </a:extLst>
            </p:cNvPr>
            <p:cNvCxnSpPr>
              <a:stCxn id="26" idx="4"/>
              <a:endCxn id="13" idx="0"/>
            </p:cNvCxnSpPr>
            <p:nvPr/>
          </p:nvCxnSpPr>
          <p:spPr>
            <a:xfrm>
              <a:off x="5846442" y="3457655"/>
              <a:ext cx="3687" cy="555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E880CEE-B2CA-D32B-1AC4-604366B3FEFD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040113" y="3217532"/>
            <a:ext cx="1779089" cy="1140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4" y="21969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890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053E0-8C66-4BD6-3AEE-B76A836809DF}"/>
              </a:ext>
            </a:extLst>
          </p:cNvPr>
          <p:cNvGrpSpPr/>
          <p:nvPr/>
        </p:nvGrpSpPr>
        <p:grpSpPr>
          <a:xfrm>
            <a:off x="2375641" y="1475524"/>
            <a:ext cx="1290917" cy="2137371"/>
            <a:chOff x="2420464" y="1511502"/>
            <a:chExt cx="1290917" cy="21373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02DB3C-AEE0-BA7B-7A2E-620271E45BA3}"/>
                </a:ext>
              </a:extLst>
            </p:cNvPr>
            <p:cNvSpPr/>
            <p:nvPr/>
          </p:nvSpPr>
          <p:spPr>
            <a:xfrm>
              <a:off x="2420464" y="1511502"/>
              <a:ext cx="1290917" cy="2137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E942C16-0EDF-44AF-ABC8-8CA50D0BD0A7}"/>
                </a:ext>
              </a:extLst>
            </p:cNvPr>
            <p:cNvSpPr txBox="1"/>
            <p:nvPr/>
          </p:nvSpPr>
          <p:spPr>
            <a:xfrm>
              <a:off x="2519082" y="1544890"/>
              <a:ext cx="1120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车辆数据采集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11585B-41C8-4013-1B55-30E7C2071340}"/>
                </a:ext>
              </a:extLst>
            </p:cNvPr>
            <p:cNvSpPr/>
            <p:nvPr/>
          </p:nvSpPr>
          <p:spPr>
            <a:xfrm>
              <a:off x="2707336" y="2008802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A17AEC-C349-E104-AF2E-BA044FD901C5}"/>
                </a:ext>
              </a:extLst>
            </p:cNvPr>
            <p:cNvSpPr/>
            <p:nvPr/>
          </p:nvSpPr>
          <p:spPr>
            <a:xfrm>
              <a:off x="2613206" y="2484279"/>
              <a:ext cx="905435" cy="46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中央电子控制单元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F380FD-E3EC-6E52-567B-A4A0BBFB1704}"/>
                </a:ext>
              </a:extLst>
            </p:cNvPr>
            <p:cNvSpPr/>
            <p:nvPr/>
          </p:nvSpPr>
          <p:spPr>
            <a:xfrm>
              <a:off x="2707336" y="3122804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串口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80D26D-4589-E8B6-E523-2D32AB146D6B}"/>
              </a:ext>
            </a:extLst>
          </p:cNvPr>
          <p:cNvSpPr/>
          <p:nvPr/>
        </p:nvSpPr>
        <p:spPr>
          <a:xfrm>
            <a:off x="4112611" y="2650107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数据持久化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74D5F-DB61-9EEA-6986-94ADF7A680DB}"/>
              </a:ext>
            </a:extLst>
          </p:cNvPr>
          <p:cNvSpPr/>
          <p:nvPr/>
        </p:nvSpPr>
        <p:spPr>
          <a:xfrm>
            <a:off x="5533663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数据划分与数据归一化处理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F512FA-C774-A1AC-388E-9B15C3DEB1A3}"/>
              </a:ext>
            </a:extLst>
          </p:cNvPr>
          <p:cNvSpPr/>
          <p:nvPr/>
        </p:nvSpPr>
        <p:spPr>
          <a:xfrm>
            <a:off x="6897402" y="1487456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训练好的模型进行特征提取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45BCA6-8359-6CE9-64FE-F232350A520E}"/>
              </a:ext>
            </a:extLst>
          </p:cNvPr>
          <p:cNvSpPr/>
          <p:nvPr/>
        </p:nvSpPr>
        <p:spPr>
          <a:xfrm>
            <a:off x="8224308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实时异常检测基线算法进行异常判断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D5D6B-9CEC-608B-1E4F-D87E1E88089F}"/>
              </a:ext>
            </a:extLst>
          </p:cNvPr>
          <p:cNvSpPr/>
          <p:nvPr/>
        </p:nvSpPr>
        <p:spPr>
          <a:xfrm>
            <a:off x="4124982" y="1487456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数据流式推送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2996B3-F449-EB73-02DF-BF6C937DB44E}"/>
              </a:ext>
            </a:extLst>
          </p:cNvPr>
          <p:cNvSpPr/>
          <p:nvPr/>
        </p:nvSpPr>
        <p:spPr>
          <a:xfrm>
            <a:off x="6897401" y="2644130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模型定时迭代训练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3BEEE-BEBA-F699-7BD6-0C420135447E}"/>
              </a:ext>
            </a:extLst>
          </p:cNvPr>
          <p:cNvSpPr txBox="1"/>
          <p:nvPr/>
        </p:nvSpPr>
        <p:spPr>
          <a:xfrm>
            <a:off x="1782791" y="1961913"/>
            <a:ext cx="400110" cy="1301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车辆异常检测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651F01-2D2F-C4E3-AD8B-5B412B4892FD}"/>
              </a:ext>
            </a:extLst>
          </p:cNvPr>
          <p:cNvSpPr/>
          <p:nvPr/>
        </p:nvSpPr>
        <p:spPr>
          <a:xfrm>
            <a:off x="1671781" y="4428565"/>
            <a:ext cx="4664363" cy="1783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2B019-1DF8-C794-B3D3-0E83B0B7D05C}"/>
              </a:ext>
            </a:extLst>
          </p:cNvPr>
          <p:cNvSpPr txBox="1"/>
          <p:nvPr/>
        </p:nvSpPr>
        <p:spPr>
          <a:xfrm>
            <a:off x="1782791" y="4906547"/>
            <a:ext cx="400110" cy="852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异常通知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EDFD3C-FE2D-6DE7-C438-AC0ED7B82877}"/>
              </a:ext>
            </a:extLst>
          </p:cNvPr>
          <p:cNvSpPr/>
          <p:nvPr/>
        </p:nvSpPr>
        <p:spPr>
          <a:xfrm>
            <a:off x="2373449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</a:rPr>
              <a:t>页面展示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3BB049-B69B-1865-0DE1-0A38F81448AC}"/>
              </a:ext>
            </a:extLst>
          </p:cNvPr>
          <p:cNvSpPr/>
          <p:nvPr/>
        </p:nvSpPr>
        <p:spPr>
          <a:xfrm>
            <a:off x="4359137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DDD753-53AB-908E-2FA6-E5522F1B7C64}"/>
              </a:ext>
            </a:extLst>
          </p:cNvPr>
          <p:cNvSpPr/>
          <p:nvPr/>
        </p:nvSpPr>
        <p:spPr>
          <a:xfrm>
            <a:off x="2373449" y="5471106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飞书通知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7000C-2F7E-CA5B-2F79-6641FE7B4383}"/>
              </a:ext>
            </a:extLst>
          </p:cNvPr>
          <p:cNvCxnSpPr>
            <a:cxnSpLocks/>
          </p:cNvCxnSpPr>
          <p:nvPr/>
        </p:nvCxnSpPr>
        <p:spPr>
          <a:xfrm>
            <a:off x="3780914" y="2519082"/>
            <a:ext cx="34406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76438E-5E22-F7C8-C80E-B0947FE2085D}"/>
              </a:ext>
            </a:extLst>
          </p:cNvPr>
          <p:cNvCxnSpPr>
            <a:cxnSpLocks/>
          </p:cNvCxnSpPr>
          <p:nvPr/>
        </p:nvCxnSpPr>
        <p:spPr>
          <a:xfrm>
            <a:off x="5075241" y="2519082"/>
            <a:ext cx="39268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31A815-E483-BC0F-A400-4FE44F7A393C}"/>
              </a:ext>
            </a:extLst>
          </p:cNvPr>
          <p:cNvCxnSpPr>
            <a:cxnSpLocks/>
          </p:cNvCxnSpPr>
          <p:nvPr/>
        </p:nvCxnSpPr>
        <p:spPr>
          <a:xfrm>
            <a:off x="6576291" y="2519082"/>
            <a:ext cx="366053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AC49D-58B1-D602-476B-C3A1DA70D475}"/>
              </a:ext>
            </a:extLst>
          </p:cNvPr>
          <p:cNvCxnSpPr>
            <a:cxnSpLocks/>
          </p:cNvCxnSpPr>
          <p:nvPr/>
        </p:nvCxnSpPr>
        <p:spPr>
          <a:xfrm>
            <a:off x="7767782" y="2519082"/>
            <a:ext cx="369454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3F9BA81-1B8A-D28B-CE89-474BC8AA64B7}"/>
              </a:ext>
            </a:extLst>
          </p:cNvPr>
          <p:cNvCxnSpPr>
            <a:cxnSpLocks/>
          </p:cNvCxnSpPr>
          <p:nvPr/>
        </p:nvCxnSpPr>
        <p:spPr>
          <a:xfrm>
            <a:off x="3860800" y="4939451"/>
            <a:ext cx="406400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246E3D-0BA4-C40E-EF55-536C322DF3AE}"/>
              </a:ext>
            </a:extLst>
          </p:cNvPr>
          <p:cNvSpPr/>
          <p:nvPr/>
        </p:nvSpPr>
        <p:spPr>
          <a:xfrm>
            <a:off x="1731818" y="46183"/>
            <a:ext cx="8728364" cy="4208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444D36-EE38-E8DD-9F2C-7E00619D736E}"/>
              </a:ext>
            </a:extLst>
          </p:cNvPr>
          <p:cNvSpPr/>
          <p:nvPr/>
        </p:nvSpPr>
        <p:spPr>
          <a:xfrm>
            <a:off x="1713344" y="590937"/>
            <a:ext cx="8746838" cy="5213516"/>
          </a:xfrm>
          <a:custGeom>
            <a:avLst/>
            <a:gdLst>
              <a:gd name="connsiteX0" fmla="*/ 0 w 8728364"/>
              <a:gd name="connsiteY0" fmla="*/ 865157 h 5190838"/>
              <a:gd name="connsiteX1" fmla="*/ 865157 w 8728364"/>
              <a:gd name="connsiteY1" fmla="*/ 0 h 5190838"/>
              <a:gd name="connsiteX2" fmla="*/ 7863207 w 8728364"/>
              <a:gd name="connsiteY2" fmla="*/ 0 h 5190838"/>
              <a:gd name="connsiteX3" fmla="*/ 8728364 w 8728364"/>
              <a:gd name="connsiteY3" fmla="*/ 865157 h 5190838"/>
              <a:gd name="connsiteX4" fmla="*/ 8728364 w 8728364"/>
              <a:gd name="connsiteY4" fmla="*/ 4325681 h 5190838"/>
              <a:gd name="connsiteX5" fmla="*/ 7863207 w 8728364"/>
              <a:gd name="connsiteY5" fmla="*/ 5190838 h 5190838"/>
              <a:gd name="connsiteX6" fmla="*/ 865157 w 8728364"/>
              <a:gd name="connsiteY6" fmla="*/ 5190838 h 5190838"/>
              <a:gd name="connsiteX7" fmla="*/ 0 w 8728364"/>
              <a:gd name="connsiteY7" fmla="*/ 4325681 h 5190838"/>
              <a:gd name="connsiteX8" fmla="*/ 0 w 8728364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7863207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8094116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1"/>
              <a:gd name="connsiteY0" fmla="*/ 865157 h 5190838"/>
              <a:gd name="connsiteX1" fmla="*/ 865157 w 8737601"/>
              <a:gd name="connsiteY1" fmla="*/ 0 h 5190838"/>
              <a:gd name="connsiteX2" fmla="*/ 8094116 w 8737601"/>
              <a:gd name="connsiteY2" fmla="*/ 0 h 5190838"/>
              <a:gd name="connsiteX3" fmla="*/ 8737600 w 8737601"/>
              <a:gd name="connsiteY3" fmla="*/ 551120 h 5190838"/>
              <a:gd name="connsiteX4" fmla="*/ 8737601 w 8737601"/>
              <a:gd name="connsiteY4" fmla="*/ 4704372 h 5190838"/>
              <a:gd name="connsiteX5" fmla="*/ 7863207 w 8737601"/>
              <a:gd name="connsiteY5" fmla="*/ 5190838 h 5190838"/>
              <a:gd name="connsiteX6" fmla="*/ 865157 w 8737601"/>
              <a:gd name="connsiteY6" fmla="*/ 5190838 h 5190838"/>
              <a:gd name="connsiteX7" fmla="*/ 0 w 8737601"/>
              <a:gd name="connsiteY7" fmla="*/ 4325681 h 5190838"/>
              <a:gd name="connsiteX8" fmla="*/ 0 w 8737601"/>
              <a:gd name="connsiteY8" fmla="*/ 865157 h 5190838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0 w 8737601"/>
              <a:gd name="connsiteY7" fmla="*/ 4325681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432301 h 5210563"/>
              <a:gd name="connsiteX1" fmla="*/ 865157 w 8737601"/>
              <a:gd name="connsiteY1" fmla="*/ 1253 h 5210563"/>
              <a:gd name="connsiteX2" fmla="*/ 8094116 w 8737601"/>
              <a:gd name="connsiteY2" fmla="*/ 1253 h 5210563"/>
              <a:gd name="connsiteX3" fmla="*/ 8737600 w 8737601"/>
              <a:gd name="connsiteY3" fmla="*/ 552373 h 5210563"/>
              <a:gd name="connsiteX4" fmla="*/ 8737601 w 8737601"/>
              <a:gd name="connsiteY4" fmla="*/ 4705625 h 5210563"/>
              <a:gd name="connsiteX5" fmla="*/ 8241898 w 8737601"/>
              <a:gd name="connsiteY5" fmla="*/ 5210563 h 5210563"/>
              <a:gd name="connsiteX6" fmla="*/ 504938 w 8737601"/>
              <a:gd name="connsiteY6" fmla="*/ 5192091 h 5210563"/>
              <a:gd name="connsiteX7" fmla="*/ 9237 w 8737601"/>
              <a:gd name="connsiteY7" fmla="*/ 4751806 h 5210563"/>
              <a:gd name="connsiteX8" fmla="*/ 0 w 8737601"/>
              <a:gd name="connsiteY8" fmla="*/ 432301 h 5210563"/>
              <a:gd name="connsiteX0" fmla="*/ 0 w 8737601"/>
              <a:gd name="connsiteY0" fmla="*/ 431048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431048 h 5209310"/>
              <a:gd name="connsiteX0" fmla="*/ 0 w 8737601"/>
              <a:gd name="connsiteY0" fmla="*/ 569593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37601"/>
              <a:gd name="connsiteY0" fmla="*/ 569593 h 5209310"/>
              <a:gd name="connsiteX1" fmla="*/ 680430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46838"/>
              <a:gd name="connsiteY0" fmla="*/ 467993 h 5209310"/>
              <a:gd name="connsiteX1" fmla="*/ 689667 w 8746838"/>
              <a:gd name="connsiteY1" fmla="*/ 18473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67993 h 5209310"/>
              <a:gd name="connsiteX1" fmla="*/ 578831 w 8746838"/>
              <a:gd name="connsiteY1" fmla="*/ 9237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103353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278844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6838" h="5213516">
                <a:moveTo>
                  <a:pt x="0" y="472199"/>
                </a:moveTo>
                <a:cubicBezTo>
                  <a:pt x="0" y="-5614"/>
                  <a:pt x="101018" y="13443"/>
                  <a:pt x="578831" y="13443"/>
                </a:cubicBezTo>
                <a:lnTo>
                  <a:pt x="8278844" y="4206"/>
                </a:lnTo>
                <a:cubicBezTo>
                  <a:pt x="8756657" y="4206"/>
                  <a:pt x="8737601" y="-70269"/>
                  <a:pt x="8737601" y="407544"/>
                </a:cubicBezTo>
                <a:cubicBezTo>
                  <a:pt x="8737601" y="1561052"/>
                  <a:pt x="8746838" y="3555070"/>
                  <a:pt x="8746838" y="4708578"/>
                </a:cubicBezTo>
                <a:cubicBezTo>
                  <a:pt x="8746838" y="5186391"/>
                  <a:pt x="8728948" y="5213516"/>
                  <a:pt x="8251135" y="5213516"/>
                </a:cubicBezTo>
                <a:lnTo>
                  <a:pt x="514175" y="5195044"/>
                </a:lnTo>
                <a:cubicBezTo>
                  <a:pt x="36362" y="5195044"/>
                  <a:pt x="18474" y="5232572"/>
                  <a:pt x="18474" y="4754759"/>
                </a:cubicBezTo>
                <a:lnTo>
                  <a:pt x="0" y="47219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590DEE-503C-6E7B-99B2-6221BE3FB38A}"/>
              </a:ext>
            </a:extLst>
          </p:cNvPr>
          <p:cNvSpPr/>
          <p:nvPr/>
        </p:nvSpPr>
        <p:spPr>
          <a:xfrm>
            <a:off x="2341418" y="8491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IoT</a:t>
            </a:r>
            <a:r>
              <a:rPr lang="zh-CN" altLang="en-US" sz="1000" b="1" dirty="0">
                <a:solidFill>
                  <a:schemeClr val="tx1"/>
                </a:solidFill>
              </a:rPr>
              <a:t>网关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C025FD-5FC0-4DEE-42CE-31CB0117906E}"/>
              </a:ext>
            </a:extLst>
          </p:cNvPr>
          <p:cNvSpPr/>
          <p:nvPr/>
        </p:nvSpPr>
        <p:spPr>
          <a:xfrm>
            <a:off x="2341418" y="13063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负载均衡器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18D038-A566-FF7E-1F5F-85BE282D4ACC}"/>
              </a:ext>
            </a:extLst>
          </p:cNvPr>
          <p:cNvSpPr/>
          <p:nvPr/>
        </p:nvSpPr>
        <p:spPr>
          <a:xfrm>
            <a:off x="2341418" y="178663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Mqtt broker</a:t>
            </a:r>
            <a:r>
              <a:rPr lang="zh-CN" altLang="en-US" sz="1000" b="1" dirty="0">
                <a:solidFill>
                  <a:schemeClr val="tx1"/>
                </a:solidFill>
              </a:rPr>
              <a:t>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91FE38-6811-10C7-FD8E-72842239C2F4}"/>
              </a:ext>
            </a:extLst>
          </p:cNvPr>
          <p:cNvSpPr/>
          <p:nvPr/>
        </p:nvSpPr>
        <p:spPr>
          <a:xfrm>
            <a:off x="6220689" y="1795870"/>
            <a:ext cx="3611419" cy="735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2C3D1D-2ACC-5EDC-7D66-1ADCD300338B}"/>
              </a:ext>
            </a:extLst>
          </p:cNvPr>
          <p:cNvSpPr/>
          <p:nvPr/>
        </p:nvSpPr>
        <p:spPr>
          <a:xfrm>
            <a:off x="2341417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producer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BF61-C7D7-4BCC-92AF-14AD1FE3709F}"/>
              </a:ext>
            </a:extLst>
          </p:cNvPr>
          <p:cNvSpPr txBox="1"/>
          <p:nvPr/>
        </p:nvSpPr>
        <p:spPr>
          <a:xfrm>
            <a:off x="6350542" y="1852866"/>
            <a:ext cx="1282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Web</a:t>
            </a:r>
            <a:r>
              <a:rPr lang="zh-CN" altLang="en-US" sz="1000" b="1" dirty="0"/>
              <a:t>服务器集群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4C2299-C474-00AC-8A34-0346253FF321}"/>
              </a:ext>
            </a:extLst>
          </p:cNvPr>
          <p:cNvGrpSpPr/>
          <p:nvPr/>
        </p:nvGrpSpPr>
        <p:grpSpPr>
          <a:xfrm>
            <a:off x="2341418" y="3112232"/>
            <a:ext cx="7490690" cy="2433781"/>
            <a:chOff x="2276764" y="3191163"/>
            <a:chExt cx="7490690" cy="243378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48A9A94-2FEF-6E0C-627A-41681A958078}"/>
                </a:ext>
              </a:extLst>
            </p:cNvPr>
            <p:cNvSpPr/>
            <p:nvPr/>
          </p:nvSpPr>
          <p:spPr>
            <a:xfrm>
              <a:off x="2276764" y="3191163"/>
              <a:ext cx="7490690" cy="9744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5875918-89F4-BFE8-0E16-86394A5EDDB6}"/>
                </a:ext>
              </a:extLst>
            </p:cNvPr>
            <p:cNvGrpSpPr/>
            <p:nvPr/>
          </p:nvGrpSpPr>
          <p:grpSpPr>
            <a:xfrm>
              <a:off x="3835767" y="3327400"/>
              <a:ext cx="1933864" cy="701964"/>
              <a:chOff x="2752436" y="3343564"/>
              <a:chExt cx="1933864" cy="70196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5B74806-F189-396F-B1F1-839CAB4312F7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2A4229F-B53A-B19E-5B6D-09D35CA496C5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FD3279B-A6E3-9045-3366-2EE0FDDBEB64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1D045A12-FD55-FEFB-503E-0FB96B1EC1D7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CA448C2C-ED74-9C4D-6C10-808F156F9173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7A9149E9-CA9A-3021-B19B-2122DC7E68CC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541EC5-4A65-98E3-0149-A04AFF720869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1</a:t>
                  </a:r>
                  <a:endParaRPr lang="zh-CN" altLang="en-US" sz="1000" b="1" dirty="0"/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30E325A-E931-4439-B239-C4D14E4580DD}"/>
                </a:ext>
              </a:extLst>
            </p:cNvPr>
            <p:cNvGrpSpPr/>
            <p:nvPr/>
          </p:nvGrpSpPr>
          <p:grpSpPr>
            <a:xfrm>
              <a:off x="6977025" y="3327400"/>
              <a:ext cx="1933864" cy="701964"/>
              <a:chOff x="2752436" y="3343564"/>
              <a:chExt cx="1933864" cy="7019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1AEE409-F016-AACD-F436-47FD63492D0C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5CEE10-F0A7-B9B6-FF55-2ACF17BE10A1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5A1B238-E397-BE7D-E359-836E18EA1731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F4654964-30CB-872E-696B-95C398680AC5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0D8495BA-40C4-42CE-FDBA-8722821B1CDD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C78C772-508F-DD82-4F28-8AA7AA70534D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1E3839-A2F7-DCBA-4A09-9B863583E37F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n</a:t>
                  </a:r>
                  <a:endParaRPr lang="zh-CN" altLang="en-US" sz="1000" b="1" dirty="0"/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3BC655-FA1F-876A-834C-1D79143AD5B9}"/>
                </a:ext>
              </a:extLst>
            </p:cNvPr>
            <p:cNvSpPr txBox="1"/>
            <p:nvPr/>
          </p:nvSpPr>
          <p:spPr>
            <a:xfrm>
              <a:off x="2364884" y="324700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Kafka broker </a:t>
              </a:r>
              <a:r>
                <a:rPr lang="zh-CN" altLang="en-US" sz="1000" b="1" dirty="0"/>
                <a:t>集群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85DA6BF-8F2F-74D0-CF6C-1C30E629994A}"/>
                </a:ext>
              </a:extLst>
            </p:cNvPr>
            <p:cNvSpPr/>
            <p:nvPr/>
          </p:nvSpPr>
          <p:spPr>
            <a:xfrm>
              <a:off x="2276764" y="4317999"/>
              <a:ext cx="7490690" cy="2632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规则引擎路由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A299333-37EA-32F2-F766-EDA6EE4E9FD5}"/>
                </a:ext>
              </a:extLst>
            </p:cNvPr>
            <p:cNvSpPr/>
            <p:nvPr/>
          </p:nvSpPr>
          <p:spPr>
            <a:xfrm>
              <a:off x="2276764" y="4696691"/>
              <a:ext cx="3611419" cy="928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DCA07B34-9AED-CDF1-9002-15B39A65ADE5}"/>
                </a:ext>
              </a:extLst>
            </p:cNvPr>
            <p:cNvSpPr/>
            <p:nvPr/>
          </p:nvSpPr>
          <p:spPr>
            <a:xfrm>
              <a:off x="2770909" y="4987636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DB1</a:t>
              </a:r>
              <a:endParaRPr lang="zh-CN" altLang="en-US" sz="100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1A490E7-90D0-2F4B-1405-B25BC91E63BA}"/>
                </a:ext>
              </a:extLst>
            </p:cNvPr>
            <p:cNvSpPr/>
            <p:nvPr/>
          </p:nvSpPr>
          <p:spPr>
            <a:xfrm>
              <a:off x="6156034" y="4696691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Websocket 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服务端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B3F9E3A-A7C0-CF1D-EA96-9DBCAE41A4FB}"/>
                </a:ext>
              </a:extLst>
            </p:cNvPr>
            <p:cNvSpPr/>
            <p:nvPr/>
          </p:nvSpPr>
          <p:spPr>
            <a:xfrm>
              <a:off x="6156034" y="5218542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Kafka producer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F431CED1-00BA-6088-0E2F-E9CA17C4DE36}"/>
                </a:ext>
              </a:extLst>
            </p:cNvPr>
            <p:cNvSpPr/>
            <p:nvPr/>
          </p:nvSpPr>
          <p:spPr>
            <a:xfrm>
              <a:off x="3437594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DB2</a:t>
              </a:r>
              <a:endParaRPr lang="zh-CN" altLang="en-US" sz="1000" dirty="0"/>
            </a:p>
          </p:txBody>
        </p:sp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B94304C0-1410-EE01-D2CA-551AA44CC825}"/>
                </a:ext>
              </a:extLst>
            </p:cNvPr>
            <p:cNvSpPr/>
            <p:nvPr/>
          </p:nvSpPr>
          <p:spPr>
            <a:xfrm>
              <a:off x="4113515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DB3</a:t>
              </a:r>
              <a:endParaRPr lang="zh-CN" altLang="en-US" sz="1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E66E47-095E-F1C5-EEAF-49637D694B68}"/>
                </a:ext>
              </a:extLst>
            </p:cNvPr>
            <p:cNvSpPr txBox="1"/>
            <p:nvPr/>
          </p:nvSpPr>
          <p:spPr>
            <a:xfrm>
              <a:off x="2403373" y="471212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时序数据库</a:t>
              </a:r>
              <a:r>
                <a:rPr lang="en-US" altLang="zh-CN" sz="1000" b="1" dirty="0"/>
                <a:t>IoTDB</a:t>
              </a:r>
              <a:endParaRPr lang="zh-CN" altLang="en-US" sz="10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3251A2B-A56A-4B36-14EC-6674CA4C6058}"/>
              </a:ext>
            </a:extLst>
          </p:cNvPr>
          <p:cNvSpPr/>
          <p:nvPr/>
        </p:nvSpPr>
        <p:spPr>
          <a:xfrm>
            <a:off x="7592214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3084D3-0657-107D-84B3-B5CB3A338F65}"/>
              </a:ext>
            </a:extLst>
          </p:cNvPr>
          <p:cNvSpPr/>
          <p:nvPr/>
        </p:nvSpPr>
        <p:spPr>
          <a:xfrm>
            <a:off x="8744165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页面</a:t>
            </a:r>
            <a:r>
              <a:rPr lang="en-US" altLang="zh-CN" sz="800" dirty="0">
                <a:solidFill>
                  <a:schemeClr val="tx1"/>
                </a:solidFill>
              </a:rPr>
              <a:t>UI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FB7DD5-E6B6-94E2-0828-C1936E1C7414}"/>
              </a:ext>
            </a:extLst>
          </p:cNvPr>
          <p:cNvSpPr/>
          <p:nvPr/>
        </p:nvSpPr>
        <p:spPr>
          <a:xfrm>
            <a:off x="6481947" y="2201846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Restful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F4A767-0B09-5939-BB55-600437792077}"/>
              </a:ext>
            </a:extLst>
          </p:cNvPr>
          <p:cNvSpPr/>
          <p:nvPr/>
        </p:nvSpPr>
        <p:spPr>
          <a:xfrm>
            <a:off x="7614919" y="2208510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RPC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7" name="流程图: 磁盘 46">
            <a:extLst>
              <a:ext uri="{FF2B5EF4-FFF2-40B4-BE49-F238E27FC236}">
                <a16:creationId xmlns:a16="http://schemas.microsoft.com/office/drawing/2014/main" id="{47D14557-79EB-F3F1-F828-F332B2F9E61C}"/>
              </a:ext>
            </a:extLst>
          </p:cNvPr>
          <p:cNvSpPr/>
          <p:nvPr/>
        </p:nvSpPr>
        <p:spPr>
          <a:xfrm>
            <a:off x="8744164" y="2192761"/>
            <a:ext cx="857721" cy="26165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postgres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E3AF3B-DB08-C578-F15F-11E1B517DF42}"/>
              </a:ext>
            </a:extLst>
          </p:cNvPr>
          <p:cNvSpPr/>
          <p:nvPr/>
        </p:nvSpPr>
        <p:spPr>
          <a:xfrm>
            <a:off x="6220688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4151EE04-1F4C-0903-6207-6154BD17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0" y="79030"/>
            <a:ext cx="1200318" cy="331993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D9970B9-F9B8-9957-C8B6-921CA34D3481}"/>
              </a:ext>
            </a:extLst>
          </p:cNvPr>
          <p:cNvSpPr/>
          <p:nvPr/>
        </p:nvSpPr>
        <p:spPr>
          <a:xfrm>
            <a:off x="1758348" y="6232871"/>
            <a:ext cx="8701833" cy="5460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B546C6-BD37-3D4E-1DC2-2A145886815F}"/>
              </a:ext>
            </a:extLst>
          </p:cNvPr>
          <p:cNvSpPr/>
          <p:nvPr/>
        </p:nvSpPr>
        <p:spPr>
          <a:xfrm>
            <a:off x="3127165" y="6341039"/>
            <a:ext cx="1559004" cy="310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A7A8019-96D3-A8FA-1352-33ED225CC7AB}"/>
              </a:ext>
            </a:extLst>
          </p:cNvPr>
          <p:cNvSpPr/>
          <p:nvPr/>
        </p:nvSpPr>
        <p:spPr>
          <a:xfrm>
            <a:off x="5316498" y="6358492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模型实时异常检测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D3B7274-8F9F-64AF-2120-E88A9FA02E3D}"/>
              </a:ext>
            </a:extLst>
          </p:cNvPr>
          <p:cNvSpPr/>
          <p:nvPr/>
        </p:nvSpPr>
        <p:spPr>
          <a:xfrm>
            <a:off x="6220688" y="5888181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2BEFEB-B29F-02D7-F891-1CFAA58F471F}"/>
              </a:ext>
            </a:extLst>
          </p:cNvPr>
          <p:cNvSpPr/>
          <p:nvPr/>
        </p:nvSpPr>
        <p:spPr>
          <a:xfrm>
            <a:off x="1758349" y="5892192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历史数据预处理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2F05CE6-DFCC-CF76-A193-D5C5278E9E9C}"/>
              </a:ext>
            </a:extLst>
          </p:cNvPr>
          <p:cNvSpPr/>
          <p:nvPr/>
        </p:nvSpPr>
        <p:spPr>
          <a:xfrm>
            <a:off x="7592214" y="6349631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异常通知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3F7E115-84A6-E972-5659-0A7CF857838F}"/>
              </a:ext>
            </a:extLst>
          </p:cNvPr>
          <p:cNvSpPr txBox="1"/>
          <p:nvPr/>
        </p:nvSpPr>
        <p:spPr>
          <a:xfrm>
            <a:off x="1780639" y="6298025"/>
            <a:ext cx="143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异常检测</a:t>
            </a:r>
          </a:p>
        </p:txBody>
      </p:sp>
      <p:pic>
        <p:nvPicPr>
          <p:cNvPr id="66" name="图形 65" descr="用户">
            <a:extLst>
              <a:ext uri="{FF2B5EF4-FFF2-40B4-BE49-F238E27FC236}">
                <a16:creationId xmlns:a16="http://schemas.microsoft.com/office/drawing/2014/main" id="{CA01FB64-6E1D-9869-F9E3-4B25B75D9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1755" y="-10773"/>
            <a:ext cx="489961" cy="489961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A2273-1825-7426-66C6-97F6DA9703D0}"/>
              </a:ext>
            </a:extLst>
          </p:cNvPr>
          <p:cNvCxnSpPr/>
          <p:nvPr/>
        </p:nvCxnSpPr>
        <p:spPr>
          <a:xfrm>
            <a:off x="8154590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8B5BF2-3B39-434B-15B9-450E5C7EF36B}"/>
              </a:ext>
            </a:extLst>
          </p:cNvPr>
          <p:cNvCxnSpPr/>
          <p:nvPr/>
        </p:nvCxnSpPr>
        <p:spPr>
          <a:xfrm>
            <a:off x="3343563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9D56866-E569-A1EC-CBFB-9294F7270C6C}"/>
              </a:ext>
            </a:extLst>
          </p:cNvPr>
          <p:cNvSpPr txBox="1"/>
          <p:nvPr/>
        </p:nvSpPr>
        <p:spPr>
          <a:xfrm>
            <a:off x="2681365" y="507209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Mqtt</a:t>
            </a:r>
            <a:r>
              <a:rPr lang="zh-CN" altLang="en-US" sz="800" dirty="0"/>
              <a:t>请求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E5A8-D6FF-957B-ED7D-47243ECE75E5}"/>
              </a:ext>
            </a:extLst>
          </p:cNvPr>
          <p:cNvSpPr txBox="1"/>
          <p:nvPr/>
        </p:nvSpPr>
        <p:spPr>
          <a:xfrm>
            <a:off x="7535784" y="547271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https</a:t>
            </a:r>
            <a:r>
              <a:rPr lang="zh-CN" altLang="en-US" sz="800" dirty="0"/>
              <a:t>请求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8F0C74-1CF1-BA24-77F4-6CD15D95AC0F}"/>
              </a:ext>
            </a:extLst>
          </p:cNvPr>
          <p:cNvCxnSpPr/>
          <p:nvPr/>
        </p:nvCxnSpPr>
        <p:spPr>
          <a:xfrm>
            <a:off x="4097993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1F19FE9-E636-752B-EEE1-D3AEB0A1491C}"/>
              </a:ext>
            </a:extLst>
          </p:cNvPr>
          <p:cNvCxnSpPr>
            <a:endCxn id="53" idx="2"/>
          </p:cNvCxnSpPr>
          <p:nvPr/>
        </p:nvCxnSpPr>
        <p:spPr>
          <a:xfrm flipV="1">
            <a:off x="8036719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DBC0F19-941B-1137-20ED-2CEBF99A1A92}"/>
              </a:ext>
            </a:extLst>
          </p:cNvPr>
          <p:cNvCxnSpPr>
            <a:endCxn id="62" idx="0"/>
          </p:cNvCxnSpPr>
          <p:nvPr/>
        </p:nvCxnSpPr>
        <p:spPr>
          <a:xfrm>
            <a:off x="3861932" y="5546013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97E2CD-3243-13C0-4874-5C1294836B0B}"/>
              </a:ext>
            </a:extLst>
          </p:cNvPr>
          <p:cNvCxnSpPr/>
          <p:nvPr/>
        </p:nvCxnSpPr>
        <p:spPr>
          <a:xfrm>
            <a:off x="8210095" y="5518298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143FC40-C30B-A72D-C5B3-DB17C6F51501}"/>
              </a:ext>
            </a:extLst>
          </p:cNvPr>
          <p:cNvSpPr txBox="1"/>
          <p:nvPr/>
        </p:nvSpPr>
        <p:spPr>
          <a:xfrm>
            <a:off x="1858717" y="3087937"/>
            <a:ext cx="369332" cy="2676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/>
              <a:t>云端服务</a:t>
            </a:r>
          </a:p>
        </p:txBody>
      </p:sp>
    </p:spTree>
    <p:extLst>
      <p:ext uri="{BB962C8B-B14F-4D97-AF65-F5344CB8AC3E}">
        <p14:creationId xmlns:p14="http://schemas.microsoft.com/office/powerpoint/2010/main" val="150336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354</Words>
  <Application>Microsoft Office PowerPoint</Application>
  <PresentationFormat>宽屏</PresentationFormat>
  <Paragraphs>126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jay hsu</cp:lastModifiedBy>
  <cp:revision>141</cp:revision>
  <dcterms:created xsi:type="dcterms:W3CDTF">2025-01-09T09:44:38Z</dcterms:created>
  <dcterms:modified xsi:type="dcterms:W3CDTF">2025-02-06T14:52:19Z</dcterms:modified>
</cp:coreProperties>
</file>