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C73F36-2D7A-87DC-07B4-6BB2E834D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B99E97-60C8-AC57-41AB-6147C88B5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F8FC50-A8FF-0F2C-1F25-C0D80CD9E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E13-A334-4A3E-902C-95BEFC34E49C}" type="datetimeFigureOut">
              <a:rPr lang="zh-CN" altLang="en-US" smtClean="0"/>
              <a:t>2025/2/5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0F269E-0FE5-330A-AD0D-FC20151D8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B9F2FD-8171-545D-BA15-427123E0B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29C-729E-4192-86E5-552338A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563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D0E96-5BE4-DE96-734B-7F99C09D8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E8A9E5-F73B-3825-5A9B-AB681BA63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A1FEFC-4281-B043-2934-50D10BF1E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E13-A334-4A3E-902C-95BEFC34E49C}" type="datetimeFigureOut">
              <a:rPr lang="zh-CN" altLang="en-US" smtClean="0"/>
              <a:t>2025/2/5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66965A-7291-AE9B-BA25-C45A8DBEB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AA3414-5FD5-6E39-C547-F21186DC3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29C-729E-4192-86E5-552338A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37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DC143E8-6B72-C948-4873-360EFD2A6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175071-E6B0-B780-13F6-8378C15E8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4A7F0D-513B-AF54-0984-3C1A4444D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E13-A334-4A3E-902C-95BEFC34E49C}" type="datetimeFigureOut">
              <a:rPr lang="zh-CN" altLang="en-US" smtClean="0"/>
              <a:t>2025/2/5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38EFFB-B029-1F18-46EB-8019D2C2C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19984C-EB1D-A77F-EA0D-505AD3935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29C-729E-4192-86E5-552338A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3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AB146-6379-CE22-AD73-7D65C1E99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641E0E-F066-70AD-8EFA-6B17B75F8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D1531B-54F8-7E1C-BBDA-70FCD41DB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E13-A334-4A3E-902C-95BEFC34E49C}" type="datetimeFigureOut">
              <a:rPr lang="zh-CN" altLang="en-US" smtClean="0"/>
              <a:t>2025/2/5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2F3176-D2DF-B69A-519B-93AC6B302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951CB2-44D3-5ED3-1987-EF5A77D8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29C-729E-4192-86E5-552338A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99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3A3EC5-BF9F-AA11-B396-73C00DF6F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F51684-CD3A-2491-D01C-0FCBA965A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98DF2F-EED8-C327-4EE9-B7408E588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E13-A334-4A3E-902C-95BEFC34E49C}" type="datetimeFigureOut">
              <a:rPr lang="zh-CN" altLang="en-US" smtClean="0"/>
              <a:t>2025/2/5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0A6FCF-734E-70E9-2997-6EED583DE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AB2B32-C654-2D3C-51CA-8AC2128F4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29C-729E-4192-86E5-552338A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2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ED9D4-F9BD-1C77-546E-3CFECD925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8C7BD8-0B75-8763-516E-CF0DFDDB0D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2C5D42-98AB-A8DA-4E90-49929AC8A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25C691-6280-36D8-CB1B-A30D679F0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E13-A334-4A3E-902C-95BEFC34E49C}" type="datetimeFigureOut">
              <a:rPr lang="zh-CN" altLang="en-US" smtClean="0"/>
              <a:t>2025/2/5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5F3E9D-8369-BB27-26C7-8FE75901C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1BB05B-6738-99B4-6598-5607341DD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29C-729E-4192-86E5-552338A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846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5BD314-4894-709B-0F03-A8643CD99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22AC65-827C-51CD-E05C-2DC18551F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2F7E1C-CD64-75B4-E17B-8AA777251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AF381C-0C7F-2D7E-8193-90105DF6E2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0F27F8-97BB-C42C-D964-5034EB74A3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806A41-29FE-0BC8-4587-1AA60A97D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E13-A334-4A3E-902C-95BEFC34E49C}" type="datetimeFigureOut">
              <a:rPr lang="zh-CN" altLang="en-US" smtClean="0"/>
              <a:t>2025/2/5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62B448-3A0B-5011-F936-2FB654576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78C5A1-5EB7-6FCF-FF5F-238A872CD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29C-729E-4192-86E5-552338A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04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31603-BD8F-7A57-3CD0-D6AE40006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19AF02-458A-3F4F-D29F-E5E123882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E13-A334-4A3E-902C-95BEFC34E49C}" type="datetimeFigureOut">
              <a:rPr lang="zh-CN" altLang="en-US" smtClean="0"/>
              <a:t>2025/2/5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6971F4-A47B-F1E8-011A-C123F4B45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F0AECD-67BC-8C3B-85EF-7A6B149D8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29C-729E-4192-86E5-552338A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065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45D224-F2E2-B636-B477-C1404E221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E13-A334-4A3E-902C-95BEFC34E49C}" type="datetimeFigureOut">
              <a:rPr lang="zh-CN" altLang="en-US" smtClean="0"/>
              <a:t>2025/2/5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C9ECAC-0500-6A67-15BF-6FCC10980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5A0F44-C360-9145-0C8F-E5216FE84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29C-729E-4192-86E5-552338A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487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B853A-9B08-18C7-F857-2E20639BB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752B4F-BA9F-0210-7F8E-C53A9EB70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75758B-1C21-5BE9-BA64-EF9A58963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B468B6-39E0-A287-4641-7AAA7068E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E13-A334-4A3E-902C-95BEFC34E49C}" type="datetimeFigureOut">
              <a:rPr lang="zh-CN" altLang="en-US" smtClean="0"/>
              <a:t>2025/2/5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6AA152-D099-55E1-7995-7774E1D10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1FDD22-2994-AE70-0C29-7C5D91E8E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29C-729E-4192-86E5-552338A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056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6B95F-B97A-1E0E-AB5E-C783E6A0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6B53B1-B6AD-A46B-C2D1-9407401274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6C8F43-1ED0-5A3F-9524-8D1C89D39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CE6D1F-38FB-8F0D-B341-852ED0131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E13-A334-4A3E-902C-95BEFC34E49C}" type="datetimeFigureOut">
              <a:rPr lang="zh-CN" altLang="en-US" smtClean="0"/>
              <a:t>2025/2/5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CE8A89-C401-4253-B4C6-D2F567158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FB5A83-35A7-9AAD-0615-1E384C4F0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29C-729E-4192-86E5-552338A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739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3FC2FE-84B8-4A12-15E5-0E8A26A9D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2063C9-BE98-AE20-93F4-C4B9FAB18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58CA0F-CB7E-C289-16AC-761E2D8BCC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0CE13-A334-4A3E-902C-95BEFC34E49C}" type="datetimeFigureOut">
              <a:rPr lang="zh-CN" altLang="en-US" smtClean="0"/>
              <a:t>2025/2/5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61C665-331C-E5EB-63C4-FEE9B78A9D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BEC971-3A62-E61D-2D09-D21432A10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4629C-729E-4192-86E5-552338A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650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EFEF260-FCCA-99A6-C431-75FB8FAC1994}"/>
              </a:ext>
            </a:extLst>
          </p:cNvPr>
          <p:cNvSpPr/>
          <p:nvPr/>
        </p:nvSpPr>
        <p:spPr>
          <a:xfrm>
            <a:off x="5305701" y="6365137"/>
            <a:ext cx="1466576" cy="267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数据采集与预处理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B9FD9BB-7387-49CE-4543-DEE547F3CB53}"/>
              </a:ext>
            </a:extLst>
          </p:cNvPr>
          <p:cNvSpPr/>
          <p:nvPr/>
        </p:nvSpPr>
        <p:spPr>
          <a:xfrm>
            <a:off x="7054474" y="4928061"/>
            <a:ext cx="1111663" cy="368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时间编码层</a:t>
            </a: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6E49FE79-36DE-112D-F1E7-B84EF733A646}"/>
              </a:ext>
            </a:extLst>
          </p:cNvPr>
          <p:cNvGrpSpPr/>
          <p:nvPr/>
        </p:nvGrpSpPr>
        <p:grpSpPr>
          <a:xfrm>
            <a:off x="2412587" y="2835273"/>
            <a:ext cx="1262069" cy="1094748"/>
            <a:chOff x="1548711" y="1829549"/>
            <a:chExt cx="1888550" cy="1689272"/>
          </a:xfrm>
        </p:grpSpPr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67156315-BD3A-7420-D69D-2837D37A872A}"/>
                </a:ext>
              </a:extLst>
            </p:cNvPr>
            <p:cNvSpPr/>
            <p:nvPr/>
          </p:nvSpPr>
          <p:spPr>
            <a:xfrm>
              <a:off x="1809565" y="1829549"/>
              <a:ext cx="1627696" cy="1463948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Transformer </a:t>
              </a:r>
              <a:r>
                <a:rPr lang="zh-CN" altLang="en-US" sz="1200" dirty="0"/>
                <a:t>编码块</a:t>
              </a:r>
            </a:p>
          </p:txBody>
        </p: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ED3F38D1-ED10-74B5-C6C6-C16C9C251C86}"/>
                </a:ext>
              </a:extLst>
            </p:cNvPr>
            <p:cNvSpPr/>
            <p:nvPr/>
          </p:nvSpPr>
          <p:spPr>
            <a:xfrm>
              <a:off x="1679138" y="1932865"/>
              <a:ext cx="1627696" cy="146394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Transformer </a:t>
              </a:r>
              <a:r>
                <a:rPr lang="zh-CN" altLang="en-US" sz="1200" dirty="0"/>
                <a:t>编码块</a:t>
              </a: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7CDCC107-1134-9B4F-0C0B-2BCF79579D0C}"/>
                </a:ext>
              </a:extLst>
            </p:cNvPr>
            <p:cNvSpPr/>
            <p:nvPr/>
          </p:nvSpPr>
          <p:spPr>
            <a:xfrm>
              <a:off x="1548711" y="2054871"/>
              <a:ext cx="1627697" cy="14639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时空</a:t>
              </a:r>
              <a:r>
                <a:rPr lang="en-US" altLang="zh-CN" sz="1200" dirty="0"/>
                <a:t>Transformer </a:t>
              </a:r>
              <a:r>
                <a:rPr lang="zh-CN" altLang="en-US" sz="1200" dirty="0"/>
                <a:t>编码块</a:t>
              </a: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8DD44654-BEB9-0A35-5162-B7A75A405789}"/>
              </a:ext>
            </a:extLst>
          </p:cNvPr>
          <p:cNvGrpSpPr/>
          <p:nvPr/>
        </p:nvGrpSpPr>
        <p:grpSpPr>
          <a:xfrm>
            <a:off x="3204083" y="5556789"/>
            <a:ext cx="2101618" cy="953579"/>
            <a:chOff x="1923976" y="5603940"/>
            <a:chExt cx="2584644" cy="111655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C7268B2-B4C7-E387-B929-9A439F7480B1}"/>
                </a:ext>
              </a:extLst>
            </p:cNvPr>
            <p:cNvSpPr/>
            <p:nvPr/>
          </p:nvSpPr>
          <p:spPr>
            <a:xfrm>
              <a:off x="1923976" y="5603940"/>
              <a:ext cx="1890944" cy="603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周期与趋势分解</a:t>
              </a:r>
            </a:p>
          </p:txBody>
        </p:sp>
        <p:cxnSp>
          <p:nvCxnSpPr>
            <p:cNvPr id="24" name="连接符: 肘形 23">
              <a:extLst>
                <a:ext uri="{FF2B5EF4-FFF2-40B4-BE49-F238E27FC236}">
                  <a16:creationId xmlns:a16="http://schemas.microsoft.com/office/drawing/2014/main" id="{190D524B-957A-C6A3-1150-2A93E5248A4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795974" y="6207623"/>
              <a:ext cx="1712646" cy="512872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6ECDE856-E3A0-5D35-5127-4FCC53ECBE11}"/>
              </a:ext>
            </a:extLst>
          </p:cNvPr>
          <p:cNvGrpSpPr/>
          <p:nvPr/>
        </p:nvGrpSpPr>
        <p:grpSpPr>
          <a:xfrm>
            <a:off x="1258784" y="4335543"/>
            <a:ext cx="2347234" cy="922890"/>
            <a:chOff x="787652" y="4948529"/>
            <a:chExt cx="2886711" cy="108062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474465C-724F-7219-7D21-435D3D7F6B7D}"/>
                </a:ext>
              </a:extLst>
            </p:cNvPr>
            <p:cNvSpPr/>
            <p:nvPr/>
          </p:nvSpPr>
          <p:spPr>
            <a:xfrm>
              <a:off x="2191791" y="5597106"/>
              <a:ext cx="1482572" cy="4320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数据编码层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76D69B7-F3FD-3DA6-BA73-F59A1485F1F9}"/>
                </a:ext>
              </a:extLst>
            </p:cNvPr>
            <p:cNvSpPr/>
            <p:nvPr/>
          </p:nvSpPr>
          <p:spPr>
            <a:xfrm>
              <a:off x="787652" y="4948529"/>
              <a:ext cx="1093840" cy="4320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位置编码</a:t>
              </a: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B0118258-B04D-62AC-A04A-E9202311BA1C}"/>
                </a:ext>
              </a:extLst>
            </p:cNvPr>
            <p:cNvSpPr/>
            <p:nvPr/>
          </p:nvSpPr>
          <p:spPr>
            <a:xfrm>
              <a:off x="2793007" y="5021062"/>
              <a:ext cx="280140" cy="28697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+</a:t>
              </a:r>
              <a:endParaRPr lang="zh-CN" altLang="en-US" dirty="0"/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8F6BC038-33D8-EC7D-30F5-61B7611218ED}"/>
                </a:ext>
              </a:extLst>
            </p:cNvPr>
            <p:cNvCxnSpPr>
              <a:cxnSpLocks/>
              <a:stCxn id="11" idx="0"/>
              <a:endCxn id="20" idx="4"/>
            </p:cNvCxnSpPr>
            <p:nvPr/>
          </p:nvCxnSpPr>
          <p:spPr>
            <a:xfrm flipV="1">
              <a:off x="2933077" y="5308040"/>
              <a:ext cx="0" cy="28906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4205EE97-0D90-416B-920A-855A5AC2D629}"/>
                </a:ext>
              </a:extLst>
            </p:cNvPr>
            <p:cNvCxnSpPr>
              <a:cxnSpLocks/>
              <a:stCxn id="19" idx="3"/>
              <a:endCxn id="20" idx="2"/>
            </p:cNvCxnSpPr>
            <p:nvPr/>
          </p:nvCxnSpPr>
          <p:spPr>
            <a:xfrm>
              <a:off x="1881492" y="5164551"/>
              <a:ext cx="91151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C807A7A2-7F51-DC12-8111-6866D73472BE}"/>
              </a:ext>
            </a:extLst>
          </p:cNvPr>
          <p:cNvCxnSpPr>
            <a:cxnSpLocks/>
            <a:stCxn id="4" idx="3"/>
            <a:endCxn id="6" idx="2"/>
          </p:cNvCxnSpPr>
          <p:nvPr/>
        </p:nvCxnSpPr>
        <p:spPr>
          <a:xfrm flipV="1">
            <a:off x="6772277" y="5297042"/>
            <a:ext cx="838029" cy="120204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8145DE2F-505F-7F8D-2841-F60AC9FC45DA}"/>
              </a:ext>
            </a:extLst>
          </p:cNvPr>
          <p:cNvGrpSpPr/>
          <p:nvPr/>
        </p:nvGrpSpPr>
        <p:grpSpPr>
          <a:xfrm>
            <a:off x="4215662" y="4397489"/>
            <a:ext cx="1205505" cy="860944"/>
            <a:chOff x="2191791" y="5021062"/>
            <a:chExt cx="1482572" cy="1008088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3C24424B-A3D2-DFC4-A826-A55DDB08FEBB}"/>
                </a:ext>
              </a:extLst>
            </p:cNvPr>
            <p:cNvSpPr/>
            <p:nvPr/>
          </p:nvSpPr>
          <p:spPr>
            <a:xfrm>
              <a:off x="2191791" y="5597106"/>
              <a:ext cx="1482572" cy="4320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数据编码层</a:t>
              </a: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A4358863-AE49-6198-8600-813679B776FF}"/>
                </a:ext>
              </a:extLst>
            </p:cNvPr>
            <p:cNvSpPr/>
            <p:nvPr/>
          </p:nvSpPr>
          <p:spPr>
            <a:xfrm>
              <a:off x="2793007" y="5021062"/>
              <a:ext cx="280140" cy="28697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+</a:t>
              </a:r>
              <a:endParaRPr lang="zh-CN" altLang="en-US" dirty="0"/>
            </a:p>
          </p:txBody>
        </p: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F191532B-F33E-0614-BD2D-826EE1F8CA72}"/>
                </a:ext>
              </a:extLst>
            </p:cNvPr>
            <p:cNvCxnSpPr>
              <a:cxnSpLocks/>
              <a:stCxn id="51" idx="0"/>
              <a:endCxn id="53" idx="4"/>
            </p:cNvCxnSpPr>
            <p:nvPr/>
          </p:nvCxnSpPr>
          <p:spPr>
            <a:xfrm flipV="1">
              <a:off x="2933078" y="5308040"/>
              <a:ext cx="0" cy="28906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" name="矩形 56">
            <a:extLst>
              <a:ext uri="{FF2B5EF4-FFF2-40B4-BE49-F238E27FC236}">
                <a16:creationId xmlns:a16="http://schemas.microsoft.com/office/drawing/2014/main" id="{6D423B25-46DD-98CF-AA27-DA5DC99F6C6F}"/>
              </a:ext>
            </a:extLst>
          </p:cNvPr>
          <p:cNvSpPr/>
          <p:nvPr/>
        </p:nvSpPr>
        <p:spPr>
          <a:xfrm>
            <a:off x="5673478" y="4341407"/>
            <a:ext cx="889629" cy="368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位置编码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CD2FAC66-A504-D40B-4B23-9BB5ED5338EE}"/>
              </a:ext>
            </a:extLst>
          </p:cNvPr>
          <p:cNvCxnSpPr>
            <a:cxnSpLocks/>
            <a:stCxn id="57" idx="1"/>
            <a:endCxn id="53" idx="6"/>
          </p:cNvCxnSpPr>
          <p:nvPr/>
        </p:nvCxnSpPr>
        <p:spPr>
          <a:xfrm flipH="1" flipV="1">
            <a:off x="4932308" y="4520034"/>
            <a:ext cx="741170" cy="58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FBC392F4-B0D9-C6AF-7DF5-D6D5BF1FD45C}"/>
              </a:ext>
            </a:extLst>
          </p:cNvPr>
          <p:cNvGrpSpPr/>
          <p:nvPr/>
        </p:nvGrpSpPr>
        <p:grpSpPr>
          <a:xfrm>
            <a:off x="4261609" y="2828746"/>
            <a:ext cx="1159558" cy="1078973"/>
            <a:chOff x="1548711" y="1829549"/>
            <a:chExt cx="1888550" cy="1689270"/>
          </a:xfrm>
        </p:grpSpPr>
        <p:sp>
          <p:nvSpPr>
            <p:cNvPr id="61" name="矩形: 圆角 60">
              <a:extLst>
                <a:ext uri="{FF2B5EF4-FFF2-40B4-BE49-F238E27FC236}">
                  <a16:creationId xmlns:a16="http://schemas.microsoft.com/office/drawing/2014/main" id="{1FDF79F5-8234-2E25-4D11-CE94EB41D907}"/>
                </a:ext>
              </a:extLst>
            </p:cNvPr>
            <p:cNvSpPr/>
            <p:nvPr/>
          </p:nvSpPr>
          <p:spPr>
            <a:xfrm>
              <a:off x="1809565" y="1829549"/>
              <a:ext cx="1627696" cy="1463948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Transformer </a:t>
              </a:r>
              <a:r>
                <a:rPr lang="zh-CN" altLang="en-US" sz="1200" dirty="0"/>
                <a:t>编码块</a:t>
              </a:r>
            </a:p>
          </p:txBody>
        </p:sp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79DCFB0E-8940-1C1A-08C2-0220BC890466}"/>
                </a:ext>
              </a:extLst>
            </p:cNvPr>
            <p:cNvSpPr/>
            <p:nvPr/>
          </p:nvSpPr>
          <p:spPr>
            <a:xfrm>
              <a:off x="1679138" y="1932865"/>
              <a:ext cx="1627696" cy="146394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Transformer </a:t>
              </a:r>
              <a:r>
                <a:rPr lang="zh-CN" altLang="en-US" sz="1200" dirty="0"/>
                <a:t>编码块</a:t>
              </a:r>
            </a:p>
          </p:txBody>
        </p:sp>
        <p:sp>
          <p:nvSpPr>
            <p:cNvPr id="63" name="矩形: 圆角 62">
              <a:extLst>
                <a:ext uri="{FF2B5EF4-FFF2-40B4-BE49-F238E27FC236}">
                  <a16:creationId xmlns:a16="http://schemas.microsoft.com/office/drawing/2014/main" id="{6C643B38-0EBA-E4F5-0141-F79ECDB3F3CA}"/>
                </a:ext>
              </a:extLst>
            </p:cNvPr>
            <p:cNvSpPr/>
            <p:nvPr/>
          </p:nvSpPr>
          <p:spPr>
            <a:xfrm>
              <a:off x="1548711" y="2054871"/>
              <a:ext cx="1627696" cy="14639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时空</a:t>
              </a:r>
              <a:r>
                <a:rPr lang="en-US" altLang="zh-CN" sz="1200" dirty="0"/>
                <a:t>Transformer </a:t>
              </a:r>
              <a:r>
                <a:rPr lang="zh-CN" altLang="en-US" sz="1200" dirty="0"/>
                <a:t>编码块</a:t>
              </a: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59611A5C-BA34-E259-764C-6519D3E2AD05}"/>
              </a:ext>
            </a:extLst>
          </p:cNvPr>
          <p:cNvGrpSpPr/>
          <p:nvPr/>
        </p:nvGrpSpPr>
        <p:grpSpPr>
          <a:xfrm>
            <a:off x="6973522" y="2835273"/>
            <a:ext cx="1163286" cy="1090579"/>
            <a:chOff x="1548711" y="1829549"/>
            <a:chExt cx="1888550" cy="1689270"/>
          </a:xfrm>
        </p:grpSpPr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BA373D72-28C2-C633-6DF1-7F5EA4148871}"/>
                </a:ext>
              </a:extLst>
            </p:cNvPr>
            <p:cNvSpPr/>
            <p:nvPr/>
          </p:nvSpPr>
          <p:spPr>
            <a:xfrm>
              <a:off x="1809565" y="1829549"/>
              <a:ext cx="1627696" cy="1463948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Transformer </a:t>
              </a:r>
              <a:r>
                <a:rPr lang="zh-CN" altLang="en-US" sz="1200" dirty="0"/>
                <a:t>编码块</a:t>
              </a:r>
            </a:p>
          </p:txBody>
        </p:sp>
        <p:sp>
          <p:nvSpPr>
            <p:cNvPr id="66" name="矩形: 圆角 65">
              <a:extLst>
                <a:ext uri="{FF2B5EF4-FFF2-40B4-BE49-F238E27FC236}">
                  <a16:creationId xmlns:a16="http://schemas.microsoft.com/office/drawing/2014/main" id="{AC5EBB60-D2C5-3776-0EBD-337C461CF492}"/>
                </a:ext>
              </a:extLst>
            </p:cNvPr>
            <p:cNvSpPr/>
            <p:nvPr/>
          </p:nvSpPr>
          <p:spPr>
            <a:xfrm>
              <a:off x="1679138" y="1932865"/>
              <a:ext cx="1627696" cy="146394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Transformer </a:t>
              </a:r>
              <a:r>
                <a:rPr lang="zh-CN" altLang="en-US" sz="1200" dirty="0"/>
                <a:t>编码块</a:t>
              </a:r>
            </a:p>
          </p:txBody>
        </p:sp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55E70166-1EDB-488F-5850-0B5B02914F0F}"/>
                </a:ext>
              </a:extLst>
            </p:cNvPr>
            <p:cNvSpPr/>
            <p:nvPr/>
          </p:nvSpPr>
          <p:spPr>
            <a:xfrm>
              <a:off x="1548711" y="2054871"/>
              <a:ext cx="1627696" cy="14639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Transformer </a:t>
              </a:r>
              <a:r>
                <a:rPr lang="zh-CN" altLang="en-US" sz="1200" dirty="0"/>
                <a:t>编码块</a:t>
              </a:r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8D10557-1356-49C0-AC4B-FEAECF5A2BE5}"/>
              </a:ext>
            </a:extLst>
          </p:cNvPr>
          <p:cNvGrpSpPr/>
          <p:nvPr/>
        </p:nvGrpSpPr>
        <p:grpSpPr>
          <a:xfrm>
            <a:off x="8999813" y="2360415"/>
            <a:ext cx="1537559" cy="3037243"/>
            <a:chOff x="9737324" y="1685925"/>
            <a:chExt cx="1890944" cy="3556338"/>
          </a:xfrm>
        </p:grpSpPr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82E2F7D4-990C-6EF2-7369-A7511215A0FF}"/>
                </a:ext>
              </a:extLst>
            </p:cNvPr>
            <p:cNvSpPr/>
            <p:nvPr/>
          </p:nvSpPr>
          <p:spPr>
            <a:xfrm>
              <a:off x="9737324" y="1685925"/>
              <a:ext cx="1890944" cy="3556338"/>
            </a:xfrm>
            <a:prstGeom prst="roundRect">
              <a:avLst/>
            </a:prstGeom>
            <a:ln w="9525"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矩形: 圆角 67">
              <a:extLst>
                <a:ext uri="{FF2B5EF4-FFF2-40B4-BE49-F238E27FC236}">
                  <a16:creationId xmlns:a16="http://schemas.microsoft.com/office/drawing/2014/main" id="{C2233135-8EF6-1F63-4B65-12A38FB55B53}"/>
                </a:ext>
              </a:extLst>
            </p:cNvPr>
            <p:cNvSpPr/>
            <p:nvPr/>
          </p:nvSpPr>
          <p:spPr>
            <a:xfrm>
              <a:off x="10147794" y="4191425"/>
              <a:ext cx="1104900" cy="356764"/>
            </a:xfrm>
            <a:prstGeom prst="roundRect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多头注意力</a:t>
              </a:r>
            </a:p>
          </p:txBody>
        </p:sp>
        <p:sp>
          <p:nvSpPr>
            <p:cNvPr id="69" name="矩形: 圆角 68">
              <a:extLst>
                <a:ext uri="{FF2B5EF4-FFF2-40B4-BE49-F238E27FC236}">
                  <a16:creationId xmlns:a16="http://schemas.microsoft.com/office/drawing/2014/main" id="{75F1ECB5-BDE9-3FFF-962D-62EAEE51708D}"/>
                </a:ext>
              </a:extLst>
            </p:cNvPr>
            <p:cNvSpPr/>
            <p:nvPr/>
          </p:nvSpPr>
          <p:spPr>
            <a:xfrm>
              <a:off x="10149016" y="3497351"/>
              <a:ext cx="1103679" cy="356765"/>
            </a:xfrm>
            <a:prstGeom prst="roundRect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Add &amp; Norm</a:t>
              </a:r>
              <a:endParaRPr lang="zh-CN" altLang="en-US" sz="1000" dirty="0"/>
            </a:p>
          </p:txBody>
        </p:sp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CC77E01A-B070-47ED-AC73-2AB4CA911B32}"/>
                </a:ext>
              </a:extLst>
            </p:cNvPr>
            <p:cNvSpPr/>
            <p:nvPr/>
          </p:nvSpPr>
          <p:spPr>
            <a:xfrm>
              <a:off x="10130346" y="2748353"/>
              <a:ext cx="1104900" cy="336086"/>
            </a:xfrm>
            <a:prstGeom prst="roundRect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前馈神经网络</a:t>
              </a:r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6875FC6A-A206-CFD4-A93F-CFDF9099A58E}"/>
                </a:ext>
              </a:extLst>
            </p:cNvPr>
            <p:cNvSpPr/>
            <p:nvPr/>
          </p:nvSpPr>
          <p:spPr>
            <a:xfrm>
              <a:off x="10130346" y="2097021"/>
              <a:ext cx="1104900" cy="311242"/>
            </a:xfrm>
            <a:prstGeom prst="roundRect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Add &amp; Norm</a:t>
              </a:r>
              <a:endParaRPr lang="zh-CN" altLang="en-US" sz="1000" dirty="0"/>
            </a:p>
          </p:txBody>
        </p: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5A0EDB39-C44F-4B3B-1ED3-A0CD0CA98D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69500" y="4894000"/>
              <a:ext cx="708527" cy="122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连接符: 肘形 78">
              <a:extLst>
                <a:ext uri="{FF2B5EF4-FFF2-40B4-BE49-F238E27FC236}">
                  <a16:creationId xmlns:a16="http://schemas.microsoft.com/office/drawing/2014/main" id="{1E1187A3-3256-1B9D-78EB-B1CDF7D246C9}"/>
                </a:ext>
              </a:extLst>
            </p:cNvPr>
            <p:cNvCxnSpPr>
              <a:cxnSpLocks/>
              <a:endCxn id="69" idx="1"/>
            </p:cNvCxnSpPr>
            <p:nvPr/>
          </p:nvCxnSpPr>
          <p:spPr>
            <a:xfrm rot="5400000" flipH="1" flipV="1">
              <a:off x="9449510" y="4195720"/>
              <a:ext cx="1219493" cy="179519"/>
            </a:xfrm>
            <a:prstGeom prst="bentConnector2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2A5002D8-6468-A569-24BD-8B234B02D20C}"/>
                </a:ext>
              </a:extLst>
            </p:cNvPr>
            <p:cNvCxnSpPr/>
            <p:nvPr/>
          </p:nvCxnSpPr>
          <p:spPr>
            <a:xfrm flipH="1">
              <a:off x="10471409" y="4762500"/>
              <a:ext cx="211387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EFE542FF-B245-0427-ED74-A1459B17A100}"/>
                </a:ext>
              </a:extLst>
            </p:cNvPr>
            <p:cNvCxnSpPr/>
            <p:nvPr/>
          </p:nvCxnSpPr>
          <p:spPr>
            <a:xfrm>
              <a:off x="10682796" y="4762500"/>
              <a:ext cx="198231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5B1017E6-DE04-9EB2-3744-324B7374FBDA}"/>
                </a:ext>
              </a:extLst>
            </p:cNvPr>
            <p:cNvCxnSpPr/>
            <p:nvPr/>
          </p:nvCxnSpPr>
          <p:spPr>
            <a:xfrm flipV="1">
              <a:off x="10471409" y="4548189"/>
              <a:ext cx="0" cy="21431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A2534AD4-2373-1784-5952-B4B438FB18D2}"/>
                </a:ext>
              </a:extLst>
            </p:cNvPr>
            <p:cNvCxnSpPr/>
            <p:nvPr/>
          </p:nvCxnSpPr>
          <p:spPr>
            <a:xfrm flipV="1">
              <a:off x="10881027" y="4548189"/>
              <a:ext cx="0" cy="21431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F7259A1D-6FB4-8B5D-5317-BE5792A66BFC}"/>
                </a:ext>
              </a:extLst>
            </p:cNvPr>
            <p:cNvCxnSpPr>
              <a:cxnSpLocks/>
              <a:stCxn id="69" idx="0"/>
            </p:cNvCxnSpPr>
            <p:nvPr/>
          </p:nvCxnSpPr>
          <p:spPr>
            <a:xfrm flipH="1" flipV="1">
              <a:off x="10700244" y="3084439"/>
              <a:ext cx="611" cy="412912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B2C3B14D-17D2-BC68-C2F0-39C12624A3AA}"/>
                </a:ext>
              </a:extLst>
            </p:cNvPr>
            <p:cNvCxnSpPr/>
            <p:nvPr/>
          </p:nvCxnSpPr>
          <p:spPr>
            <a:xfrm flipH="1">
              <a:off x="9969499" y="3326245"/>
              <a:ext cx="730745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连接符: 肘形 92">
              <a:extLst>
                <a:ext uri="{FF2B5EF4-FFF2-40B4-BE49-F238E27FC236}">
                  <a16:creationId xmlns:a16="http://schemas.microsoft.com/office/drawing/2014/main" id="{48CC6B80-0019-4C62-24B8-6D03B93E9BBF}"/>
                </a:ext>
              </a:extLst>
            </p:cNvPr>
            <p:cNvCxnSpPr>
              <a:cxnSpLocks/>
              <a:endCxn id="71" idx="1"/>
            </p:cNvCxnSpPr>
            <p:nvPr/>
          </p:nvCxnSpPr>
          <p:spPr>
            <a:xfrm rot="5400000" flipH="1" flipV="1">
              <a:off x="9508448" y="2713693"/>
              <a:ext cx="1082948" cy="160847"/>
            </a:xfrm>
            <a:prstGeom prst="bentConnector2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20859755-2E72-F193-46BA-91A57552568E}"/>
              </a:ext>
            </a:extLst>
          </p:cNvPr>
          <p:cNvCxnSpPr>
            <a:cxnSpLocks/>
            <a:stCxn id="18" idx="2"/>
          </p:cNvCxnSpPr>
          <p:nvPr/>
        </p:nvCxnSpPr>
        <p:spPr>
          <a:xfrm flipV="1">
            <a:off x="9768593" y="4802800"/>
            <a:ext cx="0" cy="59485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566A3AF7-7D06-D774-B9DB-0323CF56916D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9782780" y="4212129"/>
            <a:ext cx="497" cy="28807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F954F359-4DE3-F120-FC91-D1CA69841F46}"/>
              </a:ext>
            </a:extLst>
          </p:cNvPr>
          <p:cNvCxnSpPr/>
          <p:nvPr/>
        </p:nvCxnSpPr>
        <p:spPr>
          <a:xfrm flipV="1">
            <a:off x="9782780" y="2977318"/>
            <a:ext cx="0" cy="28762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4C876001-9C82-D22E-6516-41D4269A2305}"/>
              </a:ext>
            </a:extLst>
          </p:cNvPr>
          <p:cNvCxnSpPr>
            <a:cxnSpLocks/>
            <a:stCxn id="71" idx="0"/>
            <a:endCxn id="18" idx="0"/>
          </p:cNvCxnSpPr>
          <p:nvPr/>
        </p:nvCxnSpPr>
        <p:spPr>
          <a:xfrm flipV="1">
            <a:off x="9768593" y="2360415"/>
            <a:ext cx="0" cy="35109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14FCB09A-8E29-46E9-42C8-30E59A53E077}"/>
              </a:ext>
            </a:extLst>
          </p:cNvPr>
          <p:cNvCxnSpPr>
            <a:cxnSpLocks/>
          </p:cNvCxnSpPr>
          <p:nvPr/>
        </p:nvCxnSpPr>
        <p:spPr>
          <a:xfrm flipH="1">
            <a:off x="8292307" y="2360415"/>
            <a:ext cx="790445" cy="54181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B9CC7092-F5F0-3862-F89E-D72D50460DDC}"/>
              </a:ext>
            </a:extLst>
          </p:cNvPr>
          <p:cNvCxnSpPr/>
          <p:nvPr/>
        </p:nvCxnSpPr>
        <p:spPr>
          <a:xfrm>
            <a:off x="8217900" y="3994274"/>
            <a:ext cx="781913" cy="130276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22F46029-5D3A-F763-56AD-2A888C583C07}"/>
              </a:ext>
            </a:extLst>
          </p:cNvPr>
          <p:cNvGrpSpPr/>
          <p:nvPr/>
        </p:nvGrpSpPr>
        <p:grpSpPr>
          <a:xfrm>
            <a:off x="5302893" y="1387127"/>
            <a:ext cx="1271088" cy="1214562"/>
            <a:chOff x="1548711" y="1829549"/>
            <a:chExt cx="1888550" cy="1689270"/>
          </a:xfrm>
        </p:grpSpPr>
        <p:sp>
          <p:nvSpPr>
            <p:cNvPr id="114" name="矩形: 圆角 113">
              <a:extLst>
                <a:ext uri="{FF2B5EF4-FFF2-40B4-BE49-F238E27FC236}">
                  <a16:creationId xmlns:a16="http://schemas.microsoft.com/office/drawing/2014/main" id="{C2F13051-FCBB-AA41-B734-D991C2E7570C}"/>
                </a:ext>
              </a:extLst>
            </p:cNvPr>
            <p:cNvSpPr/>
            <p:nvPr/>
          </p:nvSpPr>
          <p:spPr>
            <a:xfrm>
              <a:off x="1809565" y="1829549"/>
              <a:ext cx="1627696" cy="1463948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Transformer </a:t>
              </a:r>
              <a:r>
                <a:rPr lang="zh-CN" altLang="en-US" sz="1200" dirty="0"/>
                <a:t>编码块</a:t>
              </a:r>
            </a:p>
          </p:txBody>
        </p:sp>
        <p:sp>
          <p:nvSpPr>
            <p:cNvPr id="115" name="矩形: 圆角 114">
              <a:extLst>
                <a:ext uri="{FF2B5EF4-FFF2-40B4-BE49-F238E27FC236}">
                  <a16:creationId xmlns:a16="http://schemas.microsoft.com/office/drawing/2014/main" id="{5D9D55EE-3DD3-8719-81BD-10F3ECD84DDF}"/>
                </a:ext>
              </a:extLst>
            </p:cNvPr>
            <p:cNvSpPr/>
            <p:nvPr/>
          </p:nvSpPr>
          <p:spPr>
            <a:xfrm>
              <a:off x="1679138" y="1932865"/>
              <a:ext cx="1627696" cy="146394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Transformer </a:t>
              </a:r>
              <a:r>
                <a:rPr lang="zh-CN" altLang="en-US" sz="1200" dirty="0"/>
                <a:t>编码块</a:t>
              </a:r>
            </a:p>
          </p:txBody>
        </p:sp>
        <p:sp>
          <p:nvSpPr>
            <p:cNvPr id="116" name="矩形: 圆角 115">
              <a:extLst>
                <a:ext uri="{FF2B5EF4-FFF2-40B4-BE49-F238E27FC236}">
                  <a16:creationId xmlns:a16="http://schemas.microsoft.com/office/drawing/2014/main" id="{962F211B-9204-7403-F84C-A8BBC07F7424}"/>
                </a:ext>
              </a:extLst>
            </p:cNvPr>
            <p:cNvSpPr/>
            <p:nvPr/>
          </p:nvSpPr>
          <p:spPr>
            <a:xfrm>
              <a:off x="1548711" y="2054871"/>
              <a:ext cx="1627696" cy="14639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带有混合注意力机制的</a:t>
              </a:r>
              <a:r>
                <a:rPr lang="en-US" altLang="zh-CN" sz="1200" dirty="0"/>
                <a:t>Transformer </a:t>
              </a:r>
              <a:r>
                <a:rPr lang="zh-CN" altLang="en-US" sz="1200" dirty="0"/>
                <a:t>编码块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EF63C1BB-9FF0-0694-E740-D0D9B853B43A}"/>
                  </a:ext>
                </a:extLst>
              </p:cNvPr>
              <p:cNvSpPr txBox="1"/>
              <p:nvPr/>
            </p:nvSpPr>
            <p:spPr>
              <a:xfrm>
                <a:off x="5771109" y="6064603"/>
                <a:ext cx="23104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month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h𝑜𝑢𝑟</m:t>
                        </m:r>
                      </m:sub>
                    </m:sSub>
                  </m:oMath>
                </a14:m>
                <a:r>
                  <a:rPr lang="en-US" altLang="zh-CN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𝑚𝑖𝑛𝑢𝑡𝑒</m:t>
                        </m:r>
                      </m:sub>
                    </m:sSub>
                    <m:r>
                      <a:rPr lang="en-US" altLang="zh-CN" sz="1200" b="0" i="0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altLang="zh-CN" sz="1200" dirty="0"/>
                  <a:t>)</a:t>
                </a:r>
                <a:endParaRPr lang="zh-CN" altLang="en-US" sz="1200" dirty="0"/>
              </a:p>
            </p:txBody>
          </p:sp>
        </mc:Choice>
        <mc:Fallback xmlns="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EF63C1BB-9FF0-0694-E740-D0D9B853B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109" y="6064603"/>
                <a:ext cx="2310475" cy="276999"/>
              </a:xfrm>
              <a:prstGeom prst="rect">
                <a:avLst/>
              </a:prstGeom>
              <a:blipFill>
                <a:blip r:embed="rId2"/>
                <a:stretch>
                  <a:fillRect l="-264" t="-2222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4AB0FB08-E1A6-C28B-9542-99EE7604A147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7607892" y="3994274"/>
            <a:ext cx="2414" cy="9337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矩形 134">
            <a:extLst>
              <a:ext uri="{FF2B5EF4-FFF2-40B4-BE49-F238E27FC236}">
                <a16:creationId xmlns:a16="http://schemas.microsoft.com/office/drawing/2014/main" id="{52412776-A245-8A1C-1AB3-25B2001D29EC}"/>
              </a:ext>
            </a:extLst>
          </p:cNvPr>
          <p:cNvSpPr/>
          <p:nvPr/>
        </p:nvSpPr>
        <p:spPr>
          <a:xfrm>
            <a:off x="4877667" y="1030694"/>
            <a:ext cx="2210979" cy="183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全连接层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4F13512B-0DF6-D927-A705-2CC5A3B19EF2}"/>
                  </a:ext>
                </a:extLst>
              </p:cNvPr>
              <p:cNvSpPr txBox="1"/>
              <p:nvPr/>
            </p:nvSpPr>
            <p:spPr>
              <a:xfrm>
                <a:off x="3868421" y="6170684"/>
                <a:ext cx="139258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2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200" dirty="0"/>
                  <a:t>)</a:t>
                </a:r>
                <a:endParaRPr lang="zh-CN" altLang="en-US" sz="1200" dirty="0"/>
              </a:p>
            </p:txBody>
          </p:sp>
        </mc:Choice>
        <mc:Fallback xmlns="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4F13512B-0DF6-D927-A705-2CC5A3B19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421" y="6170684"/>
                <a:ext cx="1392583" cy="276999"/>
              </a:xfrm>
              <a:prstGeom prst="rect">
                <a:avLst/>
              </a:prstGeom>
              <a:blipFill>
                <a:blip r:embed="rId3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407E68CF-B666-A2D2-8A37-8C76CC5D413E}"/>
              </a:ext>
            </a:extLst>
          </p:cNvPr>
          <p:cNvCxnSpPr>
            <a:endCxn id="5" idx="0"/>
          </p:cNvCxnSpPr>
          <p:nvPr/>
        </p:nvCxnSpPr>
        <p:spPr>
          <a:xfrm>
            <a:off x="3971925" y="5457825"/>
            <a:ext cx="938" cy="989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连接符: 肘形 150">
            <a:extLst>
              <a:ext uri="{FF2B5EF4-FFF2-40B4-BE49-F238E27FC236}">
                <a16:creationId xmlns:a16="http://schemas.microsoft.com/office/drawing/2014/main" id="{C5C11860-636D-E430-BEE2-B0B5B4A55153}"/>
              </a:ext>
            </a:extLst>
          </p:cNvPr>
          <p:cNvCxnSpPr>
            <a:endCxn id="11" idx="2"/>
          </p:cNvCxnSpPr>
          <p:nvPr/>
        </p:nvCxnSpPr>
        <p:spPr>
          <a:xfrm rot="10800000">
            <a:off x="3003267" y="5258433"/>
            <a:ext cx="968659" cy="19939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连接符: 肘形 152">
            <a:extLst>
              <a:ext uri="{FF2B5EF4-FFF2-40B4-BE49-F238E27FC236}">
                <a16:creationId xmlns:a16="http://schemas.microsoft.com/office/drawing/2014/main" id="{E95148B1-BC0B-BB24-CF3C-0995A268485B}"/>
              </a:ext>
            </a:extLst>
          </p:cNvPr>
          <p:cNvCxnSpPr>
            <a:endCxn id="51" idx="2"/>
          </p:cNvCxnSpPr>
          <p:nvPr/>
        </p:nvCxnSpPr>
        <p:spPr>
          <a:xfrm flipV="1">
            <a:off x="3971925" y="5258433"/>
            <a:ext cx="846490" cy="19939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D6B8E927-BF81-D730-ED75-97B4E585476B}"/>
                  </a:ext>
                </a:extLst>
              </p:cNvPr>
              <p:cNvSpPr txBox="1"/>
              <p:nvPr/>
            </p:nvSpPr>
            <p:spPr>
              <a:xfrm>
                <a:off x="1258784" y="5306194"/>
                <a:ext cx="1744481" cy="291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2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𝑝𝑛</m:t>
                        </m:r>
                      </m:sub>
                    </m:sSub>
                  </m:oMath>
                </a14:m>
                <a:r>
                  <a:rPr lang="en-US" altLang="zh-CN" sz="1200" dirty="0"/>
                  <a:t>)</a:t>
                </a:r>
                <a:endParaRPr lang="zh-CN" altLang="en-US" sz="1200" dirty="0"/>
              </a:p>
            </p:txBody>
          </p:sp>
        </mc:Choice>
        <mc:Fallback xmlns="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D6B8E927-BF81-D730-ED75-97B4E5854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784" y="5306194"/>
                <a:ext cx="1744481" cy="291298"/>
              </a:xfrm>
              <a:prstGeom prst="rect">
                <a:avLst/>
              </a:prstGeom>
              <a:blipFill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3254367E-C79A-4891-74F6-60BC9F5F9ADD}"/>
                  </a:ext>
                </a:extLst>
              </p:cNvPr>
              <p:cNvSpPr txBox="1"/>
              <p:nvPr/>
            </p:nvSpPr>
            <p:spPr>
              <a:xfrm>
                <a:off x="4866612" y="5356761"/>
                <a:ext cx="17444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2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𝑡𝑛</m:t>
                        </m:r>
                      </m:sub>
                    </m:sSub>
                  </m:oMath>
                </a14:m>
                <a:r>
                  <a:rPr lang="en-US" altLang="zh-CN" sz="1200" dirty="0"/>
                  <a:t>)</a:t>
                </a:r>
                <a:endParaRPr lang="zh-CN" altLang="en-US" sz="1200" dirty="0"/>
              </a:p>
            </p:txBody>
          </p:sp>
        </mc:Choice>
        <mc:Fallback xmlns="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3254367E-C79A-4891-74F6-60BC9F5F9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612" y="5356761"/>
                <a:ext cx="1744481" cy="276999"/>
              </a:xfrm>
              <a:prstGeom prst="rect">
                <a:avLst/>
              </a:prstGeom>
              <a:blipFill>
                <a:blip r:embed="rId5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051FE683-FEAB-96F0-7E68-61A14D94754D}"/>
              </a:ext>
            </a:extLst>
          </p:cNvPr>
          <p:cNvCxnSpPr>
            <a:cxnSpLocks/>
          </p:cNvCxnSpPr>
          <p:nvPr/>
        </p:nvCxnSpPr>
        <p:spPr>
          <a:xfrm flipV="1">
            <a:off x="3003265" y="3955364"/>
            <a:ext cx="0" cy="44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接连接符 161">
            <a:extLst>
              <a:ext uri="{FF2B5EF4-FFF2-40B4-BE49-F238E27FC236}">
                <a16:creationId xmlns:a16="http://schemas.microsoft.com/office/drawing/2014/main" id="{BDE7F810-35B1-86C8-DD9F-5CDBC7BD1B71}"/>
              </a:ext>
            </a:extLst>
          </p:cNvPr>
          <p:cNvCxnSpPr>
            <a:stCxn id="43" idx="0"/>
          </p:cNvCxnSpPr>
          <p:nvPr/>
        </p:nvCxnSpPr>
        <p:spPr>
          <a:xfrm flipH="1" flipV="1">
            <a:off x="3130782" y="2711506"/>
            <a:ext cx="1" cy="12376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直接连接符 162">
            <a:extLst>
              <a:ext uri="{FF2B5EF4-FFF2-40B4-BE49-F238E27FC236}">
                <a16:creationId xmlns:a16="http://schemas.microsoft.com/office/drawing/2014/main" id="{EEDCB962-0C98-9EF6-2935-0B0F967310D4}"/>
              </a:ext>
            </a:extLst>
          </p:cNvPr>
          <p:cNvCxnSpPr/>
          <p:nvPr/>
        </p:nvCxnSpPr>
        <p:spPr>
          <a:xfrm flipH="1" flipV="1">
            <a:off x="4906279" y="2710192"/>
            <a:ext cx="1" cy="12376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AB3F3526-8B48-4DCB-380B-9A846A639027}"/>
              </a:ext>
            </a:extLst>
          </p:cNvPr>
          <p:cNvCxnSpPr/>
          <p:nvPr/>
        </p:nvCxnSpPr>
        <p:spPr>
          <a:xfrm flipH="1" flipV="1">
            <a:off x="7664832" y="2711506"/>
            <a:ext cx="1" cy="12376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连接符: 肘形 165">
            <a:extLst>
              <a:ext uri="{FF2B5EF4-FFF2-40B4-BE49-F238E27FC236}">
                <a16:creationId xmlns:a16="http://schemas.microsoft.com/office/drawing/2014/main" id="{52A4370B-C732-BB89-C696-3D67E8B9A932}"/>
              </a:ext>
            </a:extLst>
          </p:cNvPr>
          <p:cNvCxnSpPr>
            <a:endCxn id="116" idx="2"/>
          </p:cNvCxnSpPr>
          <p:nvPr/>
        </p:nvCxnSpPr>
        <p:spPr>
          <a:xfrm flipV="1">
            <a:off x="3130782" y="2601689"/>
            <a:ext cx="2719871" cy="10850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A9667DFA-7181-B6D9-C57C-95DFC01D82C4}"/>
              </a:ext>
            </a:extLst>
          </p:cNvPr>
          <p:cNvCxnSpPr/>
          <p:nvPr/>
        </p:nvCxnSpPr>
        <p:spPr>
          <a:xfrm>
            <a:off x="5850653" y="2710192"/>
            <a:ext cx="181417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231D4B1E-7D3A-EC0F-3060-6F6B285BC59F}"/>
                  </a:ext>
                </a:extLst>
              </p:cNvPr>
              <p:cNvSpPr txBox="1"/>
              <p:nvPr/>
            </p:nvSpPr>
            <p:spPr>
              <a:xfrm>
                <a:off x="3130781" y="2391282"/>
                <a:ext cx="659358" cy="291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231D4B1E-7D3A-EC0F-3060-6F6B285BC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781" y="2391282"/>
                <a:ext cx="659358" cy="2912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73BE82D3-FC09-D831-56E4-5410FD946DB4}"/>
                  </a:ext>
                </a:extLst>
              </p:cNvPr>
              <p:cNvSpPr txBox="1"/>
              <p:nvPr/>
            </p:nvSpPr>
            <p:spPr>
              <a:xfrm>
                <a:off x="4520288" y="2380053"/>
                <a:ext cx="6593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73BE82D3-FC09-D831-56E4-5410FD946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288" y="2380053"/>
                <a:ext cx="659358" cy="276999"/>
              </a:xfrm>
              <a:prstGeom prst="rect">
                <a:avLst/>
              </a:prstGeom>
              <a:blipFill>
                <a:blip r:embed="rId7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CE56B54C-B519-CBA7-7F8D-B88D12282606}"/>
                  </a:ext>
                </a:extLst>
              </p:cNvPr>
              <p:cNvSpPr txBox="1"/>
              <p:nvPr/>
            </p:nvSpPr>
            <p:spPr>
              <a:xfrm>
                <a:off x="7134200" y="2393810"/>
                <a:ext cx="9473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CE56B54C-B519-CBA7-7F8D-B88D12282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4200" y="2393810"/>
                <a:ext cx="947384" cy="276999"/>
              </a:xfrm>
              <a:prstGeom prst="rect">
                <a:avLst/>
              </a:prstGeom>
              <a:blipFill>
                <a:blip r:embed="rId8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0D5486CC-3670-59DE-F0BC-4B2A6F775625}"/>
              </a:ext>
            </a:extLst>
          </p:cNvPr>
          <p:cNvCxnSpPr>
            <a:endCxn id="135" idx="2"/>
          </p:cNvCxnSpPr>
          <p:nvPr/>
        </p:nvCxnSpPr>
        <p:spPr>
          <a:xfrm flipV="1">
            <a:off x="5876925" y="1233488"/>
            <a:ext cx="0" cy="1536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87850D3C-B1C7-57C1-649B-458F7AA67520}"/>
              </a:ext>
            </a:extLst>
          </p:cNvPr>
          <p:cNvCxnSpPr>
            <a:cxnSpLocks/>
          </p:cNvCxnSpPr>
          <p:nvPr/>
        </p:nvCxnSpPr>
        <p:spPr>
          <a:xfrm flipH="1" flipV="1">
            <a:off x="5876925" y="823191"/>
            <a:ext cx="1" cy="1948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64EE870A-49D3-8EA1-0344-71FC39FCDAB9}"/>
              </a:ext>
            </a:extLst>
          </p:cNvPr>
          <p:cNvCxnSpPr>
            <a:cxnSpLocks/>
          </p:cNvCxnSpPr>
          <p:nvPr/>
        </p:nvCxnSpPr>
        <p:spPr>
          <a:xfrm flipH="1" flipV="1">
            <a:off x="6026220" y="834471"/>
            <a:ext cx="1" cy="1822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EE614F63-378E-D6FD-6F0D-824BDEA3A1F4}"/>
              </a:ext>
            </a:extLst>
          </p:cNvPr>
          <p:cNvCxnSpPr>
            <a:stCxn id="114" idx="0"/>
          </p:cNvCxnSpPr>
          <p:nvPr/>
        </p:nvCxnSpPr>
        <p:spPr>
          <a:xfrm flipV="1">
            <a:off x="6026221" y="1233488"/>
            <a:ext cx="0" cy="1536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47E9B104-9AE4-EF30-B408-B61570128F35}"/>
              </a:ext>
            </a:extLst>
          </p:cNvPr>
          <p:cNvSpPr/>
          <p:nvPr/>
        </p:nvSpPr>
        <p:spPr>
          <a:xfrm>
            <a:off x="4877667" y="620707"/>
            <a:ext cx="2210979" cy="183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输出 </a:t>
            </a:r>
            <a:r>
              <a:rPr lang="en-US" altLang="zh-CN" sz="1000" dirty="0"/>
              <a:t>period + trend</a:t>
            </a:r>
            <a:endParaRPr lang="zh-CN" altLang="en-US" sz="10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8B5EDE3-48D1-F35C-1AE7-3352C6E47013}"/>
              </a:ext>
            </a:extLst>
          </p:cNvPr>
          <p:cNvCxnSpPr>
            <a:stCxn id="53" idx="0"/>
          </p:cNvCxnSpPr>
          <p:nvPr/>
        </p:nvCxnSpPr>
        <p:spPr>
          <a:xfrm flipV="1">
            <a:off x="4818415" y="3952875"/>
            <a:ext cx="0" cy="4446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29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49FBE90F-7D2B-1240-A59F-F01258F488DF}"/>
              </a:ext>
            </a:extLst>
          </p:cNvPr>
          <p:cNvSpPr/>
          <p:nvPr/>
        </p:nvSpPr>
        <p:spPr>
          <a:xfrm>
            <a:off x="3071675" y="197675"/>
            <a:ext cx="701336" cy="701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A6DEEC-DC98-7B24-8FAC-391B2F7FF627}"/>
              </a:ext>
            </a:extLst>
          </p:cNvPr>
          <p:cNvSpPr/>
          <p:nvPr/>
        </p:nvSpPr>
        <p:spPr>
          <a:xfrm>
            <a:off x="2412506" y="1396456"/>
            <a:ext cx="2019671" cy="7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初始化</a:t>
            </a:r>
            <a:r>
              <a:rPr lang="en-US" altLang="zh-CN" sz="1600" dirty="0" err="1"/>
              <a:t>Mqtt</a:t>
            </a:r>
            <a:r>
              <a:rPr lang="en-US" altLang="zh-CN" sz="1600" dirty="0"/>
              <a:t> broker</a:t>
            </a:r>
            <a:endParaRPr lang="zh-CN" altLang="en-US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40D8BF-B54F-C7AD-26D5-9BBAFA1948A5}"/>
              </a:ext>
            </a:extLst>
          </p:cNvPr>
          <p:cNvSpPr txBox="1"/>
          <p:nvPr/>
        </p:nvSpPr>
        <p:spPr>
          <a:xfrm>
            <a:off x="3071675" y="379066"/>
            <a:ext cx="701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开始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7378722-FB29-43A1-7FAC-53DFAF09E6FA}"/>
              </a:ext>
            </a:extLst>
          </p:cNvPr>
          <p:cNvSpPr/>
          <p:nvPr/>
        </p:nvSpPr>
        <p:spPr>
          <a:xfrm>
            <a:off x="2412505" y="2572454"/>
            <a:ext cx="2019671" cy="7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收取下位机发送的</a:t>
            </a:r>
            <a:r>
              <a:rPr lang="en-US" altLang="zh-CN" sz="1600" dirty="0"/>
              <a:t>CAN</a:t>
            </a:r>
            <a:r>
              <a:rPr lang="zh-CN" altLang="en-US" sz="1600" dirty="0"/>
              <a:t>原始帧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695D070-2AE8-57CC-E46F-E0A70AB9F3FD}"/>
              </a:ext>
            </a:extLst>
          </p:cNvPr>
          <p:cNvSpPr/>
          <p:nvPr/>
        </p:nvSpPr>
        <p:spPr>
          <a:xfrm>
            <a:off x="2412504" y="3736612"/>
            <a:ext cx="2019671" cy="7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初始化</a:t>
            </a:r>
            <a:r>
              <a:rPr lang="en-US" altLang="zh-CN" sz="1600" dirty="0"/>
              <a:t>Kafka broker</a:t>
            </a:r>
            <a:endParaRPr lang="zh-CN" altLang="en-US" sz="16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C15AA42-916F-02F3-CAF3-1F8E3950D457}"/>
              </a:ext>
            </a:extLst>
          </p:cNvPr>
          <p:cNvSpPr/>
          <p:nvPr/>
        </p:nvSpPr>
        <p:spPr>
          <a:xfrm>
            <a:off x="2412504" y="4986439"/>
            <a:ext cx="2019671" cy="7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实例化</a:t>
            </a:r>
            <a:r>
              <a:rPr lang="en-US" altLang="zh-CN" sz="1600" dirty="0" err="1"/>
              <a:t>RuleEngineManager</a:t>
            </a:r>
            <a:endParaRPr lang="zh-CN" altLang="en-US" sz="16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F5D50F5-1A66-8A56-9BB0-368F6CDA4E15}"/>
              </a:ext>
            </a:extLst>
          </p:cNvPr>
          <p:cNvSpPr/>
          <p:nvPr/>
        </p:nvSpPr>
        <p:spPr>
          <a:xfrm>
            <a:off x="6556703" y="1322293"/>
            <a:ext cx="2019671" cy="7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实例化</a:t>
            </a:r>
            <a:r>
              <a:rPr lang="en-US" altLang="zh-CN" sz="1600" dirty="0" err="1"/>
              <a:t>DbcParserRuleNode</a:t>
            </a:r>
            <a:endParaRPr lang="zh-CN" altLang="en-US" sz="16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33BAC24-72DA-ECED-EC80-4E29E807A0CC}"/>
              </a:ext>
            </a:extLst>
          </p:cNvPr>
          <p:cNvSpPr/>
          <p:nvPr/>
        </p:nvSpPr>
        <p:spPr>
          <a:xfrm>
            <a:off x="5242068" y="3930959"/>
            <a:ext cx="2019671" cy="7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IoTDB</a:t>
            </a:r>
            <a:r>
              <a:rPr lang="zh-CN" altLang="en-US" sz="1600" dirty="0"/>
              <a:t>时序数据库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19BE34C-942B-9578-458C-E6C6920F94C8}"/>
              </a:ext>
            </a:extLst>
          </p:cNvPr>
          <p:cNvSpPr/>
          <p:nvPr/>
        </p:nvSpPr>
        <p:spPr>
          <a:xfrm>
            <a:off x="6891834" y="6057775"/>
            <a:ext cx="1349406" cy="4859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结束</a:t>
            </a:r>
          </a:p>
        </p:txBody>
      </p:sp>
      <p:sp>
        <p:nvSpPr>
          <p:cNvPr id="13" name="流程图: 决策 12">
            <a:extLst>
              <a:ext uri="{FF2B5EF4-FFF2-40B4-BE49-F238E27FC236}">
                <a16:creationId xmlns:a16="http://schemas.microsoft.com/office/drawing/2014/main" id="{7CC260FD-D8CD-41B9-5AE8-9274C5FE9839}"/>
              </a:ext>
            </a:extLst>
          </p:cNvPr>
          <p:cNvSpPr/>
          <p:nvPr/>
        </p:nvSpPr>
        <p:spPr>
          <a:xfrm>
            <a:off x="6611819" y="2552996"/>
            <a:ext cx="1909441" cy="94561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是否持久化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F534563-8C96-8783-D74B-C4A1DAEB6A59}"/>
              </a:ext>
            </a:extLst>
          </p:cNvPr>
          <p:cNvSpPr/>
          <p:nvPr/>
        </p:nvSpPr>
        <p:spPr>
          <a:xfrm>
            <a:off x="7874494" y="3930959"/>
            <a:ext cx="2019671" cy="7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Kafka producer</a:t>
            </a:r>
            <a:r>
              <a:rPr lang="zh-CN" altLang="en-US" sz="1600" dirty="0"/>
              <a:t>推送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A26D077-ACE2-8BB9-5D08-BAD1AAF2BDEE}"/>
              </a:ext>
            </a:extLst>
          </p:cNvPr>
          <p:cNvSpPr/>
          <p:nvPr/>
        </p:nvSpPr>
        <p:spPr>
          <a:xfrm>
            <a:off x="7874493" y="4955367"/>
            <a:ext cx="2019671" cy="7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Websocket</a:t>
            </a:r>
            <a:r>
              <a:rPr lang="zh-CN" altLang="en-US" sz="1600" dirty="0"/>
              <a:t>推送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3AA418A-4453-9EBC-E9B1-D6A7840492C8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3422341" y="2097792"/>
            <a:ext cx="1" cy="474662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0D8DA8D-1AA0-DB52-1A64-D4DB1DFD4B2F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422340" y="881627"/>
            <a:ext cx="2" cy="514829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5017564-E113-EE83-DE1F-281E6A0246A9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422339" y="3205799"/>
            <a:ext cx="1" cy="530813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41D4072-C7C1-E76F-F529-716FEB1BCD7A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422339" y="4429068"/>
            <a:ext cx="1" cy="557371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FD28D33C-D12D-802B-81BF-9FA1CFB16604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4432175" y="1672961"/>
            <a:ext cx="2124528" cy="3664146"/>
          </a:xfrm>
          <a:prstGeom prst="bentConnector3">
            <a:avLst>
              <a:gd name="adj1" fmla="val 20002"/>
            </a:avLst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425FC63-B479-7D6A-5AA6-6AEDA66CFACE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7566537" y="2032192"/>
            <a:ext cx="3" cy="520804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BCECFB10-0F5C-C80E-A939-E71A89E92052}"/>
              </a:ext>
            </a:extLst>
          </p:cNvPr>
          <p:cNvCxnSpPr>
            <a:stCxn id="13" idx="1"/>
            <a:endCxn id="11" idx="0"/>
          </p:cNvCxnSpPr>
          <p:nvPr/>
        </p:nvCxnSpPr>
        <p:spPr>
          <a:xfrm rot="10800000" flipV="1">
            <a:off x="6251905" y="3025805"/>
            <a:ext cx="359915" cy="905153"/>
          </a:xfrm>
          <a:prstGeom prst="bentConnector2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B3211D16-C27F-0F34-4F15-587687CC9B76}"/>
              </a:ext>
            </a:extLst>
          </p:cNvPr>
          <p:cNvCxnSpPr>
            <a:stCxn id="13" idx="3"/>
            <a:endCxn id="14" idx="0"/>
          </p:cNvCxnSpPr>
          <p:nvPr/>
        </p:nvCxnSpPr>
        <p:spPr>
          <a:xfrm>
            <a:off x="8521260" y="3025806"/>
            <a:ext cx="363070" cy="905153"/>
          </a:xfrm>
          <a:prstGeom prst="bentConnector2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BFADEEDE-95B4-AF47-AA61-4DE27E152F8A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8884329" y="4561992"/>
            <a:ext cx="7999" cy="393375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360D91F0-CBE1-473D-B904-24232315B718}"/>
              </a:ext>
            </a:extLst>
          </p:cNvPr>
          <p:cNvCxnSpPr>
            <a:stCxn id="11" idx="2"/>
            <a:endCxn id="12" idx="1"/>
          </p:cNvCxnSpPr>
          <p:nvPr/>
        </p:nvCxnSpPr>
        <p:spPr>
          <a:xfrm rot="16200000" flipH="1">
            <a:off x="5737653" y="5146546"/>
            <a:ext cx="1668432" cy="639930"/>
          </a:xfrm>
          <a:prstGeom prst="bentConnector2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F5007CD5-2E7A-3FF9-CEC6-6B59233F344B}"/>
              </a:ext>
            </a:extLst>
          </p:cNvPr>
          <p:cNvCxnSpPr>
            <a:stCxn id="15" idx="2"/>
            <a:endCxn id="12" idx="3"/>
          </p:cNvCxnSpPr>
          <p:nvPr/>
        </p:nvCxnSpPr>
        <p:spPr>
          <a:xfrm rot="5400000">
            <a:off x="8240773" y="5657171"/>
            <a:ext cx="644024" cy="643089"/>
          </a:xfrm>
          <a:prstGeom prst="bentConnector2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438E6F2D-A59F-DA61-647F-DD3FA725243E}"/>
              </a:ext>
            </a:extLst>
          </p:cNvPr>
          <p:cNvSpPr txBox="1"/>
          <p:nvPr/>
        </p:nvSpPr>
        <p:spPr>
          <a:xfrm>
            <a:off x="5994400" y="2572454"/>
            <a:ext cx="457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04652ED-FF86-BA8C-0B80-9471729C9C89}"/>
              </a:ext>
            </a:extLst>
          </p:cNvPr>
          <p:cNvSpPr txBox="1"/>
          <p:nvPr/>
        </p:nvSpPr>
        <p:spPr>
          <a:xfrm>
            <a:off x="8593791" y="2604815"/>
            <a:ext cx="457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</p:spTree>
    <p:extLst>
      <p:ext uri="{BB962C8B-B14F-4D97-AF65-F5344CB8AC3E}">
        <p14:creationId xmlns:p14="http://schemas.microsoft.com/office/powerpoint/2010/main" val="3141637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>
            <a:extLst>
              <a:ext uri="{FF2B5EF4-FFF2-40B4-BE49-F238E27FC236}">
                <a16:creationId xmlns:a16="http://schemas.microsoft.com/office/drawing/2014/main" id="{438E6F2D-A59F-DA61-647F-DD3FA725243E}"/>
              </a:ext>
            </a:extLst>
          </p:cNvPr>
          <p:cNvSpPr txBox="1"/>
          <p:nvPr/>
        </p:nvSpPr>
        <p:spPr>
          <a:xfrm>
            <a:off x="6422540" y="4658952"/>
            <a:ext cx="457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是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9FBE90F-7D2B-1240-A59F-F01258F488DF}"/>
              </a:ext>
            </a:extLst>
          </p:cNvPr>
          <p:cNvSpPr/>
          <p:nvPr/>
        </p:nvSpPr>
        <p:spPr>
          <a:xfrm>
            <a:off x="2887207" y="187121"/>
            <a:ext cx="622995" cy="608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A6DEEC-DC98-7B24-8FAC-391B2F7FF627}"/>
              </a:ext>
            </a:extLst>
          </p:cNvPr>
          <p:cNvSpPr/>
          <p:nvPr/>
        </p:nvSpPr>
        <p:spPr>
          <a:xfrm>
            <a:off x="2301669" y="1227851"/>
            <a:ext cx="1794069" cy="608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实例化</a:t>
            </a:r>
            <a:r>
              <a:rPr lang="en-US" altLang="zh-CN" sz="1200" dirty="0"/>
              <a:t>Kafka consumer</a:t>
            </a:r>
            <a:endParaRPr lang="zh-CN" altLang="en-US" sz="1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40D8BF-B54F-C7AD-26D5-9BBAFA1948A5}"/>
              </a:ext>
            </a:extLst>
          </p:cNvPr>
          <p:cNvSpPr txBox="1"/>
          <p:nvPr/>
        </p:nvSpPr>
        <p:spPr>
          <a:xfrm>
            <a:off x="2887207" y="367478"/>
            <a:ext cx="622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开始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7378722-FB29-43A1-7FAC-53DFAF09E6FA}"/>
              </a:ext>
            </a:extLst>
          </p:cNvPr>
          <p:cNvSpPr/>
          <p:nvPr/>
        </p:nvSpPr>
        <p:spPr>
          <a:xfrm>
            <a:off x="2301668" y="2248802"/>
            <a:ext cx="1794069" cy="608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监听消费的时序数据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695D070-2AE8-57CC-E46F-E0A70AB9F3FD}"/>
              </a:ext>
            </a:extLst>
          </p:cNvPr>
          <p:cNvSpPr/>
          <p:nvPr/>
        </p:nvSpPr>
        <p:spPr>
          <a:xfrm>
            <a:off x="2301667" y="3259475"/>
            <a:ext cx="1794069" cy="608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分包接收数据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F5D50F5-1A66-8A56-9BB0-368F6CDA4E15}"/>
              </a:ext>
            </a:extLst>
          </p:cNvPr>
          <p:cNvSpPr/>
          <p:nvPr/>
        </p:nvSpPr>
        <p:spPr>
          <a:xfrm>
            <a:off x="5982949" y="1163466"/>
            <a:ext cx="1794069" cy="608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数据归一化处理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19BE34C-942B-9578-458C-E6C6920F94C8}"/>
              </a:ext>
            </a:extLst>
          </p:cNvPr>
          <p:cNvSpPr/>
          <p:nvPr/>
        </p:nvSpPr>
        <p:spPr>
          <a:xfrm>
            <a:off x="6280645" y="6229807"/>
            <a:ext cx="1198674" cy="4218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结束</a:t>
            </a:r>
          </a:p>
        </p:txBody>
      </p:sp>
      <p:sp>
        <p:nvSpPr>
          <p:cNvPr id="13" name="流程图: 决策 12">
            <a:extLst>
              <a:ext uri="{FF2B5EF4-FFF2-40B4-BE49-F238E27FC236}">
                <a16:creationId xmlns:a16="http://schemas.microsoft.com/office/drawing/2014/main" id="{7CC260FD-D8CD-41B9-5AE8-9274C5FE9839}"/>
              </a:ext>
            </a:extLst>
          </p:cNvPr>
          <p:cNvSpPr/>
          <p:nvPr/>
        </p:nvSpPr>
        <p:spPr>
          <a:xfrm>
            <a:off x="5982951" y="3803959"/>
            <a:ext cx="1794067" cy="82094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是否异常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3AA418A-4453-9EBC-E9B1-D6A7840492C8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3198703" y="1836721"/>
            <a:ext cx="1" cy="412081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0D8DA8D-1AA0-DB52-1A64-D4DB1DFD4B2F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198702" y="780899"/>
            <a:ext cx="2" cy="446952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5017564-E113-EE83-DE1F-281E6A0246A9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198701" y="2798645"/>
            <a:ext cx="1" cy="460829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FFA5D862-FEED-4634-DC98-9FB54A2F9B03}"/>
              </a:ext>
            </a:extLst>
          </p:cNvPr>
          <p:cNvSpPr/>
          <p:nvPr/>
        </p:nvSpPr>
        <p:spPr>
          <a:xfrm>
            <a:off x="5982946" y="2525076"/>
            <a:ext cx="1794069" cy="608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训练好的</a:t>
            </a:r>
            <a:r>
              <a:rPr lang="en-US" altLang="zh-CN" sz="1200" dirty="0" err="1"/>
              <a:t>TransformerFFT</a:t>
            </a:r>
            <a:r>
              <a:rPr lang="zh-CN" altLang="en-US" sz="1200" dirty="0"/>
              <a:t>模型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96ECDA4-6DDB-5C2D-4818-18E68CE1424B}"/>
              </a:ext>
            </a:extLst>
          </p:cNvPr>
          <p:cNvSpPr/>
          <p:nvPr/>
        </p:nvSpPr>
        <p:spPr>
          <a:xfrm>
            <a:off x="5982949" y="5104426"/>
            <a:ext cx="1794069" cy="608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异常通知</a:t>
            </a:r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A394FEB0-9705-3C17-6F76-3538AF00E7CF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4095736" y="1467901"/>
            <a:ext cx="1887213" cy="2096008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A340423-3575-CF11-EC42-0770ADCD6E20}"/>
              </a:ext>
            </a:extLst>
          </p:cNvPr>
          <p:cNvCxnSpPr>
            <a:stCxn id="10" idx="2"/>
            <a:endCxn id="2" idx="0"/>
          </p:cNvCxnSpPr>
          <p:nvPr/>
        </p:nvCxnSpPr>
        <p:spPr>
          <a:xfrm flipH="1">
            <a:off x="6879981" y="1772336"/>
            <a:ext cx="3" cy="7527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B7B64F76-D8BC-15E4-3B39-D4D2D37A21F1}"/>
              </a:ext>
            </a:extLst>
          </p:cNvPr>
          <p:cNvCxnSpPr>
            <a:stCxn id="2" idx="2"/>
            <a:endCxn id="13" idx="0"/>
          </p:cNvCxnSpPr>
          <p:nvPr/>
        </p:nvCxnSpPr>
        <p:spPr>
          <a:xfrm>
            <a:off x="6879981" y="3133946"/>
            <a:ext cx="4" cy="6700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8065F40-5C67-04B5-C430-6FC9E9A6DDCA}"/>
              </a:ext>
            </a:extLst>
          </p:cNvPr>
          <p:cNvCxnSpPr>
            <a:stCxn id="13" idx="2"/>
            <a:endCxn id="3" idx="0"/>
          </p:cNvCxnSpPr>
          <p:nvPr/>
        </p:nvCxnSpPr>
        <p:spPr>
          <a:xfrm flipH="1">
            <a:off x="6879984" y="4624905"/>
            <a:ext cx="1" cy="4795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854A2C4-39A7-4389-47FD-B0BE3AF91F1B}"/>
              </a:ext>
            </a:extLst>
          </p:cNvPr>
          <p:cNvCxnSpPr>
            <a:stCxn id="3" idx="2"/>
            <a:endCxn id="12" idx="0"/>
          </p:cNvCxnSpPr>
          <p:nvPr/>
        </p:nvCxnSpPr>
        <p:spPr>
          <a:xfrm flipH="1">
            <a:off x="6879982" y="5713296"/>
            <a:ext cx="2" cy="5165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1D8EFE91-DF9B-E887-5EB8-21D1F204766F}"/>
              </a:ext>
            </a:extLst>
          </p:cNvPr>
          <p:cNvCxnSpPr>
            <a:stCxn id="13" idx="1"/>
            <a:endCxn id="8" idx="2"/>
          </p:cNvCxnSpPr>
          <p:nvPr/>
        </p:nvCxnSpPr>
        <p:spPr>
          <a:xfrm rot="10800000">
            <a:off x="3198703" y="3868346"/>
            <a:ext cx="2784249" cy="346087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2719F1DD-6582-4E05-E33D-68E34BE99C97}"/>
              </a:ext>
            </a:extLst>
          </p:cNvPr>
          <p:cNvSpPr txBox="1"/>
          <p:nvPr/>
        </p:nvSpPr>
        <p:spPr>
          <a:xfrm>
            <a:off x="5697267" y="3883344"/>
            <a:ext cx="457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否</a:t>
            </a:r>
          </a:p>
        </p:txBody>
      </p:sp>
    </p:spTree>
    <p:extLst>
      <p:ext uri="{BB962C8B-B14F-4D97-AF65-F5344CB8AC3E}">
        <p14:creationId xmlns:p14="http://schemas.microsoft.com/office/powerpoint/2010/main" val="655682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>
            <a:extLst>
              <a:ext uri="{FF2B5EF4-FFF2-40B4-BE49-F238E27FC236}">
                <a16:creationId xmlns:a16="http://schemas.microsoft.com/office/drawing/2014/main" id="{438E6F2D-A59F-DA61-647F-DD3FA725243E}"/>
              </a:ext>
            </a:extLst>
          </p:cNvPr>
          <p:cNvSpPr txBox="1"/>
          <p:nvPr/>
        </p:nvSpPr>
        <p:spPr>
          <a:xfrm>
            <a:off x="4022434" y="1748465"/>
            <a:ext cx="457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是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719F1DD-6582-4E05-E33D-68E34BE99C97}"/>
              </a:ext>
            </a:extLst>
          </p:cNvPr>
          <p:cNvSpPr txBox="1"/>
          <p:nvPr/>
        </p:nvSpPr>
        <p:spPr>
          <a:xfrm>
            <a:off x="5849037" y="1779243"/>
            <a:ext cx="457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否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695D070-2AE8-57CC-E46F-E0A70AB9F3FD}"/>
              </a:ext>
            </a:extLst>
          </p:cNvPr>
          <p:cNvSpPr/>
          <p:nvPr/>
        </p:nvSpPr>
        <p:spPr>
          <a:xfrm>
            <a:off x="5942587" y="2691786"/>
            <a:ext cx="1446598" cy="4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实例化</a:t>
            </a:r>
            <a:r>
              <a:rPr lang="en-US" altLang="zh-CN" sz="1000" dirty="0" err="1"/>
              <a:t>WebAlertManager</a:t>
            </a:r>
            <a:endParaRPr lang="zh-CN" altLang="en-US" sz="1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F5D50F5-1A66-8A56-9BB0-368F6CDA4E15}"/>
              </a:ext>
            </a:extLst>
          </p:cNvPr>
          <p:cNvSpPr/>
          <p:nvPr/>
        </p:nvSpPr>
        <p:spPr>
          <a:xfrm>
            <a:off x="2804559" y="3604837"/>
            <a:ext cx="1446598" cy="4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调用飞书</a:t>
            </a:r>
            <a:r>
              <a:rPr lang="en-US" altLang="zh-CN" sz="1000" dirty="0"/>
              <a:t>Webhook</a:t>
            </a:r>
            <a:r>
              <a:rPr lang="zh-CN" altLang="en-US" sz="1000" dirty="0"/>
              <a:t>进行通知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19BE34C-942B-9578-458C-E6C6920F94C8}"/>
              </a:ext>
            </a:extLst>
          </p:cNvPr>
          <p:cNvSpPr/>
          <p:nvPr/>
        </p:nvSpPr>
        <p:spPr>
          <a:xfrm>
            <a:off x="4642480" y="6468239"/>
            <a:ext cx="966518" cy="340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结束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9FBE90F-7D2B-1240-A59F-F01258F488DF}"/>
              </a:ext>
            </a:extLst>
          </p:cNvPr>
          <p:cNvSpPr/>
          <p:nvPr/>
        </p:nvSpPr>
        <p:spPr>
          <a:xfrm>
            <a:off x="4874574" y="74265"/>
            <a:ext cx="502335" cy="490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A6DEEC-DC98-7B24-8FAC-391B2F7FF627}"/>
              </a:ext>
            </a:extLst>
          </p:cNvPr>
          <p:cNvSpPr/>
          <p:nvPr/>
        </p:nvSpPr>
        <p:spPr>
          <a:xfrm>
            <a:off x="4402441" y="913429"/>
            <a:ext cx="1446598" cy="4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初始化</a:t>
            </a:r>
            <a:r>
              <a:rPr lang="en-US" altLang="zh-CN" sz="1000" dirty="0" err="1"/>
              <a:t>AlertManagerService</a:t>
            </a:r>
            <a:endParaRPr lang="zh-CN" altLang="en-US" sz="1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40D8BF-B54F-C7AD-26D5-9BBAFA1948A5}"/>
              </a:ext>
            </a:extLst>
          </p:cNvPr>
          <p:cNvSpPr txBox="1"/>
          <p:nvPr/>
        </p:nvSpPr>
        <p:spPr>
          <a:xfrm>
            <a:off x="4874574" y="219691"/>
            <a:ext cx="5023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</a:rPr>
              <a:t>开始</a:t>
            </a:r>
          </a:p>
        </p:txBody>
      </p:sp>
      <p:sp>
        <p:nvSpPr>
          <p:cNvPr id="13" name="流程图: 决策 12">
            <a:extLst>
              <a:ext uri="{FF2B5EF4-FFF2-40B4-BE49-F238E27FC236}">
                <a16:creationId xmlns:a16="http://schemas.microsoft.com/office/drawing/2014/main" id="{7CC260FD-D8CD-41B9-5AE8-9274C5FE9839}"/>
              </a:ext>
            </a:extLst>
          </p:cNvPr>
          <p:cNvSpPr/>
          <p:nvPr/>
        </p:nvSpPr>
        <p:spPr>
          <a:xfrm>
            <a:off x="4402441" y="1788409"/>
            <a:ext cx="1446596" cy="66194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是否通知飞书群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0D8DA8D-1AA0-DB52-1A64-D4DB1DFD4B2F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125739" y="553041"/>
            <a:ext cx="2" cy="36038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FFA5D862-FEED-4634-DC98-9FB54A2F9B03}"/>
              </a:ext>
            </a:extLst>
          </p:cNvPr>
          <p:cNvSpPr/>
          <p:nvPr/>
        </p:nvSpPr>
        <p:spPr>
          <a:xfrm>
            <a:off x="2804560" y="2656511"/>
            <a:ext cx="1446598" cy="4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实例化</a:t>
            </a:r>
            <a:r>
              <a:rPr lang="en-US" altLang="zh-CN" sz="1000" dirty="0" err="1"/>
              <a:t>FeishuAlertManager</a:t>
            </a:r>
            <a:endParaRPr lang="zh-CN" altLang="en-US" sz="1000" dirty="0"/>
          </a:p>
        </p:txBody>
      </p:sp>
      <p:sp>
        <p:nvSpPr>
          <p:cNvPr id="11" name="流程图: 决策 10">
            <a:extLst>
              <a:ext uri="{FF2B5EF4-FFF2-40B4-BE49-F238E27FC236}">
                <a16:creationId xmlns:a16="http://schemas.microsoft.com/office/drawing/2014/main" id="{E85BC1FA-6936-89ED-0C52-BD4067ED972C}"/>
              </a:ext>
            </a:extLst>
          </p:cNvPr>
          <p:cNvSpPr/>
          <p:nvPr/>
        </p:nvSpPr>
        <p:spPr>
          <a:xfrm>
            <a:off x="5942587" y="4358918"/>
            <a:ext cx="1446596" cy="66194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是否生成报告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804EC71-B465-4331-FD97-A6C56817DCFA}"/>
              </a:ext>
            </a:extLst>
          </p:cNvPr>
          <p:cNvSpPr/>
          <p:nvPr/>
        </p:nvSpPr>
        <p:spPr>
          <a:xfrm>
            <a:off x="5942587" y="5283556"/>
            <a:ext cx="1446598" cy="4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生成</a:t>
            </a:r>
            <a:r>
              <a:rPr lang="en-US" altLang="zh-CN" sz="1000" dirty="0"/>
              <a:t>PDF</a:t>
            </a:r>
            <a:r>
              <a:rPr lang="zh-CN" altLang="en-US" sz="1000" dirty="0"/>
              <a:t>格式的报告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A3A65F1-0477-39E5-9648-F72DAAA3D4BD}"/>
              </a:ext>
            </a:extLst>
          </p:cNvPr>
          <p:cNvSpPr/>
          <p:nvPr/>
        </p:nvSpPr>
        <p:spPr>
          <a:xfrm>
            <a:off x="5942587" y="3616424"/>
            <a:ext cx="1446598" cy="4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UI</a:t>
            </a:r>
            <a:r>
              <a:rPr lang="zh-CN" altLang="en-US" sz="1000" dirty="0"/>
              <a:t>展示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6610594-5E82-9635-9C5E-992F233667A5}"/>
              </a:ext>
            </a:extLst>
          </p:cNvPr>
          <p:cNvCxnSpPr>
            <a:stCxn id="5" idx="2"/>
            <a:endCxn id="13" idx="0"/>
          </p:cNvCxnSpPr>
          <p:nvPr/>
        </p:nvCxnSpPr>
        <p:spPr>
          <a:xfrm flipH="1">
            <a:off x="5125739" y="1404374"/>
            <a:ext cx="1" cy="3840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8529185E-1E35-86E5-CF66-DD5601BAA999}"/>
              </a:ext>
            </a:extLst>
          </p:cNvPr>
          <p:cNvCxnSpPr>
            <a:stCxn id="13" idx="1"/>
            <a:endCxn id="2" idx="0"/>
          </p:cNvCxnSpPr>
          <p:nvPr/>
        </p:nvCxnSpPr>
        <p:spPr>
          <a:xfrm rot="10800000" flipV="1">
            <a:off x="3527859" y="2119383"/>
            <a:ext cx="874582" cy="53712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59D87A5A-D3ED-EDD4-C0A8-BB1D31D48A9B}"/>
              </a:ext>
            </a:extLst>
          </p:cNvPr>
          <p:cNvCxnSpPr>
            <a:stCxn id="13" idx="3"/>
            <a:endCxn id="8" idx="0"/>
          </p:cNvCxnSpPr>
          <p:nvPr/>
        </p:nvCxnSpPr>
        <p:spPr>
          <a:xfrm>
            <a:off x="5849037" y="2119383"/>
            <a:ext cx="816849" cy="57240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98D08B0-D8BA-6ACF-91DD-B7F054CCE5EA}"/>
              </a:ext>
            </a:extLst>
          </p:cNvPr>
          <p:cNvCxnSpPr>
            <a:stCxn id="2" idx="2"/>
            <a:endCxn id="10" idx="0"/>
          </p:cNvCxnSpPr>
          <p:nvPr/>
        </p:nvCxnSpPr>
        <p:spPr>
          <a:xfrm flipH="1">
            <a:off x="3527858" y="3147456"/>
            <a:ext cx="1" cy="4573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71FA857-7F14-E014-8505-140C00AA7659}"/>
              </a:ext>
            </a:extLst>
          </p:cNvPr>
          <p:cNvCxnSpPr>
            <a:stCxn id="8" idx="2"/>
            <a:endCxn id="15" idx="0"/>
          </p:cNvCxnSpPr>
          <p:nvPr/>
        </p:nvCxnSpPr>
        <p:spPr>
          <a:xfrm>
            <a:off x="6665886" y="3182731"/>
            <a:ext cx="0" cy="4336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A224141-3763-B1AB-F7E8-AB419B036AC1}"/>
              </a:ext>
            </a:extLst>
          </p:cNvPr>
          <p:cNvCxnSpPr>
            <a:stCxn id="15" idx="2"/>
            <a:endCxn id="11" idx="0"/>
          </p:cNvCxnSpPr>
          <p:nvPr/>
        </p:nvCxnSpPr>
        <p:spPr>
          <a:xfrm flipH="1">
            <a:off x="6665885" y="4107369"/>
            <a:ext cx="1" cy="2515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9700AE61-BEFE-C3FC-A12B-CB8737245D49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>
            <a:off x="6665885" y="5020865"/>
            <a:ext cx="1" cy="2626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E07FAA77-6125-97BB-2648-3FC96B00C573}"/>
              </a:ext>
            </a:extLst>
          </p:cNvPr>
          <p:cNvCxnSpPr>
            <a:stCxn id="14" idx="2"/>
            <a:endCxn id="12" idx="0"/>
          </p:cNvCxnSpPr>
          <p:nvPr/>
        </p:nvCxnSpPr>
        <p:spPr>
          <a:xfrm rot="5400000">
            <a:off x="5548944" y="5351297"/>
            <a:ext cx="693738" cy="1540147"/>
          </a:xfrm>
          <a:prstGeom prst="bentConnector3">
            <a:avLst>
              <a:gd name="adj1" fmla="val 3801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81C02E16-6584-4597-3C0F-8C21BA7B752A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rot="16200000" flipH="1">
            <a:off x="3140570" y="4483069"/>
            <a:ext cx="2372457" cy="1597881"/>
          </a:xfrm>
          <a:prstGeom prst="bentConnector3">
            <a:avLst>
              <a:gd name="adj1" fmla="val 8192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6B840DBD-FC7F-E2EF-F6C5-ECEA9DA78AFF}"/>
              </a:ext>
            </a:extLst>
          </p:cNvPr>
          <p:cNvCxnSpPr>
            <a:stCxn id="11" idx="1"/>
            <a:endCxn id="12" idx="0"/>
          </p:cNvCxnSpPr>
          <p:nvPr/>
        </p:nvCxnSpPr>
        <p:spPr>
          <a:xfrm rot="10800000" flipV="1">
            <a:off x="5125739" y="4689891"/>
            <a:ext cx="816848" cy="177834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2651F24A-9C3C-4BDB-C956-BD6BF4BB557C}"/>
              </a:ext>
            </a:extLst>
          </p:cNvPr>
          <p:cNvSpPr txBox="1"/>
          <p:nvPr/>
        </p:nvSpPr>
        <p:spPr>
          <a:xfrm>
            <a:off x="6763615" y="4952235"/>
            <a:ext cx="457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是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FB599A58-1857-A8B5-7975-A3E7795FDBB0}"/>
              </a:ext>
            </a:extLst>
          </p:cNvPr>
          <p:cNvSpPr txBox="1"/>
          <p:nvPr/>
        </p:nvSpPr>
        <p:spPr>
          <a:xfrm>
            <a:off x="5713863" y="4315738"/>
            <a:ext cx="457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否</a:t>
            </a:r>
          </a:p>
        </p:txBody>
      </p:sp>
    </p:spTree>
    <p:extLst>
      <p:ext uri="{BB962C8B-B14F-4D97-AF65-F5344CB8AC3E}">
        <p14:creationId xmlns:p14="http://schemas.microsoft.com/office/powerpoint/2010/main" val="3930926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C524A9F-59E6-7C20-BA4C-529158AAE11D}"/>
              </a:ext>
            </a:extLst>
          </p:cNvPr>
          <p:cNvSpPr/>
          <p:nvPr/>
        </p:nvSpPr>
        <p:spPr>
          <a:xfrm>
            <a:off x="1671782" y="1099127"/>
            <a:ext cx="8321963" cy="28901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21053E0-8C66-4BD6-3AEE-B76A836809DF}"/>
              </a:ext>
            </a:extLst>
          </p:cNvPr>
          <p:cNvGrpSpPr/>
          <p:nvPr/>
        </p:nvGrpSpPr>
        <p:grpSpPr>
          <a:xfrm>
            <a:off x="2375641" y="1475524"/>
            <a:ext cx="1290917" cy="2137371"/>
            <a:chOff x="2420464" y="1511502"/>
            <a:chExt cx="1290917" cy="2137371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8F02DB3C-AEE0-BA7B-7A2E-620271E45BA3}"/>
                </a:ext>
              </a:extLst>
            </p:cNvPr>
            <p:cNvSpPr/>
            <p:nvPr/>
          </p:nvSpPr>
          <p:spPr>
            <a:xfrm>
              <a:off x="2420464" y="1511502"/>
              <a:ext cx="1290917" cy="213737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E942C16-0EDF-44AF-ABC8-8CA50D0BD0A7}"/>
                </a:ext>
              </a:extLst>
            </p:cNvPr>
            <p:cNvSpPr txBox="1"/>
            <p:nvPr/>
          </p:nvSpPr>
          <p:spPr>
            <a:xfrm>
              <a:off x="2519082" y="1544890"/>
              <a:ext cx="1120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/>
                <a:t>车辆数据采集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C11585B-41C8-4013-1B55-30E7C2071340}"/>
                </a:ext>
              </a:extLst>
            </p:cNvPr>
            <p:cNvSpPr/>
            <p:nvPr/>
          </p:nvSpPr>
          <p:spPr>
            <a:xfrm>
              <a:off x="2707336" y="2008802"/>
              <a:ext cx="717177" cy="28143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传感器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1A17AEC-C349-E104-AF2E-BA044FD901C5}"/>
                </a:ext>
              </a:extLst>
            </p:cNvPr>
            <p:cNvSpPr/>
            <p:nvPr/>
          </p:nvSpPr>
          <p:spPr>
            <a:xfrm>
              <a:off x="2613206" y="2484279"/>
              <a:ext cx="905435" cy="4615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中央电子控制单元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7F380FD-E3EC-6E52-567B-A4A0BBFB1704}"/>
                </a:ext>
              </a:extLst>
            </p:cNvPr>
            <p:cNvSpPr/>
            <p:nvPr/>
          </p:nvSpPr>
          <p:spPr>
            <a:xfrm>
              <a:off x="2707336" y="3122804"/>
              <a:ext cx="717177" cy="28143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串口</a:t>
              </a:r>
            </a:p>
          </p:txBody>
        </p:sp>
      </p:grp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480D26D-4589-E8B6-E523-2D32AB146D6B}"/>
              </a:ext>
            </a:extLst>
          </p:cNvPr>
          <p:cNvSpPr/>
          <p:nvPr/>
        </p:nvSpPr>
        <p:spPr>
          <a:xfrm>
            <a:off x="4112611" y="2650107"/>
            <a:ext cx="950259" cy="9727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数据持久化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DA74D5F-DB61-9EEA-6986-94ADF7A680DB}"/>
              </a:ext>
            </a:extLst>
          </p:cNvPr>
          <p:cNvSpPr/>
          <p:nvPr/>
        </p:nvSpPr>
        <p:spPr>
          <a:xfrm>
            <a:off x="5533663" y="1475523"/>
            <a:ext cx="950259" cy="21373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数据归一化处理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4F512FA-C774-A1AC-388E-9B15C3DEB1A3}"/>
              </a:ext>
            </a:extLst>
          </p:cNvPr>
          <p:cNvSpPr/>
          <p:nvPr/>
        </p:nvSpPr>
        <p:spPr>
          <a:xfrm>
            <a:off x="6897402" y="1487456"/>
            <a:ext cx="950259" cy="9608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训练好的模型进行特征提取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445BCA6-8359-6CE9-64FE-F232350A520E}"/>
              </a:ext>
            </a:extLst>
          </p:cNvPr>
          <p:cNvSpPr/>
          <p:nvPr/>
        </p:nvSpPr>
        <p:spPr>
          <a:xfrm>
            <a:off x="8224308" y="1475523"/>
            <a:ext cx="950259" cy="21373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实时异常检测基线算法进行异常判断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7F4D5D6B-9CEC-608B-1E4F-D87E1E88089F}"/>
              </a:ext>
            </a:extLst>
          </p:cNvPr>
          <p:cNvSpPr/>
          <p:nvPr/>
        </p:nvSpPr>
        <p:spPr>
          <a:xfrm>
            <a:off x="4124982" y="1487456"/>
            <a:ext cx="950259" cy="9727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数据流式推送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682996B3-F449-EB73-02DF-BF6C937DB44E}"/>
              </a:ext>
            </a:extLst>
          </p:cNvPr>
          <p:cNvSpPr/>
          <p:nvPr/>
        </p:nvSpPr>
        <p:spPr>
          <a:xfrm>
            <a:off x="6897401" y="2644130"/>
            <a:ext cx="950259" cy="9608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模型定时迭代训练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913BEEE-BEBA-F699-7BD6-0C420135447E}"/>
              </a:ext>
            </a:extLst>
          </p:cNvPr>
          <p:cNvSpPr txBox="1"/>
          <p:nvPr/>
        </p:nvSpPr>
        <p:spPr>
          <a:xfrm>
            <a:off x="1782791" y="1961913"/>
            <a:ext cx="400110" cy="13012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dirty="0"/>
              <a:t>车辆异常检测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A4651F01-2D2F-C4E3-AD8B-5B412B4892FD}"/>
              </a:ext>
            </a:extLst>
          </p:cNvPr>
          <p:cNvSpPr/>
          <p:nvPr/>
        </p:nvSpPr>
        <p:spPr>
          <a:xfrm>
            <a:off x="1671781" y="4428565"/>
            <a:ext cx="4664363" cy="178397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432B019-1DF8-C794-B3D3-0E83B0B7D05C}"/>
              </a:ext>
            </a:extLst>
          </p:cNvPr>
          <p:cNvSpPr txBox="1"/>
          <p:nvPr/>
        </p:nvSpPr>
        <p:spPr>
          <a:xfrm>
            <a:off x="1782791" y="4906547"/>
            <a:ext cx="400110" cy="8523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dirty="0"/>
              <a:t>异常通知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08EDFD3C-FE2D-6DE7-C438-AC0ED7B82877}"/>
              </a:ext>
            </a:extLst>
          </p:cNvPr>
          <p:cNvSpPr/>
          <p:nvPr/>
        </p:nvSpPr>
        <p:spPr>
          <a:xfrm>
            <a:off x="2373449" y="4651684"/>
            <a:ext cx="1407465" cy="5755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Web</a:t>
            </a:r>
            <a:r>
              <a:rPr lang="zh-CN" altLang="en-US" sz="1200" dirty="0">
                <a:solidFill>
                  <a:schemeClr val="tx1"/>
                </a:solidFill>
              </a:rPr>
              <a:t>页面展示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6E3BB049-B69B-1865-0DE1-0A38F81448AC}"/>
              </a:ext>
            </a:extLst>
          </p:cNvPr>
          <p:cNvSpPr/>
          <p:nvPr/>
        </p:nvSpPr>
        <p:spPr>
          <a:xfrm>
            <a:off x="4359137" y="4651684"/>
            <a:ext cx="1407465" cy="5755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生成报告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B2DDD753-53AB-908E-2FA6-E5522F1B7C64}"/>
              </a:ext>
            </a:extLst>
          </p:cNvPr>
          <p:cNvSpPr/>
          <p:nvPr/>
        </p:nvSpPr>
        <p:spPr>
          <a:xfrm>
            <a:off x="2373449" y="5471106"/>
            <a:ext cx="1407465" cy="5755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飞书通知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347000C-2F7E-CA5B-2F79-6641FE7B4383}"/>
              </a:ext>
            </a:extLst>
          </p:cNvPr>
          <p:cNvCxnSpPr>
            <a:cxnSpLocks/>
          </p:cNvCxnSpPr>
          <p:nvPr/>
        </p:nvCxnSpPr>
        <p:spPr>
          <a:xfrm>
            <a:off x="3780914" y="2519082"/>
            <a:ext cx="344066" cy="0"/>
          </a:xfrm>
          <a:prstGeom prst="straightConnector1">
            <a:avLst/>
          </a:prstGeom>
          <a:ln w="603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776438E-5E22-F7C8-C80E-B0947FE2085D}"/>
              </a:ext>
            </a:extLst>
          </p:cNvPr>
          <p:cNvCxnSpPr>
            <a:cxnSpLocks/>
          </p:cNvCxnSpPr>
          <p:nvPr/>
        </p:nvCxnSpPr>
        <p:spPr>
          <a:xfrm>
            <a:off x="5075241" y="2519082"/>
            <a:ext cx="392686" cy="0"/>
          </a:xfrm>
          <a:prstGeom prst="straightConnector1">
            <a:avLst/>
          </a:prstGeom>
          <a:ln w="603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431A815-E483-BC0F-A400-4FE44F7A393C}"/>
              </a:ext>
            </a:extLst>
          </p:cNvPr>
          <p:cNvCxnSpPr>
            <a:cxnSpLocks/>
          </p:cNvCxnSpPr>
          <p:nvPr/>
        </p:nvCxnSpPr>
        <p:spPr>
          <a:xfrm>
            <a:off x="6576291" y="2519082"/>
            <a:ext cx="366053" cy="0"/>
          </a:xfrm>
          <a:prstGeom prst="straightConnector1">
            <a:avLst/>
          </a:prstGeom>
          <a:ln w="603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2AAC49D-58B1-D602-476B-C3A1DA70D475}"/>
              </a:ext>
            </a:extLst>
          </p:cNvPr>
          <p:cNvCxnSpPr>
            <a:cxnSpLocks/>
          </p:cNvCxnSpPr>
          <p:nvPr/>
        </p:nvCxnSpPr>
        <p:spPr>
          <a:xfrm>
            <a:off x="7767782" y="2519082"/>
            <a:ext cx="369454" cy="0"/>
          </a:xfrm>
          <a:prstGeom prst="straightConnector1">
            <a:avLst/>
          </a:prstGeom>
          <a:ln w="603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3F9BA81-1B8A-D28B-CE89-474BC8AA64B7}"/>
              </a:ext>
            </a:extLst>
          </p:cNvPr>
          <p:cNvCxnSpPr>
            <a:cxnSpLocks/>
          </p:cNvCxnSpPr>
          <p:nvPr/>
        </p:nvCxnSpPr>
        <p:spPr>
          <a:xfrm>
            <a:off x="3860800" y="4939451"/>
            <a:ext cx="406400" cy="0"/>
          </a:xfrm>
          <a:prstGeom prst="straightConnector1">
            <a:avLst/>
          </a:prstGeom>
          <a:ln w="603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370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266</Words>
  <Application>Microsoft Office PowerPoint</Application>
  <PresentationFormat>宽屏</PresentationFormat>
  <Paragraphs>87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Xu, Jie</dc:creator>
  <cp:lastModifiedBy>jay hsu</cp:lastModifiedBy>
  <cp:revision>94</cp:revision>
  <dcterms:created xsi:type="dcterms:W3CDTF">2025-01-09T09:44:38Z</dcterms:created>
  <dcterms:modified xsi:type="dcterms:W3CDTF">2025-02-05T14:56:02Z</dcterms:modified>
</cp:coreProperties>
</file>