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4" r:id="rId4"/>
    <p:sldId id="275" r:id="rId5"/>
    <p:sldId id="276" r:id="rId6"/>
    <p:sldId id="277" r:id="rId7"/>
    <p:sldId id="278" r:id="rId8"/>
    <p:sldId id="261" r:id="rId9"/>
    <p:sldId id="279" r:id="rId10"/>
    <p:sldId id="280"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5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A0FB3-050B-C610-8287-4D9E236CEC5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5F8325A-50AD-A174-82DE-734432F93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A51777B-B784-95DB-C262-61A64DCE5C7A}"/>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5" name="页脚占位符 4">
            <a:extLst>
              <a:ext uri="{FF2B5EF4-FFF2-40B4-BE49-F238E27FC236}">
                <a16:creationId xmlns:a16="http://schemas.microsoft.com/office/drawing/2014/main" id="{E4172309-C68C-3028-C649-804F7807FE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07790B-88CF-BB18-5034-DABB9904EEA4}"/>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234857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214FEF-F689-25CC-2F4D-50E3AD98276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E2E098A-DA58-49C2-FE4E-FAC4C49D0B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926AAD-CB36-F0C3-7590-7C67BF07DFE6}"/>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5" name="页脚占位符 4">
            <a:extLst>
              <a:ext uri="{FF2B5EF4-FFF2-40B4-BE49-F238E27FC236}">
                <a16:creationId xmlns:a16="http://schemas.microsoft.com/office/drawing/2014/main" id="{CFAEA6E7-4FCC-672E-C79E-4D7BD0C0FB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F029D2-036F-D854-BDF4-7C9486534882}"/>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13857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662C5C0-5E75-164F-376B-D6EC74EB53E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651F1B2-4129-607F-6198-063EB712169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639757-967E-059C-AC2A-EC760F64D77C}"/>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5" name="页脚占位符 4">
            <a:extLst>
              <a:ext uri="{FF2B5EF4-FFF2-40B4-BE49-F238E27FC236}">
                <a16:creationId xmlns:a16="http://schemas.microsoft.com/office/drawing/2014/main" id="{E611F96E-BF8C-CD62-5931-BD4BEBA25A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0396D1-B378-C3CA-2212-F1661E586523}"/>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76406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6914C-44AF-2424-66B7-DE19BE1269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2A5812-6358-8DB2-135B-96938539D6B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8918B4-B8F6-94DF-9FE8-DC7FA437595A}"/>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5" name="页脚占位符 4">
            <a:extLst>
              <a:ext uri="{FF2B5EF4-FFF2-40B4-BE49-F238E27FC236}">
                <a16:creationId xmlns:a16="http://schemas.microsoft.com/office/drawing/2014/main" id="{AB449885-0BCA-220E-E785-CF9FA2B246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90765A-ADB4-BC45-817C-A3D520DEB4A5}"/>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86584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DF332-EB30-D91B-626E-DCB25CBD58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37906B1-BB04-8104-3FD6-82AD2128B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054ED3D-73B8-4B7A-73FE-AA3633A43B68}"/>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5" name="页脚占位符 4">
            <a:extLst>
              <a:ext uri="{FF2B5EF4-FFF2-40B4-BE49-F238E27FC236}">
                <a16:creationId xmlns:a16="http://schemas.microsoft.com/office/drawing/2014/main" id="{C08C1CCC-57C3-512C-9759-1D775BAB6C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EB5C9F-F5CD-FBD2-8BE9-229C70280BAF}"/>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98362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89A557-AAF7-D28A-0A2E-53E461B68BC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D80E59-4EE1-F58D-35B3-141F75849F2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1818A83-1AA0-83AD-2E67-53CBB6D739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80A348F-097C-850A-7667-40EF520A74F1}"/>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6" name="页脚占位符 5">
            <a:extLst>
              <a:ext uri="{FF2B5EF4-FFF2-40B4-BE49-F238E27FC236}">
                <a16:creationId xmlns:a16="http://schemas.microsoft.com/office/drawing/2014/main" id="{366F28C3-E5B4-4E81-1E0E-6577B4F17E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15B8830-5DB7-0266-29B5-E6DEEA06FE2A}"/>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04555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5987B-5BE7-3776-1871-57D6382708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C711E2-9AD0-2B5D-B495-5C8EA6BD0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DC03ADB-FF8A-8F30-5A7D-444318BD8B7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76A4628-9446-7B8C-E32D-EDA9BC87A6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C40225-42A5-40F2-BE4C-8B5C9523229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E3649EA-5788-F5A2-D118-C962583E1DEC}"/>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8" name="页脚占位符 7">
            <a:extLst>
              <a:ext uri="{FF2B5EF4-FFF2-40B4-BE49-F238E27FC236}">
                <a16:creationId xmlns:a16="http://schemas.microsoft.com/office/drawing/2014/main" id="{0C07EC45-1836-6D7E-AA93-53F2CFCB22D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EEC823A-7A67-1169-D388-85E0D72A84B9}"/>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4197843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6929B-062D-3B81-202D-E5B3D1A0B8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958944C-4540-CAFB-85EA-1DED819B5E27}"/>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4" name="页脚占位符 3">
            <a:extLst>
              <a:ext uri="{FF2B5EF4-FFF2-40B4-BE49-F238E27FC236}">
                <a16:creationId xmlns:a16="http://schemas.microsoft.com/office/drawing/2014/main" id="{E56E4F77-F024-2FAE-6F39-65DB835819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6C49767-1560-4C6C-DACA-F4939ED43B07}"/>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390720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A4273F-02AE-F3D0-19F3-A006314EE4EF}"/>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3" name="页脚占位符 2">
            <a:extLst>
              <a:ext uri="{FF2B5EF4-FFF2-40B4-BE49-F238E27FC236}">
                <a16:creationId xmlns:a16="http://schemas.microsoft.com/office/drawing/2014/main" id="{3D0FF728-7D18-E659-0644-D109651B04F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5C0A4B-0583-69FF-9D74-008397FE60FF}"/>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216030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AFAF1-6B99-B97C-94A8-CF456E89DF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2053A7E-163E-3109-2086-1E930AB30D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C161D2-C851-4740-F29E-5F9B9F771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D3B6F61-96CD-7D80-77EF-4D40ED593F35}"/>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6" name="页脚占位符 5">
            <a:extLst>
              <a:ext uri="{FF2B5EF4-FFF2-40B4-BE49-F238E27FC236}">
                <a16:creationId xmlns:a16="http://schemas.microsoft.com/office/drawing/2014/main" id="{A99AF0F5-025B-A2DE-44ED-15A6F14C48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5723D5-A321-8076-8E6A-5D6C21C5EDFA}"/>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958556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758FE-478C-1B40-C250-830D60C77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B97D756-285F-A730-D4BE-845CFC404F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B66225-43BB-7B37-C31B-1DF90725D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9F0D0B-12B1-E1D8-ACA5-B60525921806}"/>
              </a:ext>
            </a:extLst>
          </p:cNvPr>
          <p:cNvSpPr>
            <a:spLocks noGrp="1"/>
          </p:cNvSpPr>
          <p:nvPr>
            <p:ph type="dt" sz="half" idx="10"/>
          </p:nvPr>
        </p:nvSpPr>
        <p:spPr/>
        <p:txBody>
          <a:bodyPr/>
          <a:lstStyle/>
          <a:p>
            <a:fld id="{8D547E4A-0D8F-49D2-A089-F2043E53D141}" type="datetimeFigureOut">
              <a:rPr lang="zh-CN" altLang="en-US" smtClean="0"/>
              <a:t>2025/2/15</a:t>
            </a:fld>
            <a:endParaRPr lang="zh-CN" altLang="en-US"/>
          </a:p>
        </p:txBody>
      </p:sp>
      <p:sp>
        <p:nvSpPr>
          <p:cNvPr id="6" name="页脚占位符 5">
            <a:extLst>
              <a:ext uri="{FF2B5EF4-FFF2-40B4-BE49-F238E27FC236}">
                <a16:creationId xmlns:a16="http://schemas.microsoft.com/office/drawing/2014/main" id="{E9D5F4BE-C3ED-5A60-96F4-9E9B41A4BB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5CE0915-4BEC-076B-D651-16DF28D03EA9}"/>
              </a:ext>
            </a:extLst>
          </p:cNvPr>
          <p:cNvSpPr>
            <a:spLocks noGrp="1"/>
          </p:cNvSpPr>
          <p:nvPr>
            <p:ph type="sldNum" sz="quarter" idx="12"/>
          </p:nvPr>
        </p:nvSpPr>
        <p:spPr/>
        <p:txBody>
          <a:body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2774934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526CC8B-3E8A-FBEA-808E-19FA03910A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C432F4-1391-7808-80B4-CF199BBB4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F9A612-82EA-99DC-EDC4-0E6A8472D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47E4A-0D8F-49D2-A089-F2043E53D141}" type="datetimeFigureOut">
              <a:rPr lang="zh-CN" altLang="en-US" smtClean="0"/>
              <a:t>2025/2/15</a:t>
            </a:fld>
            <a:endParaRPr lang="zh-CN" altLang="en-US"/>
          </a:p>
        </p:txBody>
      </p:sp>
      <p:sp>
        <p:nvSpPr>
          <p:cNvPr id="5" name="页脚占位符 4">
            <a:extLst>
              <a:ext uri="{FF2B5EF4-FFF2-40B4-BE49-F238E27FC236}">
                <a16:creationId xmlns:a16="http://schemas.microsoft.com/office/drawing/2014/main" id="{C028955E-7878-AD71-DFCD-87D36FA71B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8C400F3-C8CD-9804-F281-99FBF6D78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82F198-8BCB-484F-BE4B-5CAD16FFAB88}" type="slidenum">
              <a:rPr lang="zh-CN" altLang="en-US" smtClean="0"/>
              <a:t>‹#›</a:t>
            </a:fld>
            <a:endParaRPr lang="zh-CN" altLang="en-US"/>
          </a:p>
        </p:txBody>
      </p:sp>
    </p:spTree>
    <p:extLst>
      <p:ext uri="{BB962C8B-B14F-4D97-AF65-F5344CB8AC3E}">
        <p14:creationId xmlns:p14="http://schemas.microsoft.com/office/powerpoint/2010/main" val="195474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A1308CFD-65D8-5A9C-E250-152F81EDF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53" y="363747"/>
            <a:ext cx="2129338" cy="686712"/>
          </a:xfrm>
          <a:prstGeom prst="rect">
            <a:avLst/>
          </a:prstGeom>
          <a:ln>
            <a:noFill/>
          </a:ln>
        </p:spPr>
      </p:pic>
      <p:sp>
        <p:nvSpPr>
          <p:cNvPr id="5" name="文本框 4">
            <a:extLst>
              <a:ext uri="{FF2B5EF4-FFF2-40B4-BE49-F238E27FC236}">
                <a16:creationId xmlns:a16="http://schemas.microsoft.com/office/drawing/2014/main" id="{F573168D-7CE9-C3CA-33A9-65040DC1BAA8}"/>
              </a:ext>
            </a:extLst>
          </p:cNvPr>
          <p:cNvSpPr txBox="1"/>
          <p:nvPr/>
        </p:nvSpPr>
        <p:spPr>
          <a:xfrm>
            <a:off x="3059880" y="2712837"/>
            <a:ext cx="5814206" cy="1077218"/>
          </a:xfrm>
          <a:prstGeom prst="rect">
            <a:avLst/>
          </a:prstGeom>
          <a:noFill/>
        </p:spPr>
        <p:txBody>
          <a:bodyPr wrap="square" rtlCol="0">
            <a:spAutoFit/>
          </a:bodyPr>
          <a:lstStyle/>
          <a:p>
            <a:pPr algn="ctr"/>
            <a:r>
              <a:rPr lang="zh-CN" altLang="en-US" sz="3200" b="1" dirty="0"/>
              <a:t>基于深度学习的智能车辆异常检测系统研究</a:t>
            </a:r>
            <a:endParaRPr lang="en-US" altLang="zh-CN" sz="3200" b="1" dirty="0"/>
          </a:p>
        </p:txBody>
      </p:sp>
      <p:sp>
        <p:nvSpPr>
          <p:cNvPr id="6" name="文本框 5">
            <a:extLst>
              <a:ext uri="{FF2B5EF4-FFF2-40B4-BE49-F238E27FC236}">
                <a16:creationId xmlns:a16="http://schemas.microsoft.com/office/drawing/2014/main" id="{3E16039E-1336-F338-40E2-E6203B7C7465}"/>
              </a:ext>
            </a:extLst>
          </p:cNvPr>
          <p:cNvSpPr txBox="1"/>
          <p:nvPr/>
        </p:nvSpPr>
        <p:spPr>
          <a:xfrm>
            <a:off x="9043126" y="5186660"/>
            <a:ext cx="2261965" cy="1015663"/>
          </a:xfrm>
          <a:prstGeom prst="rect">
            <a:avLst/>
          </a:prstGeom>
          <a:noFill/>
        </p:spPr>
        <p:txBody>
          <a:bodyPr wrap="square" rtlCol="0">
            <a:spAutoFit/>
          </a:bodyPr>
          <a:lstStyle/>
          <a:p>
            <a:r>
              <a:rPr lang="zh-CN" altLang="en-US" sz="1400" b="1" dirty="0"/>
              <a:t>汇报人：徐杰</a:t>
            </a:r>
            <a:endParaRPr lang="en-US" altLang="zh-CN" sz="1400" b="1" dirty="0"/>
          </a:p>
          <a:p>
            <a:br>
              <a:rPr lang="en-US" altLang="zh-CN" sz="1400" b="1" dirty="0"/>
            </a:br>
            <a:r>
              <a:rPr lang="zh-CN" altLang="en-US" sz="1400" b="1" dirty="0"/>
              <a:t>导师：陆文韬</a:t>
            </a:r>
          </a:p>
          <a:p>
            <a:endParaRPr lang="zh-CN" altLang="en-US" dirty="0"/>
          </a:p>
        </p:txBody>
      </p:sp>
    </p:spTree>
    <p:extLst>
      <p:ext uri="{BB962C8B-B14F-4D97-AF65-F5344CB8AC3E}">
        <p14:creationId xmlns:p14="http://schemas.microsoft.com/office/powerpoint/2010/main" val="270105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261965" cy="400110"/>
          </a:xfrm>
          <a:prstGeom prst="rect">
            <a:avLst/>
          </a:prstGeom>
          <a:noFill/>
        </p:spPr>
        <p:txBody>
          <a:bodyPr wrap="square" rtlCol="0">
            <a:spAutoFit/>
          </a:bodyPr>
          <a:lstStyle/>
          <a:p>
            <a:r>
              <a:rPr lang="en-US" altLang="zh-CN" sz="2000" b="1" dirty="0">
                <a:latin typeface="+mj-lt"/>
              </a:rPr>
              <a:t>1.1</a:t>
            </a:r>
            <a:r>
              <a:rPr lang="zh-CN" altLang="en-US" sz="2000" b="1" dirty="0">
                <a:latin typeface="+mj-lt"/>
              </a:rPr>
              <a:t> 研究背景</a:t>
            </a:r>
          </a:p>
        </p:txBody>
      </p:sp>
      <p:sp>
        <p:nvSpPr>
          <p:cNvPr id="8" name="文本框 7">
            <a:extLst>
              <a:ext uri="{FF2B5EF4-FFF2-40B4-BE49-F238E27FC236}">
                <a16:creationId xmlns:a16="http://schemas.microsoft.com/office/drawing/2014/main" id="{F4C7A1FB-A362-A83D-FEEB-B191CF0C1D45}"/>
              </a:ext>
            </a:extLst>
          </p:cNvPr>
          <p:cNvSpPr txBox="1"/>
          <p:nvPr/>
        </p:nvSpPr>
        <p:spPr>
          <a:xfrm>
            <a:off x="2030879" y="1352650"/>
            <a:ext cx="8401421"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随着以新能源汽车为代表的汽车工业的发展，汽车传感器装置越来越多，电子系统越来越复杂，给驾驶者和乘客带来舒适化与智能化体验同时，也面临电子系统稳定性考验。传统的汽车电子系统故障诊断依赖于专业的诊断设备与复杂的汽车</a:t>
            </a:r>
            <a:r>
              <a:rPr lang="en-US" altLang="zh-CN" dirty="0"/>
              <a:t>ECU</a:t>
            </a:r>
            <a:r>
              <a:rPr lang="zh-CN" altLang="en-US" dirty="0"/>
              <a:t>通信协议，排查异常会比较麻烦。如果能借助对传感器数据进行采集与解析，利用多元时序异常检测算法进行异常检测，可以尽早发现潜在的异常，节省工程师资源与提升安全性。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多元时序无监督异常检测近年来越来越多成为</a:t>
            </a:r>
          </a:p>
        </p:txBody>
      </p:sp>
    </p:spTree>
    <p:extLst>
      <p:ext uri="{BB962C8B-B14F-4D97-AF65-F5344CB8AC3E}">
        <p14:creationId xmlns:p14="http://schemas.microsoft.com/office/powerpoint/2010/main" val="354186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grpSp>
        <p:nvGrpSpPr>
          <p:cNvPr id="24" name="Group 10">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2" name="Freeform: Shape 11">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5" name="Rectangle 12">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grpSp>
      <p:sp>
        <p:nvSpPr>
          <p:cNvPr id="26" name="Rectangle 14">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sp>
        <p:nvSpPr>
          <p:cNvPr id="27" name="Isosceles Triangle 16">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panose="020F0502020204030204"/>
              <a:ea typeface="+mn-ea"/>
              <a:cs typeface="+mn-cs"/>
            </a:endParaRPr>
          </a:p>
        </p:txBody>
      </p:sp>
      <p:pic>
        <p:nvPicPr>
          <p:cNvPr id="4" name="图片 3">
            <a:extLst>
              <a:ext uri="{FF2B5EF4-FFF2-40B4-BE49-F238E27FC236}">
                <a16:creationId xmlns:a16="http://schemas.microsoft.com/office/drawing/2014/main" id="{A1308CFD-65D8-5A9C-E250-152F81EDF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153" y="363747"/>
            <a:ext cx="2129338" cy="686712"/>
          </a:xfrm>
          <a:prstGeom prst="rect">
            <a:avLst/>
          </a:prstGeom>
          <a:ln>
            <a:noFill/>
          </a:ln>
        </p:spPr>
      </p:pic>
      <p:sp>
        <p:nvSpPr>
          <p:cNvPr id="3" name="文本框 2">
            <a:extLst>
              <a:ext uri="{FF2B5EF4-FFF2-40B4-BE49-F238E27FC236}">
                <a16:creationId xmlns:a16="http://schemas.microsoft.com/office/drawing/2014/main" id="{C9496FCB-2317-F3C6-D97F-A03B6F9D1808}"/>
              </a:ext>
            </a:extLst>
          </p:cNvPr>
          <p:cNvSpPr txBox="1"/>
          <p:nvPr/>
        </p:nvSpPr>
        <p:spPr>
          <a:xfrm>
            <a:off x="1416441" y="2354732"/>
            <a:ext cx="452762" cy="2308324"/>
          </a:xfrm>
          <a:prstGeom prst="rect">
            <a:avLst/>
          </a:prstGeom>
          <a:noFill/>
        </p:spPr>
        <p:txBody>
          <a:bodyPr wrap="square" rtlCol="0">
            <a:spAutoFit/>
          </a:bodyPr>
          <a:lstStyle/>
          <a:p>
            <a:r>
              <a:rPr lang="zh-CN" altLang="en-US" sz="3600" b="1" dirty="0"/>
              <a:t>目</a:t>
            </a:r>
            <a:endParaRPr lang="en-US" altLang="zh-CN" sz="3600" b="1" dirty="0"/>
          </a:p>
          <a:p>
            <a:endParaRPr lang="en-US" altLang="zh-CN" sz="3600" b="1" dirty="0"/>
          </a:p>
          <a:p>
            <a:endParaRPr lang="en-US" altLang="zh-CN" sz="3600" b="1" dirty="0"/>
          </a:p>
          <a:p>
            <a:r>
              <a:rPr lang="zh-CN" altLang="en-US" sz="3600" b="1" dirty="0"/>
              <a:t>录</a:t>
            </a:r>
          </a:p>
        </p:txBody>
      </p:sp>
      <p:sp>
        <p:nvSpPr>
          <p:cNvPr id="7" name="文本框 6">
            <a:extLst>
              <a:ext uri="{FF2B5EF4-FFF2-40B4-BE49-F238E27FC236}">
                <a16:creationId xmlns:a16="http://schemas.microsoft.com/office/drawing/2014/main" id="{75029BB8-A83E-CB18-1963-D3E73F2F577A}"/>
              </a:ext>
            </a:extLst>
          </p:cNvPr>
          <p:cNvSpPr txBox="1"/>
          <p:nvPr/>
        </p:nvSpPr>
        <p:spPr>
          <a:xfrm>
            <a:off x="4362753" y="1806577"/>
            <a:ext cx="6942338" cy="4093428"/>
          </a:xfrm>
          <a:prstGeom prst="rect">
            <a:avLst/>
          </a:prstGeom>
          <a:noFill/>
        </p:spPr>
        <p:txBody>
          <a:bodyPr wrap="square" rtlCol="0">
            <a:spAutoFit/>
          </a:bodyPr>
          <a:lstStyle/>
          <a:p>
            <a:pPr marL="285750" indent="-285750">
              <a:buFont typeface="Wingdings" panose="05000000000000000000" pitchFamily="2" charset="2"/>
              <a:buChar char="u"/>
            </a:pPr>
            <a:r>
              <a:rPr lang="zh-CN" altLang="en-US" sz="2400" dirty="0"/>
              <a:t> 研究背景与意义</a:t>
            </a: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r>
              <a:rPr lang="zh-CN" altLang="en-US" sz="2400" dirty="0"/>
              <a:t> 研究目标与思路</a:t>
            </a: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r>
              <a:rPr lang="zh-CN" altLang="en-US" sz="2400" dirty="0"/>
              <a:t> 研究过程与分析</a:t>
            </a: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endParaRPr lang="en-US" altLang="zh-CN" sz="2400" dirty="0"/>
          </a:p>
          <a:p>
            <a:pPr marL="285750" indent="-285750">
              <a:buFont typeface="Wingdings" panose="05000000000000000000" pitchFamily="2" charset="2"/>
              <a:buChar char="u"/>
            </a:pPr>
            <a:r>
              <a:rPr lang="zh-CN" altLang="en-US" sz="2400" dirty="0"/>
              <a:t> 研究结论与展望</a:t>
            </a:r>
            <a:endParaRPr lang="en-US" altLang="zh-CN" sz="2400" dirty="0"/>
          </a:p>
          <a:p>
            <a:pPr marL="285750" indent="-285750">
              <a:buFont typeface="Wingdings" panose="05000000000000000000" pitchFamily="2" charset="2"/>
              <a:buChar char="u"/>
            </a:pPr>
            <a:endParaRPr lang="zh-CN" altLang="en-US" sz="2000" dirty="0"/>
          </a:p>
        </p:txBody>
      </p:sp>
    </p:spTree>
    <p:extLst>
      <p:ext uri="{BB962C8B-B14F-4D97-AF65-F5344CB8AC3E}">
        <p14:creationId xmlns:p14="http://schemas.microsoft.com/office/powerpoint/2010/main" val="4284690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380357" cy="400110"/>
          </a:xfrm>
          <a:prstGeom prst="rect">
            <a:avLst/>
          </a:prstGeom>
          <a:noFill/>
        </p:spPr>
        <p:txBody>
          <a:bodyPr wrap="square" rtlCol="0">
            <a:spAutoFit/>
          </a:bodyPr>
          <a:lstStyle/>
          <a:p>
            <a:r>
              <a:rPr lang="en-US" altLang="zh-CN" sz="2000" b="1" dirty="0">
                <a:latin typeface="+mj-lt"/>
              </a:rPr>
              <a:t>1.</a:t>
            </a:r>
            <a:r>
              <a:rPr lang="zh-CN" altLang="en-US" sz="2000" b="1" dirty="0">
                <a:latin typeface="+mj-lt"/>
              </a:rPr>
              <a:t> 研究背景与意义</a:t>
            </a:r>
          </a:p>
        </p:txBody>
      </p:sp>
      <p:sp>
        <p:nvSpPr>
          <p:cNvPr id="8" name="文本框 7">
            <a:extLst>
              <a:ext uri="{FF2B5EF4-FFF2-40B4-BE49-F238E27FC236}">
                <a16:creationId xmlns:a16="http://schemas.microsoft.com/office/drawing/2014/main" id="{F4C7A1FB-A362-A83D-FEEB-B191CF0C1D45}"/>
              </a:ext>
            </a:extLst>
          </p:cNvPr>
          <p:cNvSpPr txBox="1"/>
          <p:nvPr/>
        </p:nvSpPr>
        <p:spPr>
          <a:xfrm>
            <a:off x="2022001" y="1201730"/>
            <a:ext cx="8401421" cy="4801314"/>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随着以新能源汽车为代表的汽车工业的发展，汽车传感器装置越来越多，电子系统越来越复杂，给驾驶者和乘客带来舒适化与智能化体验同时，也面临电子系统稳定性考验。传统的汽车电子系统故障诊断依赖于专业的诊断设备与复杂的汽车</a:t>
            </a:r>
            <a:r>
              <a:rPr lang="en-US" altLang="zh-CN" dirty="0"/>
              <a:t>ECU</a:t>
            </a:r>
            <a:r>
              <a:rPr lang="zh-CN" altLang="en-US" dirty="0"/>
              <a:t>通信协议，排查异常会比较麻烦。如果能借助对传感器数据进行采集与解析，利用多元时序异常检测算法进行异常检测，可以尽早发现潜在的异常，节省工程师资源与提升安全性。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多元时序无监督异常检测由于其在工业界的现实意义近年来越来越多成为研究热点。其中异常检测算法包括基于统计学的</a:t>
            </a:r>
            <a:r>
              <a:rPr lang="en-US" altLang="zh-CN" dirty="0"/>
              <a:t>ARIMA</a:t>
            </a:r>
            <a:r>
              <a:rPr lang="zh-CN" altLang="en-US" dirty="0"/>
              <a:t>模型，基于传统机器学习的</a:t>
            </a:r>
            <a:r>
              <a:rPr lang="en-US" altLang="zh-CN" dirty="0"/>
              <a:t>KNN</a:t>
            </a:r>
            <a:r>
              <a:rPr lang="zh-CN" altLang="en-US" dirty="0"/>
              <a:t>、</a:t>
            </a:r>
            <a:r>
              <a:rPr lang="en-US" altLang="zh-CN" dirty="0"/>
              <a:t>PCA</a:t>
            </a:r>
            <a:r>
              <a:rPr lang="zh-CN" altLang="en-US" dirty="0"/>
              <a:t>等，以及基于深度学习通过预测进行异常检测的</a:t>
            </a:r>
            <a:r>
              <a:rPr lang="en-US" altLang="zh-CN" dirty="0"/>
              <a:t>RNN</a:t>
            </a:r>
            <a:r>
              <a:rPr lang="zh-CN" altLang="en-US" dirty="0"/>
              <a:t>模型、</a:t>
            </a:r>
            <a:r>
              <a:rPr lang="en-US" altLang="zh-CN" dirty="0"/>
              <a:t>Transformer</a:t>
            </a:r>
            <a:r>
              <a:rPr lang="zh-CN" altLang="en-US" dirty="0"/>
              <a:t>模型，通过重构进行异常检测的</a:t>
            </a:r>
            <a:r>
              <a:rPr lang="en-US" altLang="zh-CN" dirty="0"/>
              <a:t>AE</a:t>
            </a:r>
            <a:r>
              <a:rPr lang="zh-CN" altLang="en-US" dirty="0"/>
              <a:t>，</a:t>
            </a:r>
            <a:r>
              <a:rPr lang="en-US" altLang="zh-CN" dirty="0"/>
              <a:t>VAE</a:t>
            </a:r>
            <a:r>
              <a:rPr lang="zh-CN" altLang="en-US" dirty="0"/>
              <a:t>模型架构等。</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传统汽车多源传感器的异常检测依赖于预定义的阈值与规则，随着深度学习在学习复杂时间序列数据的进展，越来越多将深度模型用在汽车异常检测中。但如何提高预测精度尤其是多元数据以及高效实时地异常检测是需要重点解决的问题，也是本论文主要的研究对象。</a:t>
            </a:r>
            <a:endParaRPr lang="en-US" altLang="zh-CN" dirty="0"/>
          </a:p>
        </p:txBody>
      </p:sp>
    </p:spTree>
    <p:extLst>
      <p:ext uri="{BB962C8B-B14F-4D97-AF65-F5344CB8AC3E}">
        <p14:creationId xmlns:p14="http://schemas.microsoft.com/office/powerpoint/2010/main" val="375262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486889" cy="400110"/>
          </a:xfrm>
          <a:prstGeom prst="rect">
            <a:avLst/>
          </a:prstGeom>
          <a:noFill/>
        </p:spPr>
        <p:txBody>
          <a:bodyPr wrap="square" rtlCol="0">
            <a:spAutoFit/>
          </a:bodyPr>
          <a:lstStyle/>
          <a:p>
            <a:r>
              <a:rPr lang="en-US" altLang="zh-CN" sz="2000" b="1" dirty="0">
                <a:latin typeface="+mj-lt"/>
              </a:rPr>
              <a:t>2.</a:t>
            </a:r>
            <a:r>
              <a:rPr lang="zh-CN" altLang="en-US" sz="2000" b="1" dirty="0">
                <a:latin typeface="+mj-lt"/>
              </a:rPr>
              <a:t>  研究目标与思路</a:t>
            </a:r>
          </a:p>
        </p:txBody>
      </p:sp>
      <p:grpSp>
        <p:nvGrpSpPr>
          <p:cNvPr id="11" name="组合 10">
            <a:extLst>
              <a:ext uri="{FF2B5EF4-FFF2-40B4-BE49-F238E27FC236}">
                <a16:creationId xmlns:a16="http://schemas.microsoft.com/office/drawing/2014/main" id="{2A9BC94B-5C9F-8E86-D9EB-A2B99F31B9E4}"/>
              </a:ext>
            </a:extLst>
          </p:cNvPr>
          <p:cNvGrpSpPr/>
          <p:nvPr/>
        </p:nvGrpSpPr>
        <p:grpSpPr>
          <a:xfrm>
            <a:off x="9403272" y="643647"/>
            <a:ext cx="2407576" cy="5694093"/>
            <a:chOff x="8373462" y="591204"/>
            <a:chExt cx="2407576" cy="5694093"/>
          </a:xfrm>
        </p:grpSpPr>
        <p:sp>
          <p:nvSpPr>
            <p:cNvPr id="10" name="矩形 9">
              <a:extLst>
                <a:ext uri="{FF2B5EF4-FFF2-40B4-BE49-F238E27FC236}">
                  <a16:creationId xmlns:a16="http://schemas.microsoft.com/office/drawing/2014/main" id="{D498E8E4-E8FB-1ABB-9FFF-58EB26C8F4B2}"/>
                </a:ext>
              </a:extLst>
            </p:cNvPr>
            <p:cNvSpPr/>
            <p:nvPr/>
          </p:nvSpPr>
          <p:spPr>
            <a:xfrm>
              <a:off x="8373462" y="591204"/>
              <a:ext cx="2407576" cy="56940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D1B5F1A6-EB66-BA3E-E533-AE9B74F84661}"/>
                </a:ext>
              </a:extLst>
            </p:cNvPr>
            <p:cNvPicPr>
              <a:picLocks noChangeAspect="1"/>
            </p:cNvPicPr>
            <p:nvPr/>
          </p:nvPicPr>
          <p:blipFill>
            <a:blip r:embed="rId3"/>
            <a:stretch>
              <a:fillRect/>
            </a:stretch>
          </p:blipFill>
          <p:spPr>
            <a:xfrm>
              <a:off x="8452773" y="696150"/>
              <a:ext cx="2328264" cy="5570645"/>
            </a:xfrm>
            <a:prstGeom prst="rect">
              <a:avLst/>
            </a:prstGeom>
          </p:spPr>
        </p:pic>
      </p:grpSp>
      <p:sp>
        <p:nvSpPr>
          <p:cNvPr id="9" name="文本框 8">
            <a:extLst>
              <a:ext uri="{FF2B5EF4-FFF2-40B4-BE49-F238E27FC236}">
                <a16:creationId xmlns:a16="http://schemas.microsoft.com/office/drawing/2014/main" id="{CFA6E5E1-B7EF-52BC-E7E4-A25B104781CD}"/>
              </a:ext>
            </a:extLst>
          </p:cNvPr>
          <p:cNvSpPr txBox="1"/>
          <p:nvPr/>
        </p:nvSpPr>
        <p:spPr>
          <a:xfrm>
            <a:off x="1331650" y="1597981"/>
            <a:ext cx="6187736" cy="4739759"/>
          </a:xfrm>
          <a:prstGeom prst="rect">
            <a:avLst/>
          </a:prstGeom>
          <a:noFill/>
        </p:spPr>
        <p:txBody>
          <a:bodyPr wrap="square" rtlCol="0">
            <a:spAutoFit/>
          </a:bodyPr>
          <a:lstStyle/>
          <a:p>
            <a:pPr marL="285750" indent="-285750">
              <a:buFont typeface="Wingdings" panose="05000000000000000000" pitchFamily="2" charset="2"/>
              <a:buChar char="u"/>
            </a:pPr>
            <a:r>
              <a:rPr lang="zh-CN" altLang="en-US" dirty="0"/>
              <a:t>研究设计一种多元时序无监督异常检测算法</a:t>
            </a:r>
            <a:endParaRPr lang="en-US" altLang="zh-CN" dirty="0"/>
          </a:p>
          <a:p>
            <a:endParaRPr lang="en-US" altLang="zh-CN" dirty="0"/>
          </a:p>
          <a:p>
            <a:r>
              <a:rPr lang="zh-CN" altLang="en-US" sz="1600" dirty="0"/>
              <a:t>（</a:t>
            </a:r>
            <a:r>
              <a:rPr lang="en-US" altLang="zh-CN" sz="1600" dirty="0"/>
              <a:t>1</a:t>
            </a:r>
            <a:r>
              <a:rPr lang="zh-CN" altLang="en-US" sz="1600" dirty="0"/>
              <a:t>）长时序</a:t>
            </a:r>
            <a:endParaRPr lang="en-US" altLang="zh-CN" sz="1600" dirty="0"/>
          </a:p>
          <a:p>
            <a:r>
              <a:rPr lang="zh-CN" altLang="en-US" sz="1600" dirty="0"/>
              <a:t>（</a:t>
            </a:r>
            <a:r>
              <a:rPr lang="en-US" altLang="zh-CN" sz="1600" dirty="0"/>
              <a:t>2</a:t>
            </a:r>
            <a:r>
              <a:rPr lang="zh-CN" altLang="en-US" sz="1600" dirty="0"/>
              <a:t>）非平稳性</a:t>
            </a:r>
            <a:endParaRPr lang="en-US" altLang="zh-CN" sz="1600" dirty="0"/>
          </a:p>
          <a:p>
            <a:r>
              <a:rPr lang="zh-CN" altLang="en-US" sz="1600" dirty="0"/>
              <a:t>（</a:t>
            </a:r>
            <a:r>
              <a:rPr lang="en-US" altLang="zh-CN" sz="1600" dirty="0"/>
              <a:t>3</a:t>
            </a:r>
            <a:r>
              <a:rPr lang="zh-CN" altLang="en-US" sz="1600" dirty="0"/>
              <a:t>）不同变量之间的复杂关系</a:t>
            </a:r>
            <a:endParaRPr lang="en-US" altLang="zh-CN" sz="1600" dirty="0"/>
          </a:p>
          <a:p>
            <a:r>
              <a:rPr lang="zh-CN" altLang="en-US" sz="1600" dirty="0"/>
              <a:t>（</a:t>
            </a:r>
            <a:r>
              <a:rPr lang="en-US" altLang="zh-CN" sz="1600" dirty="0"/>
              <a:t>4</a:t>
            </a:r>
            <a:r>
              <a:rPr lang="zh-CN" altLang="en-US" sz="1600" dirty="0"/>
              <a:t>）数据的时间依赖性</a:t>
            </a:r>
            <a:endParaRPr lang="en-US" altLang="zh-CN" sz="1600" dirty="0"/>
          </a:p>
          <a:p>
            <a:r>
              <a:rPr lang="zh-CN" altLang="en-US" sz="1600" dirty="0"/>
              <a:t>（</a:t>
            </a:r>
            <a:r>
              <a:rPr lang="en-US" altLang="zh-CN" sz="1600" dirty="0"/>
              <a:t>5</a:t>
            </a:r>
            <a:r>
              <a:rPr lang="zh-CN" altLang="en-US" sz="1600" dirty="0"/>
              <a:t>）动态调整异常检测的阈值</a:t>
            </a:r>
            <a:endParaRPr lang="en-US" altLang="zh-CN" sz="1600" dirty="0"/>
          </a:p>
          <a:p>
            <a:r>
              <a:rPr lang="zh-CN" altLang="en-US" sz="1600" dirty="0"/>
              <a:t>（</a:t>
            </a:r>
            <a:r>
              <a:rPr lang="en-US" altLang="zh-CN" sz="1600" dirty="0"/>
              <a:t>6</a:t>
            </a:r>
            <a:r>
              <a:rPr lang="zh-CN" altLang="en-US" sz="1600" dirty="0"/>
              <a:t>）实时性</a:t>
            </a:r>
            <a:endParaRPr lang="en-US" altLang="zh-CN" sz="1600" dirty="0"/>
          </a:p>
          <a:p>
            <a:endParaRPr lang="en-US" altLang="zh-CN" sz="1600" dirty="0"/>
          </a:p>
          <a:p>
            <a:endParaRPr lang="en-US" altLang="zh-CN" dirty="0"/>
          </a:p>
          <a:p>
            <a:pPr marL="285750" indent="-285750">
              <a:buFont typeface="Wingdings" panose="05000000000000000000" pitchFamily="2" charset="2"/>
              <a:buChar char="u"/>
            </a:pPr>
            <a:r>
              <a:rPr lang="zh-CN" altLang="en-US" dirty="0"/>
              <a:t>设计开发一套汽车多源传感器采集与异常检测的系统</a:t>
            </a:r>
            <a:endParaRPr lang="en-US" altLang="zh-CN" dirty="0"/>
          </a:p>
          <a:p>
            <a:endParaRPr lang="en-US" altLang="zh-CN" dirty="0"/>
          </a:p>
          <a:p>
            <a:r>
              <a:rPr lang="zh-CN" altLang="en-US" sz="1600" dirty="0"/>
              <a:t>（</a:t>
            </a:r>
            <a:r>
              <a:rPr lang="en-US" altLang="zh-CN" sz="1600" dirty="0"/>
              <a:t>1</a:t>
            </a:r>
            <a:r>
              <a:rPr lang="zh-CN" altLang="en-US" sz="1600" dirty="0"/>
              <a:t>）车辆</a:t>
            </a:r>
            <a:r>
              <a:rPr lang="en-US" altLang="zh-CN" sz="1600" dirty="0"/>
              <a:t>CAN BUS</a:t>
            </a:r>
            <a:r>
              <a:rPr lang="zh-CN" altLang="en-US" sz="1600" dirty="0"/>
              <a:t>数据采集与解析</a:t>
            </a:r>
            <a:endParaRPr lang="en-US" altLang="zh-CN" sz="1600" dirty="0"/>
          </a:p>
          <a:p>
            <a:r>
              <a:rPr lang="zh-CN" altLang="en-US" sz="1600" dirty="0"/>
              <a:t>（</a:t>
            </a:r>
            <a:r>
              <a:rPr lang="en-US" altLang="zh-CN" sz="1600" dirty="0"/>
              <a:t>2</a:t>
            </a:r>
            <a:r>
              <a:rPr lang="zh-CN" altLang="en-US" sz="1600" dirty="0"/>
              <a:t>）车辆数据预处理</a:t>
            </a:r>
            <a:endParaRPr lang="en-US" altLang="zh-CN" sz="1600" dirty="0"/>
          </a:p>
          <a:p>
            <a:r>
              <a:rPr lang="zh-CN" altLang="en-US" sz="1600" dirty="0"/>
              <a:t>（</a:t>
            </a:r>
            <a:r>
              <a:rPr lang="en-US" altLang="zh-CN" sz="1600" dirty="0"/>
              <a:t>3</a:t>
            </a:r>
            <a:r>
              <a:rPr lang="zh-CN" altLang="en-US" sz="1600" dirty="0"/>
              <a:t>）车辆实时异常检测</a:t>
            </a:r>
            <a:endParaRPr lang="en-US" altLang="zh-CN" sz="1600" dirty="0"/>
          </a:p>
          <a:p>
            <a:r>
              <a:rPr lang="zh-CN" altLang="en-US" sz="1600" dirty="0"/>
              <a:t>（</a:t>
            </a:r>
            <a:r>
              <a:rPr lang="en-US" altLang="zh-CN" sz="1600" dirty="0"/>
              <a:t>4</a:t>
            </a:r>
            <a:r>
              <a:rPr lang="zh-CN" altLang="en-US" sz="1600" dirty="0"/>
              <a:t>）异常及时通知</a:t>
            </a:r>
            <a:endParaRPr lang="en-US" altLang="zh-CN" sz="1600" dirty="0"/>
          </a:p>
          <a:p>
            <a:endParaRPr lang="en-US" altLang="zh-CN" dirty="0"/>
          </a:p>
          <a:p>
            <a:pPr marL="285750" indent="-285750">
              <a:buFont typeface="Wingdings" panose="05000000000000000000" pitchFamily="2" charset="2"/>
              <a:buChar char="u"/>
            </a:pPr>
            <a:endParaRPr lang="en-US" altLang="zh-CN" dirty="0"/>
          </a:p>
        </p:txBody>
      </p:sp>
    </p:spTree>
    <p:extLst>
      <p:ext uri="{BB962C8B-B14F-4D97-AF65-F5344CB8AC3E}">
        <p14:creationId xmlns:p14="http://schemas.microsoft.com/office/powerpoint/2010/main" val="101466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44135" y="496095"/>
            <a:ext cx="2261965" cy="400110"/>
          </a:xfrm>
          <a:prstGeom prst="rect">
            <a:avLst/>
          </a:prstGeom>
          <a:noFill/>
        </p:spPr>
        <p:txBody>
          <a:bodyPr wrap="square" rtlCol="0">
            <a:spAutoFit/>
          </a:bodyPr>
          <a:lstStyle/>
          <a:p>
            <a:r>
              <a:rPr lang="en-US" altLang="zh-CN" sz="2000" b="1" dirty="0">
                <a:latin typeface="+mj-lt"/>
              </a:rPr>
              <a:t>3.1</a:t>
            </a:r>
            <a:r>
              <a:rPr lang="zh-CN" altLang="en-US" sz="2000" b="1" dirty="0">
                <a:latin typeface="+mj-lt"/>
              </a:rPr>
              <a:t> 模型设计</a:t>
            </a:r>
          </a:p>
        </p:txBody>
      </p:sp>
      <p:grpSp>
        <p:nvGrpSpPr>
          <p:cNvPr id="8" name="组合 7">
            <a:extLst>
              <a:ext uri="{FF2B5EF4-FFF2-40B4-BE49-F238E27FC236}">
                <a16:creationId xmlns:a16="http://schemas.microsoft.com/office/drawing/2014/main" id="{F8083080-9C53-4870-99B2-0E2846F37FBF}"/>
              </a:ext>
            </a:extLst>
          </p:cNvPr>
          <p:cNvGrpSpPr/>
          <p:nvPr/>
        </p:nvGrpSpPr>
        <p:grpSpPr>
          <a:xfrm>
            <a:off x="2183892" y="896470"/>
            <a:ext cx="8242062" cy="5467329"/>
            <a:chOff x="1350173" y="369408"/>
            <a:chExt cx="9278588" cy="6012322"/>
          </a:xfrm>
        </p:grpSpPr>
        <p:sp>
          <p:nvSpPr>
            <p:cNvPr id="4" name="矩形 3">
              <a:extLst>
                <a:ext uri="{FF2B5EF4-FFF2-40B4-BE49-F238E27FC236}">
                  <a16:creationId xmlns:a16="http://schemas.microsoft.com/office/drawing/2014/main" id="{B557AF32-40E6-9563-EAB8-2091C832A325}"/>
                </a:ext>
              </a:extLst>
            </p:cNvPr>
            <p:cNvSpPr/>
            <p:nvPr/>
          </p:nvSpPr>
          <p:spPr>
            <a:xfrm>
              <a:off x="5397090" y="6113838"/>
              <a:ext cx="1466576" cy="2678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数据采集与预处理</a:t>
              </a:r>
            </a:p>
          </p:txBody>
        </p:sp>
        <p:sp>
          <p:nvSpPr>
            <p:cNvPr id="6" name="矩形 5">
              <a:extLst>
                <a:ext uri="{FF2B5EF4-FFF2-40B4-BE49-F238E27FC236}">
                  <a16:creationId xmlns:a16="http://schemas.microsoft.com/office/drawing/2014/main" id="{C5046115-FD33-6699-8426-D763B195AE61}"/>
                </a:ext>
              </a:extLst>
            </p:cNvPr>
            <p:cNvSpPr/>
            <p:nvPr/>
          </p:nvSpPr>
          <p:spPr>
            <a:xfrm>
              <a:off x="7145863" y="4676762"/>
              <a:ext cx="1111663" cy="368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时间编码层</a:t>
              </a:r>
            </a:p>
          </p:txBody>
        </p:sp>
        <p:grpSp>
          <p:nvGrpSpPr>
            <p:cNvPr id="7" name="组合 6">
              <a:extLst>
                <a:ext uri="{FF2B5EF4-FFF2-40B4-BE49-F238E27FC236}">
                  <a16:creationId xmlns:a16="http://schemas.microsoft.com/office/drawing/2014/main" id="{95B0A041-20F3-E1FE-2FBA-9D8144B4C5F7}"/>
                </a:ext>
              </a:extLst>
            </p:cNvPr>
            <p:cNvGrpSpPr/>
            <p:nvPr/>
          </p:nvGrpSpPr>
          <p:grpSpPr>
            <a:xfrm>
              <a:off x="2503976" y="2583974"/>
              <a:ext cx="1262069" cy="1094748"/>
              <a:chOff x="1548711" y="1829549"/>
              <a:chExt cx="1888550" cy="1689272"/>
            </a:xfrm>
          </p:grpSpPr>
          <p:sp>
            <p:nvSpPr>
              <p:cNvPr id="88" name="矩形: 圆角 87">
                <a:extLst>
                  <a:ext uri="{FF2B5EF4-FFF2-40B4-BE49-F238E27FC236}">
                    <a16:creationId xmlns:a16="http://schemas.microsoft.com/office/drawing/2014/main" id="{8F17179D-63FD-D334-1A1C-C3747F7737DD}"/>
                  </a:ext>
                </a:extLst>
              </p:cNvPr>
              <p:cNvSpPr/>
              <p:nvPr/>
            </p:nvSpPr>
            <p:spPr>
              <a:xfrm>
                <a:off x="1809565" y="1829549"/>
                <a:ext cx="1627696" cy="146394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000" dirty="0"/>
                  <a:t>Transformer </a:t>
                </a:r>
                <a:r>
                  <a:rPr lang="zh-CN" altLang="en-US" sz="1000" dirty="0"/>
                  <a:t>编码块</a:t>
                </a:r>
              </a:p>
            </p:txBody>
          </p:sp>
          <p:sp>
            <p:nvSpPr>
              <p:cNvPr id="89" name="矩形: 圆角 88">
                <a:extLst>
                  <a:ext uri="{FF2B5EF4-FFF2-40B4-BE49-F238E27FC236}">
                    <a16:creationId xmlns:a16="http://schemas.microsoft.com/office/drawing/2014/main" id="{67050472-005A-6CBD-3A88-A74978AC4A71}"/>
                  </a:ext>
                </a:extLst>
              </p:cNvPr>
              <p:cNvSpPr/>
              <p:nvPr/>
            </p:nvSpPr>
            <p:spPr>
              <a:xfrm>
                <a:off x="1679138" y="1932865"/>
                <a:ext cx="1627696" cy="14639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t>Transformer </a:t>
                </a:r>
                <a:r>
                  <a:rPr lang="zh-CN" altLang="en-US" sz="1000" dirty="0"/>
                  <a:t>编码块</a:t>
                </a:r>
              </a:p>
            </p:txBody>
          </p:sp>
          <p:sp>
            <p:nvSpPr>
              <p:cNvPr id="90" name="矩形: 圆角 89">
                <a:extLst>
                  <a:ext uri="{FF2B5EF4-FFF2-40B4-BE49-F238E27FC236}">
                    <a16:creationId xmlns:a16="http://schemas.microsoft.com/office/drawing/2014/main" id="{E5ABD561-644D-1AEE-64CB-3FAB3E354E5E}"/>
                  </a:ext>
                </a:extLst>
              </p:cNvPr>
              <p:cNvSpPr/>
              <p:nvPr/>
            </p:nvSpPr>
            <p:spPr>
              <a:xfrm>
                <a:off x="1548711" y="2054871"/>
                <a:ext cx="1627697" cy="1463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时空</a:t>
                </a:r>
                <a:r>
                  <a:rPr lang="en-US" altLang="zh-CN" sz="1000" dirty="0"/>
                  <a:t>Transformer </a:t>
                </a:r>
                <a:r>
                  <a:rPr lang="zh-CN" altLang="en-US" sz="1000" dirty="0"/>
                  <a:t>编码块</a:t>
                </a:r>
              </a:p>
            </p:txBody>
          </p:sp>
        </p:grpSp>
        <p:grpSp>
          <p:nvGrpSpPr>
            <p:cNvPr id="9" name="组合 8">
              <a:extLst>
                <a:ext uri="{FF2B5EF4-FFF2-40B4-BE49-F238E27FC236}">
                  <a16:creationId xmlns:a16="http://schemas.microsoft.com/office/drawing/2014/main" id="{44DA322B-0C47-B354-78A5-6A6E40F500E8}"/>
                </a:ext>
              </a:extLst>
            </p:cNvPr>
            <p:cNvGrpSpPr/>
            <p:nvPr/>
          </p:nvGrpSpPr>
          <p:grpSpPr>
            <a:xfrm>
              <a:off x="3295472" y="5305490"/>
              <a:ext cx="2101618" cy="953579"/>
              <a:chOff x="1923976" y="5603940"/>
              <a:chExt cx="2584644" cy="1116555"/>
            </a:xfrm>
          </p:grpSpPr>
          <p:sp>
            <p:nvSpPr>
              <p:cNvPr id="86" name="矩形 85">
                <a:extLst>
                  <a:ext uri="{FF2B5EF4-FFF2-40B4-BE49-F238E27FC236}">
                    <a16:creationId xmlns:a16="http://schemas.microsoft.com/office/drawing/2014/main" id="{BA530886-1BC6-BDCD-947C-2FB2661B4DEF}"/>
                  </a:ext>
                </a:extLst>
              </p:cNvPr>
              <p:cNvSpPr/>
              <p:nvPr/>
            </p:nvSpPr>
            <p:spPr>
              <a:xfrm>
                <a:off x="1923976" y="5603940"/>
                <a:ext cx="1890944" cy="603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周期与趋势分解</a:t>
                </a:r>
              </a:p>
            </p:txBody>
          </p:sp>
          <p:cxnSp>
            <p:nvCxnSpPr>
              <p:cNvPr id="87" name="连接符: 肘形 86">
                <a:extLst>
                  <a:ext uri="{FF2B5EF4-FFF2-40B4-BE49-F238E27FC236}">
                    <a16:creationId xmlns:a16="http://schemas.microsoft.com/office/drawing/2014/main" id="{EC62741A-5252-CC91-FBB8-FA3D0CBD17C7}"/>
                  </a:ext>
                </a:extLst>
              </p:cNvPr>
              <p:cNvCxnSpPr>
                <a:cxnSpLocks/>
              </p:cNvCxnSpPr>
              <p:nvPr/>
            </p:nvCxnSpPr>
            <p:spPr>
              <a:xfrm rot="10800000">
                <a:off x="2795974" y="6207623"/>
                <a:ext cx="1712646" cy="51287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grpSp>
          <p:nvGrpSpPr>
            <p:cNvPr id="10" name="组合 9">
              <a:extLst>
                <a:ext uri="{FF2B5EF4-FFF2-40B4-BE49-F238E27FC236}">
                  <a16:creationId xmlns:a16="http://schemas.microsoft.com/office/drawing/2014/main" id="{3C58498B-E612-AEC3-CDC0-137059D341FF}"/>
                </a:ext>
              </a:extLst>
            </p:cNvPr>
            <p:cNvGrpSpPr/>
            <p:nvPr/>
          </p:nvGrpSpPr>
          <p:grpSpPr>
            <a:xfrm>
              <a:off x="1350173" y="4084244"/>
              <a:ext cx="2347234" cy="922890"/>
              <a:chOff x="787652" y="4948529"/>
              <a:chExt cx="2886711" cy="1080621"/>
            </a:xfrm>
          </p:grpSpPr>
          <p:sp>
            <p:nvSpPr>
              <p:cNvPr id="81" name="矩形 80">
                <a:extLst>
                  <a:ext uri="{FF2B5EF4-FFF2-40B4-BE49-F238E27FC236}">
                    <a16:creationId xmlns:a16="http://schemas.microsoft.com/office/drawing/2014/main" id="{9D1AA358-03C5-7833-47C7-EC7FD272B525}"/>
                  </a:ext>
                </a:extLst>
              </p:cNvPr>
              <p:cNvSpPr/>
              <p:nvPr/>
            </p:nvSpPr>
            <p:spPr>
              <a:xfrm>
                <a:off x="2191791" y="5597106"/>
                <a:ext cx="1482572" cy="43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数据编码层</a:t>
                </a:r>
              </a:p>
            </p:txBody>
          </p:sp>
          <p:sp>
            <p:nvSpPr>
              <p:cNvPr id="82" name="矩形 81">
                <a:extLst>
                  <a:ext uri="{FF2B5EF4-FFF2-40B4-BE49-F238E27FC236}">
                    <a16:creationId xmlns:a16="http://schemas.microsoft.com/office/drawing/2014/main" id="{99E0C28F-92C7-68B8-0BA2-BE43B1D0EB7E}"/>
                  </a:ext>
                </a:extLst>
              </p:cNvPr>
              <p:cNvSpPr/>
              <p:nvPr/>
            </p:nvSpPr>
            <p:spPr>
              <a:xfrm>
                <a:off x="787652" y="4948529"/>
                <a:ext cx="1093840" cy="4320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位置编码</a:t>
                </a:r>
              </a:p>
            </p:txBody>
          </p:sp>
          <p:sp>
            <p:nvSpPr>
              <p:cNvPr id="83" name="椭圆 82">
                <a:extLst>
                  <a:ext uri="{FF2B5EF4-FFF2-40B4-BE49-F238E27FC236}">
                    <a16:creationId xmlns:a16="http://schemas.microsoft.com/office/drawing/2014/main" id="{90CA6106-E779-A9E1-2713-D439AE9D22B5}"/>
                  </a:ext>
                </a:extLst>
              </p:cNvPr>
              <p:cNvSpPr/>
              <p:nvPr/>
            </p:nvSpPr>
            <p:spPr>
              <a:xfrm>
                <a:off x="2793007" y="5021062"/>
                <a:ext cx="280140" cy="286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t>+</a:t>
                </a:r>
                <a:endParaRPr lang="zh-CN" altLang="en-US" sz="1000" dirty="0"/>
              </a:p>
            </p:txBody>
          </p:sp>
          <p:cxnSp>
            <p:nvCxnSpPr>
              <p:cNvPr id="84" name="直接箭头连接符 83">
                <a:extLst>
                  <a:ext uri="{FF2B5EF4-FFF2-40B4-BE49-F238E27FC236}">
                    <a16:creationId xmlns:a16="http://schemas.microsoft.com/office/drawing/2014/main" id="{57010510-5CB7-5C7C-1519-82A5711BB57F}"/>
                  </a:ext>
                </a:extLst>
              </p:cNvPr>
              <p:cNvCxnSpPr>
                <a:cxnSpLocks/>
                <a:stCxn id="81" idx="0"/>
                <a:endCxn id="83" idx="4"/>
              </p:cNvCxnSpPr>
              <p:nvPr/>
            </p:nvCxnSpPr>
            <p:spPr>
              <a:xfrm flipV="1">
                <a:off x="2933077" y="5308040"/>
                <a:ext cx="0" cy="2890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5" name="直接箭头连接符 84">
                <a:extLst>
                  <a:ext uri="{FF2B5EF4-FFF2-40B4-BE49-F238E27FC236}">
                    <a16:creationId xmlns:a16="http://schemas.microsoft.com/office/drawing/2014/main" id="{C357228D-EA9C-A416-9D04-D056E1A18348}"/>
                  </a:ext>
                </a:extLst>
              </p:cNvPr>
              <p:cNvCxnSpPr>
                <a:cxnSpLocks/>
                <a:stCxn id="82" idx="3"/>
                <a:endCxn id="83" idx="2"/>
              </p:cNvCxnSpPr>
              <p:nvPr/>
            </p:nvCxnSpPr>
            <p:spPr>
              <a:xfrm>
                <a:off x="1881492" y="5164551"/>
                <a:ext cx="91151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11" name="连接符: 肘形 10">
              <a:extLst>
                <a:ext uri="{FF2B5EF4-FFF2-40B4-BE49-F238E27FC236}">
                  <a16:creationId xmlns:a16="http://schemas.microsoft.com/office/drawing/2014/main" id="{137BA6BE-9590-D731-1A77-47770A41A954}"/>
                </a:ext>
              </a:extLst>
            </p:cNvPr>
            <p:cNvCxnSpPr>
              <a:cxnSpLocks/>
              <a:stCxn id="4" idx="3"/>
              <a:endCxn id="6" idx="2"/>
            </p:cNvCxnSpPr>
            <p:nvPr/>
          </p:nvCxnSpPr>
          <p:spPr>
            <a:xfrm flipV="1">
              <a:off x="6863666" y="5045743"/>
              <a:ext cx="838029" cy="120204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13" name="组合 12">
              <a:extLst>
                <a:ext uri="{FF2B5EF4-FFF2-40B4-BE49-F238E27FC236}">
                  <a16:creationId xmlns:a16="http://schemas.microsoft.com/office/drawing/2014/main" id="{B039DB20-8539-3D16-4B52-22299F5B3290}"/>
                </a:ext>
              </a:extLst>
            </p:cNvPr>
            <p:cNvGrpSpPr/>
            <p:nvPr/>
          </p:nvGrpSpPr>
          <p:grpSpPr>
            <a:xfrm>
              <a:off x="4307051" y="4146190"/>
              <a:ext cx="1205505" cy="860944"/>
              <a:chOff x="2191791" y="5021062"/>
              <a:chExt cx="1482572" cy="1008088"/>
            </a:xfrm>
          </p:grpSpPr>
          <p:sp>
            <p:nvSpPr>
              <p:cNvPr id="78" name="矩形 77">
                <a:extLst>
                  <a:ext uri="{FF2B5EF4-FFF2-40B4-BE49-F238E27FC236}">
                    <a16:creationId xmlns:a16="http://schemas.microsoft.com/office/drawing/2014/main" id="{D9F30D6E-37E7-CC30-7808-F618CAA5EE4D}"/>
                  </a:ext>
                </a:extLst>
              </p:cNvPr>
              <p:cNvSpPr/>
              <p:nvPr/>
            </p:nvSpPr>
            <p:spPr>
              <a:xfrm>
                <a:off x="2191791" y="5597106"/>
                <a:ext cx="1482572" cy="432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数据编码层</a:t>
                </a:r>
              </a:p>
            </p:txBody>
          </p:sp>
          <p:sp>
            <p:nvSpPr>
              <p:cNvPr id="79" name="椭圆 78">
                <a:extLst>
                  <a:ext uri="{FF2B5EF4-FFF2-40B4-BE49-F238E27FC236}">
                    <a16:creationId xmlns:a16="http://schemas.microsoft.com/office/drawing/2014/main" id="{D481B927-DAF1-01E2-D6E1-EE341CF42C92}"/>
                  </a:ext>
                </a:extLst>
              </p:cNvPr>
              <p:cNvSpPr/>
              <p:nvPr/>
            </p:nvSpPr>
            <p:spPr>
              <a:xfrm>
                <a:off x="2793007" y="5021062"/>
                <a:ext cx="280140" cy="286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000" dirty="0"/>
                  <a:t>+</a:t>
                </a:r>
                <a:endParaRPr lang="zh-CN" altLang="en-US" sz="1000" dirty="0"/>
              </a:p>
            </p:txBody>
          </p:sp>
          <p:cxnSp>
            <p:nvCxnSpPr>
              <p:cNvPr id="80" name="直接箭头连接符 79">
                <a:extLst>
                  <a:ext uri="{FF2B5EF4-FFF2-40B4-BE49-F238E27FC236}">
                    <a16:creationId xmlns:a16="http://schemas.microsoft.com/office/drawing/2014/main" id="{DBDD2505-F7E9-FDCD-74C0-AB70370D4179}"/>
                  </a:ext>
                </a:extLst>
              </p:cNvPr>
              <p:cNvCxnSpPr>
                <a:cxnSpLocks/>
                <a:stCxn id="78" idx="0"/>
                <a:endCxn id="79" idx="4"/>
              </p:cNvCxnSpPr>
              <p:nvPr/>
            </p:nvCxnSpPr>
            <p:spPr>
              <a:xfrm flipV="1">
                <a:off x="2933078" y="5308040"/>
                <a:ext cx="0" cy="28906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sp>
          <p:nvSpPr>
            <p:cNvPr id="14" name="矩形 13">
              <a:extLst>
                <a:ext uri="{FF2B5EF4-FFF2-40B4-BE49-F238E27FC236}">
                  <a16:creationId xmlns:a16="http://schemas.microsoft.com/office/drawing/2014/main" id="{827072F2-86A7-310E-92BC-2FAC6231ABC7}"/>
                </a:ext>
              </a:extLst>
            </p:cNvPr>
            <p:cNvSpPr/>
            <p:nvPr/>
          </p:nvSpPr>
          <p:spPr>
            <a:xfrm>
              <a:off x="5764867" y="4090108"/>
              <a:ext cx="889629" cy="368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位置编码</a:t>
              </a:r>
            </a:p>
          </p:txBody>
        </p:sp>
        <p:cxnSp>
          <p:nvCxnSpPr>
            <p:cNvPr id="15" name="直接箭头连接符 14">
              <a:extLst>
                <a:ext uri="{FF2B5EF4-FFF2-40B4-BE49-F238E27FC236}">
                  <a16:creationId xmlns:a16="http://schemas.microsoft.com/office/drawing/2014/main" id="{CE4380C0-DC01-4515-C4E2-DC2F5752CF50}"/>
                </a:ext>
              </a:extLst>
            </p:cNvPr>
            <p:cNvCxnSpPr>
              <a:cxnSpLocks/>
              <a:stCxn id="14" idx="1"/>
              <a:endCxn id="79" idx="6"/>
            </p:cNvCxnSpPr>
            <p:nvPr/>
          </p:nvCxnSpPr>
          <p:spPr>
            <a:xfrm flipH="1" flipV="1">
              <a:off x="5023697" y="4268735"/>
              <a:ext cx="741170" cy="586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6" name="组合 15">
              <a:extLst>
                <a:ext uri="{FF2B5EF4-FFF2-40B4-BE49-F238E27FC236}">
                  <a16:creationId xmlns:a16="http://schemas.microsoft.com/office/drawing/2014/main" id="{E0C4E0A3-26D2-C712-39BF-383C39F1F70E}"/>
                </a:ext>
              </a:extLst>
            </p:cNvPr>
            <p:cNvGrpSpPr/>
            <p:nvPr/>
          </p:nvGrpSpPr>
          <p:grpSpPr>
            <a:xfrm>
              <a:off x="4352998" y="2577447"/>
              <a:ext cx="1159558" cy="1078973"/>
              <a:chOff x="1548711" y="1829549"/>
              <a:chExt cx="1888550" cy="1689270"/>
            </a:xfrm>
          </p:grpSpPr>
          <p:sp>
            <p:nvSpPr>
              <p:cNvPr id="75" name="矩形: 圆角 74">
                <a:extLst>
                  <a:ext uri="{FF2B5EF4-FFF2-40B4-BE49-F238E27FC236}">
                    <a16:creationId xmlns:a16="http://schemas.microsoft.com/office/drawing/2014/main" id="{097B7CAD-A310-A0C8-226A-3139F13D3683}"/>
                  </a:ext>
                </a:extLst>
              </p:cNvPr>
              <p:cNvSpPr/>
              <p:nvPr/>
            </p:nvSpPr>
            <p:spPr>
              <a:xfrm>
                <a:off x="1809565" y="1829549"/>
                <a:ext cx="1627696" cy="146394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000" dirty="0"/>
                  <a:t>Transformer </a:t>
                </a:r>
                <a:r>
                  <a:rPr lang="zh-CN" altLang="en-US" sz="1000" dirty="0"/>
                  <a:t>编码块</a:t>
                </a:r>
              </a:p>
            </p:txBody>
          </p:sp>
          <p:sp>
            <p:nvSpPr>
              <p:cNvPr id="76" name="矩形: 圆角 75">
                <a:extLst>
                  <a:ext uri="{FF2B5EF4-FFF2-40B4-BE49-F238E27FC236}">
                    <a16:creationId xmlns:a16="http://schemas.microsoft.com/office/drawing/2014/main" id="{567B9398-9F8B-195A-C134-DA9615420CB0}"/>
                  </a:ext>
                </a:extLst>
              </p:cNvPr>
              <p:cNvSpPr/>
              <p:nvPr/>
            </p:nvSpPr>
            <p:spPr>
              <a:xfrm>
                <a:off x="1679138" y="1932865"/>
                <a:ext cx="1627696" cy="14639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t>Transformer </a:t>
                </a:r>
                <a:r>
                  <a:rPr lang="zh-CN" altLang="en-US" sz="1000" dirty="0"/>
                  <a:t>编码块</a:t>
                </a:r>
              </a:p>
            </p:txBody>
          </p:sp>
          <p:sp>
            <p:nvSpPr>
              <p:cNvPr id="77" name="矩形: 圆角 76">
                <a:extLst>
                  <a:ext uri="{FF2B5EF4-FFF2-40B4-BE49-F238E27FC236}">
                    <a16:creationId xmlns:a16="http://schemas.microsoft.com/office/drawing/2014/main" id="{6EEF768F-9CF9-726B-D5A7-9743FD21DCB9}"/>
                  </a:ext>
                </a:extLst>
              </p:cNvPr>
              <p:cNvSpPr/>
              <p:nvPr/>
            </p:nvSpPr>
            <p:spPr>
              <a:xfrm>
                <a:off x="1548711" y="2054871"/>
                <a:ext cx="1627696" cy="1463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时空</a:t>
                </a:r>
                <a:r>
                  <a:rPr lang="en-US" altLang="zh-CN" sz="1000" dirty="0"/>
                  <a:t>Transformer </a:t>
                </a:r>
                <a:r>
                  <a:rPr lang="zh-CN" altLang="en-US" sz="1000" dirty="0"/>
                  <a:t>编码块</a:t>
                </a:r>
              </a:p>
            </p:txBody>
          </p:sp>
        </p:grpSp>
        <p:grpSp>
          <p:nvGrpSpPr>
            <p:cNvPr id="17" name="组合 16">
              <a:extLst>
                <a:ext uri="{FF2B5EF4-FFF2-40B4-BE49-F238E27FC236}">
                  <a16:creationId xmlns:a16="http://schemas.microsoft.com/office/drawing/2014/main" id="{3A772F9B-241D-503B-91C7-5F829DBE67D9}"/>
                </a:ext>
              </a:extLst>
            </p:cNvPr>
            <p:cNvGrpSpPr/>
            <p:nvPr/>
          </p:nvGrpSpPr>
          <p:grpSpPr>
            <a:xfrm>
              <a:off x="7064911" y="2583974"/>
              <a:ext cx="1163286" cy="1090579"/>
              <a:chOff x="1548711" y="1829549"/>
              <a:chExt cx="1888550" cy="1689270"/>
            </a:xfrm>
          </p:grpSpPr>
          <p:sp>
            <p:nvSpPr>
              <p:cNvPr id="72" name="矩形: 圆角 71">
                <a:extLst>
                  <a:ext uri="{FF2B5EF4-FFF2-40B4-BE49-F238E27FC236}">
                    <a16:creationId xmlns:a16="http://schemas.microsoft.com/office/drawing/2014/main" id="{AB9F1CC8-45E2-76A0-ED8C-F0119F9CADA2}"/>
                  </a:ext>
                </a:extLst>
              </p:cNvPr>
              <p:cNvSpPr/>
              <p:nvPr/>
            </p:nvSpPr>
            <p:spPr>
              <a:xfrm>
                <a:off x="1809565" y="1829549"/>
                <a:ext cx="1627696" cy="146394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000" dirty="0"/>
                  <a:t>Transformer </a:t>
                </a:r>
                <a:r>
                  <a:rPr lang="zh-CN" altLang="en-US" sz="1000" dirty="0"/>
                  <a:t>编码块</a:t>
                </a:r>
              </a:p>
            </p:txBody>
          </p:sp>
          <p:sp>
            <p:nvSpPr>
              <p:cNvPr id="73" name="矩形: 圆角 72">
                <a:extLst>
                  <a:ext uri="{FF2B5EF4-FFF2-40B4-BE49-F238E27FC236}">
                    <a16:creationId xmlns:a16="http://schemas.microsoft.com/office/drawing/2014/main" id="{22347215-FE65-68A4-3021-A34DE6165C37}"/>
                  </a:ext>
                </a:extLst>
              </p:cNvPr>
              <p:cNvSpPr/>
              <p:nvPr/>
            </p:nvSpPr>
            <p:spPr>
              <a:xfrm>
                <a:off x="1679138" y="1932865"/>
                <a:ext cx="1627696" cy="14639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t>Transformer </a:t>
                </a:r>
                <a:r>
                  <a:rPr lang="zh-CN" altLang="en-US" sz="1000" dirty="0"/>
                  <a:t>编码块</a:t>
                </a:r>
              </a:p>
            </p:txBody>
          </p:sp>
          <p:sp>
            <p:nvSpPr>
              <p:cNvPr id="74" name="矩形: 圆角 73">
                <a:extLst>
                  <a:ext uri="{FF2B5EF4-FFF2-40B4-BE49-F238E27FC236}">
                    <a16:creationId xmlns:a16="http://schemas.microsoft.com/office/drawing/2014/main" id="{01B855A7-9C99-7E0E-F2BF-175F63830A19}"/>
                  </a:ext>
                </a:extLst>
              </p:cNvPr>
              <p:cNvSpPr/>
              <p:nvPr/>
            </p:nvSpPr>
            <p:spPr>
              <a:xfrm>
                <a:off x="1548711" y="2054871"/>
                <a:ext cx="1627696" cy="1463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t>Transformer </a:t>
                </a:r>
                <a:r>
                  <a:rPr lang="zh-CN" altLang="en-US" sz="1000" dirty="0"/>
                  <a:t>编码块</a:t>
                </a:r>
              </a:p>
            </p:txBody>
          </p:sp>
        </p:grpSp>
        <p:grpSp>
          <p:nvGrpSpPr>
            <p:cNvPr id="18" name="组合 17">
              <a:extLst>
                <a:ext uri="{FF2B5EF4-FFF2-40B4-BE49-F238E27FC236}">
                  <a16:creationId xmlns:a16="http://schemas.microsoft.com/office/drawing/2014/main" id="{8AA8357C-040A-EDA9-08DE-E6154694DF94}"/>
                </a:ext>
              </a:extLst>
            </p:cNvPr>
            <p:cNvGrpSpPr/>
            <p:nvPr/>
          </p:nvGrpSpPr>
          <p:grpSpPr>
            <a:xfrm>
              <a:off x="9091202" y="2109116"/>
              <a:ext cx="1537559" cy="3037243"/>
              <a:chOff x="9737324" y="1685925"/>
              <a:chExt cx="1890944" cy="3556338"/>
            </a:xfrm>
          </p:grpSpPr>
          <p:sp>
            <p:nvSpPr>
              <p:cNvPr id="58" name="矩形: 圆角 57">
                <a:extLst>
                  <a:ext uri="{FF2B5EF4-FFF2-40B4-BE49-F238E27FC236}">
                    <a16:creationId xmlns:a16="http://schemas.microsoft.com/office/drawing/2014/main" id="{C7A738C1-0637-97FE-8372-6206CF54853D}"/>
                  </a:ext>
                </a:extLst>
              </p:cNvPr>
              <p:cNvSpPr/>
              <p:nvPr/>
            </p:nvSpPr>
            <p:spPr>
              <a:xfrm>
                <a:off x="9737324" y="1685925"/>
                <a:ext cx="1890944" cy="3556338"/>
              </a:xfrm>
              <a:prstGeom prst="roundRect">
                <a:avLst/>
              </a:prstGeom>
              <a:ln w="9525">
                <a:prstDash val="dash"/>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sz="1000" dirty="0"/>
              </a:p>
            </p:txBody>
          </p:sp>
          <p:sp>
            <p:nvSpPr>
              <p:cNvPr id="59" name="矩形: 圆角 58">
                <a:extLst>
                  <a:ext uri="{FF2B5EF4-FFF2-40B4-BE49-F238E27FC236}">
                    <a16:creationId xmlns:a16="http://schemas.microsoft.com/office/drawing/2014/main" id="{D6BCFEF9-D54F-D104-3B95-0EC739F995C9}"/>
                  </a:ext>
                </a:extLst>
              </p:cNvPr>
              <p:cNvSpPr/>
              <p:nvPr/>
            </p:nvSpPr>
            <p:spPr>
              <a:xfrm>
                <a:off x="10147794" y="4191425"/>
                <a:ext cx="1104900" cy="356764"/>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多头注意力</a:t>
                </a:r>
              </a:p>
            </p:txBody>
          </p:sp>
          <p:sp>
            <p:nvSpPr>
              <p:cNvPr id="60" name="矩形: 圆角 59">
                <a:extLst>
                  <a:ext uri="{FF2B5EF4-FFF2-40B4-BE49-F238E27FC236}">
                    <a16:creationId xmlns:a16="http://schemas.microsoft.com/office/drawing/2014/main" id="{70491DC5-98BE-BD7F-D4A9-DB6A5E57153A}"/>
                  </a:ext>
                </a:extLst>
              </p:cNvPr>
              <p:cNvSpPr/>
              <p:nvPr/>
            </p:nvSpPr>
            <p:spPr>
              <a:xfrm>
                <a:off x="10149016" y="3497351"/>
                <a:ext cx="1103679" cy="356765"/>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Add &amp; Norm</a:t>
                </a:r>
                <a:endParaRPr lang="zh-CN" altLang="en-US" sz="900" dirty="0"/>
              </a:p>
            </p:txBody>
          </p:sp>
          <p:sp>
            <p:nvSpPr>
              <p:cNvPr id="61" name="矩形: 圆角 60">
                <a:extLst>
                  <a:ext uri="{FF2B5EF4-FFF2-40B4-BE49-F238E27FC236}">
                    <a16:creationId xmlns:a16="http://schemas.microsoft.com/office/drawing/2014/main" id="{CC8F7ABF-41D0-F1E6-26AE-240AD07F60E5}"/>
                  </a:ext>
                </a:extLst>
              </p:cNvPr>
              <p:cNvSpPr/>
              <p:nvPr/>
            </p:nvSpPr>
            <p:spPr>
              <a:xfrm>
                <a:off x="10130346" y="2748353"/>
                <a:ext cx="1104900" cy="336086"/>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t>前馈神经网络</a:t>
                </a:r>
              </a:p>
            </p:txBody>
          </p:sp>
          <p:sp>
            <p:nvSpPr>
              <p:cNvPr id="62" name="矩形: 圆角 61">
                <a:extLst>
                  <a:ext uri="{FF2B5EF4-FFF2-40B4-BE49-F238E27FC236}">
                    <a16:creationId xmlns:a16="http://schemas.microsoft.com/office/drawing/2014/main" id="{11DCDB18-D0F0-018D-A44E-45DAB6FA4FD4}"/>
                  </a:ext>
                </a:extLst>
              </p:cNvPr>
              <p:cNvSpPr/>
              <p:nvPr/>
            </p:nvSpPr>
            <p:spPr>
              <a:xfrm>
                <a:off x="10130346" y="2097021"/>
                <a:ext cx="1104900" cy="311242"/>
              </a:xfrm>
              <a:prstGeom prst="roundRect">
                <a:avLst/>
              </a:prstGeom>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t>Add &amp; Norm</a:t>
                </a:r>
                <a:endParaRPr lang="zh-CN" altLang="en-US" sz="900" dirty="0"/>
              </a:p>
            </p:txBody>
          </p:sp>
          <p:cxnSp>
            <p:nvCxnSpPr>
              <p:cNvPr id="63" name="直接连接符 62">
                <a:extLst>
                  <a:ext uri="{FF2B5EF4-FFF2-40B4-BE49-F238E27FC236}">
                    <a16:creationId xmlns:a16="http://schemas.microsoft.com/office/drawing/2014/main" id="{0BB40BBF-BF61-B867-202B-B88242C8D83C}"/>
                  </a:ext>
                </a:extLst>
              </p:cNvPr>
              <p:cNvCxnSpPr>
                <a:cxnSpLocks/>
              </p:cNvCxnSpPr>
              <p:nvPr/>
            </p:nvCxnSpPr>
            <p:spPr>
              <a:xfrm flipH="1">
                <a:off x="9969500" y="4894000"/>
                <a:ext cx="708527" cy="1226"/>
              </a:xfrm>
              <a:prstGeom prst="line">
                <a:avLst/>
              </a:prstGeom>
              <a:ln w="9525"/>
            </p:spPr>
            <p:style>
              <a:lnRef idx="1">
                <a:schemeClr val="dk1"/>
              </a:lnRef>
              <a:fillRef idx="0">
                <a:schemeClr val="dk1"/>
              </a:fillRef>
              <a:effectRef idx="0">
                <a:schemeClr val="dk1"/>
              </a:effectRef>
              <a:fontRef idx="minor">
                <a:schemeClr val="tx1"/>
              </a:fontRef>
            </p:style>
          </p:cxnSp>
          <p:cxnSp>
            <p:nvCxnSpPr>
              <p:cNvPr id="64" name="连接符: 肘形 63">
                <a:extLst>
                  <a:ext uri="{FF2B5EF4-FFF2-40B4-BE49-F238E27FC236}">
                    <a16:creationId xmlns:a16="http://schemas.microsoft.com/office/drawing/2014/main" id="{584AED43-DCCC-8A84-8F8C-FDDA3CC49456}"/>
                  </a:ext>
                </a:extLst>
              </p:cNvPr>
              <p:cNvCxnSpPr>
                <a:cxnSpLocks/>
                <a:endCxn id="60" idx="1"/>
              </p:cNvCxnSpPr>
              <p:nvPr/>
            </p:nvCxnSpPr>
            <p:spPr>
              <a:xfrm rot="5400000" flipH="1" flipV="1">
                <a:off x="9449510" y="4195720"/>
                <a:ext cx="1219493" cy="179519"/>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EE750BA0-DD5B-B149-3D57-B6B5592FF3D7}"/>
                  </a:ext>
                </a:extLst>
              </p:cNvPr>
              <p:cNvCxnSpPr/>
              <p:nvPr/>
            </p:nvCxnSpPr>
            <p:spPr>
              <a:xfrm flipH="1">
                <a:off x="10471409" y="4762500"/>
                <a:ext cx="211387" cy="0"/>
              </a:xfrm>
              <a:prstGeom prst="line">
                <a:avLst/>
              </a:prstGeom>
              <a:ln w="9525"/>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31E4E8F7-BB1B-CCD9-8610-1804AFFC5100}"/>
                  </a:ext>
                </a:extLst>
              </p:cNvPr>
              <p:cNvCxnSpPr/>
              <p:nvPr/>
            </p:nvCxnSpPr>
            <p:spPr>
              <a:xfrm>
                <a:off x="10682796" y="4762500"/>
                <a:ext cx="198231" cy="0"/>
              </a:xfrm>
              <a:prstGeom prst="line">
                <a:avLst/>
              </a:prstGeom>
              <a:ln w="9525"/>
            </p:spPr>
            <p:style>
              <a:lnRef idx="1">
                <a:schemeClr val="dk1"/>
              </a:lnRef>
              <a:fillRef idx="0">
                <a:schemeClr val="dk1"/>
              </a:fillRef>
              <a:effectRef idx="0">
                <a:schemeClr val="dk1"/>
              </a:effectRef>
              <a:fontRef idx="minor">
                <a:schemeClr val="tx1"/>
              </a:fontRef>
            </p:style>
          </p:cxnSp>
          <p:cxnSp>
            <p:nvCxnSpPr>
              <p:cNvPr id="67" name="直接箭头连接符 66">
                <a:extLst>
                  <a:ext uri="{FF2B5EF4-FFF2-40B4-BE49-F238E27FC236}">
                    <a16:creationId xmlns:a16="http://schemas.microsoft.com/office/drawing/2014/main" id="{0A2F12A2-CAE5-2578-C64B-B8A2ABA381F3}"/>
                  </a:ext>
                </a:extLst>
              </p:cNvPr>
              <p:cNvCxnSpPr/>
              <p:nvPr/>
            </p:nvCxnSpPr>
            <p:spPr>
              <a:xfrm flipV="1">
                <a:off x="10471409" y="4548189"/>
                <a:ext cx="0" cy="21431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B1DB72E3-73A8-F1B9-688F-2D5798EAFD97}"/>
                  </a:ext>
                </a:extLst>
              </p:cNvPr>
              <p:cNvCxnSpPr/>
              <p:nvPr/>
            </p:nvCxnSpPr>
            <p:spPr>
              <a:xfrm flipV="1">
                <a:off x="10881027" y="4548189"/>
                <a:ext cx="0" cy="21431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69" name="直接箭头连接符 68">
                <a:extLst>
                  <a:ext uri="{FF2B5EF4-FFF2-40B4-BE49-F238E27FC236}">
                    <a16:creationId xmlns:a16="http://schemas.microsoft.com/office/drawing/2014/main" id="{D2105D79-7AE0-B95A-23D8-E61DDF45F642}"/>
                  </a:ext>
                </a:extLst>
              </p:cNvPr>
              <p:cNvCxnSpPr>
                <a:cxnSpLocks/>
                <a:stCxn id="60" idx="0"/>
              </p:cNvCxnSpPr>
              <p:nvPr/>
            </p:nvCxnSpPr>
            <p:spPr>
              <a:xfrm flipH="1" flipV="1">
                <a:off x="10700244" y="3084439"/>
                <a:ext cx="611" cy="41291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43629DEE-E10F-7F6A-523A-398CD4555F93}"/>
                  </a:ext>
                </a:extLst>
              </p:cNvPr>
              <p:cNvCxnSpPr/>
              <p:nvPr/>
            </p:nvCxnSpPr>
            <p:spPr>
              <a:xfrm flipH="1">
                <a:off x="9969499" y="3326245"/>
                <a:ext cx="730745" cy="0"/>
              </a:xfrm>
              <a:prstGeom prst="line">
                <a:avLst/>
              </a:prstGeom>
              <a:ln w="9525"/>
            </p:spPr>
            <p:style>
              <a:lnRef idx="1">
                <a:schemeClr val="dk1"/>
              </a:lnRef>
              <a:fillRef idx="0">
                <a:schemeClr val="dk1"/>
              </a:fillRef>
              <a:effectRef idx="0">
                <a:schemeClr val="dk1"/>
              </a:effectRef>
              <a:fontRef idx="minor">
                <a:schemeClr val="tx1"/>
              </a:fontRef>
            </p:style>
          </p:cxnSp>
          <p:cxnSp>
            <p:nvCxnSpPr>
              <p:cNvPr id="71" name="连接符: 肘形 70">
                <a:extLst>
                  <a:ext uri="{FF2B5EF4-FFF2-40B4-BE49-F238E27FC236}">
                    <a16:creationId xmlns:a16="http://schemas.microsoft.com/office/drawing/2014/main" id="{D27BFB91-38A7-4E47-F655-E1FEF41E7C4D}"/>
                  </a:ext>
                </a:extLst>
              </p:cNvPr>
              <p:cNvCxnSpPr>
                <a:cxnSpLocks/>
                <a:endCxn id="62" idx="1"/>
              </p:cNvCxnSpPr>
              <p:nvPr/>
            </p:nvCxnSpPr>
            <p:spPr>
              <a:xfrm rot="5400000" flipH="1" flipV="1">
                <a:off x="9508448" y="2713693"/>
                <a:ext cx="1082948" cy="160847"/>
              </a:xfrm>
              <a:prstGeom prst="bentConnector2">
                <a:avLst/>
              </a:prstGeom>
              <a:ln w="9525">
                <a:tailEnd type="triangle"/>
              </a:ln>
            </p:spPr>
            <p:style>
              <a:lnRef idx="1">
                <a:schemeClr val="dk1"/>
              </a:lnRef>
              <a:fillRef idx="0">
                <a:schemeClr val="dk1"/>
              </a:fillRef>
              <a:effectRef idx="0">
                <a:schemeClr val="dk1"/>
              </a:effectRef>
              <a:fontRef idx="minor">
                <a:schemeClr val="tx1"/>
              </a:fontRef>
            </p:style>
          </p:cxnSp>
        </p:grpSp>
        <p:cxnSp>
          <p:nvCxnSpPr>
            <p:cNvPr id="19" name="直接箭头连接符 18">
              <a:extLst>
                <a:ext uri="{FF2B5EF4-FFF2-40B4-BE49-F238E27FC236}">
                  <a16:creationId xmlns:a16="http://schemas.microsoft.com/office/drawing/2014/main" id="{8123F8FB-E51A-8EB0-71E5-6B3E0C7B8F98}"/>
                </a:ext>
              </a:extLst>
            </p:cNvPr>
            <p:cNvCxnSpPr>
              <a:cxnSpLocks/>
              <a:stCxn id="58" idx="2"/>
            </p:cNvCxnSpPr>
            <p:nvPr/>
          </p:nvCxnSpPr>
          <p:spPr>
            <a:xfrm flipV="1">
              <a:off x="9859982" y="4551501"/>
              <a:ext cx="0" cy="59485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9D028C55-5298-B250-2D45-A0D3BD40E770}"/>
                </a:ext>
              </a:extLst>
            </p:cNvPr>
            <p:cNvCxnSpPr>
              <a:cxnSpLocks/>
              <a:endCxn id="60" idx="2"/>
            </p:cNvCxnSpPr>
            <p:nvPr/>
          </p:nvCxnSpPr>
          <p:spPr>
            <a:xfrm flipV="1">
              <a:off x="9874169" y="3960830"/>
              <a:ext cx="497" cy="28807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9FB94B41-8FC5-D212-829C-589091EB30CB}"/>
                </a:ext>
              </a:extLst>
            </p:cNvPr>
            <p:cNvCxnSpPr/>
            <p:nvPr/>
          </p:nvCxnSpPr>
          <p:spPr>
            <a:xfrm flipV="1">
              <a:off x="9874169" y="2726019"/>
              <a:ext cx="0" cy="287626"/>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D97F9827-FCBA-6100-6BDD-565CB48FE883}"/>
                </a:ext>
              </a:extLst>
            </p:cNvPr>
            <p:cNvCxnSpPr>
              <a:cxnSpLocks/>
              <a:stCxn id="62" idx="0"/>
              <a:endCxn id="58" idx="0"/>
            </p:cNvCxnSpPr>
            <p:nvPr/>
          </p:nvCxnSpPr>
          <p:spPr>
            <a:xfrm flipV="1">
              <a:off x="9859982" y="2109116"/>
              <a:ext cx="0" cy="35109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25593EBF-ED8A-FDC7-7942-46C0C025DEF2}"/>
                </a:ext>
              </a:extLst>
            </p:cNvPr>
            <p:cNvCxnSpPr>
              <a:cxnSpLocks/>
            </p:cNvCxnSpPr>
            <p:nvPr/>
          </p:nvCxnSpPr>
          <p:spPr>
            <a:xfrm flipH="1">
              <a:off x="8383696" y="2109116"/>
              <a:ext cx="790445" cy="54181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CFDBF3DB-24C2-09C9-C37D-A08766E7401E}"/>
                </a:ext>
              </a:extLst>
            </p:cNvPr>
            <p:cNvCxnSpPr/>
            <p:nvPr/>
          </p:nvCxnSpPr>
          <p:spPr>
            <a:xfrm>
              <a:off x="8309289" y="3742975"/>
              <a:ext cx="781913" cy="1302767"/>
            </a:xfrm>
            <a:prstGeom prst="line">
              <a:avLst/>
            </a:prstGeom>
            <a:ln>
              <a:prstDash val="lgDash"/>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A143035F-3607-805C-D211-BCA0B2EF1841}"/>
                </a:ext>
              </a:extLst>
            </p:cNvPr>
            <p:cNvGrpSpPr/>
            <p:nvPr/>
          </p:nvGrpSpPr>
          <p:grpSpPr>
            <a:xfrm>
              <a:off x="5394282" y="1135828"/>
              <a:ext cx="1271088" cy="1214562"/>
              <a:chOff x="1548711" y="1829549"/>
              <a:chExt cx="1888550" cy="1689270"/>
            </a:xfrm>
          </p:grpSpPr>
          <p:sp>
            <p:nvSpPr>
              <p:cNvPr id="55" name="矩形: 圆角 54">
                <a:extLst>
                  <a:ext uri="{FF2B5EF4-FFF2-40B4-BE49-F238E27FC236}">
                    <a16:creationId xmlns:a16="http://schemas.microsoft.com/office/drawing/2014/main" id="{195ECE39-D38C-4040-19BC-C5EC1CEC5F4D}"/>
                  </a:ext>
                </a:extLst>
              </p:cNvPr>
              <p:cNvSpPr/>
              <p:nvPr/>
            </p:nvSpPr>
            <p:spPr>
              <a:xfrm>
                <a:off x="1809565" y="1829549"/>
                <a:ext cx="1627696" cy="146394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1000" dirty="0"/>
                  <a:t>Transformer </a:t>
                </a:r>
                <a:r>
                  <a:rPr lang="zh-CN" altLang="en-US" sz="1000" dirty="0"/>
                  <a:t>编码块</a:t>
                </a:r>
              </a:p>
            </p:txBody>
          </p:sp>
          <p:sp>
            <p:nvSpPr>
              <p:cNvPr id="56" name="矩形: 圆角 55">
                <a:extLst>
                  <a:ext uri="{FF2B5EF4-FFF2-40B4-BE49-F238E27FC236}">
                    <a16:creationId xmlns:a16="http://schemas.microsoft.com/office/drawing/2014/main" id="{BB429F65-25D5-E635-F29C-DF7AC1A5DBE3}"/>
                  </a:ext>
                </a:extLst>
              </p:cNvPr>
              <p:cNvSpPr/>
              <p:nvPr/>
            </p:nvSpPr>
            <p:spPr>
              <a:xfrm>
                <a:off x="1679138" y="1932865"/>
                <a:ext cx="1627696" cy="146394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000" dirty="0"/>
                  <a:t>Transformer </a:t>
                </a:r>
                <a:r>
                  <a:rPr lang="zh-CN" altLang="en-US" sz="1000" dirty="0"/>
                  <a:t>编码块</a:t>
                </a:r>
              </a:p>
            </p:txBody>
          </p:sp>
          <p:sp>
            <p:nvSpPr>
              <p:cNvPr id="57" name="矩形: 圆角 56">
                <a:extLst>
                  <a:ext uri="{FF2B5EF4-FFF2-40B4-BE49-F238E27FC236}">
                    <a16:creationId xmlns:a16="http://schemas.microsoft.com/office/drawing/2014/main" id="{E8ADC353-59CA-EA33-99B6-C380AD5FDBFD}"/>
                  </a:ext>
                </a:extLst>
              </p:cNvPr>
              <p:cNvSpPr/>
              <p:nvPr/>
            </p:nvSpPr>
            <p:spPr>
              <a:xfrm>
                <a:off x="1548711" y="2054871"/>
                <a:ext cx="1627696" cy="14639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带有混合注意力机制的</a:t>
                </a:r>
                <a:r>
                  <a:rPr lang="en-US" altLang="zh-CN" sz="1000" dirty="0"/>
                  <a:t>Transformer </a:t>
                </a:r>
                <a:r>
                  <a:rPr lang="zh-CN" altLang="en-US" sz="1000" dirty="0"/>
                  <a:t>编码块</a:t>
                </a:r>
              </a:p>
            </p:txBody>
          </p:sp>
        </p:grpSp>
        <mc:AlternateContent xmlns:mc="http://schemas.openxmlformats.org/markup-compatibility/2006">
          <mc:Choice xmlns:a14="http://schemas.microsoft.com/office/drawing/2010/main" Requires="a14">
            <p:sp>
              <p:nvSpPr>
                <p:cNvPr id="31" name="文本框 30">
                  <a:extLst>
                    <a:ext uri="{FF2B5EF4-FFF2-40B4-BE49-F238E27FC236}">
                      <a16:creationId xmlns:a16="http://schemas.microsoft.com/office/drawing/2014/main" id="{D0E84F6A-8E88-6B22-7DDB-3037644C1D77}"/>
                    </a:ext>
                  </a:extLst>
                </p:cNvPr>
                <p:cNvSpPr txBox="1"/>
                <p:nvPr/>
              </p:nvSpPr>
              <p:spPr>
                <a:xfrm>
                  <a:off x="5862498" y="5813304"/>
                  <a:ext cx="2310475" cy="276999"/>
                </a:xfrm>
                <a:prstGeom prst="rect">
                  <a:avLst/>
                </a:prstGeom>
                <a:noFill/>
              </p:spPr>
              <p:txBody>
                <a:bodyPr wrap="square" rtlCol="0">
                  <a:spAutoFit/>
                </a:bodyPr>
                <a:lstStyle/>
                <a:p>
                  <a:r>
                    <a:rPr lang="en-US" altLang="zh-CN" sz="1000" dirty="0"/>
                    <a:t>(</a:t>
                  </a:r>
                  <a14:m>
                    <m:oMath xmlns:m="http://schemas.openxmlformats.org/officeDocument/2006/math">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𝑇</m:t>
                          </m:r>
                        </m:e>
                        <m:sub>
                          <m:r>
                            <m:rPr>
                              <m:sty m:val="p"/>
                            </m:rPr>
                            <a:rPr lang="en-US" altLang="zh-CN" sz="1000" i="1">
                              <a:latin typeface="Cambria Math" panose="02040503050406030204" pitchFamily="18" charset="0"/>
                            </a:rPr>
                            <m:t>month</m:t>
                          </m:r>
                        </m:sub>
                      </m:sSub>
                      <m:r>
                        <a:rPr lang="en-US" altLang="zh-CN" sz="1000" b="0" i="1" smtClean="0">
                          <a:latin typeface="Cambria Math" panose="02040503050406030204" pitchFamily="18" charset="0"/>
                        </a:rPr>
                        <m:t>,</m:t>
                      </m:r>
                      <m:sSub>
                        <m:sSubPr>
                          <m:ctrlPr>
                            <a:rPr lang="en-US" altLang="zh-CN" sz="1000" i="1">
                              <a:latin typeface="Cambria Math" panose="02040503050406030204" pitchFamily="18" charset="0"/>
                            </a:rPr>
                          </m:ctrlPr>
                        </m:sSubPr>
                        <m:e>
                          <m:r>
                            <a:rPr lang="en-US" altLang="zh-CN" sz="1000" b="0" i="1" smtClean="0">
                              <a:latin typeface="Cambria Math" panose="02040503050406030204" pitchFamily="18" charset="0"/>
                            </a:rPr>
                            <m:t>𝑇</m:t>
                          </m:r>
                        </m:e>
                        <m:sub>
                          <m:r>
                            <a:rPr lang="en-US" altLang="zh-CN" sz="1000" b="0" i="1" smtClean="0">
                              <a:latin typeface="Cambria Math" panose="02040503050406030204" pitchFamily="18" charset="0"/>
                            </a:rPr>
                            <m:t>h𝑜𝑢𝑟</m:t>
                          </m:r>
                        </m:sub>
                      </m:sSub>
                    </m:oMath>
                  </a14:m>
                  <a:r>
                    <a:rPr lang="en-US" altLang="zh-CN" sz="1000" dirty="0"/>
                    <a:t>, </a:t>
                  </a:r>
                  <a14:m>
                    <m:oMath xmlns:m="http://schemas.openxmlformats.org/officeDocument/2006/math">
                      <m:sSub>
                        <m:sSubPr>
                          <m:ctrlPr>
                            <a:rPr lang="en-US" altLang="zh-CN" sz="1000" i="1">
                              <a:latin typeface="Cambria Math" panose="02040503050406030204" pitchFamily="18" charset="0"/>
                            </a:rPr>
                          </m:ctrlPr>
                        </m:sSubPr>
                        <m:e>
                          <m:r>
                            <a:rPr lang="en-US" altLang="zh-CN" sz="1000" b="0" i="1" smtClean="0">
                              <a:latin typeface="Cambria Math" panose="02040503050406030204" pitchFamily="18" charset="0"/>
                            </a:rPr>
                            <m:t>𝑇</m:t>
                          </m:r>
                        </m:e>
                        <m:sub>
                          <m:r>
                            <a:rPr lang="en-US" altLang="zh-CN" sz="1000" b="0" i="1" smtClean="0">
                              <a:latin typeface="Cambria Math" panose="02040503050406030204" pitchFamily="18" charset="0"/>
                            </a:rPr>
                            <m:t>𝑚𝑖𝑛𝑢𝑡𝑒</m:t>
                          </m:r>
                        </m:sub>
                      </m:sSub>
                      <m:r>
                        <a:rPr lang="en-US" altLang="zh-CN" sz="1000" b="0" i="0" smtClean="0">
                          <a:latin typeface="Cambria Math" panose="02040503050406030204" pitchFamily="18" charset="0"/>
                        </a:rPr>
                        <m:t>,…</m:t>
                      </m:r>
                    </m:oMath>
                  </a14:m>
                  <a:r>
                    <a:rPr lang="en-US" altLang="zh-CN" sz="1000" dirty="0"/>
                    <a:t>)</a:t>
                  </a:r>
                  <a:endParaRPr lang="zh-CN" altLang="en-US" sz="1000" dirty="0"/>
                </a:p>
              </p:txBody>
            </p:sp>
          </mc:Choice>
          <mc:Fallback>
            <p:sp>
              <p:nvSpPr>
                <p:cNvPr id="31" name="文本框 30">
                  <a:extLst>
                    <a:ext uri="{FF2B5EF4-FFF2-40B4-BE49-F238E27FC236}">
                      <a16:creationId xmlns:a16="http://schemas.microsoft.com/office/drawing/2014/main" id="{D0E84F6A-8E88-6B22-7DDB-3037644C1D77}"/>
                    </a:ext>
                  </a:extLst>
                </p:cNvPr>
                <p:cNvSpPr txBox="1">
                  <a:spLocks noRot="1" noChangeAspect="1" noMove="1" noResize="1" noEditPoints="1" noAdjustHandles="1" noChangeArrowheads="1" noChangeShapeType="1" noTextEdit="1"/>
                </p:cNvSpPr>
                <p:nvPr/>
              </p:nvSpPr>
              <p:spPr>
                <a:xfrm>
                  <a:off x="5862498" y="5813304"/>
                  <a:ext cx="2310475" cy="276999"/>
                </a:xfrm>
                <a:prstGeom prst="rect">
                  <a:avLst/>
                </a:prstGeom>
                <a:blipFill>
                  <a:blip r:embed="rId3"/>
                  <a:stretch>
                    <a:fillRect b="-14634"/>
                  </a:stretch>
                </a:blipFill>
              </p:spPr>
              <p:txBody>
                <a:bodyPr/>
                <a:lstStyle/>
                <a:p>
                  <a:r>
                    <a:rPr lang="zh-CN" altLang="en-US">
                      <a:noFill/>
                    </a:rPr>
                    <a:t> </a:t>
                  </a:r>
                </a:p>
              </p:txBody>
            </p:sp>
          </mc:Fallback>
        </mc:AlternateContent>
        <p:cxnSp>
          <p:nvCxnSpPr>
            <p:cNvPr id="32" name="直接箭头连接符 31">
              <a:extLst>
                <a:ext uri="{FF2B5EF4-FFF2-40B4-BE49-F238E27FC236}">
                  <a16:creationId xmlns:a16="http://schemas.microsoft.com/office/drawing/2014/main" id="{C1C1C587-CF4E-CBD6-C5EF-D0FCF66E47B7}"/>
                </a:ext>
              </a:extLst>
            </p:cNvPr>
            <p:cNvCxnSpPr>
              <a:cxnSpLocks/>
              <a:stCxn id="6" idx="0"/>
            </p:cNvCxnSpPr>
            <p:nvPr/>
          </p:nvCxnSpPr>
          <p:spPr>
            <a:xfrm flipH="1" flipV="1">
              <a:off x="7699281" y="3742975"/>
              <a:ext cx="2414" cy="9337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矩形 32">
              <a:extLst>
                <a:ext uri="{FF2B5EF4-FFF2-40B4-BE49-F238E27FC236}">
                  <a16:creationId xmlns:a16="http://schemas.microsoft.com/office/drawing/2014/main" id="{7E253248-6A86-9E0C-5FA6-3E6062FEE2BF}"/>
                </a:ext>
              </a:extLst>
            </p:cNvPr>
            <p:cNvSpPr/>
            <p:nvPr/>
          </p:nvSpPr>
          <p:spPr>
            <a:xfrm>
              <a:off x="4969056" y="779395"/>
              <a:ext cx="2210979" cy="183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多层感知机解码器</a:t>
              </a:r>
            </a:p>
          </p:txBody>
        </p:sp>
        <mc:AlternateContent xmlns:mc="http://schemas.openxmlformats.org/markup-compatibility/2006">
          <mc:Choice xmlns:a14="http://schemas.microsoft.com/office/drawing/2010/main" Requires="a14">
            <p:sp>
              <p:nvSpPr>
                <p:cNvPr id="34" name="文本框 33">
                  <a:extLst>
                    <a:ext uri="{FF2B5EF4-FFF2-40B4-BE49-F238E27FC236}">
                      <a16:creationId xmlns:a16="http://schemas.microsoft.com/office/drawing/2014/main" id="{7F934FD5-4134-F0E7-9BA9-4EE0CE0BBAA1}"/>
                    </a:ext>
                  </a:extLst>
                </p:cNvPr>
                <p:cNvSpPr txBox="1"/>
                <p:nvPr/>
              </p:nvSpPr>
              <p:spPr>
                <a:xfrm>
                  <a:off x="3959810" y="5919385"/>
                  <a:ext cx="1392583" cy="276999"/>
                </a:xfrm>
                <a:prstGeom prst="rect">
                  <a:avLst/>
                </a:prstGeom>
                <a:noFill/>
              </p:spPr>
              <p:txBody>
                <a:bodyPr wrap="square" rtlCol="0">
                  <a:spAutoFit/>
                </a:bodyPr>
                <a:lstStyle/>
                <a:p>
                  <a14:m>
                    <m:oMath xmlns:m="http://schemas.openxmlformats.org/officeDocument/2006/math">
                      <m:r>
                        <a:rPr lang="en-US" altLang="zh-CN" sz="1000" b="0" i="1" smtClean="0">
                          <a:latin typeface="Cambria Math" panose="02040503050406030204" pitchFamily="18" charset="0"/>
                        </a:rPr>
                        <m:t>(</m:t>
                      </m:r>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1</m:t>
                          </m:r>
                        </m:sub>
                      </m:sSub>
                      <m:r>
                        <a:rPr lang="en-US" altLang="zh-CN" sz="1000" b="0" i="1" smtClean="0">
                          <a:latin typeface="Cambria Math" panose="02040503050406030204" pitchFamily="18" charset="0"/>
                        </a:rPr>
                        <m:t>,</m:t>
                      </m:r>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2</m:t>
                          </m:r>
                        </m:sub>
                      </m:sSub>
                    </m:oMath>
                  </a14:m>
                  <a:r>
                    <a:rPr lang="en-US" altLang="zh-CN" sz="1000" dirty="0"/>
                    <a:t>, </a:t>
                  </a:r>
                  <a14:m>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3</m:t>
                          </m:r>
                        </m:sub>
                      </m:sSub>
                    </m:oMath>
                  </a14:m>
                  <a:r>
                    <a:rPr lang="en-US" altLang="zh-CN" sz="1000" dirty="0"/>
                    <a:t>,…, </a:t>
                  </a:r>
                  <a14:m>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𝑛</m:t>
                          </m:r>
                        </m:sub>
                      </m:sSub>
                    </m:oMath>
                  </a14:m>
                  <a:r>
                    <a:rPr lang="en-US" altLang="zh-CN" sz="1000" dirty="0"/>
                    <a:t>)</a:t>
                  </a:r>
                  <a:endParaRPr lang="zh-CN" altLang="en-US" sz="1000" dirty="0"/>
                </a:p>
              </p:txBody>
            </p:sp>
          </mc:Choice>
          <mc:Fallback>
            <p:sp>
              <p:nvSpPr>
                <p:cNvPr id="34" name="文本框 33">
                  <a:extLst>
                    <a:ext uri="{FF2B5EF4-FFF2-40B4-BE49-F238E27FC236}">
                      <a16:creationId xmlns:a16="http://schemas.microsoft.com/office/drawing/2014/main" id="{7F934FD5-4134-F0E7-9BA9-4EE0CE0BBAA1}"/>
                    </a:ext>
                  </a:extLst>
                </p:cNvPr>
                <p:cNvSpPr txBox="1">
                  <a:spLocks noRot="1" noChangeAspect="1" noMove="1" noResize="1" noEditPoints="1" noAdjustHandles="1" noChangeArrowheads="1" noChangeShapeType="1" noTextEdit="1"/>
                </p:cNvSpPr>
                <p:nvPr/>
              </p:nvSpPr>
              <p:spPr>
                <a:xfrm>
                  <a:off x="3959810" y="5919385"/>
                  <a:ext cx="1392583" cy="276999"/>
                </a:xfrm>
                <a:prstGeom prst="rect">
                  <a:avLst/>
                </a:prstGeom>
                <a:blipFill>
                  <a:blip r:embed="rId4"/>
                  <a:stretch>
                    <a:fillRect b="-12195"/>
                  </a:stretch>
                </a:blipFill>
              </p:spPr>
              <p:txBody>
                <a:bodyPr/>
                <a:lstStyle/>
                <a:p>
                  <a:r>
                    <a:rPr lang="zh-CN" altLang="en-US">
                      <a:noFill/>
                    </a:rPr>
                    <a:t> </a:t>
                  </a:r>
                </a:p>
              </p:txBody>
            </p:sp>
          </mc:Fallback>
        </mc:AlternateContent>
        <p:cxnSp>
          <p:nvCxnSpPr>
            <p:cNvPr id="35" name="直接连接符 34">
              <a:extLst>
                <a:ext uri="{FF2B5EF4-FFF2-40B4-BE49-F238E27FC236}">
                  <a16:creationId xmlns:a16="http://schemas.microsoft.com/office/drawing/2014/main" id="{4E0A8F69-DF8D-EFA8-431D-1B48A50059A1}"/>
                </a:ext>
              </a:extLst>
            </p:cNvPr>
            <p:cNvCxnSpPr>
              <a:endCxn id="86" idx="0"/>
            </p:cNvCxnSpPr>
            <p:nvPr/>
          </p:nvCxnSpPr>
          <p:spPr>
            <a:xfrm>
              <a:off x="4063314" y="5206526"/>
              <a:ext cx="938" cy="98964"/>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连接符: 肘形 35">
              <a:extLst>
                <a:ext uri="{FF2B5EF4-FFF2-40B4-BE49-F238E27FC236}">
                  <a16:creationId xmlns:a16="http://schemas.microsoft.com/office/drawing/2014/main" id="{634850F1-D7C7-91BB-45D8-98781DFDFB9C}"/>
                </a:ext>
              </a:extLst>
            </p:cNvPr>
            <p:cNvCxnSpPr>
              <a:endCxn id="81" idx="2"/>
            </p:cNvCxnSpPr>
            <p:nvPr/>
          </p:nvCxnSpPr>
          <p:spPr>
            <a:xfrm rot="10800000">
              <a:off x="3094656" y="5007134"/>
              <a:ext cx="968659" cy="19939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连接符: 肘形 36">
              <a:extLst>
                <a:ext uri="{FF2B5EF4-FFF2-40B4-BE49-F238E27FC236}">
                  <a16:creationId xmlns:a16="http://schemas.microsoft.com/office/drawing/2014/main" id="{24F846A5-8F59-E110-5ACE-E2A0AA4C60F5}"/>
                </a:ext>
              </a:extLst>
            </p:cNvPr>
            <p:cNvCxnSpPr>
              <a:endCxn id="78" idx="2"/>
            </p:cNvCxnSpPr>
            <p:nvPr/>
          </p:nvCxnSpPr>
          <p:spPr>
            <a:xfrm flipV="1">
              <a:off x="4063314" y="5007134"/>
              <a:ext cx="846490" cy="19939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38" name="文本框 37">
                  <a:extLst>
                    <a:ext uri="{FF2B5EF4-FFF2-40B4-BE49-F238E27FC236}">
                      <a16:creationId xmlns:a16="http://schemas.microsoft.com/office/drawing/2014/main" id="{523A76DC-37CB-0662-E816-690F961892CB}"/>
                    </a:ext>
                  </a:extLst>
                </p:cNvPr>
                <p:cNvSpPr txBox="1"/>
                <p:nvPr/>
              </p:nvSpPr>
              <p:spPr>
                <a:xfrm>
                  <a:off x="1350173" y="5054895"/>
                  <a:ext cx="1744481" cy="291298"/>
                </a:xfrm>
                <a:prstGeom prst="rect">
                  <a:avLst/>
                </a:prstGeom>
                <a:noFill/>
              </p:spPr>
              <p:txBody>
                <a:bodyPr wrap="square" rtlCol="0">
                  <a:spAutoFit/>
                </a:bodyPr>
                <a:lstStyle/>
                <a:p>
                  <a14:m>
                    <m:oMath xmlns:m="http://schemas.openxmlformats.org/officeDocument/2006/math">
                      <m:r>
                        <a:rPr lang="en-US" altLang="zh-CN" sz="1000" b="0" i="1" smtClean="0">
                          <a:latin typeface="Cambria Math" panose="02040503050406030204" pitchFamily="18" charset="0"/>
                        </a:rPr>
                        <m:t>(</m:t>
                      </m:r>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𝑝</m:t>
                          </m:r>
                          <m:r>
                            <a:rPr lang="en-US" altLang="zh-CN" sz="1000" b="0" i="1" smtClean="0">
                              <a:latin typeface="Cambria Math" panose="02040503050406030204" pitchFamily="18" charset="0"/>
                            </a:rPr>
                            <m:t>1</m:t>
                          </m:r>
                        </m:sub>
                      </m:sSub>
                      <m:r>
                        <a:rPr lang="en-US" altLang="zh-CN" sz="1000" b="0" i="1" smtClean="0">
                          <a:latin typeface="Cambria Math" panose="02040503050406030204" pitchFamily="18" charset="0"/>
                        </a:rPr>
                        <m:t>,</m:t>
                      </m:r>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𝑝</m:t>
                          </m:r>
                          <m:r>
                            <a:rPr lang="en-US" altLang="zh-CN" sz="1000" b="0" i="1" smtClean="0">
                              <a:latin typeface="Cambria Math" panose="02040503050406030204" pitchFamily="18" charset="0"/>
                            </a:rPr>
                            <m:t>2</m:t>
                          </m:r>
                        </m:sub>
                      </m:sSub>
                    </m:oMath>
                  </a14:m>
                  <a:r>
                    <a:rPr lang="en-US" altLang="zh-CN" sz="1000" dirty="0"/>
                    <a:t>, </a:t>
                  </a:r>
                  <a14:m>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𝑝</m:t>
                          </m:r>
                          <m:r>
                            <a:rPr lang="en-US" altLang="zh-CN" sz="1000" b="0" i="1" smtClean="0">
                              <a:latin typeface="Cambria Math" panose="02040503050406030204" pitchFamily="18" charset="0"/>
                            </a:rPr>
                            <m:t>3</m:t>
                          </m:r>
                        </m:sub>
                      </m:sSub>
                    </m:oMath>
                  </a14:m>
                  <a:r>
                    <a:rPr lang="en-US" altLang="zh-CN" sz="1000" dirty="0"/>
                    <a:t>,…, </a:t>
                  </a:r>
                  <a14:m>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𝑝𝑛</m:t>
                          </m:r>
                        </m:sub>
                      </m:sSub>
                    </m:oMath>
                  </a14:m>
                  <a:r>
                    <a:rPr lang="en-US" altLang="zh-CN" sz="1000" dirty="0"/>
                    <a:t>)</a:t>
                  </a:r>
                  <a:endParaRPr lang="zh-CN" altLang="en-US" sz="1000" dirty="0"/>
                </a:p>
              </p:txBody>
            </p:sp>
          </mc:Choice>
          <mc:Fallback>
            <p:sp>
              <p:nvSpPr>
                <p:cNvPr id="38" name="文本框 37">
                  <a:extLst>
                    <a:ext uri="{FF2B5EF4-FFF2-40B4-BE49-F238E27FC236}">
                      <a16:creationId xmlns:a16="http://schemas.microsoft.com/office/drawing/2014/main" id="{523A76DC-37CB-0662-E816-690F961892CB}"/>
                    </a:ext>
                  </a:extLst>
                </p:cNvPr>
                <p:cNvSpPr txBox="1">
                  <a:spLocks noRot="1" noChangeAspect="1" noMove="1" noResize="1" noEditPoints="1" noAdjustHandles="1" noChangeArrowheads="1" noChangeShapeType="1" noTextEdit="1"/>
                </p:cNvSpPr>
                <p:nvPr/>
              </p:nvSpPr>
              <p:spPr>
                <a:xfrm>
                  <a:off x="1350173" y="5054895"/>
                  <a:ext cx="1744481" cy="291298"/>
                </a:xfrm>
                <a:prstGeom prst="rect">
                  <a:avLst/>
                </a:prstGeom>
                <a:blipFill>
                  <a:blip r:embed="rId5"/>
                  <a:stretch>
                    <a:fillRect b="-93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9" name="文本框 38">
                  <a:extLst>
                    <a:ext uri="{FF2B5EF4-FFF2-40B4-BE49-F238E27FC236}">
                      <a16:creationId xmlns:a16="http://schemas.microsoft.com/office/drawing/2014/main" id="{58C7559D-129A-3213-53B5-425291705F83}"/>
                    </a:ext>
                  </a:extLst>
                </p:cNvPr>
                <p:cNvSpPr txBox="1"/>
                <p:nvPr/>
              </p:nvSpPr>
              <p:spPr>
                <a:xfrm>
                  <a:off x="4958001" y="5105462"/>
                  <a:ext cx="1744481" cy="276999"/>
                </a:xfrm>
                <a:prstGeom prst="rect">
                  <a:avLst/>
                </a:prstGeom>
                <a:noFill/>
              </p:spPr>
              <p:txBody>
                <a:bodyPr wrap="square" rtlCol="0">
                  <a:spAutoFit/>
                </a:bodyPr>
                <a:lstStyle/>
                <a:p>
                  <a14:m>
                    <m:oMath xmlns:m="http://schemas.openxmlformats.org/officeDocument/2006/math">
                      <m:r>
                        <a:rPr lang="en-US" altLang="zh-CN" sz="1000" b="0" i="1" smtClean="0">
                          <a:latin typeface="Cambria Math" panose="02040503050406030204" pitchFamily="18" charset="0"/>
                        </a:rPr>
                        <m:t>(</m:t>
                      </m:r>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𝑡</m:t>
                          </m:r>
                          <m:r>
                            <a:rPr lang="en-US" altLang="zh-CN" sz="1000" b="0" i="1" smtClean="0">
                              <a:latin typeface="Cambria Math" panose="02040503050406030204" pitchFamily="18" charset="0"/>
                            </a:rPr>
                            <m:t>1</m:t>
                          </m:r>
                        </m:sub>
                      </m:sSub>
                      <m:r>
                        <a:rPr lang="en-US" altLang="zh-CN" sz="1000" b="0" i="1" smtClean="0">
                          <a:latin typeface="Cambria Math" panose="02040503050406030204" pitchFamily="18" charset="0"/>
                        </a:rPr>
                        <m:t>,</m:t>
                      </m:r>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𝑡</m:t>
                          </m:r>
                          <m:r>
                            <a:rPr lang="en-US" altLang="zh-CN" sz="1000" b="0" i="1" smtClean="0">
                              <a:latin typeface="Cambria Math" panose="02040503050406030204" pitchFamily="18" charset="0"/>
                            </a:rPr>
                            <m:t>2</m:t>
                          </m:r>
                        </m:sub>
                      </m:sSub>
                    </m:oMath>
                  </a14:m>
                  <a:r>
                    <a:rPr lang="en-US" altLang="zh-CN" sz="1000" dirty="0"/>
                    <a:t>, </a:t>
                  </a:r>
                  <a14:m>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𝑡</m:t>
                          </m:r>
                          <m:r>
                            <a:rPr lang="en-US" altLang="zh-CN" sz="1000" b="0" i="1" smtClean="0">
                              <a:latin typeface="Cambria Math" panose="02040503050406030204" pitchFamily="18" charset="0"/>
                            </a:rPr>
                            <m:t>3</m:t>
                          </m:r>
                        </m:sub>
                      </m:sSub>
                    </m:oMath>
                  </a14:m>
                  <a:r>
                    <a:rPr lang="en-US" altLang="zh-CN" sz="1000" dirty="0"/>
                    <a:t>,…, </a:t>
                  </a:r>
                  <a14:m>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X</m:t>
                          </m:r>
                        </m:e>
                        <m:sub>
                          <m:r>
                            <a:rPr lang="en-US" altLang="zh-CN" sz="1000" b="0" i="1" smtClean="0">
                              <a:latin typeface="Cambria Math" panose="02040503050406030204" pitchFamily="18" charset="0"/>
                            </a:rPr>
                            <m:t>𝑡𝑛</m:t>
                          </m:r>
                        </m:sub>
                      </m:sSub>
                    </m:oMath>
                  </a14:m>
                  <a:r>
                    <a:rPr lang="en-US" altLang="zh-CN" sz="1000" dirty="0"/>
                    <a:t>)</a:t>
                  </a:r>
                  <a:endParaRPr lang="zh-CN" altLang="en-US" sz="1000" dirty="0"/>
                </a:p>
              </p:txBody>
            </p:sp>
          </mc:Choice>
          <mc:Fallback>
            <p:sp>
              <p:nvSpPr>
                <p:cNvPr id="39" name="文本框 38">
                  <a:extLst>
                    <a:ext uri="{FF2B5EF4-FFF2-40B4-BE49-F238E27FC236}">
                      <a16:creationId xmlns:a16="http://schemas.microsoft.com/office/drawing/2014/main" id="{58C7559D-129A-3213-53B5-425291705F83}"/>
                    </a:ext>
                  </a:extLst>
                </p:cNvPr>
                <p:cNvSpPr txBox="1">
                  <a:spLocks noRot="1" noChangeAspect="1" noMove="1" noResize="1" noEditPoints="1" noAdjustHandles="1" noChangeArrowheads="1" noChangeShapeType="1" noTextEdit="1"/>
                </p:cNvSpPr>
                <p:nvPr/>
              </p:nvSpPr>
              <p:spPr>
                <a:xfrm>
                  <a:off x="4958001" y="5105462"/>
                  <a:ext cx="1744481" cy="276999"/>
                </a:xfrm>
                <a:prstGeom prst="rect">
                  <a:avLst/>
                </a:prstGeom>
                <a:blipFill>
                  <a:blip r:embed="rId6"/>
                  <a:stretch>
                    <a:fillRect b="-12195"/>
                  </a:stretch>
                </a:blipFill>
              </p:spPr>
              <p:txBody>
                <a:bodyPr/>
                <a:lstStyle/>
                <a:p>
                  <a:r>
                    <a:rPr lang="zh-CN" altLang="en-US">
                      <a:noFill/>
                    </a:rPr>
                    <a:t> </a:t>
                  </a:r>
                </a:p>
              </p:txBody>
            </p:sp>
          </mc:Fallback>
        </mc:AlternateContent>
        <p:cxnSp>
          <p:nvCxnSpPr>
            <p:cNvPr id="40" name="直接箭头连接符 39">
              <a:extLst>
                <a:ext uri="{FF2B5EF4-FFF2-40B4-BE49-F238E27FC236}">
                  <a16:creationId xmlns:a16="http://schemas.microsoft.com/office/drawing/2014/main" id="{051E6082-E471-759A-371F-EB1749F4E6F1}"/>
                </a:ext>
              </a:extLst>
            </p:cNvPr>
            <p:cNvCxnSpPr>
              <a:cxnSpLocks/>
            </p:cNvCxnSpPr>
            <p:nvPr/>
          </p:nvCxnSpPr>
          <p:spPr>
            <a:xfrm flipV="1">
              <a:off x="3094654" y="3704065"/>
              <a:ext cx="0" cy="44212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7544E6E3-D8A4-06C6-8C2E-AD6F73487FAA}"/>
                </a:ext>
              </a:extLst>
            </p:cNvPr>
            <p:cNvCxnSpPr>
              <a:stCxn id="88" idx="0"/>
            </p:cNvCxnSpPr>
            <p:nvPr/>
          </p:nvCxnSpPr>
          <p:spPr>
            <a:xfrm flipH="1" flipV="1">
              <a:off x="3222171" y="2460207"/>
              <a:ext cx="1" cy="12376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0ED5061E-09CD-E1FB-FE9C-4A866D6CA23B}"/>
                </a:ext>
              </a:extLst>
            </p:cNvPr>
            <p:cNvCxnSpPr/>
            <p:nvPr/>
          </p:nvCxnSpPr>
          <p:spPr>
            <a:xfrm flipH="1" flipV="1">
              <a:off x="4997668" y="2458893"/>
              <a:ext cx="1" cy="123767"/>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E616A19B-31E6-9A48-E105-68D54E0DA8E3}"/>
                </a:ext>
              </a:extLst>
            </p:cNvPr>
            <p:cNvCxnSpPr/>
            <p:nvPr/>
          </p:nvCxnSpPr>
          <p:spPr>
            <a:xfrm flipH="1" flipV="1">
              <a:off x="7756221" y="2460207"/>
              <a:ext cx="1" cy="123767"/>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连接符: 肘形 43">
              <a:extLst>
                <a:ext uri="{FF2B5EF4-FFF2-40B4-BE49-F238E27FC236}">
                  <a16:creationId xmlns:a16="http://schemas.microsoft.com/office/drawing/2014/main" id="{03F21007-A503-3832-F04F-A44DFCF05920}"/>
                </a:ext>
              </a:extLst>
            </p:cNvPr>
            <p:cNvCxnSpPr>
              <a:endCxn id="57" idx="2"/>
            </p:cNvCxnSpPr>
            <p:nvPr/>
          </p:nvCxnSpPr>
          <p:spPr>
            <a:xfrm flipV="1">
              <a:off x="3222171" y="2350390"/>
              <a:ext cx="2719871" cy="108503"/>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2F843723-EB26-5C8E-467A-BE1D218AA3F6}"/>
                </a:ext>
              </a:extLst>
            </p:cNvPr>
            <p:cNvCxnSpPr/>
            <p:nvPr/>
          </p:nvCxnSpPr>
          <p:spPr>
            <a:xfrm>
              <a:off x="5942042" y="2458893"/>
              <a:ext cx="1814179"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6" name="文本框 45">
                  <a:extLst>
                    <a:ext uri="{FF2B5EF4-FFF2-40B4-BE49-F238E27FC236}">
                      <a16:creationId xmlns:a16="http://schemas.microsoft.com/office/drawing/2014/main" id="{17DF2D6A-6ADF-CC92-FA14-955F2807577F}"/>
                    </a:ext>
                  </a:extLst>
                </p:cNvPr>
                <p:cNvSpPr txBox="1"/>
                <p:nvPr/>
              </p:nvSpPr>
              <p:spPr>
                <a:xfrm>
                  <a:off x="3222170" y="2139983"/>
                  <a:ext cx="659358" cy="291298"/>
                </a:xfrm>
                <a:prstGeom prst="rect">
                  <a:avLst/>
                </a:prstGeom>
                <a:noFill/>
              </p:spPr>
              <p:txBody>
                <a:bodyPr wrap="squar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Q</m:t>
                          </m:r>
                        </m:e>
                        <m:sub>
                          <m:r>
                            <a:rPr lang="en-US" altLang="zh-CN" sz="1000" b="0" i="1" smtClean="0">
                              <a:latin typeface="Cambria Math" panose="02040503050406030204" pitchFamily="18" charset="0"/>
                            </a:rPr>
                            <m:t>𝑝</m:t>
                          </m:r>
                        </m:sub>
                      </m:sSub>
                      <m:r>
                        <a:rPr lang="en-US" altLang="zh-CN" sz="1000" b="0" i="1" smtClean="0">
                          <a:latin typeface="Cambria Math" panose="02040503050406030204" pitchFamily="18" charset="0"/>
                        </a:rPr>
                        <m:t>,</m:t>
                      </m:r>
                    </m:oMath>
                  </a14:m>
                  <a:r>
                    <a:rPr lang="en-US" altLang="zh-CN" sz="1000" dirty="0"/>
                    <a:t> </a:t>
                  </a:r>
                  <a14:m>
                    <m:oMath xmlns:m="http://schemas.openxmlformats.org/officeDocument/2006/math">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𝐾</m:t>
                          </m:r>
                        </m:e>
                        <m:sub>
                          <m:r>
                            <a:rPr lang="en-US" altLang="zh-CN" sz="1000" b="0" i="1" smtClean="0">
                              <a:latin typeface="Cambria Math" panose="02040503050406030204" pitchFamily="18" charset="0"/>
                            </a:rPr>
                            <m:t>𝑝</m:t>
                          </m:r>
                        </m:sub>
                      </m:sSub>
                    </m:oMath>
                  </a14:m>
                  <a:endParaRPr lang="zh-CN" altLang="en-US" sz="1000" dirty="0"/>
                </a:p>
              </p:txBody>
            </p:sp>
          </mc:Choice>
          <mc:Fallback>
            <p:sp>
              <p:nvSpPr>
                <p:cNvPr id="46" name="文本框 45">
                  <a:extLst>
                    <a:ext uri="{FF2B5EF4-FFF2-40B4-BE49-F238E27FC236}">
                      <a16:creationId xmlns:a16="http://schemas.microsoft.com/office/drawing/2014/main" id="{17DF2D6A-6ADF-CC92-FA14-955F2807577F}"/>
                    </a:ext>
                  </a:extLst>
                </p:cNvPr>
                <p:cNvSpPr txBox="1">
                  <a:spLocks noRot="1" noChangeAspect="1" noMove="1" noResize="1" noEditPoints="1" noAdjustHandles="1" noChangeArrowheads="1" noChangeShapeType="1" noTextEdit="1"/>
                </p:cNvSpPr>
                <p:nvPr/>
              </p:nvSpPr>
              <p:spPr>
                <a:xfrm>
                  <a:off x="3222170" y="2139983"/>
                  <a:ext cx="659358" cy="29129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5D09EF31-E132-BF32-B018-87AEEA14B46F}"/>
                    </a:ext>
                  </a:extLst>
                </p:cNvPr>
                <p:cNvSpPr txBox="1"/>
                <p:nvPr/>
              </p:nvSpPr>
              <p:spPr>
                <a:xfrm>
                  <a:off x="4611677" y="2128754"/>
                  <a:ext cx="659358" cy="276999"/>
                </a:xfrm>
                <a:prstGeom prst="rect">
                  <a:avLst/>
                </a:prstGeom>
                <a:noFill/>
              </p:spPr>
              <p:txBody>
                <a:bodyPr wrap="squar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Q</m:t>
                          </m:r>
                        </m:e>
                        <m:sub>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m:t>
                      </m:r>
                    </m:oMath>
                  </a14:m>
                  <a:r>
                    <a:rPr lang="en-US" altLang="zh-CN" sz="1000" dirty="0"/>
                    <a:t> </a:t>
                  </a:r>
                  <a14:m>
                    <m:oMath xmlns:m="http://schemas.openxmlformats.org/officeDocument/2006/math">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𝐾</m:t>
                          </m:r>
                        </m:e>
                        <m:sub>
                          <m:r>
                            <a:rPr lang="en-US" altLang="zh-CN" sz="1000" b="0" i="1" smtClean="0">
                              <a:latin typeface="Cambria Math" panose="02040503050406030204" pitchFamily="18" charset="0"/>
                            </a:rPr>
                            <m:t>𝑡</m:t>
                          </m:r>
                        </m:sub>
                      </m:sSub>
                    </m:oMath>
                  </a14:m>
                  <a:endParaRPr lang="zh-CN" altLang="en-US" sz="1000" dirty="0"/>
                </a:p>
              </p:txBody>
            </p:sp>
          </mc:Choice>
          <mc:Fallback>
            <p:sp>
              <p:nvSpPr>
                <p:cNvPr id="47" name="文本框 46">
                  <a:extLst>
                    <a:ext uri="{FF2B5EF4-FFF2-40B4-BE49-F238E27FC236}">
                      <a16:creationId xmlns:a16="http://schemas.microsoft.com/office/drawing/2014/main" id="{5D09EF31-E132-BF32-B018-87AEEA14B46F}"/>
                    </a:ext>
                  </a:extLst>
                </p:cNvPr>
                <p:cNvSpPr txBox="1">
                  <a:spLocks noRot="1" noChangeAspect="1" noMove="1" noResize="1" noEditPoints="1" noAdjustHandles="1" noChangeArrowheads="1" noChangeShapeType="1" noTextEdit="1"/>
                </p:cNvSpPr>
                <p:nvPr/>
              </p:nvSpPr>
              <p:spPr>
                <a:xfrm>
                  <a:off x="4611677" y="2128754"/>
                  <a:ext cx="659358" cy="276999"/>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DCB8647A-FA5C-C0C1-F8BB-D336B3C2219E}"/>
                    </a:ext>
                  </a:extLst>
                </p:cNvPr>
                <p:cNvSpPr txBox="1"/>
                <p:nvPr/>
              </p:nvSpPr>
              <p:spPr>
                <a:xfrm>
                  <a:off x="7225589" y="2142511"/>
                  <a:ext cx="947384" cy="276999"/>
                </a:xfrm>
                <a:prstGeom prst="rect">
                  <a:avLst/>
                </a:prstGeom>
                <a:noFill/>
              </p:spPr>
              <p:txBody>
                <a:bodyPr wrap="squar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m:rPr>
                              <m:sty m:val="p"/>
                            </m:rPr>
                            <a:rPr lang="en-US" altLang="zh-CN" sz="1000" i="1">
                              <a:latin typeface="Cambria Math" panose="02040503050406030204" pitchFamily="18" charset="0"/>
                            </a:rPr>
                            <m:t>Q</m:t>
                          </m:r>
                        </m:e>
                        <m:sub>
                          <m:r>
                            <a:rPr lang="en-US" altLang="zh-CN" sz="1000" b="0" i="1" smtClean="0">
                              <a:latin typeface="Cambria Math" panose="02040503050406030204" pitchFamily="18" charset="0"/>
                            </a:rPr>
                            <m:t>𝑇</m:t>
                          </m:r>
                        </m:sub>
                      </m:sSub>
                      <m:r>
                        <a:rPr lang="en-US" altLang="zh-CN" sz="1000" b="0" i="1" smtClean="0">
                          <a:latin typeface="Cambria Math" panose="02040503050406030204" pitchFamily="18" charset="0"/>
                        </a:rPr>
                        <m:t>,</m:t>
                      </m:r>
                    </m:oMath>
                  </a14:m>
                  <a:r>
                    <a:rPr lang="en-US" altLang="zh-CN" sz="1000" dirty="0"/>
                    <a:t> </a:t>
                  </a:r>
                  <a14:m>
                    <m:oMath xmlns:m="http://schemas.openxmlformats.org/officeDocument/2006/math">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𝐾</m:t>
                          </m:r>
                        </m:e>
                        <m:sub>
                          <m:r>
                            <a:rPr lang="en-US" altLang="zh-CN" sz="1000" b="0" i="1" smtClean="0">
                              <a:latin typeface="Cambria Math" panose="02040503050406030204" pitchFamily="18" charset="0"/>
                            </a:rPr>
                            <m:t>𝑇</m:t>
                          </m:r>
                        </m:sub>
                      </m:sSub>
                      <m:r>
                        <a:rPr lang="en-US" altLang="zh-CN" sz="1000" b="0" i="1" smtClean="0">
                          <a:latin typeface="Cambria Math" panose="02040503050406030204" pitchFamily="18" charset="0"/>
                        </a:rPr>
                        <m:t> ,</m:t>
                      </m:r>
                      <m:sSub>
                        <m:sSubPr>
                          <m:ctrlPr>
                            <a:rPr lang="en-US" altLang="zh-CN" sz="1000" i="1" smtClean="0">
                              <a:latin typeface="Cambria Math" panose="02040503050406030204" pitchFamily="18" charset="0"/>
                            </a:rPr>
                          </m:ctrlPr>
                        </m:sSubPr>
                        <m:e>
                          <m:r>
                            <a:rPr lang="en-US" altLang="zh-CN" sz="1000" b="0" i="1" smtClean="0">
                              <a:latin typeface="Cambria Math" panose="02040503050406030204" pitchFamily="18" charset="0"/>
                            </a:rPr>
                            <m:t>𝑉</m:t>
                          </m:r>
                        </m:e>
                        <m:sub>
                          <m:r>
                            <a:rPr lang="en-US" altLang="zh-CN" sz="1000" b="0" i="1" smtClean="0">
                              <a:latin typeface="Cambria Math" panose="02040503050406030204" pitchFamily="18" charset="0"/>
                            </a:rPr>
                            <m:t>𝑇</m:t>
                          </m:r>
                        </m:sub>
                      </m:sSub>
                    </m:oMath>
                  </a14:m>
                  <a:endParaRPr lang="zh-CN" altLang="en-US" sz="1000" dirty="0"/>
                </a:p>
              </p:txBody>
            </p:sp>
          </mc:Choice>
          <mc:Fallback>
            <p:sp>
              <p:nvSpPr>
                <p:cNvPr id="48" name="文本框 47">
                  <a:extLst>
                    <a:ext uri="{FF2B5EF4-FFF2-40B4-BE49-F238E27FC236}">
                      <a16:creationId xmlns:a16="http://schemas.microsoft.com/office/drawing/2014/main" id="{DCB8647A-FA5C-C0C1-F8BB-D336B3C2219E}"/>
                    </a:ext>
                  </a:extLst>
                </p:cNvPr>
                <p:cNvSpPr txBox="1">
                  <a:spLocks noRot="1" noChangeAspect="1" noMove="1" noResize="1" noEditPoints="1" noAdjustHandles="1" noChangeArrowheads="1" noChangeShapeType="1" noTextEdit="1"/>
                </p:cNvSpPr>
                <p:nvPr/>
              </p:nvSpPr>
              <p:spPr>
                <a:xfrm>
                  <a:off x="7225589" y="2142511"/>
                  <a:ext cx="947384" cy="276999"/>
                </a:xfrm>
                <a:prstGeom prst="rect">
                  <a:avLst/>
                </a:prstGeom>
                <a:blipFill>
                  <a:blip r:embed="rId9"/>
                  <a:stretch>
                    <a:fillRect/>
                  </a:stretch>
                </a:blipFill>
              </p:spPr>
              <p:txBody>
                <a:bodyPr/>
                <a:lstStyle/>
                <a:p>
                  <a:r>
                    <a:rPr lang="zh-CN" altLang="en-US">
                      <a:noFill/>
                    </a:rPr>
                    <a:t> </a:t>
                  </a:r>
                </a:p>
              </p:txBody>
            </p:sp>
          </mc:Fallback>
        </mc:AlternateContent>
        <p:cxnSp>
          <p:nvCxnSpPr>
            <p:cNvPr id="49" name="直接箭头连接符 48">
              <a:extLst>
                <a:ext uri="{FF2B5EF4-FFF2-40B4-BE49-F238E27FC236}">
                  <a16:creationId xmlns:a16="http://schemas.microsoft.com/office/drawing/2014/main" id="{C206EC9A-F581-E80C-1DE6-6EB7EDCA882B}"/>
                </a:ext>
              </a:extLst>
            </p:cNvPr>
            <p:cNvCxnSpPr>
              <a:endCxn id="33" idx="2"/>
            </p:cNvCxnSpPr>
            <p:nvPr/>
          </p:nvCxnSpPr>
          <p:spPr>
            <a:xfrm flipV="1">
              <a:off x="5968314" y="982189"/>
              <a:ext cx="0" cy="15363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CB10ED96-DDB0-0EDC-8988-C0FCEA0F8B12}"/>
                </a:ext>
              </a:extLst>
            </p:cNvPr>
            <p:cNvCxnSpPr>
              <a:cxnSpLocks/>
            </p:cNvCxnSpPr>
            <p:nvPr/>
          </p:nvCxnSpPr>
          <p:spPr>
            <a:xfrm flipH="1" flipV="1">
              <a:off x="5968314" y="571892"/>
              <a:ext cx="1" cy="19487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F158D956-E1C0-04F7-9870-31E569CE6E06}"/>
                </a:ext>
              </a:extLst>
            </p:cNvPr>
            <p:cNvCxnSpPr>
              <a:cxnSpLocks/>
            </p:cNvCxnSpPr>
            <p:nvPr/>
          </p:nvCxnSpPr>
          <p:spPr>
            <a:xfrm flipH="1" flipV="1">
              <a:off x="6117609" y="583172"/>
              <a:ext cx="1" cy="1822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8A4181D5-C8F2-7D9A-D8F1-156C57CE279A}"/>
                </a:ext>
              </a:extLst>
            </p:cNvPr>
            <p:cNvCxnSpPr>
              <a:stCxn id="55" idx="0"/>
            </p:cNvCxnSpPr>
            <p:nvPr/>
          </p:nvCxnSpPr>
          <p:spPr>
            <a:xfrm flipV="1">
              <a:off x="6117610" y="982189"/>
              <a:ext cx="0" cy="1536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矩形 52">
              <a:extLst>
                <a:ext uri="{FF2B5EF4-FFF2-40B4-BE49-F238E27FC236}">
                  <a16:creationId xmlns:a16="http://schemas.microsoft.com/office/drawing/2014/main" id="{DC225FEA-4CB8-9871-E697-7E1EC599664D}"/>
                </a:ext>
              </a:extLst>
            </p:cNvPr>
            <p:cNvSpPr/>
            <p:nvPr/>
          </p:nvSpPr>
          <p:spPr>
            <a:xfrm>
              <a:off x="4969056" y="369408"/>
              <a:ext cx="2210979" cy="1832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t>输出 解码后的</a:t>
              </a:r>
              <a:r>
                <a:rPr lang="en-US" altLang="zh-CN" sz="1000" dirty="0"/>
                <a:t>period + trend</a:t>
              </a:r>
              <a:endParaRPr lang="zh-CN" altLang="en-US" sz="1000" dirty="0"/>
            </a:p>
          </p:txBody>
        </p:sp>
        <p:cxnSp>
          <p:nvCxnSpPr>
            <p:cNvPr id="54" name="直接箭头连接符 53">
              <a:extLst>
                <a:ext uri="{FF2B5EF4-FFF2-40B4-BE49-F238E27FC236}">
                  <a16:creationId xmlns:a16="http://schemas.microsoft.com/office/drawing/2014/main" id="{7252D4E6-1FEF-EB32-2B89-CB0EEB7604E4}"/>
                </a:ext>
              </a:extLst>
            </p:cNvPr>
            <p:cNvCxnSpPr>
              <a:stCxn id="79" idx="0"/>
            </p:cNvCxnSpPr>
            <p:nvPr/>
          </p:nvCxnSpPr>
          <p:spPr>
            <a:xfrm flipV="1">
              <a:off x="4909804" y="3701576"/>
              <a:ext cx="0" cy="4446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693951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261965" cy="400110"/>
          </a:xfrm>
          <a:prstGeom prst="rect">
            <a:avLst/>
          </a:prstGeom>
          <a:noFill/>
        </p:spPr>
        <p:txBody>
          <a:bodyPr wrap="square" rtlCol="0">
            <a:spAutoFit/>
          </a:bodyPr>
          <a:lstStyle/>
          <a:p>
            <a:r>
              <a:rPr lang="en-US" altLang="zh-CN" sz="2000" b="1" dirty="0">
                <a:latin typeface="+mj-lt"/>
              </a:rPr>
              <a:t>3.2</a:t>
            </a:r>
            <a:r>
              <a:rPr lang="zh-CN" altLang="en-US" sz="2000" b="1" dirty="0">
                <a:latin typeface="+mj-lt"/>
              </a:rPr>
              <a:t> </a:t>
            </a: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F4C7A1FB-A362-A83D-FEEB-B191CF0C1D45}"/>
                  </a:ext>
                </a:extLst>
              </p:cNvPr>
              <p:cNvSpPr txBox="1"/>
              <p:nvPr/>
            </p:nvSpPr>
            <p:spPr>
              <a:xfrm>
                <a:off x="2021915" y="1118586"/>
                <a:ext cx="8401421" cy="4956870"/>
              </a:xfrm>
              <a:prstGeom prst="rect">
                <a:avLst/>
              </a:prstGeom>
              <a:noFill/>
            </p:spPr>
            <p:txBody>
              <a:bodyPr wrap="square" rtlCol="0">
                <a:spAutoFit/>
              </a:bodyPr>
              <a:lstStyle/>
              <a:p>
                <a:pPr marL="285750" indent="-285750">
                  <a:buFont typeface="Wingdings" panose="05000000000000000000" pitchFamily="2" charset="2"/>
                  <a:buChar char="l"/>
                </a:pPr>
                <a:r>
                  <a:rPr lang="zh-CN" altLang="en-US" sz="1400" dirty="0"/>
                  <a:t>多时间尺度编码层</a:t>
                </a:r>
                <a:endParaRPr lang="en-US" altLang="zh-CN" sz="1400" dirty="0"/>
              </a:p>
              <a:p>
                <a:pPr marL="285750" indent="-285750">
                  <a:buFont typeface="Wingdings" panose="05000000000000000000" pitchFamily="2" charset="2"/>
                  <a:buChar char="l"/>
                </a:pPr>
                <a:endParaRPr lang="en-US" altLang="zh-CN" sz="1400" dirty="0"/>
              </a:p>
              <a:p>
                <a14:m>
                  <m:oMathPara xmlns:m="http://schemas.openxmlformats.org/officeDocument/2006/math">
                    <m:oMathParaPr>
                      <m:jc m:val="centerGroup"/>
                    </m:oMathParaPr>
                    <m:oMath xmlns:m="http://schemas.openxmlformats.org/officeDocument/2006/math">
                      <m:sSub>
                        <m:sSubPr>
                          <m:ctrlPr>
                            <a:rPr lang="zh-CN" altLang="zh-CN" sz="1400" i="1" smtClean="0">
                              <a:effectLst/>
                              <a:latin typeface="Cambria Math" panose="02040503050406030204" pitchFamily="18" charset="0"/>
                              <a:ea typeface="Cambria Math" panose="02040503050406030204" pitchFamily="18" charset="0"/>
                            </a:rPr>
                          </m:ctrlPr>
                        </m:sSubPr>
                        <m:e>
                          <m:r>
                            <a:rPr lang="en-US" altLang="zh-CN" sz="1400" i="1"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𝑚𝑖𝑛𝑢𝑡𝑒</m:t>
                          </m:r>
                        </m:e>
                        <m:sub>
                          <m:r>
                            <a:rPr lang="en-US" altLang="zh-CN" sz="1400" i="1"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𝑖</m:t>
                          </m:r>
                        </m:sub>
                      </m:sSub>
                      <m:r>
                        <a:rPr lang="en-US" altLang="zh-CN" sz="1400" i="1"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m:t>
                      </m:r>
                      <m:f>
                        <m:fPr>
                          <m:ctrlPr>
                            <a:rPr lang="zh-CN" altLang="zh-CN" sz="1400" i="1">
                              <a:effectLst/>
                              <a:latin typeface="Cambria Math" panose="02040503050406030204" pitchFamily="18" charset="0"/>
                              <a:ea typeface="Cambria Math" panose="02040503050406030204" pitchFamily="18" charset="0"/>
                            </a:rPr>
                          </m:ctrlPr>
                        </m:fPr>
                        <m:num>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𝑇</m:t>
                              </m:r>
                            </m:e>
                            <m:sub>
                              <m:r>
                                <a:rPr lang="en-US" altLang="zh-CN" sz="1400" i="1"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𝑖</m:t>
                              </m:r>
                            </m:sub>
                          </m:sSub>
                        </m:num>
                        <m:den>
                          <m:r>
                            <a:rPr lang="en-US" altLang="zh-CN" sz="1400" i="1"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59</m:t>
                          </m:r>
                        </m:den>
                      </m:f>
                      <m:r>
                        <a:rPr lang="en-US" altLang="zh-CN" sz="1400" i="1" kern="0">
                          <a:solidFill>
                            <a:srgbClr val="808080"/>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400" i="1"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0.5</m:t>
                      </m:r>
                    </m:oMath>
                  </m:oMathPara>
                </a14:m>
                <a:endParaRPr lang="en-US"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r>
                  <a:rPr lang="zh-CN" altLang="en-US" sz="1400" dirty="0"/>
                  <a:t>基于</a:t>
                </a:r>
                <a:r>
                  <a:rPr lang="en-US" altLang="zh-CN" sz="1400" dirty="0"/>
                  <a:t>FFT</a:t>
                </a:r>
                <a:r>
                  <a:rPr lang="zh-CN" altLang="en-US" sz="1400" dirty="0"/>
                  <a:t>分解的时序数据编码层</a:t>
                </a:r>
                <a:endParaRPr lang="en-US" altLang="zh-CN" sz="1400" dirty="0"/>
              </a:p>
              <a:p>
                <a:pPr marL="285750" indent="-285750">
                  <a:buFont typeface="Wingdings" panose="05000000000000000000" pitchFamily="2" charset="2"/>
                  <a:buChar char="l"/>
                </a:pPr>
                <a:endParaRPr lang="en-US" altLang="zh-CN" sz="1400" dirty="0"/>
              </a:p>
              <a:p>
                <a14:m>
                  <m:oMathPara xmlns:m="http://schemas.openxmlformats.org/officeDocument/2006/math">
                    <m:oMathParaPr>
                      <m:jc m:val="centerGroup"/>
                    </m:oMathParaPr>
                    <m:oMath xmlns:m="http://schemas.openxmlformats.org/officeDocument/2006/math">
                      <m:sSub>
                        <m:sSubPr>
                          <m:ctrlPr>
                            <a:rPr lang="zh-CN" altLang="zh-CN" sz="1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cs typeface="Cambria Math" panose="02040503050406030204" pitchFamily="18" charset="0"/>
                            </a:rPr>
                            <m:t>𝑃𝑒𝑟𝑖𝑜𝑑</m:t>
                          </m:r>
                        </m:e>
                        <m:sub>
                          <m:r>
                            <a:rPr lang="en-US" altLang="zh-CN" sz="1400" i="1" ker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1400" i="1" ker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r>
                        <a:rPr lang="en-US" altLang="zh-CN" sz="1400" b="0" i="1" kern="0" smtClea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𝐼</m:t>
                      </m:r>
                      <m:r>
                        <a:rPr lang="en-US" altLang="zh-CN" sz="1400" i="1"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𝐹𝐹𝑇</m:t>
                      </m:r>
                      <m:r>
                        <a:rPr lang="en-US" altLang="zh-CN" sz="1400"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400" b="0" i="1" kern="0" smtClean="0">
                          <a:solidFill>
                            <a:srgbClr val="000000"/>
                          </a:solidFill>
                          <a:effectLst/>
                          <a:latin typeface="Cambria Math" panose="02040503050406030204" pitchFamily="18" charset="0"/>
                          <a:ea typeface="宋体" panose="02010600030101010101" pitchFamily="2" charset="-122"/>
                          <a:cs typeface="Arial" panose="020B0604020202020204" pitchFamily="34" charset="0"/>
                        </a:rPr>
                        <m:t>𝑡𝑜𝑝𝐾</m:t>
                      </m:r>
                      <m:r>
                        <a:rPr lang="en-US" altLang="zh-CN" sz="1400" b="0" i="0" kern="0" smtClean="0">
                          <a:solidFill>
                            <a:srgbClr val="000000"/>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400" b="0" i="1" kern="0" smtClean="0">
                          <a:solidFill>
                            <a:srgbClr val="000000"/>
                          </a:solidFill>
                          <a:effectLst/>
                          <a:latin typeface="Cambria Math" panose="02040503050406030204" pitchFamily="18" charset="0"/>
                          <a:ea typeface="宋体" panose="02010600030101010101" pitchFamily="2" charset="-122"/>
                          <a:cs typeface="Arial" panose="020B0604020202020204" pitchFamily="34" charset="0"/>
                        </a:rPr>
                        <m:t>𝐹𝐹𝑇</m:t>
                      </m:r>
                      <m:r>
                        <a:rPr lang="en-US" altLang="zh-CN" sz="1400" b="0" i="0" kern="0" smtClean="0">
                          <a:solidFill>
                            <a:srgbClr val="000000"/>
                          </a:solidFill>
                          <a:effectLst/>
                          <a:latin typeface="Cambria Math" panose="02040503050406030204" pitchFamily="18" charset="0"/>
                          <a:ea typeface="宋体" panose="02010600030101010101" pitchFamily="2" charset="-122"/>
                          <a:cs typeface="Arial" panose="020B0604020202020204" pitchFamily="34" charset="0"/>
                        </a:rPr>
                        <m:t>(</m:t>
                      </m:r>
                      <m:sSub>
                        <m:sSubPr>
                          <m:ctrlPr>
                            <a:rPr lang="zh-CN" altLang="zh-CN" sz="1400" i="1">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1400" i="1" kern="0">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𝑋</m:t>
                          </m:r>
                        </m:e>
                        <m:sub>
                          <m:r>
                            <a:rPr lang="en-US" altLang="zh-CN" sz="1400" i="1" kern="0">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1400" b="0" i="0" kern="0" smtClean="0">
                          <a:solidFill>
                            <a:srgbClr val="000000"/>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400"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m:t>
                      </m:r>
                    </m:oMath>
                  </m:oMathPara>
                </a14:m>
                <a:endParaRPr lang="en-US" altLang="zh-CN" sz="1400" dirty="0"/>
              </a:p>
              <a:p>
                <a:pPr algn="ctr"/>
                <a14:m>
                  <m:oMath xmlns:m="http://schemas.openxmlformats.org/officeDocument/2006/math">
                    <m:sSub>
                      <m:sSubPr>
                        <m:ctrlPr>
                          <a:rPr lang="zh-CN" altLang="zh-CN" sz="1400" i="1" smtClean="0">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1400" i="1" ker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𝑇𝑟𝑒𝑛𝑑</m:t>
                        </m:r>
                      </m:e>
                      <m:sub>
                        <m:r>
                          <a:rPr lang="en-US" altLang="zh-CN" sz="1400" i="1" ker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1400" i="1" ker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1400" i="1" ker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𝑋</m:t>
                        </m:r>
                      </m:e>
                      <m:sub>
                        <m:r>
                          <a:rPr lang="en-US" altLang="zh-CN" sz="1400" i="1" kern="0">
                            <a:solidFill>
                              <a:srgbClr val="000000"/>
                            </a:solidFill>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n-US" altLang="zh-CN" sz="1400" i="1" kern="0">
                        <a:solidFill>
                          <a:srgbClr val="000000"/>
                        </a:solidFill>
                        <a:effectLst/>
                        <a:latin typeface="Cambria Math" panose="02040503050406030204" pitchFamily="18" charset="0"/>
                        <a:ea typeface="宋体" panose="02010600030101010101" pitchFamily="2" charset="-122"/>
                        <a:cs typeface="Arial" panose="020B0604020202020204" pitchFamily="34" charset="0"/>
                      </a:rPr>
                      <m:t>−</m:t>
                    </m:r>
                  </m:oMath>
                </a14:m>
                <a:r>
                  <a:rPr lang="zh-CN" altLang="zh-CN" sz="1400" dirty="0">
                    <a:ea typeface="Cambria Math" panose="02040503050406030204" pitchFamily="18" charset="0"/>
                    <a:cs typeface="Cambria Math" panose="02040503050406030204" pitchFamily="18" charset="0"/>
                  </a:rPr>
                  <a:t> </a:t>
                </a:r>
                <a14:m>
                  <m:oMath xmlns:m="http://schemas.openxmlformats.org/officeDocument/2006/math">
                    <m:sSub>
                      <m:sSubPr>
                        <m:ctrlPr>
                          <a:rPr lang="zh-CN" altLang="zh-CN" sz="1400" i="1">
                            <a:latin typeface="Cambria Math" panose="02040503050406030204" pitchFamily="18" charset="0"/>
                            <a:ea typeface="Cambria Math" panose="02040503050406030204" pitchFamily="18" charset="0"/>
                            <a:cs typeface="Cambria Math" panose="02040503050406030204" pitchFamily="18" charset="0"/>
                          </a:rPr>
                        </m:ctrlPr>
                      </m:sSubPr>
                      <m:e>
                        <m:r>
                          <a:rPr lang="en-US" altLang="zh-CN" sz="1400" i="1">
                            <a:latin typeface="Cambria Math" panose="02040503050406030204" pitchFamily="18" charset="0"/>
                            <a:ea typeface="Cambria Math" panose="02040503050406030204" pitchFamily="18" charset="0"/>
                            <a:cs typeface="Cambria Math" panose="02040503050406030204" pitchFamily="18" charset="0"/>
                          </a:rPr>
                          <m:t>𝑃𝑒𝑟𝑖𝑜𝑑</m:t>
                        </m:r>
                      </m:e>
                      <m:sub>
                        <m:r>
                          <a:rPr lang="en-US" altLang="zh-CN" sz="1400" i="1" kern="0">
                            <a:solidFill>
                              <a:srgbClr val="000000"/>
                            </a:solidFill>
                            <a:latin typeface="Cambria Math" panose="02040503050406030204" pitchFamily="18" charset="0"/>
                            <a:ea typeface="Cambria Math" panose="02040503050406030204" pitchFamily="18" charset="0"/>
                            <a:cs typeface="Cambria Math" panose="02040503050406030204" pitchFamily="18" charset="0"/>
                          </a:rPr>
                          <m:t>𝑖</m:t>
                        </m:r>
                      </m:sub>
                    </m:sSub>
                  </m:oMath>
                </a14:m>
                <a:endParaRPr lang="en-US"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r>
                  <a:rPr lang="zh-CN" altLang="en-US" sz="1400" dirty="0"/>
                  <a:t>时空</a:t>
                </a:r>
                <a:r>
                  <a:rPr lang="en-US" altLang="zh-CN" sz="1400" dirty="0"/>
                  <a:t>Transformer</a:t>
                </a:r>
                <a:r>
                  <a:rPr lang="zh-CN" altLang="en-US" sz="1400" dirty="0"/>
                  <a:t>编码层</a:t>
                </a:r>
                <a:endParaRPr lang="en-US" altLang="zh-CN" sz="1400" dirty="0"/>
              </a:p>
              <a:p>
                <a:r>
                  <a:rPr lang="zh-CN" altLang="en-US" sz="1400" dirty="0"/>
                  <a:t>时间</a:t>
                </a:r>
                <a:r>
                  <a:rPr lang="en-US" altLang="zh-CN" sz="1400" dirty="0"/>
                  <a:t>Transformer</a:t>
                </a:r>
                <a:r>
                  <a:rPr lang="zh-CN" altLang="en-US" sz="1400" dirty="0"/>
                  <a:t>编码：</a:t>
                </a:r>
                <a:endParaRPr lang="en-US" altLang="zh-CN" sz="1400" dirty="0"/>
              </a:p>
              <a:p>
                <a:pPr/>
                <a14:m>
                  <m:oMathPara xmlns:m="http://schemas.openxmlformats.org/officeDocument/2006/math">
                    <m:oMathParaPr>
                      <m:jc m:val="center"/>
                    </m:oMathParaPr>
                    <m:oMath xmlns:m="http://schemas.openxmlformats.org/officeDocument/2006/math">
                      <m:sSubSup>
                        <m:sSubSupPr>
                          <m:ctrlPr>
                            <a:rPr lang="zh-CN" altLang="zh-CN" i="1"/>
                          </m:ctrlPr>
                        </m:sSubSupPr>
                        <m:e>
                          <m:acc>
                            <m:accPr>
                              <m:chr m:val="̂"/>
                              <m:ctrlPr>
                                <a:rPr lang="zh-CN" altLang="zh-CN" i="1"/>
                              </m:ctrlPr>
                            </m:accPr>
                            <m:e>
                              <m:r>
                                <a:rPr lang="en-US" altLang="zh-CN" i="1"/>
                                <m:t>𝑋</m:t>
                              </m:r>
                            </m:e>
                          </m:acc>
                        </m:e>
                        <m:sub>
                          <m:sSub>
                            <m:sSubPr>
                              <m:ctrlPr>
                                <a:rPr lang="zh-CN" altLang="zh-CN" i="1"/>
                              </m:ctrlPr>
                            </m:sSubPr>
                            <m:e>
                              <m:r>
                                <a:rPr lang="en-US" altLang="zh-CN" i="1"/>
                                <m:t>𝑡</m:t>
                              </m:r>
                            </m:e>
                            <m:sub>
                              <m:r>
                                <a:rPr lang="en-US" altLang="zh-CN" i="1"/>
                                <m:t>𝑝𝑒𝑟𝑖𝑜𝑑</m:t>
                              </m:r>
                            </m:sub>
                          </m:sSub>
                        </m:sub>
                        <m:sup>
                          <m:r>
                            <a:rPr lang="en-US" altLang="zh-CN" i="1"/>
                            <m:t>𝑙</m:t>
                          </m:r>
                        </m:sup>
                      </m:sSubSup>
                      <m:r>
                        <a:rPr lang="en-US" altLang="zh-CN"/>
                        <m:t>=</m:t>
                      </m:r>
                      <m:r>
                        <a:rPr lang="en-US" altLang="zh-CN" b="0" i="1" smtClean="0">
                          <a:latin typeface="Cambria Math" panose="02040503050406030204" pitchFamily="18" charset="0"/>
                        </a:rPr>
                        <m:t>𝑇𝑟𝑎𝑛𝑠𝑓𝑜𝑟𝑚𝑒𝑟𝐸𝑛𝑐𝑜𝑑𝑒𝑟</m:t>
                      </m:r>
                      <m:r>
                        <a:rPr lang="en-US" altLang="zh-CN" b="0" i="0" smtClean="0">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i="1">
                              <a:latin typeface="Cambria Math" panose="02040503050406030204" pitchFamily="18" charset="0"/>
                            </a:rPr>
                            <m:t>𝑝𝑒𝑟𝑖𝑜𝑑</m:t>
                          </m:r>
                        </m:sub>
                        <m:sup>
                          <m:r>
                            <a:rPr lang="en-US" altLang="zh-CN" i="1">
                              <a:latin typeface="Cambria Math" panose="02040503050406030204" pitchFamily="18" charset="0"/>
                            </a:rPr>
                            <m:t>𝑙</m:t>
                          </m:r>
                        </m:sup>
                      </m:sSubSup>
                      <m:r>
                        <a:rPr lang="en-US" altLang="zh-CN" b="0" i="0" smtClean="0">
                          <a:latin typeface="Cambria Math" panose="02040503050406030204" pitchFamily="18" charset="0"/>
                        </a:rPr>
                        <m:t>)</m:t>
                      </m:r>
                    </m:oMath>
                  </m:oMathPara>
                </a14:m>
                <a:endParaRPr lang="zh-CN" altLang="zh-CN" dirty="0"/>
              </a:p>
              <a:p>
                <a:pPr marL="285750" indent="-285750">
                  <a:buFont typeface="Wingdings" panose="05000000000000000000" pitchFamily="2" charset="2"/>
                  <a:buChar char="l"/>
                </a:pPr>
                <a:endParaRPr lang="en-US" altLang="zh-CN" sz="1400" dirty="0"/>
              </a:p>
              <a:p>
                <a:r>
                  <a:rPr lang="zh-CN" altLang="en-US" sz="1100" dirty="0"/>
                  <a:t>空间</a:t>
                </a:r>
                <a:r>
                  <a:rPr lang="en-US" altLang="zh-CN" sz="1100" dirty="0"/>
                  <a:t>Transformer</a:t>
                </a:r>
                <a:r>
                  <a:rPr lang="zh-CN" altLang="en-US" sz="1100" dirty="0"/>
                  <a:t>编码：</a:t>
                </a:r>
                <a:endParaRPr lang="en-US" altLang="zh-CN" sz="1100" dirty="0"/>
              </a:p>
              <a:p>
                <a:pPr/>
                <a14:m>
                  <m:oMathPara xmlns:m="http://schemas.openxmlformats.org/officeDocument/2006/math">
                    <m:oMathParaPr>
                      <m:jc m:val="center"/>
                    </m:oMathParaPr>
                    <m:oMath xmlns:m="http://schemas.openxmlformats.org/officeDocument/2006/math">
                      <m:sSubSup>
                        <m:sSubSupPr>
                          <m:ctrlPr>
                            <a:rPr lang="zh-CN" altLang="zh-CN" sz="1400" i="1">
                              <a:latin typeface="Cambria Math" panose="02040503050406030204" pitchFamily="18" charset="0"/>
                            </a:rPr>
                          </m:ctrlPr>
                        </m:sSubSup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𝑋</m:t>
                              </m:r>
                            </m:e>
                          </m:acc>
                        </m:e>
                        <m:sub>
                          <m:sSub>
                            <m:sSubPr>
                              <m:ctrlPr>
                                <a:rPr lang="zh-CN" altLang="zh-CN" sz="1400" i="1">
                                  <a:latin typeface="Cambria Math" panose="02040503050406030204" pitchFamily="18" charset="0"/>
                                </a:rPr>
                              </m:ctrlPr>
                            </m:sSubPr>
                            <m:e>
                              <m:r>
                                <a:rPr lang="en-US" altLang="zh-CN" sz="1400" b="0" i="1" smtClean="0">
                                  <a:latin typeface="Cambria Math" panose="02040503050406030204" pitchFamily="18" charset="0"/>
                                </a:rPr>
                                <m:t>𝑠</m:t>
                              </m:r>
                            </m:e>
                            <m:sub>
                              <m:r>
                                <a:rPr lang="en-US" altLang="zh-CN" sz="1400" i="1">
                                  <a:latin typeface="Cambria Math" panose="02040503050406030204" pitchFamily="18" charset="0"/>
                                </a:rPr>
                                <m:t>𝑝𝑒𝑟𝑖𝑜𝑑</m:t>
                              </m:r>
                            </m:sub>
                          </m:sSub>
                        </m:sub>
                        <m:sup>
                          <m:r>
                            <a:rPr lang="en-US" altLang="zh-CN" sz="1400" i="1">
                              <a:latin typeface="Cambria Math" panose="02040503050406030204" pitchFamily="18" charset="0"/>
                            </a:rPr>
                            <m:t>𝑙</m:t>
                          </m:r>
                        </m:sup>
                      </m:sSubSup>
                      <m:r>
                        <a:rPr lang="en-US" altLang="zh-CN" sz="1400">
                          <a:latin typeface="Cambria Math" panose="02040503050406030204" pitchFamily="18" charset="0"/>
                        </a:rPr>
                        <m:t>=</m:t>
                      </m:r>
                      <m:r>
                        <a:rPr lang="en-US" altLang="zh-CN" sz="1400" b="0" i="1" smtClean="0">
                          <a:latin typeface="Cambria Math" panose="02040503050406030204" pitchFamily="18" charset="0"/>
                        </a:rPr>
                        <m:t>𝑇𝑟𝑎𝑛𝑠𝑓𝑜𝑟𝑚𝑒𝑟𝐸𝑛𝑐𝑜𝑑𝑒𝑟</m:t>
                      </m:r>
                      <m:r>
                        <a:rPr lang="en-US" altLang="zh-CN" sz="1400" b="0" i="0" smtClean="0">
                          <a:latin typeface="Cambria Math" panose="02040503050406030204" pitchFamily="18" charset="0"/>
                        </a:rPr>
                        <m:t>(</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𝑋</m:t>
                          </m:r>
                        </m:e>
                        <m:sub>
                          <m:r>
                            <a:rPr lang="en-US" altLang="zh-CN" sz="1400" i="1">
                              <a:latin typeface="Cambria Math" panose="02040503050406030204" pitchFamily="18" charset="0"/>
                            </a:rPr>
                            <m:t>𝑝𝑒𝑟𝑖𝑜𝑑</m:t>
                          </m:r>
                        </m:sub>
                        <m:sup>
                          <m:r>
                            <a:rPr lang="en-US" altLang="zh-CN" sz="1400" i="1">
                              <a:latin typeface="Cambria Math" panose="02040503050406030204" pitchFamily="18" charset="0"/>
                            </a:rPr>
                            <m:t>𝑙</m:t>
                          </m:r>
                        </m:sup>
                      </m:sSubSup>
                      <m:r>
                        <a:rPr lang="en-US" altLang="zh-CN" sz="1400" b="0" i="0" smtClean="0">
                          <a:latin typeface="Cambria Math" panose="02040503050406030204" pitchFamily="18" charset="0"/>
                        </a:rPr>
                        <m:t>.</m:t>
                      </m:r>
                      <m:r>
                        <m:rPr>
                          <m:sty m:val="p"/>
                        </m:rPr>
                        <a:rPr lang="en-US" altLang="zh-CN" sz="1400" b="0" i="0" smtClean="0">
                          <a:latin typeface="Cambria Math" panose="02040503050406030204" pitchFamily="18" charset="0"/>
                        </a:rPr>
                        <m:t>permute</m:t>
                      </m:r>
                      <m:r>
                        <a:rPr lang="en-US" altLang="zh-CN" sz="1400" b="0" i="0" smtClean="0">
                          <a:latin typeface="Cambria Math" panose="02040503050406030204" pitchFamily="18" charset="0"/>
                        </a:rPr>
                        <m:t>())</m:t>
                      </m:r>
                    </m:oMath>
                  </m:oMathPara>
                </a14:m>
                <a:endParaRPr lang="zh-CN"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r>
                  <a:rPr lang="zh-CN" altLang="en-US" sz="1400" dirty="0"/>
                  <a:t>时间依赖性的注意力</a:t>
                </a:r>
                <a:endParaRPr lang="en-US" altLang="zh-CN" sz="1400" dirty="0"/>
              </a:p>
              <a:p>
                <a:pPr marL="285750" indent="-285750">
                  <a:buFont typeface="Wingdings" panose="05000000000000000000" pitchFamily="2" charset="2"/>
                  <a:buChar char="l"/>
                </a:pPr>
                <a:endParaRPr lang="en-US" altLang="zh-CN" sz="1400" dirty="0"/>
              </a:p>
              <a:p>
                <a:pPr marL="285750" indent="-285750">
                  <a:buFont typeface="Wingdings" panose="05000000000000000000" pitchFamily="2" charset="2"/>
                  <a:buChar char="l"/>
                </a:pPr>
                <a:r>
                  <a:rPr lang="en-US" altLang="zh-CN" sz="1400" dirty="0"/>
                  <a:t>MLP</a:t>
                </a:r>
                <a:r>
                  <a:rPr lang="zh-CN" altLang="en-US" sz="1400" dirty="0"/>
                  <a:t>解码层</a:t>
                </a:r>
                <a:endParaRPr lang="en-US" altLang="zh-CN" sz="1400" dirty="0"/>
              </a:p>
            </p:txBody>
          </p:sp>
        </mc:Choice>
        <mc:Fallback>
          <p:sp>
            <p:nvSpPr>
              <p:cNvPr id="8" name="文本框 7">
                <a:extLst>
                  <a:ext uri="{FF2B5EF4-FFF2-40B4-BE49-F238E27FC236}">
                    <a16:creationId xmlns:a16="http://schemas.microsoft.com/office/drawing/2014/main" id="{F4C7A1FB-A362-A83D-FEEB-B191CF0C1D45}"/>
                  </a:ext>
                </a:extLst>
              </p:cNvPr>
              <p:cNvSpPr txBox="1">
                <a:spLocks noRot="1" noChangeAspect="1" noMove="1" noResize="1" noEditPoints="1" noAdjustHandles="1" noChangeArrowheads="1" noChangeShapeType="1" noTextEdit="1"/>
              </p:cNvSpPr>
              <p:nvPr/>
            </p:nvSpPr>
            <p:spPr>
              <a:xfrm>
                <a:off x="2021915" y="1118586"/>
                <a:ext cx="8401421" cy="4956870"/>
              </a:xfrm>
              <a:prstGeom prst="rect">
                <a:avLst/>
              </a:prstGeom>
              <a:blipFill>
                <a:blip r:embed="rId3"/>
                <a:stretch>
                  <a:fillRect l="-218" t="-123" b="-2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959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261965" cy="400110"/>
          </a:xfrm>
          <a:prstGeom prst="rect">
            <a:avLst/>
          </a:prstGeom>
          <a:noFill/>
        </p:spPr>
        <p:txBody>
          <a:bodyPr wrap="square" rtlCol="0">
            <a:spAutoFit/>
          </a:bodyPr>
          <a:lstStyle/>
          <a:p>
            <a:r>
              <a:rPr lang="en-US" altLang="zh-CN" sz="2000" b="1" dirty="0">
                <a:latin typeface="+mj-lt"/>
              </a:rPr>
              <a:t>1.1</a:t>
            </a:r>
            <a:r>
              <a:rPr lang="zh-CN" altLang="en-US" sz="2000" b="1" dirty="0">
                <a:latin typeface="+mj-lt"/>
              </a:rPr>
              <a:t> 研究背景</a:t>
            </a:r>
          </a:p>
        </p:txBody>
      </p:sp>
      <p:sp>
        <p:nvSpPr>
          <p:cNvPr id="8" name="文本框 7">
            <a:extLst>
              <a:ext uri="{FF2B5EF4-FFF2-40B4-BE49-F238E27FC236}">
                <a16:creationId xmlns:a16="http://schemas.microsoft.com/office/drawing/2014/main" id="{F4C7A1FB-A362-A83D-FEEB-B191CF0C1D45}"/>
              </a:ext>
            </a:extLst>
          </p:cNvPr>
          <p:cNvSpPr txBox="1"/>
          <p:nvPr/>
        </p:nvSpPr>
        <p:spPr>
          <a:xfrm>
            <a:off x="2030879" y="1352650"/>
            <a:ext cx="8401421"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随着以新能源汽车为代表的汽车工业的发展，汽车传感器装置越来越多，电子系统越来越复杂，给驾驶者和乘客带来舒适化与智能化体验同时，也面临电子系统稳定性考验。传统的汽车电子系统故障诊断依赖于专业的诊断设备与复杂的汽车</a:t>
            </a:r>
            <a:r>
              <a:rPr lang="en-US" altLang="zh-CN" dirty="0"/>
              <a:t>ECU</a:t>
            </a:r>
            <a:r>
              <a:rPr lang="zh-CN" altLang="en-US" dirty="0"/>
              <a:t>通信协议，排查异常会比较麻烦。如果能借助对传感器数据进行采集与解析，利用多元时序异常检测算法进行异常检测，可以尽早发现潜在的异常，节省工程师资源与提升安全性。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多元时序无监督异常检测近年来越来越多成为</a:t>
            </a:r>
          </a:p>
        </p:txBody>
      </p:sp>
    </p:spTree>
    <p:extLst>
      <p:ext uri="{BB962C8B-B14F-4D97-AF65-F5344CB8AC3E}">
        <p14:creationId xmlns:p14="http://schemas.microsoft.com/office/powerpoint/2010/main" val="28530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29D74B3-B6D7-345E-CE4F-C075F7A62D61}"/>
              </a:ext>
            </a:extLst>
          </p:cNvPr>
          <p:cNvGrpSpPr/>
          <p:nvPr/>
        </p:nvGrpSpPr>
        <p:grpSpPr>
          <a:xfrm>
            <a:off x="2690497" y="653774"/>
            <a:ext cx="7421691" cy="5829361"/>
            <a:chOff x="1713344" y="949609"/>
            <a:chExt cx="7421691" cy="5829361"/>
          </a:xfrm>
        </p:grpSpPr>
        <p:grpSp>
          <p:nvGrpSpPr>
            <p:cNvPr id="2" name="组合 1">
              <a:extLst>
                <a:ext uri="{FF2B5EF4-FFF2-40B4-BE49-F238E27FC236}">
                  <a16:creationId xmlns:a16="http://schemas.microsoft.com/office/drawing/2014/main" id="{FE3F49B8-16B3-8628-6AFE-1F24AF8660EB}"/>
                </a:ext>
              </a:extLst>
            </p:cNvPr>
            <p:cNvGrpSpPr/>
            <p:nvPr/>
          </p:nvGrpSpPr>
          <p:grpSpPr>
            <a:xfrm>
              <a:off x="1713344" y="1030941"/>
              <a:ext cx="7421691" cy="5748029"/>
              <a:chOff x="1713344" y="46183"/>
              <a:chExt cx="8746838" cy="6732787"/>
            </a:xfrm>
          </p:grpSpPr>
          <p:sp>
            <p:nvSpPr>
              <p:cNvPr id="6" name="矩形: 圆角 5">
                <a:extLst>
                  <a:ext uri="{FF2B5EF4-FFF2-40B4-BE49-F238E27FC236}">
                    <a16:creationId xmlns:a16="http://schemas.microsoft.com/office/drawing/2014/main" id="{D1246E3D-0BA4-C40E-EF55-536C322DF3AE}"/>
                  </a:ext>
                </a:extLst>
              </p:cNvPr>
              <p:cNvSpPr/>
              <p:nvPr/>
            </p:nvSpPr>
            <p:spPr>
              <a:xfrm>
                <a:off x="1731818" y="46183"/>
                <a:ext cx="8728364" cy="420808"/>
              </a:xfrm>
              <a:prstGeom prst="roundRect">
                <a:avLst/>
              </a:prstGeom>
              <a:solidFill>
                <a:schemeClr val="accent6">
                  <a:lumMod val="60000"/>
                  <a:lumOff val="40000"/>
                </a:schemeClr>
              </a:solidFill>
              <a:ln>
                <a:solidFill>
                  <a:schemeClr val="accent6">
                    <a:lumMod val="20000"/>
                    <a:lumOff val="8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sz="800" dirty="0"/>
              </a:p>
            </p:txBody>
          </p:sp>
          <p:sp>
            <p:nvSpPr>
              <p:cNvPr id="4" name="矩形: 圆角 3">
                <a:extLst>
                  <a:ext uri="{FF2B5EF4-FFF2-40B4-BE49-F238E27FC236}">
                    <a16:creationId xmlns:a16="http://schemas.microsoft.com/office/drawing/2014/main" id="{B4444D36-EE38-E8DD-9F2C-7E00619D736E}"/>
                  </a:ext>
                </a:extLst>
              </p:cNvPr>
              <p:cNvSpPr/>
              <p:nvPr/>
            </p:nvSpPr>
            <p:spPr>
              <a:xfrm>
                <a:off x="1713344" y="590937"/>
                <a:ext cx="8746838" cy="5213516"/>
              </a:xfrm>
              <a:custGeom>
                <a:avLst/>
                <a:gdLst>
                  <a:gd name="connsiteX0" fmla="*/ 0 w 8728364"/>
                  <a:gd name="connsiteY0" fmla="*/ 865157 h 5190838"/>
                  <a:gd name="connsiteX1" fmla="*/ 865157 w 8728364"/>
                  <a:gd name="connsiteY1" fmla="*/ 0 h 5190838"/>
                  <a:gd name="connsiteX2" fmla="*/ 7863207 w 8728364"/>
                  <a:gd name="connsiteY2" fmla="*/ 0 h 5190838"/>
                  <a:gd name="connsiteX3" fmla="*/ 8728364 w 8728364"/>
                  <a:gd name="connsiteY3" fmla="*/ 865157 h 5190838"/>
                  <a:gd name="connsiteX4" fmla="*/ 8728364 w 8728364"/>
                  <a:gd name="connsiteY4" fmla="*/ 4325681 h 5190838"/>
                  <a:gd name="connsiteX5" fmla="*/ 7863207 w 8728364"/>
                  <a:gd name="connsiteY5" fmla="*/ 5190838 h 5190838"/>
                  <a:gd name="connsiteX6" fmla="*/ 865157 w 8728364"/>
                  <a:gd name="connsiteY6" fmla="*/ 5190838 h 5190838"/>
                  <a:gd name="connsiteX7" fmla="*/ 0 w 8728364"/>
                  <a:gd name="connsiteY7" fmla="*/ 4325681 h 5190838"/>
                  <a:gd name="connsiteX8" fmla="*/ 0 w 8728364"/>
                  <a:gd name="connsiteY8" fmla="*/ 865157 h 5190838"/>
                  <a:gd name="connsiteX0" fmla="*/ 0 w 8737600"/>
                  <a:gd name="connsiteY0" fmla="*/ 865157 h 5190838"/>
                  <a:gd name="connsiteX1" fmla="*/ 865157 w 8737600"/>
                  <a:gd name="connsiteY1" fmla="*/ 0 h 5190838"/>
                  <a:gd name="connsiteX2" fmla="*/ 7863207 w 8737600"/>
                  <a:gd name="connsiteY2" fmla="*/ 0 h 5190838"/>
                  <a:gd name="connsiteX3" fmla="*/ 8737600 w 8737600"/>
                  <a:gd name="connsiteY3" fmla="*/ 551120 h 5190838"/>
                  <a:gd name="connsiteX4" fmla="*/ 8728364 w 8737600"/>
                  <a:gd name="connsiteY4" fmla="*/ 4325681 h 5190838"/>
                  <a:gd name="connsiteX5" fmla="*/ 7863207 w 8737600"/>
                  <a:gd name="connsiteY5" fmla="*/ 5190838 h 5190838"/>
                  <a:gd name="connsiteX6" fmla="*/ 865157 w 8737600"/>
                  <a:gd name="connsiteY6" fmla="*/ 5190838 h 5190838"/>
                  <a:gd name="connsiteX7" fmla="*/ 0 w 8737600"/>
                  <a:gd name="connsiteY7" fmla="*/ 4325681 h 5190838"/>
                  <a:gd name="connsiteX8" fmla="*/ 0 w 8737600"/>
                  <a:gd name="connsiteY8" fmla="*/ 865157 h 5190838"/>
                  <a:gd name="connsiteX0" fmla="*/ 0 w 8737600"/>
                  <a:gd name="connsiteY0" fmla="*/ 865157 h 5190838"/>
                  <a:gd name="connsiteX1" fmla="*/ 865157 w 8737600"/>
                  <a:gd name="connsiteY1" fmla="*/ 0 h 5190838"/>
                  <a:gd name="connsiteX2" fmla="*/ 8094116 w 8737600"/>
                  <a:gd name="connsiteY2" fmla="*/ 0 h 5190838"/>
                  <a:gd name="connsiteX3" fmla="*/ 8737600 w 8737600"/>
                  <a:gd name="connsiteY3" fmla="*/ 551120 h 5190838"/>
                  <a:gd name="connsiteX4" fmla="*/ 8728364 w 8737600"/>
                  <a:gd name="connsiteY4" fmla="*/ 4325681 h 5190838"/>
                  <a:gd name="connsiteX5" fmla="*/ 7863207 w 8737600"/>
                  <a:gd name="connsiteY5" fmla="*/ 5190838 h 5190838"/>
                  <a:gd name="connsiteX6" fmla="*/ 865157 w 8737600"/>
                  <a:gd name="connsiteY6" fmla="*/ 5190838 h 5190838"/>
                  <a:gd name="connsiteX7" fmla="*/ 0 w 8737600"/>
                  <a:gd name="connsiteY7" fmla="*/ 4325681 h 5190838"/>
                  <a:gd name="connsiteX8" fmla="*/ 0 w 8737600"/>
                  <a:gd name="connsiteY8" fmla="*/ 865157 h 5190838"/>
                  <a:gd name="connsiteX0" fmla="*/ 0 w 8737601"/>
                  <a:gd name="connsiteY0" fmla="*/ 865157 h 5190838"/>
                  <a:gd name="connsiteX1" fmla="*/ 865157 w 8737601"/>
                  <a:gd name="connsiteY1" fmla="*/ 0 h 5190838"/>
                  <a:gd name="connsiteX2" fmla="*/ 8094116 w 8737601"/>
                  <a:gd name="connsiteY2" fmla="*/ 0 h 5190838"/>
                  <a:gd name="connsiteX3" fmla="*/ 8737600 w 8737601"/>
                  <a:gd name="connsiteY3" fmla="*/ 551120 h 5190838"/>
                  <a:gd name="connsiteX4" fmla="*/ 8737601 w 8737601"/>
                  <a:gd name="connsiteY4" fmla="*/ 4704372 h 5190838"/>
                  <a:gd name="connsiteX5" fmla="*/ 7863207 w 8737601"/>
                  <a:gd name="connsiteY5" fmla="*/ 5190838 h 5190838"/>
                  <a:gd name="connsiteX6" fmla="*/ 865157 w 8737601"/>
                  <a:gd name="connsiteY6" fmla="*/ 5190838 h 5190838"/>
                  <a:gd name="connsiteX7" fmla="*/ 0 w 8737601"/>
                  <a:gd name="connsiteY7" fmla="*/ 4325681 h 5190838"/>
                  <a:gd name="connsiteX8" fmla="*/ 0 w 8737601"/>
                  <a:gd name="connsiteY8" fmla="*/ 865157 h 5190838"/>
                  <a:gd name="connsiteX0" fmla="*/ 0 w 8737601"/>
                  <a:gd name="connsiteY0" fmla="*/ 865157 h 5209310"/>
                  <a:gd name="connsiteX1" fmla="*/ 865157 w 8737601"/>
                  <a:gd name="connsiteY1" fmla="*/ 0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865157 w 8737601"/>
                  <a:gd name="connsiteY6" fmla="*/ 5190838 h 5209310"/>
                  <a:gd name="connsiteX7" fmla="*/ 0 w 8737601"/>
                  <a:gd name="connsiteY7" fmla="*/ 4325681 h 5209310"/>
                  <a:gd name="connsiteX8" fmla="*/ 0 w 8737601"/>
                  <a:gd name="connsiteY8" fmla="*/ 865157 h 5209310"/>
                  <a:gd name="connsiteX0" fmla="*/ 0 w 8737601"/>
                  <a:gd name="connsiteY0" fmla="*/ 865157 h 5209310"/>
                  <a:gd name="connsiteX1" fmla="*/ 865157 w 8737601"/>
                  <a:gd name="connsiteY1" fmla="*/ 0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865157 w 8737601"/>
                  <a:gd name="connsiteY6" fmla="*/ 5190838 h 5209310"/>
                  <a:gd name="connsiteX7" fmla="*/ 9237 w 8737601"/>
                  <a:gd name="connsiteY7" fmla="*/ 4750553 h 5209310"/>
                  <a:gd name="connsiteX8" fmla="*/ 0 w 8737601"/>
                  <a:gd name="connsiteY8" fmla="*/ 865157 h 5209310"/>
                  <a:gd name="connsiteX0" fmla="*/ 0 w 8737601"/>
                  <a:gd name="connsiteY0" fmla="*/ 865157 h 5209310"/>
                  <a:gd name="connsiteX1" fmla="*/ 865157 w 8737601"/>
                  <a:gd name="connsiteY1" fmla="*/ 0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504938 w 8737601"/>
                  <a:gd name="connsiteY6" fmla="*/ 5190838 h 5209310"/>
                  <a:gd name="connsiteX7" fmla="*/ 9237 w 8737601"/>
                  <a:gd name="connsiteY7" fmla="*/ 4750553 h 5209310"/>
                  <a:gd name="connsiteX8" fmla="*/ 0 w 8737601"/>
                  <a:gd name="connsiteY8" fmla="*/ 865157 h 5209310"/>
                  <a:gd name="connsiteX0" fmla="*/ 0 w 8737601"/>
                  <a:gd name="connsiteY0" fmla="*/ 432301 h 5210563"/>
                  <a:gd name="connsiteX1" fmla="*/ 865157 w 8737601"/>
                  <a:gd name="connsiteY1" fmla="*/ 1253 h 5210563"/>
                  <a:gd name="connsiteX2" fmla="*/ 8094116 w 8737601"/>
                  <a:gd name="connsiteY2" fmla="*/ 1253 h 5210563"/>
                  <a:gd name="connsiteX3" fmla="*/ 8737600 w 8737601"/>
                  <a:gd name="connsiteY3" fmla="*/ 552373 h 5210563"/>
                  <a:gd name="connsiteX4" fmla="*/ 8737601 w 8737601"/>
                  <a:gd name="connsiteY4" fmla="*/ 4705625 h 5210563"/>
                  <a:gd name="connsiteX5" fmla="*/ 8241898 w 8737601"/>
                  <a:gd name="connsiteY5" fmla="*/ 5210563 h 5210563"/>
                  <a:gd name="connsiteX6" fmla="*/ 504938 w 8737601"/>
                  <a:gd name="connsiteY6" fmla="*/ 5192091 h 5210563"/>
                  <a:gd name="connsiteX7" fmla="*/ 9237 w 8737601"/>
                  <a:gd name="connsiteY7" fmla="*/ 4751806 h 5210563"/>
                  <a:gd name="connsiteX8" fmla="*/ 0 w 8737601"/>
                  <a:gd name="connsiteY8" fmla="*/ 432301 h 5210563"/>
                  <a:gd name="connsiteX0" fmla="*/ 0 w 8737601"/>
                  <a:gd name="connsiteY0" fmla="*/ 431048 h 5209310"/>
                  <a:gd name="connsiteX1" fmla="*/ 763557 w 8737601"/>
                  <a:gd name="connsiteY1" fmla="*/ 18473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504938 w 8737601"/>
                  <a:gd name="connsiteY6" fmla="*/ 5190838 h 5209310"/>
                  <a:gd name="connsiteX7" fmla="*/ 9237 w 8737601"/>
                  <a:gd name="connsiteY7" fmla="*/ 4750553 h 5209310"/>
                  <a:gd name="connsiteX8" fmla="*/ 0 w 8737601"/>
                  <a:gd name="connsiteY8" fmla="*/ 431048 h 5209310"/>
                  <a:gd name="connsiteX0" fmla="*/ 0 w 8737601"/>
                  <a:gd name="connsiteY0" fmla="*/ 569593 h 5209310"/>
                  <a:gd name="connsiteX1" fmla="*/ 763557 w 8737601"/>
                  <a:gd name="connsiteY1" fmla="*/ 18473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504938 w 8737601"/>
                  <a:gd name="connsiteY6" fmla="*/ 5190838 h 5209310"/>
                  <a:gd name="connsiteX7" fmla="*/ 9237 w 8737601"/>
                  <a:gd name="connsiteY7" fmla="*/ 4750553 h 5209310"/>
                  <a:gd name="connsiteX8" fmla="*/ 0 w 8737601"/>
                  <a:gd name="connsiteY8" fmla="*/ 569593 h 5209310"/>
                  <a:gd name="connsiteX0" fmla="*/ 0 w 8737601"/>
                  <a:gd name="connsiteY0" fmla="*/ 569593 h 5209310"/>
                  <a:gd name="connsiteX1" fmla="*/ 680430 w 8737601"/>
                  <a:gd name="connsiteY1" fmla="*/ 18473 h 5209310"/>
                  <a:gd name="connsiteX2" fmla="*/ 8094116 w 8737601"/>
                  <a:gd name="connsiteY2" fmla="*/ 0 h 5209310"/>
                  <a:gd name="connsiteX3" fmla="*/ 8737600 w 8737601"/>
                  <a:gd name="connsiteY3" fmla="*/ 551120 h 5209310"/>
                  <a:gd name="connsiteX4" fmla="*/ 8737601 w 8737601"/>
                  <a:gd name="connsiteY4" fmla="*/ 4704372 h 5209310"/>
                  <a:gd name="connsiteX5" fmla="*/ 8241898 w 8737601"/>
                  <a:gd name="connsiteY5" fmla="*/ 5209310 h 5209310"/>
                  <a:gd name="connsiteX6" fmla="*/ 504938 w 8737601"/>
                  <a:gd name="connsiteY6" fmla="*/ 5190838 h 5209310"/>
                  <a:gd name="connsiteX7" fmla="*/ 9237 w 8737601"/>
                  <a:gd name="connsiteY7" fmla="*/ 4750553 h 5209310"/>
                  <a:gd name="connsiteX8" fmla="*/ 0 w 8737601"/>
                  <a:gd name="connsiteY8" fmla="*/ 569593 h 5209310"/>
                  <a:gd name="connsiteX0" fmla="*/ 0 w 8746838"/>
                  <a:gd name="connsiteY0" fmla="*/ 467993 h 5209310"/>
                  <a:gd name="connsiteX1" fmla="*/ 689667 w 8746838"/>
                  <a:gd name="connsiteY1" fmla="*/ 18473 h 5209310"/>
                  <a:gd name="connsiteX2" fmla="*/ 8103353 w 8746838"/>
                  <a:gd name="connsiteY2" fmla="*/ 0 h 5209310"/>
                  <a:gd name="connsiteX3" fmla="*/ 8746837 w 8746838"/>
                  <a:gd name="connsiteY3" fmla="*/ 551120 h 5209310"/>
                  <a:gd name="connsiteX4" fmla="*/ 8746838 w 8746838"/>
                  <a:gd name="connsiteY4" fmla="*/ 4704372 h 5209310"/>
                  <a:gd name="connsiteX5" fmla="*/ 8251135 w 8746838"/>
                  <a:gd name="connsiteY5" fmla="*/ 5209310 h 5209310"/>
                  <a:gd name="connsiteX6" fmla="*/ 514175 w 8746838"/>
                  <a:gd name="connsiteY6" fmla="*/ 5190838 h 5209310"/>
                  <a:gd name="connsiteX7" fmla="*/ 18474 w 8746838"/>
                  <a:gd name="connsiteY7" fmla="*/ 4750553 h 5209310"/>
                  <a:gd name="connsiteX8" fmla="*/ 0 w 8746838"/>
                  <a:gd name="connsiteY8" fmla="*/ 467993 h 5209310"/>
                  <a:gd name="connsiteX0" fmla="*/ 0 w 8746838"/>
                  <a:gd name="connsiteY0" fmla="*/ 467993 h 5209310"/>
                  <a:gd name="connsiteX1" fmla="*/ 578831 w 8746838"/>
                  <a:gd name="connsiteY1" fmla="*/ 9237 h 5209310"/>
                  <a:gd name="connsiteX2" fmla="*/ 8103353 w 8746838"/>
                  <a:gd name="connsiteY2" fmla="*/ 0 h 5209310"/>
                  <a:gd name="connsiteX3" fmla="*/ 8746837 w 8746838"/>
                  <a:gd name="connsiteY3" fmla="*/ 551120 h 5209310"/>
                  <a:gd name="connsiteX4" fmla="*/ 8746838 w 8746838"/>
                  <a:gd name="connsiteY4" fmla="*/ 4704372 h 5209310"/>
                  <a:gd name="connsiteX5" fmla="*/ 8251135 w 8746838"/>
                  <a:gd name="connsiteY5" fmla="*/ 5209310 h 5209310"/>
                  <a:gd name="connsiteX6" fmla="*/ 514175 w 8746838"/>
                  <a:gd name="connsiteY6" fmla="*/ 5190838 h 5209310"/>
                  <a:gd name="connsiteX7" fmla="*/ 18474 w 8746838"/>
                  <a:gd name="connsiteY7" fmla="*/ 4750553 h 5209310"/>
                  <a:gd name="connsiteX8" fmla="*/ 0 w 8746838"/>
                  <a:gd name="connsiteY8" fmla="*/ 467993 h 5209310"/>
                  <a:gd name="connsiteX0" fmla="*/ 0 w 8746838"/>
                  <a:gd name="connsiteY0" fmla="*/ 472199 h 5213516"/>
                  <a:gd name="connsiteX1" fmla="*/ 578831 w 8746838"/>
                  <a:gd name="connsiteY1" fmla="*/ 13443 h 5213516"/>
                  <a:gd name="connsiteX2" fmla="*/ 8103353 w 8746838"/>
                  <a:gd name="connsiteY2" fmla="*/ 4206 h 5213516"/>
                  <a:gd name="connsiteX3" fmla="*/ 8737601 w 8746838"/>
                  <a:gd name="connsiteY3" fmla="*/ 407544 h 5213516"/>
                  <a:gd name="connsiteX4" fmla="*/ 8746838 w 8746838"/>
                  <a:gd name="connsiteY4" fmla="*/ 4708578 h 5213516"/>
                  <a:gd name="connsiteX5" fmla="*/ 8251135 w 8746838"/>
                  <a:gd name="connsiteY5" fmla="*/ 5213516 h 5213516"/>
                  <a:gd name="connsiteX6" fmla="*/ 514175 w 8746838"/>
                  <a:gd name="connsiteY6" fmla="*/ 5195044 h 5213516"/>
                  <a:gd name="connsiteX7" fmla="*/ 18474 w 8746838"/>
                  <a:gd name="connsiteY7" fmla="*/ 4754759 h 5213516"/>
                  <a:gd name="connsiteX8" fmla="*/ 0 w 8746838"/>
                  <a:gd name="connsiteY8" fmla="*/ 472199 h 5213516"/>
                  <a:gd name="connsiteX0" fmla="*/ 0 w 8746838"/>
                  <a:gd name="connsiteY0" fmla="*/ 472199 h 5213516"/>
                  <a:gd name="connsiteX1" fmla="*/ 578831 w 8746838"/>
                  <a:gd name="connsiteY1" fmla="*/ 13443 h 5213516"/>
                  <a:gd name="connsiteX2" fmla="*/ 8278844 w 8746838"/>
                  <a:gd name="connsiteY2" fmla="*/ 4206 h 5213516"/>
                  <a:gd name="connsiteX3" fmla="*/ 8737601 w 8746838"/>
                  <a:gd name="connsiteY3" fmla="*/ 407544 h 5213516"/>
                  <a:gd name="connsiteX4" fmla="*/ 8746838 w 8746838"/>
                  <a:gd name="connsiteY4" fmla="*/ 4708578 h 5213516"/>
                  <a:gd name="connsiteX5" fmla="*/ 8251135 w 8746838"/>
                  <a:gd name="connsiteY5" fmla="*/ 5213516 h 5213516"/>
                  <a:gd name="connsiteX6" fmla="*/ 514175 w 8746838"/>
                  <a:gd name="connsiteY6" fmla="*/ 5195044 h 5213516"/>
                  <a:gd name="connsiteX7" fmla="*/ 18474 w 8746838"/>
                  <a:gd name="connsiteY7" fmla="*/ 4754759 h 5213516"/>
                  <a:gd name="connsiteX8" fmla="*/ 0 w 8746838"/>
                  <a:gd name="connsiteY8" fmla="*/ 472199 h 5213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6838" h="5213516">
                    <a:moveTo>
                      <a:pt x="0" y="472199"/>
                    </a:moveTo>
                    <a:cubicBezTo>
                      <a:pt x="0" y="-5614"/>
                      <a:pt x="101018" y="13443"/>
                      <a:pt x="578831" y="13443"/>
                    </a:cubicBezTo>
                    <a:lnTo>
                      <a:pt x="8278844" y="4206"/>
                    </a:lnTo>
                    <a:cubicBezTo>
                      <a:pt x="8756657" y="4206"/>
                      <a:pt x="8737601" y="-70269"/>
                      <a:pt x="8737601" y="407544"/>
                    </a:cubicBezTo>
                    <a:cubicBezTo>
                      <a:pt x="8737601" y="1561052"/>
                      <a:pt x="8746838" y="3555070"/>
                      <a:pt x="8746838" y="4708578"/>
                    </a:cubicBezTo>
                    <a:cubicBezTo>
                      <a:pt x="8746838" y="5186391"/>
                      <a:pt x="8728948" y="5213516"/>
                      <a:pt x="8251135" y="5213516"/>
                    </a:cubicBezTo>
                    <a:lnTo>
                      <a:pt x="514175" y="5195044"/>
                    </a:lnTo>
                    <a:cubicBezTo>
                      <a:pt x="36362" y="5195044"/>
                      <a:pt x="18474" y="5232572"/>
                      <a:pt x="18474" y="4754759"/>
                    </a:cubicBezTo>
                    <a:lnTo>
                      <a:pt x="0" y="472199"/>
                    </a:lnTo>
                    <a:close/>
                  </a:path>
                </a:pathLst>
              </a:custGeom>
              <a:solidFill>
                <a:schemeClr val="accent2">
                  <a:lumMod val="20000"/>
                  <a:lumOff val="80000"/>
                </a:schemeClr>
              </a:solidFill>
              <a:ln>
                <a:solidFill>
                  <a:schemeClr val="accent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800"/>
              </a:p>
            </p:txBody>
          </p:sp>
          <p:sp>
            <p:nvSpPr>
              <p:cNvPr id="5" name="矩形: 圆角 4">
                <a:extLst>
                  <a:ext uri="{FF2B5EF4-FFF2-40B4-BE49-F238E27FC236}">
                    <a16:creationId xmlns:a16="http://schemas.microsoft.com/office/drawing/2014/main" id="{F1590DEE-503C-6E7B-99B2-6221BE3FB38A}"/>
                  </a:ext>
                </a:extLst>
              </p:cNvPr>
              <p:cNvSpPr/>
              <p:nvPr/>
            </p:nvSpPr>
            <p:spPr>
              <a:xfrm>
                <a:off x="2341418" y="849145"/>
                <a:ext cx="7490690" cy="29556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rPr>
                  <a:t>IoT</a:t>
                </a:r>
                <a:r>
                  <a:rPr lang="zh-CN" altLang="en-US" sz="800" b="1" dirty="0">
                    <a:solidFill>
                      <a:schemeClr val="tx1"/>
                    </a:solidFill>
                  </a:rPr>
                  <a:t>网关</a:t>
                </a:r>
              </a:p>
            </p:txBody>
          </p:sp>
          <p:sp>
            <p:nvSpPr>
              <p:cNvPr id="7" name="矩形: 圆角 6">
                <a:extLst>
                  <a:ext uri="{FF2B5EF4-FFF2-40B4-BE49-F238E27FC236}">
                    <a16:creationId xmlns:a16="http://schemas.microsoft.com/office/drawing/2014/main" id="{FFC025FD-5FC0-4DEE-42CE-31CB0117906E}"/>
                  </a:ext>
                </a:extLst>
              </p:cNvPr>
              <p:cNvSpPr/>
              <p:nvPr/>
            </p:nvSpPr>
            <p:spPr>
              <a:xfrm>
                <a:off x="2341418" y="1306345"/>
                <a:ext cx="7490690" cy="29556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b="1" dirty="0">
                    <a:solidFill>
                      <a:schemeClr val="tx1"/>
                    </a:solidFill>
                  </a:rPr>
                  <a:t>负载均衡器</a:t>
                </a:r>
              </a:p>
            </p:txBody>
          </p:sp>
          <p:sp>
            <p:nvSpPr>
              <p:cNvPr id="8" name="矩形: 圆角 7">
                <a:extLst>
                  <a:ext uri="{FF2B5EF4-FFF2-40B4-BE49-F238E27FC236}">
                    <a16:creationId xmlns:a16="http://schemas.microsoft.com/office/drawing/2014/main" id="{2418D038-A566-FF7E-1F5F-85BE282D4ACC}"/>
                  </a:ext>
                </a:extLst>
              </p:cNvPr>
              <p:cNvSpPr/>
              <p:nvPr/>
            </p:nvSpPr>
            <p:spPr>
              <a:xfrm>
                <a:off x="2341418" y="1786638"/>
                <a:ext cx="3611419" cy="29556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rPr>
                  <a:t>Mqtt broker</a:t>
                </a:r>
                <a:r>
                  <a:rPr lang="zh-CN" altLang="en-US" sz="800" b="1" dirty="0">
                    <a:solidFill>
                      <a:schemeClr val="tx1"/>
                    </a:solidFill>
                  </a:rPr>
                  <a:t>集群</a:t>
                </a:r>
              </a:p>
            </p:txBody>
          </p:sp>
          <p:sp>
            <p:nvSpPr>
              <p:cNvPr id="9" name="矩形: 圆角 8">
                <a:extLst>
                  <a:ext uri="{FF2B5EF4-FFF2-40B4-BE49-F238E27FC236}">
                    <a16:creationId xmlns:a16="http://schemas.microsoft.com/office/drawing/2014/main" id="{3391FE38-6811-10C7-FD8E-72842239C2F4}"/>
                  </a:ext>
                </a:extLst>
              </p:cNvPr>
              <p:cNvSpPr/>
              <p:nvPr/>
            </p:nvSpPr>
            <p:spPr>
              <a:xfrm>
                <a:off x="6220689" y="1795870"/>
                <a:ext cx="3611419" cy="73502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11" name="矩形: 圆角 10">
                <a:extLst>
                  <a:ext uri="{FF2B5EF4-FFF2-40B4-BE49-F238E27FC236}">
                    <a16:creationId xmlns:a16="http://schemas.microsoft.com/office/drawing/2014/main" id="{222C3D1D-2ACC-5EDC-7D66-1ADCD300338B}"/>
                  </a:ext>
                </a:extLst>
              </p:cNvPr>
              <p:cNvSpPr/>
              <p:nvPr/>
            </p:nvSpPr>
            <p:spPr>
              <a:xfrm>
                <a:off x="2341417" y="2618788"/>
                <a:ext cx="3611419" cy="29556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rPr>
                  <a:t>Kafka producer</a:t>
                </a:r>
                <a:endParaRPr lang="zh-CN" altLang="en-US" sz="800" b="1" dirty="0">
                  <a:solidFill>
                    <a:schemeClr val="tx1"/>
                  </a:solidFill>
                </a:endParaRPr>
              </a:p>
            </p:txBody>
          </p:sp>
          <p:sp>
            <p:nvSpPr>
              <p:cNvPr id="34" name="文本框 33">
                <a:extLst>
                  <a:ext uri="{FF2B5EF4-FFF2-40B4-BE49-F238E27FC236}">
                    <a16:creationId xmlns:a16="http://schemas.microsoft.com/office/drawing/2014/main" id="{0A70BF61-C7D7-4BCC-92AF-14AD1FE3709F}"/>
                  </a:ext>
                </a:extLst>
              </p:cNvPr>
              <p:cNvSpPr txBox="1"/>
              <p:nvPr/>
            </p:nvSpPr>
            <p:spPr>
              <a:xfrm>
                <a:off x="6350542" y="1852866"/>
                <a:ext cx="1282302" cy="252354"/>
              </a:xfrm>
              <a:prstGeom prst="rect">
                <a:avLst/>
              </a:prstGeom>
              <a:noFill/>
            </p:spPr>
            <p:txBody>
              <a:bodyPr wrap="square" rtlCol="0">
                <a:spAutoFit/>
              </a:bodyPr>
              <a:lstStyle/>
              <a:p>
                <a:r>
                  <a:rPr lang="en-US" altLang="zh-CN" sz="800" b="1" dirty="0"/>
                  <a:t>Web</a:t>
                </a:r>
                <a:r>
                  <a:rPr lang="zh-CN" altLang="en-US" sz="800" b="1" dirty="0"/>
                  <a:t>服务器集群</a:t>
                </a:r>
              </a:p>
            </p:txBody>
          </p:sp>
          <p:grpSp>
            <p:nvGrpSpPr>
              <p:cNvPr id="52" name="组合 51">
                <a:extLst>
                  <a:ext uri="{FF2B5EF4-FFF2-40B4-BE49-F238E27FC236}">
                    <a16:creationId xmlns:a16="http://schemas.microsoft.com/office/drawing/2014/main" id="{944C2299-C474-00AC-8A34-0346253FF321}"/>
                  </a:ext>
                </a:extLst>
              </p:cNvPr>
              <p:cNvGrpSpPr/>
              <p:nvPr/>
            </p:nvGrpSpPr>
            <p:grpSpPr>
              <a:xfrm>
                <a:off x="2341418" y="3112232"/>
                <a:ext cx="7490690" cy="2433781"/>
                <a:chOff x="2276764" y="3191163"/>
                <a:chExt cx="7490690" cy="2433781"/>
              </a:xfrm>
            </p:grpSpPr>
            <p:sp>
              <p:nvSpPr>
                <p:cNvPr id="10" name="矩形: 圆角 9">
                  <a:extLst>
                    <a:ext uri="{FF2B5EF4-FFF2-40B4-BE49-F238E27FC236}">
                      <a16:creationId xmlns:a16="http://schemas.microsoft.com/office/drawing/2014/main" id="{A48A9A94-2FEF-6E0C-627A-41681A958078}"/>
                    </a:ext>
                  </a:extLst>
                </p:cNvPr>
                <p:cNvSpPr/>
                <p:nvPr/>
              </p:nvSpPr>
              <p:spPr>
                <a:xfrm>
                  <a:off x="2276764" y="3191163"/>
                  <a:ext cx="7490690" cy="974438"/>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grpSp>
              <p:nvGrpSpPr>
                <p:cNvPr id="22" name="组合 21">
                  <a:extLst>
                    <a:ext uri="{FF2B5EF4-FFF2-40B4-BE49-F238E27FC236}">
                      <a16:creationId xmlns:a16="http://schemas.microsoft.com/office/drawing/2014/main" id="{85875918-89F4-BFE8-0E16-86394A5EDDB6}"/>
                    </a:ext>
                  </a:extLst>
                </p:cNvPr>
                <p:cNvGrpSpPr/>
                <p:nvPr/>
              </p:nvGrpSpPr>
              <p:grpSpPr>
                <a:xfrm>
                  <a:off x="3835767" y="3327400"/>
                  <a:ext cx="1933864" cy="701964"/>
                  <a:chOff x="2752436" y="3343564"/>
                  <a:chExt cx="1933864" cy="701964"/>
                </a:xfrm>
                <a:solidFill>
                  <a:schemeClr val="accent2">
                    <a:lumMod val="60000"/>
                    <a:lumOff val="40000"/>
                  </a:schemeClr>
                </a:solidFill>
              </p:grpSpPr>
              <p:sp>
                <p:nvSpPr>
                  <p:cNvPr id="12" name="矩形: 圆角 11">
                    <a:extLst>
                      <a:ext uri="{FF2B5EF4-FFF2-40B4-BE49-F238E27FC236}">
                        <a16:creationId xmlns:a16="http://schemas.microsoft.com/office/drawing/2014/main" id="{C5B74806-F189-396F-B1F1-839CAB4312F7}"/>
                      </a:ext>
                    </a:extLst>
                  </p:cNvPr>
                  <p:cNvSpPr/>
                  <p:nvPr/>
                </p:nvSpPr>
                <p:spPr>
                  <a:xfrm>
                    <a:off x="2752436" y="3343564"/>
                    <a:ext cx="1933864" cy="701964"/>
                  </a:xfrm>
                  <a:prstGeom prst="roundRect">
                    <a:avLst/>
                  </a:prstGeom>
                  <a:grp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grpSp>
                <p:nvGrpSpPr>
                  <p:cNvPr id="21" name="组合 20">
                    <a:extLst>
                      <a:ext uri="{FF2B5EF4-FFF2-40B4-BE49-F238E27FC236}">
                        <a16:creationId xmlns:a16="http://schemas.microsoft.com/office/drawing/2014/main" id="{C2A4229F-B53A-B19E-5B6D-09D35CA496C5}"/>
                      </a:ext>
                    </a:extLst>
                  </p:cNvPr>
                  <p:cNvGrpSpPr/>
                  <p:nvPr/>
                </p:nvGrpSpPr>
                <p:grpSpPr>
                  <a:xfrm>
                    <a:off x="2862263" y="3429000"/>
                    <a:ext cx="1603303" cy="497896"/>
                    <a:chOff x="2862263" y="3429000"/>
                    <a:chExt cx="1603303" cy="497896"/>
                  </a:xfrm>
                  <a:grpFill/>
                </p:grpSpPr>
                <p:sp>
                  <p:nvSpPr>
                    <p:cNvPr id="13" name="矩形: 圆角 12">
                      <a:extLst>
                        <a:ext uri="{FF2B5EF4-FFF2-40B4-BE49-F238E27FC236}">
                          <a16:creationId xmlns:a16="http://schemas.microsoft.com/office/drawing/2014/main" id="{2FD3279B-A6E3-9045-3366-2EE0FDDBEB64}"/>
                        </a:ext>
                      </a:extLst>
                    </p:cNvPr>
                    <p:cNvSpPr/>
                    <p:nvPr/>
                  </p:nvSpPr>
                  <p:spPr>
                    <a:xfrm>
                      <a:off x="3403240" y="3463927"/>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1</a:t>
                      </a:r>
                      <a:endParaRPr lang="zh-CN" altLang="en-US" sz="800" dirty="0">
                        <a:solidFill>
                          <a:schemeClr val="tx1"/>
                        </a:solidFill>
                      </a:endParaRPr>
                    </a:p>
                  </p:txBody>
                </p:sp>
                <p:sp>
                  <p:nvSpPr>
                    <p:cNvPr id="15" name="矩形: 圆角 14">
                      <a:extLst>
                        <a:ext uri="{FF2B5EF4-FFF2-40B4-BE49-F238E27FC236}">
                          <a16:creationId xmlns:a16="http://schemas.microsoft.com/office/drawing/2014/main" id="{1D045A12-FD55-FEFB-503E-0FB96B1EC1D7}"/>
                        </a:ext>
                      </a:extLst>
                    </p:cNvPr>
                    <p:cNvSpPr/>
                    <p:nvPr/>
                  </p:nvSpPr>
                  <p:spPr>
                    <a:xfrm>
                      <a:off x="4003459" y="3462195"/>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2</a:t>
                      </a:r>
                      <a:endParaRPr lang="zh-CN" altLang="en-US" sz="800" dirty="0">
                        <a:solidFill>
                          <a:schemeClr val="tx1"/>
                        </a:solidFill>
                      </a:endParaRPr>
                    </a:p>
                  </p:txBody>
                </p:sp>
                <p:sp>
                  <p:nvSpPr>
                    <p:cNvPr id="16" name="矩形: 圆角 15">
                      <a:extLst>
                        <a:ext uri="{FF2B5EF4-FFF2-40B4-BE49-F238E27FC236}">
                          <a16:creationId xmlns:a16="http://schemas.microsoft.com/office/drawing/2014/main" id="{CA448C2C-ED74-9C4D-6C10-808F156F9173}"/>
                        </a:ext>
                      </a:extLst>
                    </p:cNvPr>
                    <p:cNvSpPr/>
                    <p:nvPr/>
                  </p:nvSpPr>
                  <p:spPr>
                    <a:xfrm>
                      <a:off x="3403240" y="3746786"/>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3</a:t>
                      </a:r>
                      <a:endParaRPr lang="zh-CN" altLang="en-US" sz="800" dirty="0">
                        <a:solidFill>
                          <a:schemeClr val="tx1"/>
                        </a:solidFill>
                      </a:endParaRPr>
                    </a:p>
                  </p:txBody>
                </p:sp>
                <p:sp>
                  <p:nvSpPr>
                    <p:cNvPr id="17" name="矩形: 圆角 16">
                      <a:extLst>
                        <a:ext uri="{FF2B5EF4-FFF2-40B4-BE49-F238E27FC236}">
                          <a16:creationId xmlns:a16="http://schemas.microsoft.com/office/drawing/2014/main" id="{7A9149E9-CA9A-3021-B19B-2122DC7E68CC}"/>
                        </a:ext>
                      </a:extLst>
                    </p:cNvPr>
                    <p:cNvSpPr/>
                    <p:nvPr/>
                  </p:nvSpPr>
                  <p:spPr>
                    <a:xfrm>
                      <a:off x="4003459" y="3746643"/>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n</a:t>
                      </a:r>
                      <a:endParaRPr lang="zh-CN" altLang="en-US" sz="800" dirty="0">
                        <a:solidFill>
                          <a:schemeClr val="tx1"/>
                        </a:solidFill>
                      </a:endParaRPr>
                    </a:p>
                  </p:txBody>
                </p:sp>
                <p:sp>
                  <p:nvSpPr>
                    <p:cNvPr id="19" name="文本框 18">
                      <a:extLst>
                        <a:ext uri="{FF2B5EF4-FFF2-40B4-BE49-F238E27FC236}">
                          <a16:creationId xmlns:a16="http://schemas.microsoft.com/office/drawing/2014/main" id="{4B541EC5-4A65-98E3-0149-A04AFF720869}"/>
                        </a:ext>
                      </a:extLst>
                    </p:cNvPr>
                    <p:cNvSpPr txBox="1"/>
                    <p:nvPr/>
                  </p:nvSpPr>
                  <p:spPr>
                    <a:xfrm>
                      <a:off x="2862263" y="3429000"/>
                      <a:ext cx="522359" cy="396556"/>
                    </a:xfrm>
                    <a:prstGeom prst="rect">
                      <a:avLst/>
                    </a:prstGeom>
                    <a:grpFill/>
                    <a:ln>
                      <a:solidFill>
                        <a:schemeClr val="accent2">
                          <a:lumMod val="60000"/>
                          <a:lumOff val="40000"/>
                        </a:schemeClr>
                      </a:solidFill>
                    </a:ln>
                  </p:spPr>
                  <p:txBody>
                    <a:bodyPr wrap="square" rtlCol="0">
                      <a:spAutoFit/>
                    </a:bodyPr>
                    <a:lstStyle/>
                    <a:p>
                      <a:r>
                        <a:rPr lang="zh-CN" altLang="en-US" sz="800" b="1" dirty="0"/>
                        <a:t>主题</a:t>
                      </a:r>
                      <a:r>
                        <a:rPr lang="en-US" altLang="zh-CN" sz="800" b="1" dirty="0"/>
                        <a:t>1</a:t>
                      </a:r>
                      <a:endParaRPr lang="zh-CN" altLang="en-US" sz="800" b="1" dirty="0"/>
                    </a:p>
                  </p:txBody>
                </p:sp>
              </p:grpSp>
            </p:grpSp>
            <p:grpSp>
              <p:nvGrpSpPr>
                <p:cNvPr id="23" name="组合 22">
                  <a:extLst>
                    <a:ext uri="{FF2B5EF4-FFF2-40B4-BE49-F238E27FC236}">
                      <a16:creationId xmlns:a16="http://schemas.microsoft.com/office/drawing/2014/main" id="{A30E325A-E931-4439-B239-C4D14E4580DD}"/>
                    </a:ext>
                  </a:extLst>
                </p:cNvPr>
                <p:cNvGrpSpPr/>
                <p:nvPr/>
              </p:nvGrpSpPr>
              <p:grpSpPr>
                <a:xfrm>
                  <a:off x="6977025" y="3327400"/>
                  <a:ext cx="1933864" cy="701964"/>
                  <a:chOff x="2752436" y="3343564"/>
                  <a:chExt cx="1933864" cy="701964"/>
                </a:xfrm>
                <a:solidFill>
                  <a:schemeClr val="accent5">
                    <a:lumMod val="60000"/>
                    <a:lumOff val="40000"/>
                  </a:schemeClr>
                </a:solidFill>
              </p:grpSpPr>
              <p:sp>
                <p:nvSpPr>
                  <p:cNvPr id="24" name="矩形: 圆角 23">
                    <a:extLst>
                      <a:ext uri="{FF2B5EF4-FFF2-40B4-BE49-F238E27FC236}">
                        <a16:creationId xmlns:a16="http://schemas.microsoft.com/office/drawing/2014/main" id="{31AEE409-F016-AACD-F436-47FD63492D0C}"/>
                      </a:ext>
                    </a:extLst>
                  </p:cNvPr>
                  <p:cNvSpPr/>
                  <p:nvPr/>
                </p:nvSpPr>
                <p:spPr>
                  <a:xfrm>
                    <a:off x="2752436" y="3343564"/>
                    <a:ext cx="1933864" cy="701964"/>
                  </a:xfrm>
                  <a:prstGeom prst="roundRect">
                    <a:avLst/>
                  </a:prstGeom>
                  <a:grp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grpSp>
                <p:nvGrpSpPr>
                  <p:cNvPr id="25" name="组合 24">
                    <a:extLst>
                      <a:ext uri="{FF2B5EF4-FFF2-40B4-BE49-F238E27FC236}">
                        <a16:creationId xmlns:a16="http://schemas.microsoft.com/office/drawing/2014/main" id="{7D5CEE10-F0A7-B9B6-FF55-2ACF17BE10A1}"/>
                      </a:ext>
                    </a:extLst>
                  </p:cNvPr>
                  <p:cNvGrpSpPr/>
                  <p:nvPr/>
                </p:nvGrpSpPr>
                <p:grpSpPr>
                  <a:xfrm>
                    <a:off x="2862263" y="3429000"/>
                    <a:ext cx="1603303" cy="497896"/>
                    <a:chOff x="2862263" y="3429000"/>
                    <a:chExt cx="1603303" cy="497896"/>
                  </a:xfrm>
                  <a:grpFill/>
                </p:grpSpPr>
                <p:sp>
                  <p:nvSpPr>
                    <p:cNvPr id="26" name="矩形: 圆角 25">
                      <a:extLst>
                        <a:ext uri="{FF2B5EF4-FFF2-40B4-BE49-F238E27FC236}">
                          <a16:creationId xmlns:a16="http://schemas.microsoft.com/office/drawing/2014/main" id="{15A1B238-E397-BE7D-E359-836E18EA1731}"/>
                        </a:ext>
                      </a:extLst>
                    </p:cNvPr>
                    <p:cNvSpPr/>
                    <p:nvPr/>
                  </p:nvSpPr>
                  <p:spPr>
                    <a:xfrm>
                      <a:off x="3403240" y="3463927"/>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1</a:t>
                      </a:r>
                      <a:endParaRPr lang="zh-CN" altLang="en-US" sz="800" dirty="0">
                        <a:solidFill>
                          <a:schemeClr val="tx1"/>
                        </a:solidFill>
                      </a:endParaRPr>
                    </a:p>
                  </p:txBody>
                </p:sp>
                <p:sp>
                  <p:nvSpPr>
                    <p:cNvPr id="27" name="矩形: 圆角 26">
                      <a:extLst>
                        <a:ext uri="{FF2B5EF4-FFF2-40B4-BE49-F238E27FC236}">
                          <a16:creationId xmlns:a16="http://schemas.microsoft.com/office/drawing/2014/main" id="{F4654964-30CB-872E-696B-95C398680AC5}"/>
                        </a:ext>
                      </a:extLst>
                    </p:cNvPr>
                    <p:cNvSpPr/>
                    <p:nvPr/>
                  </p:nvSpPr>
                  <p:spPr>
                    <a:xfrm>
                      <a:off x="4003459" y="3462195"/>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2</a:t>
                      </a:r>
                      <a:endParaRPr lang="zh-CN" altLang="en-US" sz="800" dirty="0">
                        <a:solidFill>
                          <a:schemeClr val="tx1"/>
                        </a:solidFill>
                      </a:endParaRPr>
                    </a:p>
                  </p:txBody>
                </p:sp>
                <p:sp>
                  <p:nvSpPr>
                    <p:cNvPr id="28" name="矩形: 圆角 27">
                      <a:extLst>
                        <a:ext uri="{FF2B5EF4-FFF2-40B4-BE49-F238E27FC236}">
                          <a16:creationId xmlns:a16="http://schemas.microsoft.com/office/drawing/2014/main" id="{0D8495BA-40C4-42CE-FDBA-8722821B1CDD}"/>
                        </a:ext>
                      </a:extLst>
                    </p:cNvPr>
                    <p:cNvSpPr/>
                    <p:nvPr/>
                  </p:nvSpPr>
                  <p:spPr>
                    <a:xfrm>
                      <a:off x="3403240" y="3746786"/>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3</a:t>
                      </a:r>
                      <a:endParaRPr lang="zh-CN" altLang="en-US" sz="800" dirty="0">
                        <a:solidFill>
                          <a:schemeClr val="tx1"/>
                        </a:solidFill>
                      </a:endParaRPr>
                    </a:p>
                  </p:txBody>
                </p:sp>
                <p:sp>
                  <p:nvSpPr>
                    <p:cNvPr id="29" name="矩形: 圆角 28">
                      <a:extLst>
                        <a:ext uri="{FF2B5EF4-FFF2-40B4-BE49-F238E27FC236}">
                          <a16:creationId xmlns:a16="http://schemas.microsoft.com/office/drawing/2014/main" id="{1C78C772-508F-DD82-4F28-8AA7AA70534D}"/>
                        </a:ext>
                      </a:extLst>
                    </p:cNvPr>
                    <p:cNvSpPr/>
                    <p:nvPr/>
                  </p:nvSpPr>
                  <p:spPr>
                    <a:xfrm>
                      <a:off x="4003459" y="3746643"/>
                      <a:ext cx="462107" cy="1801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分区</a:t>
                      </a:r>
                      <a:r>
                        <a:rPr lang="en-US" altLang="zh-CN" sz="800" dirty="0">
                          <a:solidFill>
                            <a:schemeClr val="tx1"/>
                          </a:solidFill>
                        </a:rPr>
                        <a:t>n</a:t>
                      </a:r>
                      <a:endParaRPr lang="zh-CN" altLang="en-US" sz="800" dirty="0">
                        <a:solidFill>
                          <a:schemeClr val="tx1"/>
                        </a:solidFill>
                      </a:endParaRPr>
                    </a:p>
                  </p:txBody>
                </p:sp>
                <p:sp>
                  <p:nvSpPr>
                    <p:cNvPr id="30" name="文本框 29">
                      <a:extLst>
                        <a:ext uri="{FF2B5EF4-FFF2-40B4-BE49-F238E27FC236}">
                          <a16:creationId xmlns:a16="http://schemas.microsoft.com/office/drawing/2014/main" id="{361E3839-A2F7-DCBA-4A09-9B863583E37F}"/>
                        </a:ext>
                      </a:extLst>
                    </p:cNvPr>
                    <p:cNvSpPr txBox="1"/>
                    <p:nvPr/>
                  </p:nvSpPr>
                  <p:spPr>
                    <a:xfrm>
                      <a:off x="2862263" y="3429000"/>
                      <a:ext cx="522359" cy="396556"/>
                    </a:xfrm>
                    <a:prstGeom prst="rect">
                      <a:avLst/>
                    </a:prstGeom>
                    <a:grpFill/>
                    <a:ln>
                      <a:solidFill>
                        <a:schemeClr val="accent5">
                          <a:lumMod val="60000"/>
                          <a:lumOff val="40000"/>
                        </a:schemeClr>
                      </a:solidFill>
                    </a:ln>
                  </p:spPr>
                  <p:txBody>
                    <a:bodyPr wrap="square" rtlCol="0">
                      <a:spAutoFit/>
                    </a:bodyPr>
                    <a:lstStyle/>
                    <a:p>
                      <a:r>
                        <a:rPr lang="zh-CN" altLang="en-US" sz="800" b="1" dirty="0"/>
                        <a:t>主题</a:t>
                      </a:r>
                      <a:r>
                        <a:rPr lang="en-US" altLang="zh-CN" sz="800" b="1" dirty="0"/>
                        <a:t>n</a:t>
                      </a:r>
                      <a:endParaRPr lang="zh-CN" altLang="en-US" sz="800" b="1" dirty="0"/>
                    </a:p>
                  </p:txBody>
                </p:sp>
              </p:grpSp>
            </p:grpSp>
            <p:sp>
              <p:nvSpPr>
                <p:cNvPr id="31" name="文本框 30">
                  <a:extLst>
                    <a:ext uri="{FF2B5EF4-FFF2-40B4-BE49-F238E27FC236}">
                      <a16:creationId xmlns:a16="http://schemas.microsoft.com/office/drawing/2014/main" id="{393BC655-FA1F-876A-834C-1D79143AD5B9}"/>
                    </a:ext>
                  </a:extLst>
                </p:cNvPr>
                <p:cNvSpPr txBox="1"/>
                <p:nvPr/>
              </p:nvSpPr>
              <p:spPr>
                <a:xfrm>
                  <a:off x="2364884" y="3247008"/>
                  <a:ext cx="1432394" cy="252354"/>
                </a:xfrm>
                <a:prstGeom prst="rect">
                  <a:avLst/>
                </a:prstGeom>
                <a:noFill/>
              </p:spPr>
              <p:txBody>
                <a:bodyPr wrap="square" rtlCol="0">
                  <a:spAutoFit/>
                </a:bodyPr>
                <a:lstStyle/>
                <a:p>
                  <a:r>
                    <a:rPr lang="en-US" altLang="zh-CN" sz="800" b="1" dirty="0"/>
                    <a:t>Kafka broker </a:t>
                  </a:r>
                  <a:r>
                    <a:rPr lang="zh-CN" altLang="en-US" sz="800" b="1" dirty="0"/>
                    <a:t>集群</a:t>
                  </a:r>
                </a:p>
              </p:txBody>
            </p:sp>
            <p:sp>
              <p:nvSpPr>
                <p:cNvPr id="32" name="矩形: 圆角 31">
                  <a:extLst>
                    <a:ext uri="{FF2B5EF4-FFF2-40B4-BE49-F238E27FC236}">
                      <a16:creationId xmlns:a16="http://schemas.microsoft.com/office/drawing/2014/main" id="{585DA6BF-8F2F-74D0-CF6C-1C30E629994A}"/>
                    </a:ext>
                  </a:extLst>
                </p:cNvPr>
                <p:cNvSpPr/>
                <p:nvPr/>
              </p:nvSpPr>
              <p:spPr>
                <a:xfrm>
                  <a:off x="2276764" y="4317999"/>
                  <a:ext cx="7490690" cy="26323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b="1" dirty="0">
                      <a:solidFill>
                        <a:schemeClr val="tx1"/>
                      </a:solidFill>
                    </a:rPr>
                    <a:t>规则引擎路由</a:t>
                  </a:r>
                </a:p>
              </p:txBody>
            </p:sp>
            <p:sp>
              <p:nvSpPr>
                <p:cNvPr id="33" name="矩形: 圆角 32">
                  <a:extLst>
                    <a:ext uri="{FF2B5EF4-FFF2-40B4-BE49-F238E27FC236}">
                      <a16:creationId xmlns:a16="http://schemas.microsoft.com/office/drawing/2014/main" id="{DA299333-37EA-32F2-F766-EDA6EE4E9FD5}"/>
                    </a:ext>
                  </a:extLst>
                </p:cNvPr>
                <p:cNvSpPr/>
                <p:nvPr/>
              </p:nvSpPr>
              <p:spPr>
                <a:xfrm>
                  <a:off x="2276764" y="4696691"/>
                  <a:ext cx="3611419" cy="928253"/>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dirty="0"/>
                </a:p>
              </p:txBody>
            </p:sp>
            <p:sp>
              <p:nvSpPr>
                <p:cNvPr id="35" name="流程图: 磁盘 34">
                  <a:extLst>
                    <a:ext uri="{FF2B5EF4-FFF2-40B4-BE49-F238E27FC236}">
                      <a16:creationId xmlns:a16="http://schemas.microsoft.com/office/drawing/2014/main" id="{DCA07B34-9AED-CDF1-9002-15B39A65ADE5}"/>
                    </a:ext>
                  </a:extLst>
                </p:cNvPr>
                <p:cNvSpPr/>
                <p:nvPr/>
              </p:nvSpPr>
              <p:spPr>
                <a:xfrm>
                  <a:off x="2770909" y="4987636"/>
                  <a:ext cx="508000" cy="46181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t>DB1</a:t>
                  </a:r>
                  <a:endParaRPr lang="zh-CN" altLang="en-US" sz="800" dirty="0"/>
                </a:p>
              </p:txBody>
            </p:sp>
            <p:sp>
              <p:nvSpPr>
                <p:cNvPr id="36" name="矩形: 圆角 35">
                  <a:extLst>
                    <a:ext uri="{FF2B5EF4-FFF2-40B4-BE49-F238E27FC236}">
                      <a16:creationId xmlns:a16="http://schemas.microsoft.com/office/drawing/2014/main" id="{41A490E7-90D0-2F4B-1405-B25BC91E63BA}"/>
                    </a:ext>
                  </a:extLst>
                </p:cNvPr>
                <p:cNvSpPr/>
                <p:nvPr/>
              </p:nvSpPr>
              <p:spPr>
                <a:xfrm>
                  <a:off x="6156034" y="4696691"/>
                  <a:ext cx="3611420" cy="37868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rPr>
                    <a:t>Websocket </a:t>
                  </a:r>
                  <a:r>
                    <a:rPr lang="zh-CN" altLang="en-US" sz="800" b="1" dirty="0">
                      <a:solidFill>
                        <a:schemeClr val="tx1"/>
                      </a:solidFill>
                    </a:rPr>
                    <a:t>服务端</a:t>
                  </a:r>
                </a:p>
              </p:txBody>
            </p:sp>
            <p:sp>
              <p:nvSpPr>
                <p:cNvPr id="37" name="矩形: 圆角 36">
                  <a:extLst>
                    <a:ext uri="{FF2B5EF4-FFF2-40B4-BE49-F238E27FC236}">
                      <a16:creationId xmlns:a16="http://schemas.microsoft.com/office/drawing/2014/main" id="{CB3F9E3A-A7C0-CF1D-EA96-9DBCAE41A4FB}"/>
                    </a:ext>
                  </a:extLst>
                </p:cNvPr>
                <p:cNvSpPr/>
                <p:nvPr/>
              </p:nvSpPr>
              <p:spPr>
                <a:xfrm>
                  <a:off x="6156034" y="5218542"/>
                  <a:ext cx="3611420" cy="378687"/>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rPr>
                    <a:t>Kafka producer</a:t>
                  </a:r>
                  <a:endParaRPr lang="zh-CN" altLang="en-US" sz="800" b="1" dirty="0">
                    <a:solidFill>
                      <a:schemeClr val="tx1"/>
                    </a:solidFill>
                  </a:endParaRPr>
                </a:p>
              </p:txBody>
            </p:sp>
            <p:sp>
              <p:nvSpPr>
                <p:cNvPr id="40" name="流程图: 磁盘 39">
                  <a:extLst>
                    <a:ext uri="{FF2B5EF4-FFF2-40B4-BE49-F238E27FC236}">
                      <a16:creationId xmlns:a16="http://schemas.microsoft.com/office/drawing/2014/main" id="{F431CED1-00BA-6088-0E2F-E9CA17C4DE36}"/>
                    </a:ext>
                  </a:extLst>
                </p:cNvPr>
                <p:cNvSpPr/>
                <p:nvPr/>
              </p:nvSpPr>
              <p:spPr>
                <a:xfrm>
                  <a:off x="3437594" y="4996872"/>
                  <a:ext cx="508000" cy="46181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t>DB2</a:t>
                  </a:r>
                  <a:endParaRPr lang="zh-CN" altLang="en-US" sz="800" dirty="0"/>
                </a:p>
              </p:txBody>
            </p:sp>
            <p:sp>
              <p:nvSpPr>
                <p:cNvPr id="41" name="流程图: 磁盘 40">
                  <a:extLst>
                    <a:ext uri="{FF2B5EF4-FFF2-40B4-BE49-F238E27FC236}">
                      <a16:creationId xmlns:a16="http://schemas.microsoft.com/office/drawing/2014/main" id="{B94304C0-1410-EE01-D2CA-551AA44CC825}"/>
                    </a:ext>
                  </a:extLst>
                </p:cNvPr>
                <p:cNvSpPr/>
                <p:nvPr/>
              </p:nvSpPr>
              <p:spPr>
                <a:xfrm>
                  <a:off x="4113515" y="4996872"/>
                  <a:ext cx="508000" cy="461819"/>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t>DB3</a:t>
                  </a:r>
                  <a:endParaRPr lang="zh-CN" altLang="en-US" sz="800" dirty="0"/>
                </a:p>
              </p:txBody>
            </p:sp>
            <p:sp>
              <p:nvSpPr>
                <p:cNvPr id="42" name="文本框 41">
                  <a:extLst>
                    <a:ext uri="{FF2B5EF4-FFF2-40B4-BE49-F238E27FC236}">
                      <a16:creationId xmlns:a16="http://schemas.microsoft.com/office/drawing/2014/main" id="{34E66E47-095E-F1C5-EEAF-49637D694B68}"/>
                    </a:ext>
                  </a:extLst>
                </p:cNvPr>
                <p:cNvSpPr txBox="1"/>
                <p:nvPr/>
              </p:nvSpPr>
              <p:spPr>
                <a:xfrm>
                  <a:off x="2403373" y="4712128"/>
                  <a:ext cx="1432394" cy="252354"/>
                </a:xfrm>
                <a:prstGeom prst="rect">
                  <a:avLst/>
                </a:prstGeom>
                <a:noFill/>
              </p:spPr>
              <p:txBody>
                <a:bodyPr wrap="square" rtlCol="0">
                  <a:spAutoFit/>
                </a:bodyPr>
                <a:lstStyle/>
                <a:p>
                  <a:r>
                    <a:rPr lang="zh-CN" altLang="en-US" sz="800" b="1" dirty="0"/>
                    <a:t>时序数据库</a:t>
                  </a:r>
                  <a:r>
                    <a:rPr lang="en-US" altLang="zh-CN" sz="800" b="1" dirty="0"/>
                    <a:t>IoTDB</a:t>
                  </a:r>
                  <a:endParaRPr lang="zh-CN" altLang="en-US" sz="800" b="1" dirty="0"/>
                </a:p>
              </p:txBody>
            </p:sp>
          </p:grpSp>
          <p:sp>
            <p:nvSpPr>
              <p:cNvPr id="43" name="矩形 42">
                <a:extLst>
                  <a:ext uri="{FF2B5EF4-FFF2-40B4-BE49-F238E27FC236}">
                    <a16:creationId xmlns:a16="http://schemas.microsoft.com/office/drawing/2014/main" id="{23251A2B-A56A-4B36-14EC-6674CA4C6058}"/>
                  </a:ext>
                </a:extLst>
              </p:cNvPr>
              <p:cNvSpPr/>
              <p:nvPr/>
            </p:nvSpPr>
            <p:spPr>
              <a:xfrm>
                <a:off x="7592214" y="1885503"/>
                <a:ext cx="868365" cy="2008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登录注册</a:t>
                </a:r>
              </a:p>
            </p:txBody>
          </p:sp>
          <p:sp>
            <p:nvSpPr>
              <p:cNvPr id="44" name="矩形 43">
                <a:extLst>
                  <a:ext uri="{FF2B5EF4-FFF2-40B4-BE49-F238E27FC236}">
                    <a16:creationId xmlns:a16="http://schemas.microsoft.com/office/drawing/2014/main" id="{3F3084D3-0657-107D-84B3-B5CB3A338F65}"/>
                  </a:ext>
                </a:extLst>
              </p:cNvPr>
              <p:cNvSpPr/>
              <p:nvPr/>
            </p:nvSpPr>
            <p:spPr>
              <a:xfrm>
                <a:off x="8744165" y="1885503"/>
                <a:ext cx="868365" cy="20089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solidFill>
                      <a:schemeClr val="tx1"/>
                    </a:solidFill>
                  </a:rPr>
                  <a:t>页面</a:t>
                </a:r>
                <a:r>
                  <a:rPr lang="en-US" altLang="zh-CN" sz="800" dirty="0">
                    <a:solidFill>
                      <a:schemeClr val="tx1"/>
                    </a:solidFill>
                  </a:rPr>
                  <a:t>UI</a:t>
                </a:r>
                <a:endParaRPr lang="zh-CN" altLang="en-US" sz="800" dirty="0">
                  <a:solidFill>
                    <a:schemeClr val="tx1"/>
                  </a:solidFill>
                </a:endParaRPr>
              </a:p>
            </p:txBody>
          </p:sp>
          <p:sp>
            <p:nvSpPr>
              <p:cNvPr id="45" name="矩形 44">
                <a:extLst>
                  <a:ext uri="{FF2B5EF4-FFF2-40B4-BE49-F238E27FC236}">
                    <a16:creationId xmlns:a16="http://schemas.microsoft.com/office/drawing/2014/main" id="{6BFB7DD5-E6B6-94E2-0828-C1936E1C7414}"/>
                  </a:ext>
                </a:extLst>
              </p:cNvPr>
              <p:cNvSpPr/>
              <p:nvPr/>
            </p:nvSpPr>
            <p:spPr>
              <a:xfrm>
                <a:off x="6481947" y="2201846"/>
                <a:ext cx="868365" cy="2124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Restful</a:t>
                </a:r>
                <a:r>
                  <a:rPr lang="zh-CN" altLang="en-US" sz="800" dirty="0">
                    <a:solidFill>
                      <a:schemeClr val="tx1"/>
                    </a:solidFill>
                  </a:rPr>
                  <a:t>接口</a:t>
                </a:r>
              </a:p>
            </p:txBody>
          </p:sp>
          <p:sp>
            <p:nvSpPr>
              <p:cNvPr id="46" name="矩形 45">
                <a:extLst>
                  <a:ext uri="{FF2B5EF4-FFF2-40B4-BE49-F238E27FC236}">
                    <a16:creationId xmlns:a16="http://schemas.microsoft.com/office/drawing/2014/main" id="{4DF4A767-0B09-5939-BB55-600437792077}"/>
                  </a:ext>
                </a:extLst>
              </p:cNvPr>
              <p:cNvSpPr/>
              <p:nvPr/>
            </p:nvSpPr>
            <p:spPr>
              <a:xfrm>
                <a:off x="7614919" y="2208510"/>
                <a:ext cx="868365" cy="2124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RPC</a:t>
                </a:r>
                <a:r>
                  <a:rPr lang="zh-CN" altLang="en-US" sz="800" dirty="0">
                    <a:solidFill>
                      <a:schemeClr val="tx1"/>
                    </a:solidFill>
                  </a:rPr>
                  <a:t>接口</a:t>
                </a:r>
              </a:p>
            </p:txBody>
          </p:sp>
          <p:sp>
            <p:nvSpPr>
              <p:cNvPr id="47" name="流程图: 磁盘 46">
                <a:extLst>
                  <a:ext uri="{FF2B5EF4-FFF2-40B4-BE49-F238E27FC236}">
                    <a16:creationId xmlns:a16="http://schemas.microsoft.com/office/drawing/2014/main" id="{47D14557-79EB-F3F1-F828-F332B2F9E61C}"/>
                  </a:ext>
                </a:extLst>
              </p:cNvPr>
              <p:cNvSpPr/>
              <p:nvPr/>
            </p:nvSpPr>
            <p:spPr>
              <a:xfrm>
                <a:off x="8744164" y="2192761"/>
                <a:ext cx="857721" cy="261659"/>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postgres</a:t>
                </a:r>
                <a:endParaRPr lang="zh-CN" altLang="en-US" sz="800" dirty="0">
                  <a:solidFill>
                    <a:schemeClr val="tx1"/>
                  </a:solidFill>
                </a:endParaRPr>
              </a:p>
            </p:txBody>
          </p:sp>
          <p:sp>
            <p:nvSpPr>
              <p:cNvPr id="53" name="矩形: 圆角 52">
                <a:extLst>
                  <a:ext uri="{FF2B5EF4-FFF2-40B4-BE49-F238E27FC236}">
                    <a16:creationId xmlns:a16="http://schemas.microsoft.com/office/drawing/2014/main" id="{C2E3AF3B-DB08-C578-F15F-11E1B517DF42}"/>
                  </a:ext>
                </a:extLst>
              </p:cNvPr>
              <p:cNvSpPr/>
              <p:nvPr/>
            </p:nvSpPr>
            <p:spPr>
              <a:xfrm>
                <a:off x="6220688" y="2618788"/>
                <a:ext cx="3611419" cy="295564"/>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rPr>
                  <a:t>Kafka consumer</a:t>
                </a:r>
                <a:endParaRPr lang="zh-CN" altLang="en-US" sz="800" b="1" dirty="0">
                  <a:solidFill>
                    <a:schemeClr val="tx1"/>
                  </a:solidFill>
                </a:endParaRPr>
              </a:p>
            </p:txBody>
          </p:sp>
          <p:pic>
            <p:nvPicPr>
              <p:cNvPr id="56" name="图片 55">
                <a:extLst>
                  <a:ext uri="{FF2B5EF4-FFF2-40B4-BE49-F238E27FC236}">
                    <a16:creationId xmlns:a16="http://schemas.microsoft.com/office/drawing/2014/main" id="{4151EE04-1F4C-0903-6207-6154BD173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6960" y="79030"/>
                <a:ext cx="1200318" cy="331993"/>
              </a:xfrm>
              <a:prstGeom prst="rect">
                <a:avLst/>
              </a:prstGeom>
            </p:spPr>
          </p:pic>
          <p:sp>
            <p:nvSpPr>
              <p:cNvPr id="57" name="矩形: 圆角 56">
                <a:extLst>
                  <a:ext uri="{FF2B5EF4-FFF2-40B4-BE49-F238E27FC236}">
                    <a16:creationId xmlns:a16="http://schemas.microsoft.com/office/drawing/2014/main" id="{9D9970B9-F9B8-9957-C8B6-921CA34D3481}"/>
                  </a:ext>
                </a:extLst>
              </p:cNvPr>
              <p:cNvSpPr/>
              <p:nvPr/>
            </p:nvSpPr>
            <p:spPr>
              <a:xfrm>
                <a:off x="1758348" y="6232871"/>
                <a:ext cx="8701833" cy="54609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800"/>
              </a:p>
            </p:txBody>
          </p:sp>
          <p:sp>
            <p:nvSpPr>
              <p:cNvPr id="58" name="矩形 57">
                <a:extLst>
                  <a:ext uri="{FF2B5EF4-FFF2-40B4-BE49-F238E27FC236}">
                    <a16:creationId xmlns:a16="http://schemas.microsoft.com/office/drawing/2014/main" id="{3AB546C6-BD37-3D4E-1DC2-2A145886815F}"/>
                  </a:ext>
                </a:extLst>
              </p:cNvPr>
              <p:cNvSpPr/>
              <p:nvPr/>
            </p:nvSpPr>
            <p:spPr>
              <a:xfrm>
                <a:off x="3127165" y="6341039"/>
                <a:ext cx="1559004" cy="3105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t>定时训练</a:t>
                </a:r>
              </a:p>
            </p:txBody>
          </p:sp>
          <p:sp>
            <p:nvSpPr>
              <p:cNvPr id="59" name="矩形 58">
                <a:extLst>
                  <a:ext uri="{FF2B5EF4-FFF2-40B4-BE49-F238E27FC236}">
                    <a16:creationId xmlns:a16="http://schemas.microsoft.com/office/drawing/2014/main" id="{AA7A8019-96D3-A8FA-1352-33ED225CC7AB}"/>
                  </a:ext>
                </a:extLst>
              </p:cNvPr>
              <p:cNvSpPr/>
              <p:nvPr/>
            </p:nvSpPr>
            <p:spPr>
              <a:xfrm>
                <a:off x="5316498" y="6358492"/>
                <a:ext cx="1559004" cy="310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t>模型实时异常检测</a:t>
                </a:r>
              </a:p>
            </p:txBody>
          </p:sp>
          <p:sp>
            <p:nvSpPr>
              <p:cNvPr id="60" name="矩形: 圆角 59">
                <a:extLst>
                  <a:ext uri="{FF2B5EF4-FFF2-40B4-BE49-F238E27FC236}">
                    <a16:creationId xmlns:a16="http://schemas.microsoft.com/office/drawing/2014/main" id="{6D3B7274-8F9F-64AF-2120-E88A9FA02E3D}"/>
                  </a:ext>
                </a:extLst>
              </p:cNvPr>
              <p:cNvSpPr/>
              <p:nvPr/>
            </p:nvSpPr>
            <p:spPr>
              <a:xfrm>
                <a:off x="6220688" y="5888181"/>
                <a:ext cx="4207165" cy="22291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b="1" dirty="0">
                    <a:solidFill>
                      <a:schemeClr val="tx1"/>
                    </a:solidFill>
                  </a:rPr>
                  <a:t>Kafka consumer</a:t>
                </a:r>
                <a:endParaRPr lang="zh-CN" altLang="en-US" sz="800" b="1" dirty="0">
                  <a:solidFill>
                    <a:schemeClr val="tx1"/>
                  </a:solidFill>
                </a:endParaRPr>
              </a:p>
            </p:txBody>
          </p:sp>
          <p:sp>
            <p:nvSpPr>
              <p:cNvPr id="62" name="矩形: 圆角 61">
                <a:extLst>
                  <a:ext uri="{FF2B5EF4-FFF2-40B4-BE49-F238E27FC236}">
                    <a16:creationId xmlns:a16="http://schemas.microsoft.com/office/drawing/2014/main" id="{932BEFEB-B29F-02D7-F891-1CFAA58F471F}"/>
                  </a:ext>
                </a:extLst>
              </p:cNvPr>
              <p:cNvSpPr/>
              <p:nvPr/>
            </p:nvSpPr>
            <p:spPr>
              <a:xfrm>
                <a:off x="1758349" y="5892192"/>
                <a:ext cx="4207165" cy="22291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b="1" dirty="0">
                    <a:solidFill>
                      <a:schemeClr val="tx1"/>
                    </a:solidFill>
                  </a:rPr>
                  <a:t>历史数据预处理</a:t>
                </a:r>
              </a:p>
            </p:txBody>
          </p:sp>
          <p:sp>
            <p:nvSpPr>
              <p:cNvPr id="63" name="矩形 62">
                <a:extLst>
                  <a:ext uri="{FF2B5EF4-FFF2-40B4-BE49-F238E27FC236}">
                    <a16:creationId xmlns:a16="http://schemas.microsoft.com/office/drawing/2014/main" id="{02F05CE6-DFCC-CF76-A193-D5C5278E9E9C}"/>
                  </a:ext>
                </a:extLst>
              </p:cNvPr>
              <p:cNvSpPr/>
              <p:nvPr/>
            </p:nvSpPr>
            <p:spPr>
              <a:xfrm>
                <a:off x="7592214" y="6349631"/>
                <a:ext cx="1559004" cy="3105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800" dirty="0"/>
                  <a:t>异常通知</a:t>
                </a:r>
              </a:p>
            </p:txBody>
          </p:sp>
          <p:sp>
            <p:nvSpPr>
              <p:cNvPr id="64" name="文本框 63">
                <a:extLst>
                  <a:ext uri="{FF2B5EF4-FFF2-40B4-BE49-F238E27FC236}">
                    <a16:creationId xmlns:a16="http://schemas.microsoft.com/office/drawing/2014/main" id="{D3F7E115-84A6-E972-5659-0A7CF857838F}"/>
                  </a:ext>
                </a:extLst>
              </p:cNvPr>
              <p:cNvSpPr txBox="1"/>
              <p:nvPr/>
            </p:nvSpPr>
            <p:spPr>
              <a:xfrm>
                <a:off x="1780639" y="6298024"/>
                <a:ext cx="1432394" cy="252354"/>
              </a:xfrm>
              <a:prstGeom prst="rect">
                <a:avLst/>
              </a:prstGeom>
              <a:noFill/>
            </p:spPr>
            <p:txBody>
              <a:bodyPr wrap="square" rtlCol="0">
                <a:spAutoFit/>
              </a:bodyPr>
              <a:lstStyle/>
              <a:p>
                <a:r>
                  <a:rPr lang="zh-CN" altLang="en-US" sz="800" b="1" dirty="0"/>
                  <a:t>异常检测</a:t>
                </a:r>
              </a:p>
            </p:txBody>
          </p:sp>
          <p:cxnSp>
            <p:nvCxnSpPr>
              <p:cNvPr id="68" name="直接箭头连接符 67">
                <a:extLst>
                  <a:ext uri="{FF2B5EF4-FFF2-40B4-BE49-F238E27FC236}">
                    <a16:creationId xmlns:a16="http://schemas.microsoft.com/office/drawing/2014/main" id="{A67A2273-1825-7426-66C6-97F6DA9703D0}"/>
                  </a:ext>
                </a:extLst>
              </p:cNvPr>
              <p:cNvCxnSpPr/>
              <p:nvPr/>
            </p:nvCxnSpPr>
            <p:spPr>
              <a:xfrm>
                <a:off x="8154590" y="479188"/>
                <a:ext cx="0" cy="36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6D8B5BF2-3B39-434B-15B9-450E5C7EF36B}"/>
                  </a:ext>
                </a:extLst>
              </p:cNvPr>
              <p:cNvCxnSpPr/>
              <p:nvPr/>
            </p:nvCxnSpPr>
            <p:spPr>
              <a:xfrm>
                <a:off x="3343563" y="479188"/>
                <a:ext cx="0" cy="36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C9D56866-E569-A1EC-CBFB-9294F7270C6C}"/>
                  </a:ext>
                </a:extLst>
              </p:cNvPr>
              <p:cNvSpPr txBox="1"/>
              <p:nvPr/>
            </p:nvSpPr>
            <p:spPr>
              <a:xfrm>
                <a:off x="2681365" y="507209"/>
                <a:ext cx="871612" cy="252354"/>
              </a:xfrm>
              <a:prstGeom prst="rect">
                <a:avLst/>
              </a:prstGeom>
              <a:noFill/>
            </p:spPr>
            <p:txBody>
              <a:bodyPr wrap="square" rtlCol="0">
                <a:spAutoFit/>
              </a:bodyPr>
              <a:lstStyle/>
              <a:p>
                <a:r>
                  <a:rPr lang="en-US" altLang="zh-CN" sz="800" dirty="0"/>
                  <a:t>Mqtt</a:t>
                </a:r>
                <a:r>
                  <a:rPr lang="zh-CN" altLang="en-US" sz="800" dirty="0"/>
                  <a:t>请求</a:t>
                </a:r>
              </a:p>
            </p:txBody>
          </p:sp>
          <p:sp>
            <p:nvSpPr>
              <p:cNvPr id="72" name="文本框 71">
                <a:extLst>
                  <a:ext uri="{FF2B5EF4-FFF2-40B4-BE49-F238E27FC236}">
                    <a16:creationId xmlns:a16="http://schemas.microsoft.com/office/drawing/2014/main" id="{AFFAE5A8-D6FF-957B-ED7D-47243ECE75E5}"/>
                  </a:ext>
                </a:extLst>
              </p:cNvPr>
              <p:cNvSpPr txBox="1"/>
              <p:nvPr/>
            </p:nvSpPr>
            <p:spPr>
              <a:xfrm>
                <a:off x="7535784" y="547271"/>
                <a:ext cx="871612" cy="252354"/>
              </a:xfrm>
              <a:prstGeom prst="rect">
                <a:avLst/>
              </a:prstGeom>
              <a:noFill/>
            </p:spPr>
            <p:txBody>
              <a:bodyPr wrap="square" rtlCol="0">
                <a:spAutoFit/>
              </a:bodyPr>
              <a:lstStyle/>
              <a:p>
                <a:r>
                  <a:rPr lang="en-US" altLang="zh-CN" sz="800" dirty="0"/>
                  <a:t>https</a:t>
                </a:r>
                <a:r>
                  <a:rPr lang="zh-CN" altLang="en-US" sz="800" dirty="0"/>
                  <a:t>请求</a:t>
                </a:r>
              </a:p>
            </p:txBody>
          </p:sp>
          <p:cxnSp>
            <p:nvCxnSpPr>
              <p:cNvPr id="74" name="直接箭头连接符 73">
                <a:extLst>
                  <a:ext uri="{FF2B5EF4-FFF2-40B4-BE49-F238E27FC236}">
                    <a16:creationId xmlns:a16="http://schemas.microsoft.com/office/drawing/2014/main" id="{3C8F0C74-1CF1-BA24-77F4-6CD15D95AC0F}"/>
                  </a:ext>
                </a:extLst>
              </p:cNvPr>
              <p:cNvCxnSpPr/>
              <p:nvPr/>
            </p:nvCxnSpPr>
            <p:spPr>
              <a:xfrm>
                <a:off x="4097993" y="2914352"/>
                <a:ext cx="0" cy="19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91F19FE9-E636-752B-EEE1-D3AEB0A1491C}"/>
                  </a:ext>
                </a:extLst>
              </p:cNvPr>
              <p:cNvCxnSpPr>
                <a:endCxn id="53" idx="2"/>
              </p:cNvCxnSpPr>
              <p:nvPr/>
            </p:nvCxnSpPr>
            <p:spPr>
              <a:xfrm flipV="1">
                <a:off x="8036719" y="2914352"/>
                <a:ext cx="0" cy="197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3DBC0F19-941B-1137-20ED-2CEBF99A1A92}"/>
                  </a:ext>
                </a:extLst>
              </p:cNvPr>
              <p:cNvCxnSpPr>
                <a:endCxn id="62" idx="0"/>
              </p:cNvCxnSpPr>
              <p:nvPr/>
            </p:nvCxnSpPr>
            <p:spPr>
              <a:xfrm>
                <a:off x="3861932" y="5546013"/>
                <a:ext cx="0" cy="34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C097E2CD-3243-13C0-4874-5C1294836B0B}"/>
                  </a:ext>
                </a:extLst>
              </p:cNvPr>
              <p:cNvCxnSpPr/>
              <p:nvPr/>
            </p:nvCxnSpPr>
            <p:spPr>
              <a:xfrm>
                <a:off x="8210095" y="5518298"/>
                <a:ext cx="0" cy="346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3143FC40-C30B-A72D-C5B3-DB17C6F51501}"/>
                  </a:ext>
                </a:extLst>
              </p:cNvPr>
              <p:cNvSpPr txBox="1"/>
              <p:nvPr/>
            </p:nvSpPr>
            <p:spPr>
              <a:xfrm>
                <a:off x="1865318" y="3087937"/>
                <a:ext cx="362731" cy="2676970"/>
              </a:xfrm>
              <a:prstGeom prst="rect">
                <a:avLst/>
              </a:prstGeom>
              <a:noFill/>
            </p:spPr>
            <p:txBody>
              <a:bodyPr vert="eaVert" wrap="square" rtlCol="0">
                <a:spAutoFit/>
              </a:bodyPr>
              <a:lstStyle/>
              <a:p>
                <a:r>
                  <a:rPr lang="zh-CN" altLang="en-US" sz="800" b="1" dirty="0"/>
                  <a:t>云端服务</a:t>
                </a:r>
              </a:p>
            </p:txBody>
          </p:sp>
        </p:grpSp>
        <p:pic>
          <p:nvPicPr>
            <p:cNvPr id="66" name="图形 65" descr="用户">
              <a:extLst>
                <a:ext uri="{FF2B5EF4-FFF2-40B4-BE49-F238E27FC236}">
                  <a16:creationId xmlns:a16="http://schemas.microsoft.com/office/drawing/2014/main" id="{CA01FB64-6E1D-9869-F9E3-4B25B75D95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03286" y="949609"/>
              <a:ext cx="489961" cy="489961"/>
            </a:xfrm>
            <a:prstGeom prst="rect">
              <a:avLst/>
            </a:prstGeom>
          </p:spPr>
        </p:pic>
      </p:grpSp>
    </p:spTree>
    <p:extLst>
      <p:ext uri="{BB962C8B-B14F-4D97-AF65-F5344CB8AC3E}">
        <p14:creationId xmlns:p14="http://schemas.microsoft.com/office/powerpoint/2010/main" val="150336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5897EE-7FFF-B253-6AE8-786DDAEE8A84}"/>
              </a:ext>
            </a:extLst>
          </p:cNvPr>
          <p:cNvPicPr>
            <a:picLocks noChangeAspect="1"/>
          </p:cNvPicPr>
          <p:nvPr/>
        </p:nvPicPr>
        <p:blipFill>
          <a:blip r:embed="rId2"/>
          <a:stretch>
            <a:fillRect/>
          </a:stretch>
        </p:blipFill>
        <p:spPr>
          <a:xfrm>
            <a:off x="534274" y="273715"/>
            <a:ext cx="909861" cy="844871"/>
          </a:xfrm>
          <a:prstGeom prst="rect">
            <a:avLst/>
          </a:prstGeom>
        </p:spPr>
      </p:pic>
      <p:sp>
        <p:nvSpPr>
          <p:cNvPr id="5" name="文本框 4">
            <a:extLst>
              <a:ext uri="{FF2B5EF4-FFF2-40B4-BE49-F238E27FC236}">
                <a16:creationId xmlns:a16="http://schemas.microsoft.com/office/drawing/2014/main" id="{D7EBC4C2-45B5-1D24-3C18-A8A2B266F189}"/>
              </a:ext>
            </a:extLst>
          </p:cNvPr>
          <p:cNvSpPr txBox="1"/>
          <p:nvPr/>
        </p:nvSpPr>
        <p:spPr>
          <a:xfrm>
            <a:off x="1472552" y="476270"/>
            <a:ext cx="2261965" cy="400110"/>
          </a:xfrm>
          <a:prstGeom prst="rect">
            <a:avLst/>
          </a:prstGeom>
          <a:noFill/>
        </p:spPr>
        <p:txBody>
          <a:bodyPr wrap="square" rtlCol="0">
            <a:spAutoFit/>
          </a:bodyPr>
          <a:lstStyle/>
          <a:p>
            <a:r>
              <a:rPr lang="en-US" altLang="zh-CN" sz="2000" b="1" dirty="0">
                <a:latin typeface="+mj-lt"/>
              </a:rPr>
              <a:t>1.1</a:t>
            </a:r>
            <a:r>
              <a:rPr lang="zh-CN" altLang="en-US" sz="2000" b="1" dirty="0">
                <a:latin typeface="+mj-lt"/>
              </a:rPr>
              <a:t> 研究背景</a:t>
            </a:r>
          </a:p>
        </p:txBody>
      </p:sp>
      <p:sp>
        <p:nvSpPr>
          <p:cNvPr id="8" name="文本框 7">
            <a:extLst>
              <a:ext uri="{FF2B5EF4-FFF2-40B4-BE49-F238E27FC236}">
                <a16:creationId xmlns:a16="http://schemas.microsoft.com/office/drawing/2014/main" id="{F4C7A1FB-A362-A83D-FEEB-B191CF0C1D45}"/>
              </a:ext>
            </a:extLst>
          </p:cNvPr>
          <p:cNvSpPr txBox="1"/>
          <p:nvPr/>
        </p:nvSpPr>
        <p:spPr>
          <a:xfrm>
            <a:off x="2030879" y="1352650"/>
            <a:ext cx="8401421" cy="2585323"/>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随着以新能源汽车为代表的汽车工业的发展，汽车传感器装置越来越多，电子系统越来越复杂，给驾驶者和乘客带来舒适化与智能化体验同时，也面临电子系统稳定性考验。传统的汽车电子系统故障诊断依赖于专业的诊断设备与复杂的汽车</a:t>
            </a:r>
            <a:r>
              <a:rPr lang="en-US" altLang="zh-CN" dirty="0"/>
              <a:t>ECU</a:t>
            </a:r>
            <a:r>
              <a:rPr lang="zh-CN" altLang="en-US" dirty="0"/>
              <a:t>通信协议，排查异常会比较麻烦。如果能借助对传感器数据进行采集与解析，利用多元时序异常检测算法进行异常检测，可以尽早发现潜在的异常，节省工程师资源与提升安全性。</a:t>
            </a: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endParaRPr lang="en-US" altLang="zh-CN" dirty="0"/>
          </a:p>
          <a:p>
            <a:pPr marL="285750" indent="-285750">
              <a:buFont typeface="Wingdings" panose="05000000000000000000" pitchFamily="2" charset="2"/>
              <a:buChar char="l"/>
            </a:pPr>
            <a:r>
              <a:rPr lang="zh-CN" altLang="en-US" dirty="0"/>
              <a:t>多元时序无监督异常检测近年来越来越多成为</a:t>
            </a:r>
          </a:p>
        </p:txBody>
      </p:sp>
    </p:spTree>
    <p:extLst>
      <p:ext uri="{BB962C8B-B14F-4D97-AF65-F5344CB8AC3E}">
        <p14:creationId xmlns:p14="http://schemas.microsoft.com/office/powerpoint/2010/main" val="318322850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1011</Words>
  <Application>Microsoft Office PowerPoint</Application>
  <PresentationFormat>宽屏</PresentationFormat>
  <Paragraphs>151</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Jie</dc:creator>
  <cp:lastModifiedBy>jay hsu</cp:lastModifiedBy>
  <cp:revision>55</cp:revision>
  <dcterms:created xsi:type="dcterms:W3CDTF">2025-02-14T01:16:33Z</dcterms:created>
  <dcterms:modified xsi:type="dcterms:W3CDTF">2025-02-15T03:10:39Z</dcterms:modified>
</cp:coreProperties>
</file>