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67" r:id="rId2"/>
    <p:sldId id="578" r:id="rId3"/>
    <p:sldId id="624" r:id="rId4"/>
    <p:sldId id="579" r:id="rId5"/>
    <p:sldId id="581" r:id="rId6"/>
    <p:sldId id="582" r:id="rId7"/>
    <p:sldId id="584" r:id="rId8"/>
    <p:sldId id="580" r:id="rId9"/>
    <p:sldId id="583" r:id="rId10"/>
    <p:sldId id="585" r:id="rId11"/>
    <p:sldId id="586" r:id="rId12"/>
    <p:sldId id="587" r:id="rId13"/>
    <p:sldId id="588" r:id="rId14"/>
    <p:sldId id="601" r:id="rId15"/>
    <p:sldId id="625" r:id="rId16"/>
    <p:sldId id="626" r:id="rId17"/>
    <p:sldId id="627" r:id="rId18"/>
    <p:sldId id="596" r:id="rId19"/>
    <p:sldId id="590" r:id="rId20"/>
    <p:sldId id="591" r:id="rId21"/>
    <p:sldId id="592" r:id="rId22"/>
    <p:sldId id="593" r:id="rId23"/>
    <p:sldId id="594" r:id="rId24"/>
    <p:sldId id="598" r:id="rId25"/>
    <p:sldId id="602" r:id="rId26"/>
    <p:sldId id="604" r:id="rId27"/>
    <p:sldId id="603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70726" autoAdjust="0"/>
  </p:normalViewPr>
  <p:slideViewPr>
    <p:cSldViewPr snapToGrid="0" snapToObjects="1">
      <p:cViewPr>
        <p:scale>
          <a:sx n="66" d="100"/>
          <a:sy n="66" d="100"/>
        </p:scale>
        <p:origin x="-2226" y="-112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9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means that the values of the Y component of a tuple in r depend on, or are determined by, the values of the X component; alternatively, the values of the X component of a tuple uniquely (or functionally) determine the values of the Y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1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8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Having </a:t>
            </a:r>
            <a:r>
              <a:rPr lang="en-US" dirty="0"/>
              <a:t>introduced functional dependencies, we are now ready to use them to specify how to use them to develop a formal methodology for testing </a:t>
            </a:r>
            <a:r>
              <a:rPr lang="en-US"/>
              <a:t>and improving relation schemas.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000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2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456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Intuitively, if a relation schema corresponds to one entity type or one relationship type, it is straightforward to explain its meaning.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1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2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3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3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5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83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8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4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3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2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In contrast, each department’s information appears only once in the DEPARTMENT relation in Figure 14.2. Only the department number (</a:t>
            </a:r>
            <a:r>
              <a:rPr lang="en-US" dirty="0" err="1"/>
              <a:t>Dnumber</a:t>
            </a:r>
            <a:r>
              <a:rPr lang="en-US" dirty="0"/>
              <a:t>) is repeated in the EMPLOYEE relation for</a:t>
            </a:r>
          </a:p>
          <a:p>
            <a:r>
              <a:rPr lang="en-US" dirty="0"/>
              <a:t>each employee who works in that department as a foreign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the design of Figure 14.2, we do not have to worry about this consistency problem because we enter only the department number in the employee tuple; all other attribute values of department 5 are recorded only once in the database, as a single tuple in the DEPARTMENT relation.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problem does not occur in the design of Figure 14.2 because a department is entered in the DEPARTMENT relation whether or not any employees work for it, and whenever an employee is assigned to that department, a corresponding tuple is inserted in EMPLOYEE.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the design of Figure 14.2, we do not have to worry about this consistency problem because we enter only the department number in the employee tuple; all other attribute values of department 5 are recorded only once in the database, as a single tuple in the DEPARTMENT relation.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75" y="2331851"/>
            <a:ext cx="108472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14: Basics of Functional Dependencies and Normalization for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insert a department, say (</a:t>
            </a:r>
            <a:r>
              <a:rPr lang="en-US" sz="2600" dirty="0" err="1"/>
              <a:t>dnumber</a:t>
            </a:r>
            <a:r>
              <a:rPr lang="en-US" sz="2600" dirty="0"/>
              <a:t>=6, </a:t>
            </a:r>
            <a:r>
              <a:rPr lang="en-US" sz="2600" dirty="0" err="1"/>
              <a:t>dname</a:t>
            </a:r>
            <a:r>
              <a:rPr lang="en-US" sz="2600" dirty="0"/>
              <a:t>='Human Resources'), that </a:t>
            </a:r>
            <a:r>
              <a:rPr lang="en-US" sz="2600" b="1" dirty="0"/>
              <a:t>does not have any employees</a:t>
            </a:r>
            <a:r>
              <a:rPr lang="en-US" sz="2600" dirty="0"/>
              <a:t>, then we </a:t>
            </a:r>
            <a:r>
              <a:rPr lang="en-US" sz="2600" dirty="0">
                <a:solidFill>
                  <a:srgbClr val="FF0000"/>
                </a:solidFill>
              </a:rPr>
              <a:t>need to use NULL values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DD7D89-3ED2-4380-9206-C23ED6B4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7" y="2353130"/>
            <a:ext cx="7800000" cy="23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A2D37D-B563-473F-8824-51046178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55" y="1690688"/>
            <a:ext cx="724761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</a:t>
            </a:r>
            <a:r>
              <a:rPr lang="en-US" sz="2600" dirty="0">
                <a:solidFill>
                  <a:srgbClr val="FF0000"/>
                </a:solidFill>
              </a:rPr>
              <a:t>delete</a:t>
            </a:r>
            <a:r>
              <a:rPr lang="en-US" sz="2600" dirty="0"/>
              <a:t> the </a:t>
            </a:r>
            <a:r>
              <a:rPr lang="en-US" sz="2600" b="1" dirty="0"/>
              <a:t>last employee </a:t>
            </a:r>
            <a:r>
              <a:rPr lang="en-US" sz="2600" dirty="0"/>
              <a:t>"Jack Rabbit", we will </a:t>
            </a:r>
            <a:r>
              <a:rPr lang="en-US" sz="2600" dirty="0">
                <a:solidFill>
                  <a:srgbClr val="FF0000"/>
                </a:solidFill>
              </a:rPr>
              <a:t>lose information on the department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8E63971-79FE-481A-9646-CD5015451642}"/>
              </a:ext>
            </a:extLst>
          </p:cNvPr>
          <p:cNvSpPr/>
          <p:nvPr/>
        </p:nvSpPr>
        <p:spPr>
          <a:xfrm>
            <a:off x="1155034" y="5206769"/>
            <a:ext cx="4819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DELETE </a:t>
            </a:r>
            <a:r>
              <a:rPr lang="en-US" sz="2000" dirty="0"/>
              <a:t>employee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 </a:t>
            </a:r>
            <a:r>
              <a:rPr lang="en-US" sz="2000" dirty="0" err="1"/>
              <a:t>fname</a:t>
            </a:r>
            <a:r>
              <a:rPr lang="en-US" sz="2000" dirty="0"/>
              <a:t> = 'Jack' AND </a:t>
            </a:r>
            <a:r>
              <a:rPr lang="en-US" sz="2000" dirty="0" err="1"/>
              <a:t>lname</a:t>
            </a:r>
            <a:r>
              <a:rPr lang="en-US" sz="2000" dirty="0"/>
              <a:t> = 'Rabbit'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F138E20-E837-466A-B10A-4CC5DFD4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4" y="2352339"/>
            <a:ext cx="7904762" cy="15142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15" y="5560712"/>
            <a:ext cx="67421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This delete operation has deleted </a:t>
            </a:r>
            <a:r>
              <a:rPr lang="en-US" sz="2800" dirty="0">
                <a:solidFill>
                  <a:srgbClr val="FF0000"/>
                </a:solidFill>
              </a:rPr>
              <a:t>additional</a:t>
            </a:r>
            <a:r>
              <a:rPr lang="en-US" sz="2800" dirty="0"/>
              <a:t> information !!!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Information on the </a:t>
            </a:r>
            <a:r>
              <a:rPr lang="en-US" altLang="zh-CN" b="1" dirty="0">
                <a:solidFill>
                  <a:prstClr val="black"/>
                </a:solidFill>
              </a:rPr>
              <a:t>"Payroll" department </a:t>
            </a:r>
            <a:r>
              <a:rPr lang="en-US" altLang="zh-CN" dirty="0">
                <a:solidFill>
                  <a:prstClr val="black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also deleted !!! </a:t>
            </a:r>
            <a:r>
              <a:rPr lang="en-US" altLang="zh-CN" dirty="0">
                <a:solidFill>
                  <a:prstClr val="black"/>
                </a:solidFill>
              </a:rPr>
              <a:t>(its </a:t>
            </a:r>
            <a:r>
              <a:rPr lang="en-US" altLang="zh-CN" dirty="0" err="1">
                <a:solidFill>
                  <a:prstClr val="black"/>
                </a:solidFill>
              </a:rPr>
              <a:t>dnumber</a:t>
            </a:r>
            <a:r>
              <a:rPr lang="en-US" altLang="zh-CN" dirty="0">
                <a:solidFill>
                  <a:prstClr val="black"/>
                </a:solidFill>
              </a:rPr>
              <a:t>, its name and its manager) from the database !!!</a:t>
            </a: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Clearly, that should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prstClr val="black"/>
                </a:solidFill>
              </a:rPr>
              <a:t>be a consequence of a delete command that is routinely used to remove employees....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9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If we change the manager of the Research department to 888-88-8888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update </a:t>
            </a:r>
            <a:r>
              <a:rPr lang="en-US" b="1" dirty="0"/>
              <a:t>logically </a:t>
            </a:r>
            <a:r>
              <a:rPr lang="en-US" dirty="0"/>
              <a:t>involved changing ONE item of information (namely change 123-45-6789 to 888-88-8888), </a:t>
            </a:r>
            <a:r>
              <a:rPr lang="en-US" dirty="0">
                <a:solidFill>
                  <a:srgbClr val="FF0000"/>
                </a:solidFill>
              </a:rPr>
              <a:t>but </a:t>
            </a:r>
            <a:r>
              <a:rPr lang="en-US" dirty="0"/>
              <a:t>the update operation </a:t>
            </a:r>
            <a:r>
              <a:rPr lang="en-US" dirty="0">
                <a:solidFill>
                  <a:srgbClr val="FF0000"/>
                </a:solidFill>
              </a:rPr>
              <a:t>has modified</a:t>
            </a:r>
            <a:r>
              <a:rPr lang="en-US" dirty="0"/>
              <a:t>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tuples</a:t>
            </a:r>
            <a:r>
              <a:rPr lang="en-US" dirty="0"/>
              <a:t> in Employee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3B86E1-D20C-4D84-A3B1-E3305922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9" y="2419048"/>
            <a:ext cx="7866667" cy="15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197178-C64C-4665-9065-697E6F45D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57" y="1647620"/>
            <a:ext cx="7857143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r>
              <a:rPr lang="en-US" dirty="0" smtClean="0"/>
              <a:t>Anomalies </a:t>
            </a:r>
            <a:r>
              <a:rPr lang="en-US" dirty="0"/>
              <a:t>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CS229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Is this form better?</a:t>
            </a:r>
          </a:p>
          <a:p>
            <a:endParaRPr lang="en-US" sz="26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Redundancy?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Guideline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Design guideline 1:</a:t>
            </a:r>
            <a:endParaRPr lang="en-US" sz="2800" dirty="0"/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Design the base relation schemas so that </a:t>
            </a:r>
            <a:r>
              <a:rPr lang="en-US" altLang="zh-CN" dirty="0">
                <a:solidFill>
                  <a:srgbClr val="FF0000"/>
                </a:solidFill>
              </a:rPr>
              <a:t>no insertion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deletion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en-US" altLang="zh-CN" dirty="0" smtClean="0">
                <a:solidFill>
                  <a:prstClr val="black"/>
                </a:solidFill>
              </a:rPr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modification </a:t>
            </a:r>
            <a:r>
              <a:rPr lang="en-US" altLang="zh-CN" dirty="0">
                <a:solidFill>
                  <a:srgbClr val="FF0000"/>
                </a:solidFill>
              </a:rPr>
              <a:t>anomalies </a:t>
            </a:r>
            <a:r>
              <a:rPr lang="en-US" altLang="zh-CN" dirty="0">
                <a:solidFill>
                  <a:prstClr val="black"/>
                </a:solidFill>
              </a:rPr>
              <a:t>are present in the relations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any anomalies are present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FF0000"/>
                </a:solidFill>
              </a:rPr>
              <a:t>them </a:t>
            </a:r>
            <a:r>
              <a:rPr lang="en-US" dirty="0">
                <a:solidFill>
                  <a:prstClr val="black"/>
                </a:solidFill>
              </a:rPr>
              <a:t>clearly and make sure that the programs that </a:t>
            </a:r>
            <a:r>
              <a:rPr lang="en-US" dirty="0">
                <a:solidFill>
                  <a:srgbClr val="FF0000"/>
                </a:solidFill>
              </a:rPr>
              <a:t>update the database </a:t>
            </a:r>
            <a:r>
              <a:rPr lang="en-US" dirty="0" smtClean="0">
                <a:solidFill>
                  <a:prstClr val="black"/>
                </a:solidFill>
              </a:rPr>
              <a:t>will </a:t>
            </a:r>
            <a:r>
              <a:rPr lang="en-US" dirty="0" smtClean="0">
                <a:solidFill>
                  <a:srgbClr val="FF0000"/>
                </a:solidFill>
              </a:rPr>
              <a:t>operate </a:t>
            </a:r>
            <a:r>
              <a:rPr lang="en-US" dirty="0">
                <a:solidFill>
                  <a:srgbClr val="FF0000"/>
                </a:solidFill>
              </a:rPr>
              <a:t>correctly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4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Guideline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Design guideline 2:</a:t>
            </a:r>
            <a:endParaRPr lang="en-US" sz="2800" dirty="0"/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As far as possible, </a:t>
            </a:r>
            <a:r>
              <a:rPr lang="en-US" altLang="zh-CN" dirty="0">
                <a:solidFill>
                  <a:srgbClr val="FF0000"/>
                </a:solidFill>
              </a:rPr>
              <a:t>avoid </a:t>
            </a:r>
            <a:r>
              <a:rPr lang="en-US" altLang="zh-CN" dirty="0">
                <a:solidFill>
                  <a:prstClr val="black"/>
                </a:solidFill>
              </a:rPr>
              <a:t>placing attributes in a base relation </a:t>
            </a:r>
            <a:r>
              <a:rPr lang="en-US" altLang="zh-CN" dirty="0" smtClean="0">
                <a:solidFill>
                  <a:prstClr val="black"/>
                </a:solidFill>
              </a:rPr>
              <a:t>whose values </a:t>
            </a:r>
            <a:r>
              <a:rPr lang="en-US" altLang="zh-CN" dirty="0">
                <a:solidFill>
                  <a:prstClr val="black"/>
                </a:solidFill>
              </a:rPr>
              <a:t>may </a:t>
            </a:r>
            <a:r>
              <a:rPr lang="en-US" altLang="zh-CN" dirty="0">
                <a:solidFill>
                  <a:srgbClr val="FF0000"/>
                </a:solidFill>
              </a:rPr>
              <a:t>frequently be NULL</a:t>
            </a:r>
            <a:r>
              <a:rPr lang="en-US" altLang="zh-CN" dirty="0">
                <a:solidFill>
                  <a:prstClr val="black"/>
                </a:solidFill>
              </a:rPr>
              <a:t>.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NULLs are unavoidable, make sure that they </a:t>
            </a:r>
            <a:r>
              <a:rPr lang="en-US" dirty="0" smtClean="0">
                <a:solidFill>
                  <a:prstClr val="black"/>
                </a:solidFill>
              </a:rPr>
              <a:t>apply in </a:t>
            </a:r>
            <a:r>
              <a:rPr lang="en-US" dirty="0">
                <a:solidFill>
                  <a:srgbClr val="FF0000"/>
                </a:solidFill>
              </a:rPr>
              <a:t>exceptional cases only </a:t>
            </a: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do not </a:t>
            </a:r>
            <a:r>
              <a:rPr lang="en-US" dirty="0">
                <a:solidFill>
                  <a:prstClr val="black"/>
                </a:solidFill>
              </a:rPr>
              <a:t>apply to a </a:t>
            </a:r>
            <a:r>
              <a:rPr lang="en-US" dirty="0">
                <a:solidFill>
                  <a:srgbClr val="FF0000"/>
                </a:solidFill>
              </a:rPr>
              <a:t>majority of tuples </a:t>
            </a:r>
            <a:r>
              <a:rPr lang="en-US" dirty="0">
                <a:solidFill>
                  <a:prstClr val="black"/>
                </a:solidFill>
              </a:rPr>
              <a:t>in the relation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Guideline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Design guideline 3:</a:t>
            </a:r>
            <a:endParaRPr lang="en-US" sz="2800" dirty="0"/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Avoid </a:t>
            </a:r>
            <a:r>
              <a:rPr lang="en-US" altLang="zh-CN" dirty="0" smtClean="0">
                <a:solidFill>
                  <a:prstClr val="black"/>
                </a:solidFill>
              </a:rPr>
              <a:t>relations that </a:t>
            </a:r>
            <a:r>
              <a:rPr lang="en-US" altLang="zh-CN" dirty="0">
                <a:solidFill>
                  <a:prstClr val="black"/>
                </a:solidFill>
              </a:rPr>
              <a:t>contain </a:t>
            </a:r>
            <a:r>
              <a:rPr lang="en-US" altLang="zh-CN" b="1" dirty="0">
                <a:solidFill>
                  <a:prstClr val="black"/>
                </a:solidFill>
              </a:rPr>
              <a:t>matching attributes </a:t>
            </a:r>
            <a:r>
              <a:rPr lang="en-US" altLang="zh-CN" dirty="0">
                <a:solidFill>
                  <a:prstClr val="black"/>
                </a:solidFill>
              </a:rPr>
              <a:t>that are </a:t>
            </a:r>
            <a:r>
              <a:rPr lang="en-US" altLang="zh-CN" dirty="0">
                <a:solidFill>
                  <a:srgbClr val="FF0000"/>
                </a:solidFill>
              </a:rPr>
              <a:t>not (foreign key, primary key) </a:t>
            </a:r>
            <a:r>
              <a:rPr lang="en-US" altLang="zh-CN" dirty="0" smtClean="0">
                <a:solidFill>
                  <a:srgbClr val="FF0000"/>
                </a:solidFill>
              </a:rPr>
              <a:t>combinations</a:t>
            </a:r>
            <a:r>
              <a:rPr lang="en-US" altLang="zh-CN" dirty="0" smtClean="0">
                <a:solidFill>
                  <a:prstClr val="black"/>
                </a:solidFill>
              </a:rPr>
              <a:t> because </a:t>
            </a:r>
            <a:r>
              <a:rPr lang="en-US" altLang="zh-CN" dirty="0">
                <a:solidFill>
                  <a:prstClr val="black"/>
                </a:solidFill>
              </a:rPr>
              <a:t>joining on such attributes may </a:t>
            </a:r>
            <a:r>
              <a:rPr lang="en-US" altLang="zh-CN" dirty="0">
                <a:solidFill>
                  <a:srgbClr val="FF0000"/>
                </a:solidFill>
              </a:rPr>
              <a:t>produce spurious tuples</a:t>
            </a:r>
            <a:r>
              <a:rPr lang="en-US" altLang="zh-CN" dirty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 of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rgbClr val="FF0000"/>
                </a:solidFill>
              </a:rPr>
              <a:t>informally</a:t>
            </a:r>
            <a:r>
              <a:rPr lang="en-US" dirty="0" smtClean="0"/>
              <a:t> </a:t>
            </a:r>
            <a:r>
              <a:rPr lang="en-US" dirty="0"/>
              <a:t>discussed situations that lead to </a:t>
            </a:r>
            <a:r>
              <a:rPr lang="en-US" dirty="0">
                <a:solidFill>
                  <a:srgbClr val="FF0000"/>
                </a:solidFill>
              </a:rPr>
              <a:t>problematic</a:t>
            </a:r>
            <a:r>
              <a:rPr lang="en-US" dirty="0"/>
              <a:t> relation schemas</a:t>
            </a:r>
            <a:endParaRPr lang="en-US" altLang="zh-CN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dirty="0"/>
              <a:t>We proposed </a:t>
            </a:r>
            <a:r>
              <a:rPr lang="en-US" b="1" dirty="0"/>
              <a:t>informal guidelines </a:t>
            </a:r>
            <a:r>
              <a:rPr lang="en-US" dirty="0"/>
              <a:t>for a good relational design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In the rest: </a:t>
            </a:r>
            <a:r>
              <a:rPr lang="en-US" dirty="0">
                <a:solidFill>
                  <a:prstClr val="black"/>
                </a:solidFill>
              </a:rPr>
              <a:t>Present </a:t>
            </a:r>
            <a:r>
              <a:rPr lang="en-US" dirty="0">
                <a:solidFill>
                  <a:srgbClr val="FF0000"/>
                </a:solidFill>
              </a:rPr>
              <a:t>formal </a:t>
            </a:r>
            <a:r>
              <a:rPr lang="en-US" dirty="0"/>
              <a:t>concepts </a:t>
            </a:r>
            <a:r>
              <a:rPr lang="en-US" dirty="0">
                <a:solidFill>
                  <a:prstClr val="black"/>
                </a:solidFill>
              </a:rPr>
              <a:t>that may be used to define the </a:t>
            </a:r>
            <a:r>
              <a:rPr lang="en-US" i="1" dirty="0">
                <a:solidFill>
                  <a:prstClr val="black"/>
                </a:solidFill>
              </a:rPr>
              <a:t>goodness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badness </a:t>
            </a:r>
            <a:r>
              <a:rPr lang="en-US" dirty="0">
                <a:solidFill>
                  <a:prstClr val="black"/>
                </a:solidFill>
              </a:rPr>
              <a:t>of relation schemas </a:t>
            </a:r>
            <a:r>
              <a:rPr lang="en-US" dirty="0">
                <a:solidFill>
                  <a:srgbClr val="FF0000"/>
                </a:solidFill>
              </a:rPr>
              <a:t>more precisely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lvl="1"/>
            <a:r>
              <a:rPr lang="en-US" sz="2200" dirty="0"/>
              <a:t>Discuss</a:t>
            </a:r>
            <a:r>
              <a:rPr lang="en-US" sz="2200" dirty="0">
                <a:solidFill>
                  <a:srgbClr val="FF0000"/>
                </a:solidFill>
              </a:rPr>
              <a:t> Functional dependency </a:t>
            </a:r>
            <a:r>
              <a:rPr lang="en-US" sz="2200" dirty="0">
                <a:solidFill>
                  <a:prstClr val="black"/>
                </a:solidFill>
              </a:rPr>
              <a:t>as a tool for analysis</a:t>
            </a:r>
          </a:p>
          <a:p>
            <a:pPr lvl="1"/>
            <a:r>
              <a:rPr lang="en-US" sz="2200" dirty="0"/>
              <a:t>Specify the  three </a:t>
            </a:r>
            <a:r>
              <a:rPr lang="en-US" sz="2200" b="1" dirty="0"/>
              <a:t>normal forms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0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 </a:t>
            </a:r>
            <a:r>
              <a:rPr lang="en-US" sz="2800" b="1" dirty="0"/>
              <a:t>formal tool </a:t>
            </a:r>
            <a:r>
              <a:rPr lang="en-US" sz="2800" dirty="0"/>
              <a:t>for </a:t>
            </a:r>
            <a:r>
              <a:rPr lang="en-US" sz="2800" dirty="0">
                <a:solidFill>
                  <a:srgbClr val="FF0000"/>
                </a:solidFill>
              </a:rPr>
              <a:t>analysis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FF0000"/>
                </a:solidFill>
              </a:rPr>
              <a:t>relational schemas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Enables us to </a:t>
            </a:r>
            <a:r>
              <a:rPr lang="en-US" altLang="zh-CN" i="1" dirty="0">
                <a:solidFill>
                  <a:srgbClr val="FF0000"/>
                </a:solidFill>
              </a:rPr>
              <a:t>detect</a:t>
            </a:r>
            <a:r>
              <a:rPr lang="en-US" altLang="zh-CN" dirty="0">
                <a:solidFill>
                  <a:prstClr val="black"/>
                </a:solidFill>
              </a:rPr>
              <a:t> and</a:t>
            </a:r>
            <a:r>
              <a:rPr lang="en-US" altLang="zh-CN" i="1" dirty="0">
                <a:solidFill>
                  <a:srgbClr val="FF0000"/>
                </a:solidFill>
              </a:rPr>
              <a:t> describe </a:t>
            </a:r>
            <a:r>
              <a:rPr lang="en-US" altLang="zh-CN" dirty="0">
                <a:solidFill>
                  <a:prstClr val="black"/>
                </a:solidFill>
              </a:rPr>
              <a:t>some of the above-mentioned </a:t>
            </a:r>
            <a:r>
              <a:rPr lang="en-US" altLang="zh-CN" b="1" dirty="0">
                <a:solidFill>
                  <a:prstClr val="black"/>
                </a:solidFill>
              </a:rPr>
              <a:t>problems</a:t>
            </a:r>
            <a:r>
              <a:rPr lang="en-US" altLang="zh-CN" dirty="0">
                <a:solidFill>
                  <a:prstClr val="black"/>
                </a:solidFill>
              </a:rPr>
              <a:t> in </a:t>
            </a:r>
            <a:r>
              <a:rPr lang="en-US" altLang="zh-CN" dirty="0">
                <a:solidFill>
                  <a:srgbClr val="FF0000"/>
                </a:solidFill>
              </a:rPr>
              <a:t>precise terms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8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 have assumed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Attributes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are grouped to form </a:t>
            </a:r>
            <a:r>
              <a:rPr lang="en-US" dirty="0"/>
              <a:t>a </a:t>
            </a:r>
            <a:r>
              <a:rPr lang="en-US" b="1" dirty="0" smtClean="0"/>
              <a:t>relation</a:t>
            </a:r>
            <a:r>
              <a:rPr lang="en-US" dirty="0" smtClean="0"/>
              <a:t> </a:t>
            </a:r>
            <a:r>
              <a:rPr lang="en-US" b="1" dirty="0" smtClean="0"/>
              <a:t>schema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using the common sense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b="1" dirty="0"/>
              <a:t>database </a:t>
            </a:r>
            <a:r>
              <a:rPr lang="en-US" b="1" dirty="0" smtClean="0"/>
              <a:t>designer</a:t>
            </a:r>
          </a:p>
          <a:p>
            <a:pPr lvl="1"/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Need </a:t>
            </a:r>
            <a:r>
              <a:rPr lang="en-US" sz="2800" dirty="0"/>
              <a:t>some </a:t>
            </a:r>
            <a:r>
              <a:rPr lang="en-US" sz="2800" b="1" dirty="0"/>
              <a:t>formal way </a:t>
            </a:r>
            <a:r>
              <a:rPr lang="en-US" sz="2800" dirty="0"/>
              <a:t>of analyzing </a:t>
            </a:r>
            <a:r>
              <a:rPr lang="en-US" sz="2800" dirty="0">
                <a:solidFill>
                  <a:srgbClr val="FF0000"/>
                </a:solidFill>
              </a:rPr>
              <a:t>why</a:t>
            </a:r>
            <a:r>
              <a:rPr lang="en-US" sz="2800" dirty="0"/>
              <a:t> one grouping of attributes into a </a:t>
            </a:r>
            <a:r>
              <a:rPr lang="en-US" sz="2800" dirty="0" smtClean="0"/>
              <a:t>relation schema </a:t>
            </a:r>
            <a:r>
              <a:rPr lang="en-US" sz="2800" dirty="0">
                <a:solidFill>
                  <a:srgbClr val="FF0000"/>
                </a:solidFill>
              </a:rPr>
              <a:t>may be better than </a:t>
            </a:r>
            <a:r>
              <a:rPr lang="en-US" sz="2800" dirty="0" smtClean="0"/>
              <a:t>another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In </a:t>
            </a:r>
            <a:r>
              <a:rPr lang="en-US" sz="2800" dirty="0" smtClean="0"/>
              <a:t>this chapter </a:t>
            </a:r>
            <a:r>
              <a:rPr lang="en-US" sz="2800" dirty="0"/>
              <a:t>we discuss some of the </a:t>
            </a:r>
            <a:r>
              <a:rPr lang="en-US" sz="2800" b="1" dirty="0"/>
              <a:t>theory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evaluate </a:t>
            </a:r>
            <a:r>
              <a:rPr lang="en-US" sz="2800" dirty="0">
                <a:solidFill>
                  <a:srgbClr val="FF0000"/>
                </a:solidFill>
              </a:rPr>
              <a:t>relational schemas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FF0000"/>
                </a:solidFill>
              </a:rPr>
              <a:t>design quality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Let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 be 2 </a:t>
            </a:r>
            <a:r>
              <a:rPr lang="en-US" sz="2800" b="1" dirty="0"/>
              <a:t>set of attributes </a:t>
            </a:r>
            <a:r>
              <a:rPr lang="en-US" sz="2800" dirty="0"/>
              <a:t>in a relation </a:t>
            </a:r>
            <a:r>
              <a:rPr lang="en-US" sz="2800" b="1" i="1" dirty="0"/>
              <a:t>R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We say that 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prstClr val="black"/>
                </a:solidFill>
              </a:rPr>
              <a:t> is </a:t>
            </a:r>
            <a:r>
              <a:rPr lang="en-US" altLang="zh-CN" sz="2800" dirty="0">
                <a:solidFill>
                  <a:srgbClr val="0070C0"/>
                </a:solidFill>
              </a:rPr>
              <a:t>functionally dependent on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(or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functionally determines 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prstClr val="black"/>
                </a:solidFill>
              </a:rPr>
              <a:t> , notation: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→ 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prstClr val="black"/>
                </a:solidFill>
              </a:rPr>
              <a:t>) </a:t>
            </a:r>
            <a:r>
              <a:rPr lang="en-US" altLang="zh-CN" sz="2800" dirty="0" err="1">
                <a:solidFill>
                  <a:prstClr val="black"/>
                </a:solidFill>
              </a:rPr>
              <a:t>iff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18D3B04-A836-4716-BECD-45EBAB1D945D}"/>
              </a:ext>
            </a:extLst>
          </p:cNvPr>
          <p:cNvGrpSpPr/>
          <p:nvPr/>
        </p:nvGrpSpPr>
        <p:grpSpPr>
          <a:xfrm>
            <a:off x="1137912" y="3787543"/>
            <a:ext cx="8276190" cy="1410224"/>
            <a:chOff x="1299277" y="4181990"/>
            <a:chExt cx="8276190" cy="14102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377D7CD-C5DE-4BBC-9299-85E0A550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9277" y="4277928"/>
              <a:ext cx="8266667" cy="13142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107BDF97-2F10-4639-BA96-0CE5C38BD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277" y="4181990"/>
              <a:ext cx="8276190" cy="1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5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Example: A case where </a:t>
            </a:r>
            <a:r>
              <a:rPr lang="en-US" sz="2600" i="1" dirty="0">
                <a:solidFill>
                  <a:srgbClr val="FF0000"/>
                </a:solidFill>
              </a:rPr>
              <a:t>Y</a:t>
            </a:r>
            <a:r>
              <a:rPr lang="en-US" sz="2600" dirty="0"/>
              <a:t> is </a:t>
            </a:r>
            <a:r>
              <a:rPr lang="en-US" sz="2600" i="1" dirty="0">
                <a:solidFill>
                  <a:srgbClr val="FF0000"/>
                </a:solidFill>
              </a:rPr>
              <a:t>not</a:t>
            </a:r>
            <a:r>
              <a:rPr lang="en-US" sz="2600" dirty="0"/>
              <a:t> </a:t>
            </a:r>
            <a:r>
              <a:rPr lang="en-US" sz="2600" b="1" dirty="0"/>
              <a:t>functionally dependent </a:t>
            </a:r>
            <a:r>
              <a:rPr lang="en-US" sz="2600" dirty="0"/>
              <a:t>on 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What you </a:t>
            </a:r>
            <a:r>
              <a:rPr lang="en-US" sz="2600" dirty="0">
                <a:solidFill>
                  <a:srgbClr val="FF0000"/>
                </a:solidFill>
              </a:rPr>
              <a:t>must see </a:t>
            </a:r>
            <a:r>
              <a:rPr lang="en-US" sz="2600" dirty="0"/>
              <a:t>if </a:t>
            </a:r>
            <a:r>
              <a:rPr lang="en-US" sz="2600" i="1" dirty="0">
                <a:solidFill>
                  <a:srgbClr val="FF0000"/>
                </a:solidFill>
              </a:rPr>
              <a:t>Y </a:t>
            </a:r>
            <a:r>
              <a:rPr lang="en-US" sz="2600" dirty="0"/>
              <a:t>is </a:t>
            </a:r>
            <a:r>
              <a:rPr lang="en-US" sz="2600" b="1" dirty="0"/>
              <a:t>functionally dependent </a:t>
            </a:r>
            <a:r>
              <a:rPr lang="en-US" sz="2600" dirty="0"/>
              <a:t>on 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879DBE5-96C6-43C7-96C5-6E5F2689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99" y="2395203"/>
            <a:ext cx="7219048" cy="3609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5ECABD-F0E7-4D3B-8AE3-4E0FC448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62" y="2122618"/>
            <a:ext cx="719047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Consider the following relation: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That represent information about the </a:t>
            </a:r>
            <a:r>
              <a:rPr lang="en-US" b="1" dirty="0"/>
              <a:t>employees</a:t>
            </a:r>
            <a:r>
              <a:rPr lang="en-US" dirty="0">
                <a:solidFill>
                  <a:prstClr val="black"/>
                </a:solidFill>
              </a:rPr>
              <a:t> AND the </a:t>
            </a:r>
            <a:r>
              <a:rPr lang="en-US" b="1" dirty="0">
                <a:solidFill>
                  <a:prstClr val="black"/>
                </a:solidFill>
              </a:rPr>
              <a:t>projects</a:t>
            </a:r>
            <a:r>
              <a:rPr lang="en-US" dirty="0">
                <a:solidFill>
                  <a:prstClr val="black"/>
                </a:solidFill>
              </a:rPr>
              <a:t> that </a:t>
            </a:r>
            <a:r>
              <a:rPr lang="en-US" dirty="0">
                <a:solidFill>
                  <a:srgbClr val="FF0000"/>
                </a:solidFill>
              </a:rPr>
              <a:t>they work on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/>
              <a:t> </a:t>
            </a:r>
            <a:r>
              <a:rPr lang="en-US" altLang="zh-CN" sz="2000" dirty="0"/>
              <a:t>The key of this relation is: (SSN, </a:t>
            </a:r>
            <a:r>
              <a:rPr lang="en-US" altLang="zh-CN" sz="2000" dirty="0" err="1"/>
              <a:t>PNumber</a:t>
            </a:r>
            <a:r>
              <a:rPr lang="en-US" altLang="zh-CN" sz="20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Sample content of the Employee1 relation: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B2FD758-2404-4AD6-8A87-BD4D61EB8796}"/>
              </a:ext>
            </a:extLst>
          </p:cNvPr>
          <p:cNvGrpSpPr/>
          <p:nvPr/>
        </p:nvGrpSpPr>
        <p:grpSpPr>
          <a:xfrm>
            <a:off x="1714066" y="3061802"/>
            <a:ext cx="6485714" cy="447529"/>
            <a:chOff x="1723590" y="3333851"/>
            <a:chExt cx="6485714" cy="4475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6B18320-7B63-45C3-B7D9-5CBAD4D6C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590" y="3428999"/>
              <a:ext cx="6485714" cy="35238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053E35D1-3F11-48E5-8D85-50E29DBD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3590" y="3333851"/>
              <a:ext cx="6476190" cy="8571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D7E083-D204-464D-8909-1108C255B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43" y="5029016"/>
            <a:ext cx="848571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Dependencies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Some </a:t>
            </a:r>
            <a:r>
              <a:rPr lang="en-US" sz="2800" b="1" dirty="0"/>
              <a:t>functional dependencies </a:t>
            </a:r>
            <a:r>
              <a:rPr lang="en-US" sz="2800" dirty="0"/>
              <a:t>in the Employee1 relation: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SSN → </a:t>
            </a:r>
            <a:r>
              <a:rPr lang="en-US" dirty="0" err="1">
                <a:solidFill>
                  <a:prstClr val="black"/>
                </a:solidFill>
              </a:rPr>
              <a:t>fname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lname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prstClr val="black"/>
                </a:solidFill>
              </a:rPr>
              <a:t>PNumber</a:t>
            </a:r>
            <a:r>
              <a:rPr lang="en-US" dirty="0">
                <a:solidFill>
                  <a:prstClr val="black"/>
                </a:solidFill>
              </a:rPr>
              <a:t> → </a:t>
            </a:r>
            <a:r>
              <a:rPr lang="en-US" dirty="0" err="1">
                <a:solidFill>
                  <a:prstClr val="black"/>
                </a:solidFill>
              </a:rPr>
              <a:t>PName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SSN, </a:t>
            </a:r>
            <a:r>
              <a:rPr lang="en-US" dirty="0" err="1">
                <a:solidFill>
                  <a:prstClr val="black"/>
                </a:solidFill>
              </a:rPr>
              <a:t>PNumber</a:t>
            </a:r>
            <a:r>
              <a:rPr lang="en-US" dirty="0">
                <a:solidFill>
                  <a:prstClr val="black"/>
                </a:solidFill>
              </a:rPr>
              <a:t> → Hours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But also: SSN, </a:t>
            </a:r>
            <a:r>
              <a:rPr lang="en-US" dirty="0" err="1">
                <a:solidFill>
                  <a:prstClr val="black"/>
                </a:solidFill>
              </a:rPr>
              <a:t>PNumber</a:t>
            </a:r>
            <a:r>
              <a:rPr lang="en-US" dirty="0">
                <a:solidFill>
                  <a:prstClr val="black"/>
                </a:solidFill>
              </a:rPr>
              <a:t> → </a:t>
            </a:r>
            <a:r>
              <a:rPr lang="en-US" dirty="0" err="1">
                <a:solidFill>
                  <a:prstClr val="black"/>
                </a:solidFill>
              </a:rPr>
              <a:t>fname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lname</a:t>
            </a:r>
            <a:r>
              <a:rPr lang="en-US" dirty="0">
                <a:solidFill>
                  <a:prstClr val="black"/>
                </a:solidFill>
              </a:rPr>
              <a:t> !!!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And also: SSN, </a:t>
            </a:r>
            <a:r>
              <a:rPr lang="en-US" dirty="0" err="1">
                <a:solidFill>
                  <a:prstClr val="black"/>
                </a:solidFill>
              </a:rPr>
              <a:t>PNumber</a:t>
            </a:r>
            <a:r>
              <a:rPr lang="en-US" dirty="0">
                <a:solidFill>
                  <a:prstClr val="black"/>
                </a:solidFill>
              </a:rPr>
              <a:t> → </a:t>
            </a:r>
            <a:r>
              <a:rPr lang="en-US" dirty="0" err="1">
                <a:solidFill>
                  <a:prstClr val="black"/>
                </a:solidFill>
              </a:rPr>
              <a:t>PName</a:t>
            </a:r>
            <a:r>
              <a:rPr lang="en-US" dirty="0">
                <a:solidFill>
                  <a:prstClr val="black"/>
                </a:solidFill>
              </a:rPr>
              <a:t> !!!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How to use </a:t>
            </a:r>
            <a:r>
              <a:rPr lang="en-US" sz="2800" b="1" dirty="0" smtClean="0"/>
              <a:t>functiona</a:t>
            </a:r>
            <a:r>
              <a:rPr lang="en-US" sz="2800" b="1" dirty="0" smtClean="0"/>
              <a:t>l dependencies</a:t>
            </a:r>
            <a:r>
              <a:rPr lang="en-US" sz="2800" b="1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FF0000"/>
                </a:solidFill>
              </a:rPr>
              <a:t>develop a formal methodology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FF0000"/>
                </a:solidFill>
              </a:rPr>
              <a:t>testing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improving</a:t>
            </a:r>
            <a:r>
              <a:rPr lang="en-US" sz="2800" dirty="0"/>
              <a:t> relation schemas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Takes a relation schema through </a:t>
            </a:r>
            <a:r>
              <a:rPr lang="en-US" altLang="zh-CN" sz="2800" dirty="0">
                <a:solidFill>
                  <a:srgbClr val="FF0000"/>
                </a:solidFill>
              </a:rPr>
              <a:t>a series of tests</a:t>
            </a:r>
            <a:r>
              <a:rPr lang="en-US" altLang="zh-CN" sz="2800" dirty="0">
                <a:solidFill>
                  <a:prstClr val="black"/>
                </a:solidFill>
              </a:rPr>
              <a:t> to </a:t>
            </a:r>
            <a:r>
              <a:rPr lang="en-US" altLang="zh-CN" sz="2800" b="1" i="1" dirty="0">
                <a:solidFill>
                  <a:prstClr val="black"/>
                </a:solidFill>
              </a:rPr>
              <a:t>certify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whether it satisfies a certain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normal form</a:t>
            </a:r>
            <a:endParaRPr lang="en-US" altLang="zh-CN" sz="2600" b="1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>
                <a:solidFill>
                  <a:prstClr val="black"/>
                </a:solidFill>
              </a:rPr>
              <a:t>1NF, 2NF and 3NF, which are based on primary keys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Normal </a:t>
            </a:r>
            <a:r>
              <a:rPr lang="en-US" u="sng" dirty="0" smtClean="0"/>
              <a:t>Form (2NF) </a:t>
            </a:r>
            <a:endParaRPr lang="en-US" u="sng" dirty="0"/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</a:t>
            </a:r>
            <a:r>
              <a:rPr lang="en-US" b="1" u="sng" dirty="0"/>
              <a:t>Normal Form (BCNF)</a:t>
            </a:r>
          </a:p>
          <a:p>
            <a:endParaRPr lang="en-US" b="1" u="sng" dirty="0"/>
          </a:p>
          <a:p>
            <a:r>
              <a:rPr lang="en-US" b="1" u="sng" dirty="0"/>
              <a:t>3</a:t>
            </a:r>
            <a:r>
              <a:rPr lang="en-US" b="1" u="sng" baseline="30000" dirty="0"/>
              <a:t>rd</a:t>
            </a:r>
            <a:r>
              <a:rPr lang="en-US" b="1" u="sng" dirty="0"/>
              <a:t> Normal Form (3NF)</a:t>
            </a:r>
          </a:p>
          <a:p>
            <a:endParaRPr lang="en-US" i="1" dirty="0"/>
          </a:p>
          <a:p>
            <a:r>
              <a:rPr lang="en-US" i="1" u="sng" dirty="0"/>
              <a:t>4</a:t>
            </a:r>
            <a:r>
              <a:rPr lang="en-US" i="1" u="sng" baseline="30000" dirty="0"/>
              <a:t>th </a:t>
            </a:r>
            <a:r>
              <a:rPr lang="en-US" i="1" u="sng" dirty="0"/>
              <a:t>and 5</a:t>
            </a:r>
            <a:r>
              <a:rPr lang="en-US" i="1" u="sng" baseline="30000" dirty="0"/>
              <a:t>th</a:t>
            </a:r>
            <a:r>
              <a:rPr lang="en-US" i="1" u="sng" dirty="0"/>
              <a:t> Normal Forms</a:t>
            </a:r>
            <a:r>
              <a:rPr lang="en-US" i="1" dirty="0"/>
              <a:t> = see text books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designs based on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dependencies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intended to prevent data 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anomalies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1NF is the </a:t>
            </a:r>
            <a:r>
              <a:rPr lang="en-US" sz="2800" dirty="0">
                <a:solidFill>
                  <a:srgbClr val="FF0000"/>
                </a:solidFill>
              </a:rPr>
              <a:t>simplest</a:t>
            </a:r>
            <a:r>
              <a:rPr lang="en-US" sz="2800" dirty="0"/>
              <a:t> and the </a:t>
            </a:r>
            <a:r>
              <a:rPr lang="en-US" sz="2800" b="1" dirty="0"/>
              <a:t>only one </a:t>
            </a:r>
            <a:r>
              <a:rPr lang="en-US" sz="2800" dirty="0"/>
              <a:t>that </a:t>
            </a:r>
            <a:r>
              <a:rPr lang="en-US" sz="2800" dirty="0">
                <a:solidFill>
                  <a:srgbClr val="FF0000"/>
                </a:solidFill>
              </a:rPr>
              <a:t>does not </a:t>
            </a:r>
            <a:r>
              <a:rPr lang="en-US" sz="2800" dirty="0"/>
              <a:t>depend on the notion of "</a:t>
            </a:r>
            <a:r>
              <a:rPr lang="en-US" sz="2800" b="1" dirty="0"/>
              <a:t>functional dependency</a:t>
            </a:r>
            <a:r>
              <a:rPr lang="en-US" sz="2800" dirty="0"/>
              <a:t>“</a:t>
            </a:r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 relation is in 1NF (first normal form) if: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prstClr val="black"/>
                </a:solidFill>
              </a:rPr>
              <a:t>Every attribute of the relation has atomic (single, not multi)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1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{CS145,CS229}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{CS145,CS106}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1NF Constraint: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9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CS229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CS106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1</a:t>
            </a:r>
            <a:r>
              <a:rPr kumimoji="0" lang="en-US" sz="3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81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X → Y is a </a:t>
            </a:r>
            <a:r>
              <a:rPr lang="en-US" altLang="zh-CN" sz="2800" b="1" dirty="0">
                <a:solidFill>
                  <a:prstClr val="black"/>
                </a:solidFill>
              </a:rPr>
              <a:t>full functional dependency 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removal </a:t>
            </a:r>
            <a:r>
              <a:rPr lang="en-US" altLang="zh-CN" sz="2800" dirty="0">
                <a:solidFill>
                  <a:prstClr val="black"/>
                </a:solidFill>
              </a:rPr>
              <a:t>of any attribute A </a:t>
            </a:r>
            <a:r>
              <a:rPr lang="en-US" altLang="zh-CN" sz="2800" dirty="0">
                <a:solidFill>
                  <a:srgbClr val="FF0000"/>
                </a:solidFill>
              </a:rPr>
              <a:t>from X</a:t>
            </a:r>
            <a:r>
              <a:rPr lang="en-US" altLang="zh-CN" sz="2800" dirty="0">
                <a:solidFill>
                  <a:prstClr val="black"/>
                </a:solidFill>
              </a:rPr>
              <a:t> means that the </a:t>
            </a:r>
            <a:r>
              <a:rPr lang="en-US" altLang="zh-CN" sz="2800" b="1" dirty="0">
                <a:solidFill>
                  <a:prstClr val="black"/>
                </a:solidFill>
              </a:rPr>
              <a:t>dependency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does not hold anymore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That is, for any attribute </a:t>
            </a:r>
            <a:r>
              <a:rPr lang="en-US" altLang="zh-CN" sz="2800" b="1" dirty="0">
                <a:solidFill>
                  <a:prstClr val="black"/>
                </a:solidFill>
              </a:rPr>
              <a:t>A ε X</a:t>
            </a:r>
            <a:r>
              <a:rPr lang="en-US" altLang="zh-CN" sz="2800" dirty="0">
                <a:solidFill>
                  <a:prstClr val="black"/>
                </a:solidFill>
              </a:rPr>
              <a:t>, </a:t>
            </a:r>
            <a:r>
              <a:rPr lang="en-US" altLang="zh-CN" sz="2800" b="1" dirty="0">
                <a:solidFill>
                  <a:prstClr val="black"/>
                </a:solidFill>
              </a:rPr>
              <a:t>(X − {A})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does not </a:t>
            </a:r>
            <a:r>
              <a:rPr lang="en-US" altLang="zh-CN" sz="2800" dirty="0">
                <a:solidFill>
                  <a:prstClr val="black"/>
                </a:solidFill>
              </a:rPr>
              <a:t>functionally determine Y.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Example: {</a:t>
            </a:r>
            <a:r>
              <a:rPr lang="en-US" altLang="zh-CN" sz="2800" dirty="0" err="1">
                <a:solidFill>
                  <a:prstClr val="black"/>
                </a:solidFill>
              </a:rPr>
              <a:t>Ssn</a:t>
            </a:r>
            <a:r>
              <a:rPr lang="en-US" altLang="zh-CN" sz="2800" dirty="0">
                <a:solidFill>
                  <a:prstClr val="black"/>
                </a:solidFill>
              </a:rPr>
              <a:t>, </a:t>
            </a:r>
            <a:r>
              <a:rPr lang="en-US" altLang="zh-CN" sz="2800" dirty="0" err="1">
                <a:solidFill>
                  <a:prstClr val="black"/>
                </a:solidFill>
              </a:rPr>
              <a:t>Pnumber</a:t>
            </a:r>
            <a:r>
              <a:rPr lang="en-US" altLang="zh-CN" sz="2800" dirty="0">
                <a:solidFill>
                  <a:prstClr val="black"/>
                </a:solidFill>
              </a:rPr>
              <a:t>} → Hours is a full dependency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prstClr val="black"/>
                </a:solidFill>
              </a:rPr>
              <a:t>                     {</a:t>
            </a:r>
            <a:r>
              <a:rPr lang="en-US" altLang="zh-CN" sz="2800" dirty="0" err="1">
                <a:solidFill>
                  <a:prstClr val="black"/>
                </a:solidFill>
              </a:rPr>
              <a:t>Ssn</a:t>
            </a:r>
            <a:r>
              <a:rPr lang="en-US" altLang="zh-CN" sz="2800" dirty="0">
                <a:solidFill>
                  <a:prstClr val="black"/>
                </a:solidFill>
              </a:rPr>
              <a:t>, </a:t>
            </a:r>
            <a:r>
              <a:rPr lang="en-US" altLang="zh-CN" sz="2800" dirty="0" err="1">
                <a:solidFill>
                  <a:prstClr val="black"/>
                </a:solidFill>
              </a:rPr>
              <a:t>Pnumber</a:t>
            </a:r>
            <a:r>
              <a:rPr lang="en-US" altLang="zh-CN" sz="2800" dirty="0">
                <a:solidFill>
                  <a:prstClr val="black"/>
                </a:solidFill>
              </a:rPr>
              <a:t>} → </a:t>
            </a:r>
            <a:r>
              <a:rPr lang="en-US" altLang="zh-CN" sz="2800" dirty="0" err="1">
                <a:solidFill>
                  <a:prstClr val="black"/>
                </a:solidFill>
              </a:rPr>
              <a:t>Ename</a:t>
            </a:r>
            <a:r>
              <a:rPr lang="en-US" altLang="zh-CN" sz="2800" dirty="0">
                <a:solidFill>
                  <a:prstClr val="black"/>
                </a:solidFill>
              </a:rPr>
              <a:t> is partial dependency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2NF is based on the concept of </a:t>
            </a:r>
            <a:r>
              <a:rPr lang="en-US" altLang="zh-CN" sz="2800" b="1" dirty="0">
                <a:solidFill>
                  <a:prstClr val="black"/>
                </a:solidFill>
              </a:rPr>
              <a:t>full functional dependency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9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 relation is in </a:t>
            </a:r>
            <a:r>
              <a:rPr lang="en-US" altLang="zh-CN" sz="2800" b="1" dirty="0">
                <a:solidFill>
                  <a:prstClr val="black"/>
                </a:solidFill>
              </a:rPr>
              <a:t>2NF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</a:rPr>
              <a:t>iff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b="1" dirty="0">
                <a:solidFill>
                  <a:prstClr val="black"/>
                </a:solidFill>
              </a:rPr>
              <a:t>Relation</a:t>
            </a:r>
            <a:r>
              <a:rPr lang="en-US" sz="2600" dirty="0">
                <a:solidFill>
                  <a:prstClr val="black"/>
                </a:solidFill>
              </a:rPr>
              <a:t> is in </a:t>
            </a:r>
            <a:r>
              <a:rPr lang="en-US" sz="2600" dirty="0">
                <a:solidFill>
                  <a:srgbClr val="FF0000"/>
                </a:solidFill>
              </a:rPr>
              <a:t>1NF </a:t>
            </a:r>
            <a:r>
              <a:rPr lang="en-US" sz="2600" dirty="0">
                <a:solidFill>
                  <a:prstClr val="black"/>
                </a:solidFill>
              </a:rPr>
              <a:t>(i.e., every attribute is atomic), and</a:t>
            </a:r>
          </a:p>
          <a:p>
            <a:pPr lvl="1">
              <a:lnSpc>
                <a:spcPct val="100000"/>
              </a:lnSpc>
            </a:pPr>
            <a:r>
              <a:rPr lang="en-US" sz="2600" b="1" dirty="0">
                <a:solidFill>
                  <a:prstClr val="black"/>
                </a:solidFill>
              </a:rPr>
              <a:t>Every non-key attribute </a:t>
            </a:r>
            <a:r>
              <a:rPr lang="en-US" sz="2600" dirty="0">
                <a:solidFill>
                  <a:prstClr val="black"/>
                </a:solidFill>
              </a:rPr>
              <a:t>is </a:t>
            </a:r>
            <a:r>
              <a:rPr lang="en-US" sz="2600" dirty="0">
                <a:solidFill>
                  <a:srgbClr val="FF0000"/>
                </a:solidFill>
              </a:rPr>
              <a:t>fully functionally determined </a:t>
            </a:r>
            <a:r>
              <a:rPr lang="en-US" sz="2600" dirty="0">
                <a:solidFill>
                  <a:prstClr val="black"/>
                </a:solidFill>
              </a:rPr>
              <a:t>by </a:t>
            </a:r>
            <a:r>
              <a:rPr lang="en-US" sz="2600" b="1" dirty="0">
                <a:solidFill>
                  <a:prstClr val="black"/>
                </a:solidFill>
              </a:rPr>
              <a:t>every key</a:t>
            </a:r>
            <a:r>
              <a:rPr lang="en-US" sz="2600" dirty="0">
                <a:solidFill>
                  <a:prstClr val="black"/>
                </a:solidFill>
              </a:rPr>
              <a:t> of the relation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prstClr val="black"/>
                </a:solidFill>
              </a:rPr>
              <a:t>In other words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EA878A-C9C6-4606-B43E-66F27ADA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39" y="3639389"/>
            <a:ext cx="7485714" cy="3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424C54-547B-4FBE-883E-6A1763EF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639" y="4684366"/>
            <a:ext cx="8419048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Database Schema Better Than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a very simple way to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a </a:t>
            </a:r>
            <a:r>
              <a:rPr lang="en-US" b="1" dirty="0"/>
              <a:t>database schema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Put </a:t>
            </a:r>
            <a:r>
              <a:rPr lang="en-US" b="1" dirty="0"/>
              <a:t>every attribute </a:t>
            </a:r>
            <a:r>
              <a:rPr lang="en-US" dirty="0"/>
              <a:t>that you need to store </a:t>
            </a:r>
            <a:r>
              <a:rPr lang="en-US" dirty="0">
                <a:solidFill>
                  <a:srgbClr val="FF0000"/>
                </a:solidFill>
              </a:rPr>
              <a:t>into one single (huge) relation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Example: the University database schema will become: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relation is called the </a:t>
            </a:r>
            <a:r>
              <a:rPr lang="en-US" b="1" dirty="0"/>
              <a:t>Universal Relation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So what is 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  <a:r>
              <a:rPr lang="en-US" sz="2800" dirty="0"/>
              <a:t> about this relation?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C58549-CAAB-48E3-8D4B-244067E1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10103"/>
            <a:ext cx="747619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Normal Form (2NF)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How to </a:t>
            </a:r>
            <a:r>
              <a:rPr lang="en-US" altLang="zh-CN" sz="2800" dirty="0">
                <a:solidFill>
                  <a:srgbClr val="FF0000"/>
                </a:solidFill>
              </a:rPr>
              <a:t>spot</a:t>
            </a:r>
            <a:r>
              <a:rPr lang="en-US" altLang="zh-CN" sz="2800" dirty="0">
                <a:solidFill>
                  <a:prstClr val="black"/>
                </a:solidFill>
              </a:rPr>
              <a:t> the fact that a </a:t>
            </a:r>
            <a:r>
              <a:rPr lang="en-US" altLang="zh-CN" sz="2800" b="1" dirty="0">
                <a:solidFill>
                  <a:prstClr val="black"/>
                </a:solidFill>
              </a:rPr>
              <a:t>relation </a:t>
            </a:r>
            <a:r>
              <a:rPr lang="en-US" altLang="zh-CN" sz="2800" dirty="0">
                <a:solidFill>
                  <a:srgbClr val="FF0000"/>
                </a:solidFill>
              </a:rPr>
              <a:t>violates </a:t>
            </a: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b="1" dirty="0">
                <a:solidFill>
                  <a:prstClr val="black"/>
                </a:solidFill>
              </a:rPr>
              <a:t>2NF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prstClr val="black"/>
                </a:solidFill>
              </a:rPr>
              <a:t>Find a </a:t>
            </a:r>
            <a:r>
              <a:rPr lang="en-US" sz="2600" b="1" dirty="0">
                <a:solidFill>
                  <a:prstClr val="black"/>
                </a:solidFill>
              </a:rPr>
              <a:t>non-key attribute </a:t>
            </a:r>
            <a:r>
              <a:rPr lang="en-US" sz="2600" dirty="0">
                <a:solidFill>
                  <a:prstClr val="black"/>
                </a:solidFill>
              </a:rPr>
              <a:t>that is </a:t>
            </a:r>
            <a:r>
              <a:rPr lang="en-US" sz="2600" dirty="0">
                <a:solidFill>
                  <a:srgbClr val="FF0000"/>
                </a:solidFill>
              </a:rPr>
              <a:t>functionally determined</a:t>
            </a:r>
            <a:r>
              <a:rPr lang="en-US" sz="2600" dirty="0">
                <a:solidFill>
                  <a:prstClr val="black"/>
                </a:solidFill>
              </a:rPr>
              <a:t> by a </a:t>
            </a:r>
            <a:r>
              <a:rPr lang="en-US" sz="2600" dirty="0">
                <a:solidFill>
                  <a:srgbClr val="FF0000"/>
                </a:solidFill>
              </a:rPr>
              <a:t>subset of some key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Graphically: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5CE772-10B2-4AF4-ABFB-E3D37A18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88" y="3691249"/>
            <a:ext cx="6400000" cy="24857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236A65-07B2-4318-AD16-5285E14BF686}"/>
              </a:ext>
            </a:extLst>
          </p:cNvPr>
          <p:cNvSpPr/>
          <p:nvPr/>
        </p:nvSpPr>
        <p:spPr>
          <a:xfrm>
            <a:off x="1477833" y="6386544"/>
            <a:ext cx="6266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will make the relation </a:t>
            </a:r>
            <a:r>
              <a:rPr lang="en-US" sz="2000" dirty="0">
                <a:solidFill>
                  <a:srgbClr val="FF0000"/>
                </a:solidFill>
              </a:rPr>
              <a:t>violates the 2NF </a:t>
            </a:r>
            <a:r>
              <a:rPr lang="en-US" sz="2000" dirty="0"/>
              <a:t>criteria.</a:t>
            </a:r>
          </a:p>
        </p:txBody>
      </p:sp>
    </p:spTree>
    <p:extLst>
      <p:ext uri="{BB962C8B-B14F-4D97-AF65-F5344CB8AC3E}">
        <p14:creationId xmlns:p14="http://schemas.microsoft.com/office/powerpoint/2010/main" val="968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the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 2NF deals with </a:t>
            </a:r>
            <a:r>
              <a:rPr lang="en-US" altLang="zh-CN" sz="2800" dirty="0">
                <a:solidFill>
                  <a:srgbClr val="FF0000"/>
                </a:solidFill>
              </a:rPr>
              <a:t>embedded entities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  <a:endParaRPr lang="en-US" sz="26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A </a:t>
            </a:r>
            <a:r>
              <a:rPr lang="en-US" sz="2600" b="1" dirty="0"/>
              <a:t>relation </a:t>
            </a:r>
            <a:r>
              <a:rPr lang="en-US" sz="2600" dirty="0"/>
              <a:t>that </a:t>
            </a:r>
            <a:r>
              <a:rPr lang="en-US" sz="2600" dirty="0">
                <a:solidFill>
                  <a:srgbClr val="FF0000"/>
                </a:solidFill>
              </a:rPr>
              <a:t>violates</a:t>
            </a:r>
            <a:r>
              <a:rPr lang="en-US" sz="2600" dirty="0"/>
              <a:t> the </a:t>
            </a:r>
            <a:r>
              <a:rPr lang="en-US" sz="2600" b="1" dirty="0"/>
              <a:t>2NF</a:t>
            </a:r>
            <a:r>
              <a:rPr lang="en-US" sz="2600" dirty="0"/>
              <a:t> contains another embedded autonomous entity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0D6C0B-4937-4943-88C5-FCFFEA70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93" y="3316662"/>
            <a:ext cx="6552381" cy="350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D7513C9-8547-476A-869B-9F703485DBEC}"/>
              </a:ext>
            </a:extLst>
          </p:cNvPr>
          <p:cNvSpPr/>
          <p:nvPr/>
        </p:nvSpPr>
        <p:spPr>
          <a:xfrm>
            <a:off x="5976718" y="58964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There may be </a:t>
            </a:r>
            <a:r>
              <a:rPr lang="en-US" sz="2400" dirty="0">
                <a:solidFill>
                  <a:srgbClr val="FF0000"/>
                </a:solidFill>
              </a:rPr>
              <a:t>other attributes </a:t>
            </a:r>
            <a:r>
              <a:rPr lang="en-US" sz="2400" dirty="0"/>
              <a:t>(besides F) that are </a:t>
            </a:r>
            <a:r>
              <a:rPr lang="en-US" sz="2400" b="1" dirty="0"/>
              <a:t>functionally dependent </a:t>
            </a:r>
            <a:r>
              <a:rPr lang="en-US" sz="2400" dirty="0"/>
              <a:t>on </a:t>
            </a:r>
            <a:r>
              <a:rPr lang="en-US" sz="2400" b="1" dirty="0"/>
              <a:t>B</a:t>
            </a:r>
            <a:r>
              <a:rPr lang="en-US" sz="2400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844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Violation of the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Consider the following relation:</a:t>
            </a: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   Keys: (SSN, </a:t>
            </a:r>
            <a:r>
              <a:rPr lang="en-US" dirty="0" err="1">
                <a:solidFill>
                  <a:prstClr val="black"/>
                </a:solidFill>
              </a:rPr>
              <a:t>PNumber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Employee1 </a:t>
            </a:r>
            <a:r>
              <a:rPr lang="en-US" sz="2800" dirty="0">
                <a:solidFill>
                  <a:srgbClr val="FF0000"/>
                </a:solidFill>
              </a:rPr>
              <a:t>is not </a:t>
            </a:r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b="1" dirty="0">
                <a:solidFill>
                  <a:prstClr val="black"/>
                </a:solidFill>
              </a:rPr>
              <a:t>2NF</a:t>
            </a:r>
            <a:r>
              <a:rPr lang="en-US" sz="2800" dirty="0">
                <a:solidFill>
                  <a:prstClr val="black"/>
                </a:solidFill>
              </a:rPr>
              <a:t> because of the following 2NF violation: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E892549-A336-42FA-96A7-A54CCD2D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45" y="2337209"/>
            <a:ext cx="5971429" cy="2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E7D824-5799-4350-A83A-C8B3A9C46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21" y="4688547"/>
            <a:ext cx="5409524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Violation of the 2NF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b="1" dirty="0">
                <a:solidFill>
                  <a:prstClr val="black"/>
                </a:solidFill>
              </a:rPr>
              <a:t>entity</a:t>
            </a:r>
            <a:r>
              <a:rPr lang="en-US" altLang="zh-CN" sz="2800" dirty="0">
                <a:solidFill>
                  <a:prstClr val="black"/>
                </a:solidFill>
              </a:rPr>
              <a:t> that is </a:t>
            </a:r>
            <a:r>
              <a:rPr lang="en-US" altLang="zh-CN" sz="2800" dirty="0">
                <a:solidFill>
                  <a:srgbClr val="FF0000"/>
                </a:solidFill>
              </a:rPr>
              <a:t>embedded</a:t>
            </a:r>
            <a:r>
              <a:rPr lang="en-US" altLang="zh-CN" sz="2800" dirty="0">
                <a:solidFill>
                  <a:prstClr val="black"/>
                </a:solidFill>
              </a:rPr>
              <a:t> inside this </a:t>
            </a:r>
            <a:r>
              <a:rPr lang="en-US" altLang="zh-CN" sz="2800" b="1" dirty="0">
                <a:solidFill>
                  <a:prstClr val="black"/>
                </a:solidFill>
              </a:rPr>
              <a:t>relation</a:t>
            </a:r>
            <a:r>
              <a:rPr lang="en-US" altLang="zh-CN" sz="2800" dirty="0">
                <a:solidFill>
                  <a:prstClr val="black"/>
                </a:solidFill>
              </a:rPr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Employee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3DFA63-E69C-4759-8FF9-5FCE3E92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29" y="2662447"/>
            <a:ext cx="77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Normal Form Violations :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How</a:t>
            </a:r>
            <a:r>
              <a:rPr lang="en-US" altLang="zh-CN" sz="2800" dirty="0">
                <a:solidFill>
                  <a:prstClr val="black"/>
                </a:solidFill>
              </a:rPr>
              <a:t> can we </a:t>
            </a:r>
            <a:r>
              <a:rPr lang="en-US" altLang="zh-CN" sz="2800" dirty="0">
                <a:solidFill>
                  <a:srgbClr val="FF0000"/>
                </a:solidFill>
              </a:rPr>
              <a:t>remove</a:t>
            </a:r>
            <a:r>
              <a:rPr lang="en-US" altLang="zh-CN" sz="2800" dirty="0">
                <a:solidFill>
                  <a:prstClr val="black"/>
                </a:solidFill>
              </a:rPr>
              <a:t> the </a:t>
            </a:r>
            <a:r>
              <a:rPr lang="en-US" altLang="zh-CN" sz="2800" b="1" dirty="0">
                <a:solidFill>
                  <a:prstClr val="black"/>
                </a:solidFill>
              </a:rPr>
              <a:t>violation </a:t>
            </a:r>
            <a:r>
              <a:rPr lang="en-US" altLang="zh-CN" sz="2800" dirty="0">
                <a:solidFill>
                  <a:prstClr val="black"/>
                </a:solidFill>
              </a:rPr>
              <a:t>of a </a:t>
            </a:r>
            <a:r>
              <a:rPr lang="en-US" altLang="zh-CN" sz="2800" b="1" dirty="0">
                <a:solidFill>
                  <a:prstClr val="black"/>
                </a:solidFill>
              </a:rPr>
              <a:t>normal form criteria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Answer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srgbClr val="FF0000"/>
                </a:solidFill>
              </a:rPr>
              <a:t>Decompose</a:t>
            </a:r>
            <a:r>
              <a:rPr lang="en-US" sz="2800" dirty="0">
                <a:solidFill>
                  <a:prstClr val="black"/>
                </a:solidFill>
              </a:rPr>
              <a:t> (= break up) a </a:t>
            </a:r>
            <a:r>
              <a:rPr lang="en-US" sz="2800" b="1" dirty="0">
                <a:solidFill>
                  <a:prstClr val="black"/>
                </a:solidFill>
              </a:rPr>
              <a:t>relation</a:t>
            </a:r>
            <a:r>
              <a:rPr lang="en-US" sz="2800" dirty="0">
                <a:solidFill>
                  <a:prstClr val="black"/>
                </a:solidFill>
              </a:rPr>
              <a:t> into </a:t>
            </a:r>
            <a:r>
              <a:rPr lang="en-US" sz="2800" dirty="0">
                <a:solidFill>
                  <a:srgbClr val="FF0000"/>
                </a:solidFill>
              </a:rPr>
              <a:t>two or more relations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Example: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25794EF-E281-433E-AA6B-35F70666F2DA}"/>
              </a:ext>
            </a:extLst>
          </p:cNvPr>
          <p:cNvGrpSpPr/>
          <p:nvPr/>
        </p:nvGrpSpPr>
        <p:grpSpPr>
          <a:xfrm>
            <a:off x="1188720" y="3781838"/>
            <a:ext cx="6894576" cy="1258300"/>
            <a:chOff x="1188720" y="3781838"/>
            <a:chExt cx="6894576" cy="12583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4B9FE58-B3C4-4FAD-9883-17CA2144D72E}"/>
                </a:ext>
              </a:extLst>
            </p:cNvPr>
            <p:cNvSpPr/>
            <p:nvPr/>
          </p:nvSpPr>
          <p:spPr>
            <a:xfrm>
              <a:off x="1188720" y="3781838"/>
              <a:ext cx="6894576" cy="125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35DEA53-36D4-489D-83BC-1F0B7C043D70}"/>
                </a:ext>
              </a:extLst>
            </p:cNvPr>
            <p:cNvSpPr txBox="1"/>
            <p:nvPr/>
          </p:nvSpPr>
          <p:spPr>
            <a:xfrm>
              <a:off x="1188720" y="3858990"/>
              <a:ext cx="68945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Employee1(</a:t>
              </a:r>
              <a:r>
                <a:rPr lang="en-US" sz="2200" dirty="0">
                  <a:solidFill>
                    <a:srgbClr val="FF0000"/>
                  </a:solidFill>
                </a:rPr>
                <a:t>SSN</a:t>
              </a:r>
              <a:r>
                <a:rPr lang="en-US" sz="2200" dirty="0"/>
                <a:t>, </a:t>
              </a:r>
              <a:r>
                <a:rPr lang="en-US" sz="2200" dirty="0" err="1"/>
                <a:t>FName</a:t>
              </a:r>
              <a:r>
                <a:rPr lang="en-US" sz="2200" dirty="0"/>
                <a:t>, </a:t>
              </a:r>
              <a:r>
                <a:rPr lang="en-US" sz="2200" dirty="0" err="1"/>
                <a:t>LName</a:t>
              </a:r>
              <a:r>
                <a:rPr lang="en-US" sz="2200" dirty="0"/>
                <a:t>, </a:t>
              </a:r>
              <a:r>
                <a:rPr lang="en-US" sz="2200" dirty="0" err="1">
                  <a:solidFill>
                    <a:srgbClr val="FF0000"/>
                  </a:solidFill>
                </a:rPr>
                <a:t>PNumber</a:t>
              </a:r>
              <a:r>
                <a:rPr lang="en-US" sz="2200" dirty="0"/>
                <a:t>, </a:t>
              </a:r>
              <a:r>
                <a:rPr lang="en-US" sz="2200" dirty="0" err="1"/>
                <a:t>PName</a:t>
              </a:r>
              <a:r>
                <a:rPr lang="en-US" sz="2200" dirty="0"/>
                <a:t>, Hours)</a:t>
              </a:r>
            </a:p>
            <a:p>
              <a:endParaRPr lang="en-US" sz="2200" dirty="0"/>
            </a:p>
            <a:p>
              <a:r>
                <a:rPr lang="en-US" sz="2200" dirty="0">
                  <a:solidFill>
                    <a:srgbClr val="FF0000"/>
                  </a:solidFill>
                </a:rPr>
                <a:t>SSN → </a:t>
              </a:r>
              <a:r>
                <a:rPr lang="en-US" sz="2200" dirty="0" err="1">
                  <a:solidFill>
                    <a:srgbClr val="FF0000"/>
                  </a:solidFill>
                </a:rPr>
                <a:t>FName</a:t>
              </a:r>
              <a:r>
                <a:rPr lang="en-US" sz="2200" dirty="0">
                  <a:solidFill>
                    <a:srgbClr val="FF0000"/>
                  </a:solidFill>
                </a:rPr>
                <a:t>         </a:t>
              </a:r>
              <a:r>
                <a:rPr lang="en-US" sz="2200" dirty="0"/>
                <a:t>causes </a:t>
              </a:r>
              <a:r>
                <a:rPr lang="en-US" sz="2200" dirty="0">
                  <a:solidFill>
                    <a:srgbClr val="FF0000"/>
                  </a:solidFill>
                </a:rPr>
                <a:t>2NF violation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E7B4088-1BBD-4B68-A597-8B4D99BCDE11}"/>
              </a:ext>
            </a:extLst>
          </p:cNvPr>
          <p:cNvGrpSpPr/>
          <p:nvPr/>
        </p:nvGrpSpPr>
        <p:grpSpPr>
          <a:xfrm>
            <a:off x="1188720" y="5192538"/>
            <a:ext cx="6894576" cy="1258300"/>
            <a:chOff x="1188720" y="3781838"/>
            <a:chExt cx="6894576" cy="1258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1A611B0-70A1-442E-B605-3D8C1C42C40D}"/>
                </a:ext>
              </a:extLst>
            </p:cNvPr>
            <p:cNvSpPr/>
            <p:nvPr/>
          </p:nvSpPr>
          <p:spPr>
            <a:xfrm>
              <a:off x="1188720" y="3781838"/>
              <a:ext cx="6894576" cy="125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33D8C8A-1C55-40E7-A859-B7464263F88F}"/>
                </a:ext>
              </a:extLst>
            </p:cNvPr>
            <p:cNvSpPr txBox="1"/>
            <p:nvPr/>
          </p:nvSpPr>
          <p:spPr>
            <a:xfrm>
              <a:off x="1188720" y="3858990"/>
              <a:ext cx="68945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 decomposition: </a:t>
              </a:r>
            </a:p>
            <a:p>
              <a:r>
                <a:rPr lang="en-US" sz="2200" dirty="0">
                  <a:solidFill>
                    <a:srgbClr val="FF0000"/>
                  </a:solidFill>
                </a:rPr>
                <a:t>        </a:t>
              </a:r>
              <a:r>
                <a:rPr lang="en-US" sz="2200" dirty="0"/>
                <a:t>R1(</a:t>
              </a:r>
              <a:r>
                <a:rPr lang="en-US" sz="2200" dirty="0" err="1">
                  <a:solidFill>
                    <a:srgbClr val="FF0000"/>
                  </a:solidFill>
                </a:rPr>
                <a:t>PNumber</a:t>
              </a:r>
              <a:r>
                <a:rPr lang="en-US" sz="2200" dirty="0">
                  <a:solidFill>
                    <a:srgbClr val="FF0000"/>
                  </a:solidFill>
                </a:rPr>
                <a:t>,</a:t>
              </a:r>
              <a:r>
                <a:rPr lang="en-US" sz="2200" dirty="0"/>
                <a:t> </a:t>
              </a:r>
              <a:r>
                <a:rPr lang="en-US" sz="2200" dirty="0" err="1"/>
                <a:t>PName</a:t>
              </a:r>
              <a:r>
                <a:rPr lang="en-US" sz="2200" dirty="0"/>
                <a:t>, Hours)</a:t>
              </a:r>
            </a:p>
            <a:p>
              <a:r>
                <a:rPr lang="en-US" sz="2200" dirty="0"/>
                <a:t>        R2(</a:t>
              </a:r>
              <a:r>
                <a:rPr lang="en-US" sz="2200" dirty="0">
                  <a:solidFill>
                    <a:srgbClr val="FF0000"/>
                  </a:solidFill>
                </a:rPr>
                <a:t>SSN</a:t>
              </a:r>
              <a:r>
                <a:rPr lang="en-US" sz="2200" dirty="0"/>
                <a:t>, </a:t>
              </a:r>
              <a:r>
                <a:rPr lang="en-US" sz="2200" dirty="0" err="1"/>
                <a:t>LName</a:t>
              </a:r>
              <a:r>
                <a:rPr lang="en-US" sz="2200" dirty="0"/>
                <a:t>, </a:t>
              </a:r>
              <a:r>
                <a:rPr lang="en-US" sz="2200" dirty="0" err="1"/>
                <a:t>FName</a:t>
              </a:r>
              <a:r>
                <a:rPr lang="en-US" sz="2200" dirty="0"/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5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We need to </a:t>
            </a:r>
            <a:r>
              <a:rPr lang="en-US" altLang="zh-CN" sz="2800" dirty="0">
                <a:solidFill>
                  <a:srgbClr val="FF0000"/>
                </a:solidFill>
              </a:rPr>
              <a:t>learn</a:t>
            </a:r>
            <a:r>
              <a:rPr lang="en-US" altLang="zh-CN" sz="2800" dirty="0">
                <a:solidFill>
                  <a:prstClr val="black"/>
                </a:solidFill>
              </a:rPr>
              <a:t> more about the </a:t>
            </a:r>
            <a:r>
              <a:rPr lang="en-US" altLang="zh-CN" sz="2800" dirty="0">
                <a:solidFill>
                  <a:srgbClr val="FF0000"/>
                </a:solidFill>
              </a:rPr>
              <a:t>effect </a:t>
            </a:r>
            <a:r>
              <a:rPr lang="en-US" altLang="zh-CN" sz="2800" dirty="0">
                <a:solidFill>
                  <a:prstClr val="black"/>
                </a:solidFill>
              </a:rPr>
              <a:t>of </a:t>
            </a:r>
            <a:r>
              <a:rPr lang="en-US" altLang="zh-CN" sz="2800" b="1" dirty="0">
                <a:solidFill>
                  <a:prstClr val="black"/>
                </a:solidFill>
              </a:rPr>
              <a:t>breaking a relation </a:t>
            </a:r>
            <a:r>
              <a:rPr lang="en-US" altLang="zh-CN" sz="2800" dirty="0">
                <a:solidFill>
                  <a:prstClr val="black"/>
                </a:solidFill>
              </a:rPr>
              <a:t>into </a:t>
            </a:r>
            <a:r>
              <a:rPr lang="en-US" altLang="zh-CN" sz="2800" b="1" dirty="0">
                <a:solidFill>
                  <a:prstClr val="black"/>
                </a:solidFill>
              </a:rPr>
              <a:t>2 or more relations</a:t>
            </a: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Fact: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/>
              <a:t>There are </a:t>
            </a:r>
            <a:r>
              <a:rPr lang="en-US" altLang="zh-CN" sz="2600" dirty="0">
                <a:solidFill>
                  <a:srgbClr val="FF0000"/>
                </a:solidFill>
              </a:rPr>
              <a:t>good</a:t>
            </a:r>
            <a:r>
              <a:rPr lang="en-US" altLang="zh-CN" sz="2600" dirty="0"/>
              <a:t> and </a:t>
            </a:r>
            <a:r>
              <a:rPr lang="en-US" altLang="zh-CN" sz="2600" dirty="0">
                <a:solidFill>
                  <a:srgbClr val="FF0000"/>
                </a:solidFill>
              </a:rPr>
              <a:t>bad</a:t>
            </a:r>
            <a:r>
              <a:rPr lang="en-US" altLang="zh-CN" sz="2600" dirty="0"/>
              <a:t> </a:t>
            </a:r>
            <a:r>
              <a:rPr lang="en-US" altLang="zh-CN" sz="2600" b="1" dirty="0"/>
              <a:t>decomposition</a:t>
            </a:r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Note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/>
              <a:t>The </a:t>
            </a:r>
            <a:r>
              <a:rPr lang="en-US" altLang="zh-CN" sz="2600" b="1" dirty="0"/>
              <a:t>decomposition</a:t>
            </a:r>
            <a:r>
              <a:rPr lang="en-US" altLang="zh-CN" sz="2600" dirty="0"/>
              <a:t> suggested by the previous example was a </a:t>
            </a:r>
            <a:r>
              <a:rPr lang="en-US" altLang="zh-CN" sz="2600" dirty="0">
                <a:solidFill>
                  <a:srgbClr val="FF0000"/>
                </a:solidFill>
              </a:rPr>
              <a:t>bad</a:t>
            </a:r>
            <a:r>
              <a:rPr lang="en-US" altLang="zh-CN" sz="2600" dirty="0"/>
              <a:t> decomposition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2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Its Effect on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</a:rPr>
              <a:t>decomposition</a:t>
            </a:r>
            <a:r>
              <a:rPr lang="en-US" altLang="zh-CN" sz="2800" dirty="0">
                <a:solidFill>
                  <a:prstClr val="black"/>
                </a:solidFill>
              </a:rPr>
              <a:t> of a relation </a:t>
            </a:r>
            <a:r>
              <a:rPr lang="en-US" altLang="zh-CN" sz="2800" b="1" dirty="0">
                <a:solidFill>
                  <a:prstClr val="black"/>
                </a:solidFill>
              </a:rPr>
              <a:t>R</a:t>
            </a:r>
            <a:r>
              <a:rPr lang="en-US" altLang="zh-CN" sz="2800" dirty="0">
                <a:solidFill>
                  <a:prstClr val="black"/>
                </a:solidFill>
              </a:rPr>
              <a:t> is :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/>
              <a:t>There are </a:t>
            </a:r>
            <a:r>
              <a:rPr lang="en-US" altLang="zh-CN" sz="2600" dirty="0">
                <a:solidFill>
                  <a:srgbClr val="FF0000"/>
                </a:solidFill>
              </a:rPr>
              <a:t>good</a:t>
            </a:r>
            <a:r>
              <a:rPr lang="en-US" altLang="zh-CN" sz="2600" dirty="0"/>
              <a:t> and </a:t>
            </a:r>
            <a:r>
              <a:rPr lang="en-US" altLang="zh-CN" sz="2600" dirty="0">
                <a:solidFill>
                  <a:srgbClr val="FF0000"/>
                </a:solidFill>
              </a:rPr>
              <a:t>bad</a:t>
            </a:r>
            <a:r>
              <a:rPr lang="en-US" altLang="zh-CN" sz="2600" dirty="0"/>
              <a:t> </a:t>
            </a:r>
            <a:r>
              <a:rPr lang="en-US" altLang="zh-CN" sz="2600" b="1" dirty="0"/>
              <a:t>decomposition</a:t>
            </a:r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In other words: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/>
              <a:t>A </a:t>
            </a:r>
            <a:r>
              <a:rPr lang="en-US" altLang="zh-CN" sz="2600" b="1" dirty="0"/>
              <a:t>decomposition</a:t>
            </a:r>
            <a:r>
              <a:rPr lang="en-US" altLang="zh-CN" sz="2600" dirty="0"/>
              <a:t> will </a:t>
            </a:r>
            <a:r>
              <a:rPr lang="en-US" altLang="zh-CN" sz="2600" dirty="0">
                <a:solidFill>
                  <a:srgbClr val="FF0000"/>
                </a:solidFill>
              </a:rPr>
              <a:t>not lose </a:t>
            </a:r>
            <a:r>
              <a:rPr lang="en-US" altLang="zh-CN" sz="2600" dirty="0"/>
              <a:t>any attributes from the original relation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59CC7B-4AF5-4AA0-90A9-7E79F28A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88" y="2837666"/>
            <a:ext cx="857142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Its Effect on a Relation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There are "</a:t>
            </a:r>
            <a:r>
              <a:rPr lang="en-US" altLang="zh-CN" sz="2800" dirty="0">
                <a:solidFill>
                  <a:srgbClr val="FF0000"/>
                </a:solidFill>
              </a:rPr>
              <a:t>good</a:t>
            </a:r>
            <a:r>
              <a:rPr lang="en-US" altLang="zh-CN" sz="2800" dirty="0">
                <a:solidFill>
                  <a:prstClr val="black"/>
                </a:solidFill>
              </a:rPr>
              <a:t>" and "</a:t>
            </a:r>
            <a:r>
              <a:rPr lang="en-US" altLang="zh-CN" sz="2800" dirty="0">
                <a:solidFill>
                  <a:srgbClr val="FF0000"/>
                </a:solidFill>
              </a:rPr>
              <a:t>bad</a:t>
            </a:r>
            <a:r>
              <a:rPr lang="en-US" altLang="zh-CN" sz="2800" dirty="0">
                <a:solidFill>
                  <a:prstClr val="black"/>
                </a:solidFill>
              </a:rPr>
              <a:t>" </a:t>
            </a:r>
            <a:r>
              <a:rPr lang="en-US" altLang="zh-CN" sz="2800" b="1" dirty="0">
                <a:solidFill>
                  <a:prstClr val="black"/>
                </a:solidFill>
              </a:rPr>
              <a:t>decompositions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We will soon see that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B31EC4-A516-48D6-9795-077A2F54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05" y="3429000"/>
            <a:ext cx="1023809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a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Consider the following content of the </a:t>
            </a:r>
            <a:r>
              <a:rPr lang="en-US" altLang="zh-CN" sz="2800" b="1" dirty="0">
                <a:solidFill>
                  <a:prstClr val="black"/>
                </a:solidFill>
              </a:rPr>
              <a:t>relation</a:t>
            </a:r>
            <a:r>
              <a:rPr lang="en-US" altLang="zh-CN" sz="2800" dirty="0">
                <a:solidFill>
                  <a:prstClr val="black"/>
                </a:solidFill>
              </a:rPr>
              <a:t> Employee1: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 content of the relation Employee1 convey the following </a:t>
            </a:r>
            <a:r>
              <a:rPr lang="en-US" altLang="zh-CN" sz="2800" b="1" dirty="0">
                <a:solidFill>
                  <a:prstClr val="black"/>
                </a:solidFill>
              </a:rPr>
              <a:t>facts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There are 2 employees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There are 2 projects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549B82-7BFE-4018-BCC8-FE2AA7B1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49" y="2387049"/>
            <a:ext cx="7152381" cy="13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009EA6-3D18-4A3C-9C60-08D47C94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97" y="4816258"/>
            <a:ext cx="3676190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520402-1C82-4BEA-AB88-719BFF682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97" y="6115377"/>
            <a:ext cx="2590476" cy="6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F54D6C9-2A49-426E-86BB-516EE8E2718B}"/>
              </a:ext>
            </a:extLst>
          </p:cNvPr>
          <p:cNvSpPr/>
          <p:nvPr/>
        </p:nvSpPr>
        <p:spPr>
          <a:xfrm>
            <a:off x="5779008" y="5334836"/>
            <a:ext cx="6199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There are 3 "</a:t>
            </a:r>
            <a:r>
              <a:rPr lang="en-US" sz="2400" dirty="0" err="1"/>
              <a:t>works_on</a:t>
            </a:r>
            <a:r>
              <a:rPr lang="en-US" sz="2400" dirty="0"/>
              <a:t>" information items: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AB6668-F931-4A55-82F9-B49D9EBF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900" y="5900510"/>
            <a:ext cx="278095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a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Go </a:t>
            </a:r>
            <a:r>
              <a:rPr lang="en-US" altLang="zh-CN" sz="2800" dirty="0" smtClean="0">
                <a:solidFill>
                  <a:prstClr val="black"/>
                </a:solidFill>
              </a:rPr>
              <a:t>back </a:t>
            </a:r>
            <a:r>
              <a:rPr lang="en-US" altLang="zh-CN" sz="2800" dirty="0">
                <a:solidFill>
                  <a:prstClr val="black"/>
                </a:solidFill>
              </a:rPr>
              <a:t>to our previous example: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Now </a:t>
            </a:r>
            <a:r>
              <a:rPr lang="en-US" altLang="zh-CN" sz="2800" dirty="0">
                <a:solidFill>
                  <a:srgbClr val="FF0000"/>
                </a:solidFill>
              </a:rPr>
              <a:t>populate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R1</a:t>
            </a:r>
            <a:r>
              <a:rPr lang="en-US" altLang="zh-CN" sz="2800" dirty="0">
                <a:solidFill>
                  <a:prstClr val="black"/>
                </a:solidFill>
              </a:rPr>
              <a:t> and </a:t>
            </a:r>
            <a:r>
              <a:rPr lang="en-US" altLang="zh-CN" sz="2800" b="1" dirty="0">
                <a:solidFill>
                  <a:prstClr val="black"/>
                </a:solidFill>
              </a:rPr>
              <a:t>R2</a:t>
            </a:r>
            <a:r>
              <a:rPr lang="en-US" altLang="zh-CN" sz="2800" dirty="0">
                <a:solidFill>
                  <a:prstClr val="black"/>
                </a:solidFill>
              </a:rPr>
              <a:t> using the data in </a:t>
            </a:r>
            <a:r>
              <a:rPr lang="en-US" altLang="zh-CN" sz="2800" b="1" dirty="0">
                <a:solidFill>
                  <a:prstClr val="black"/>
                </a:solidFill>
              </a:rPr>
              <a:t>Employee1:</a:t>
            </a: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Therefore, the content of the decomposed relations R1 and R2 will be:</a:t>
            </a:r>
          </a:p>
          <a:p>
            <a:pPr marL="228600" lvl="1">
              <a:spcBef>
                <a:spcPts val="1000"/>
              </a:spcBef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0170FAE-B266-49FC-8184-FD51E7BDB752}"/>
              </a:ext>
            </a:extLst>
          </p:cNvPr>
          <p:cNvGrpSpPr/>
          <p:nvPr/>
        </p:nvGrpSpPr>
        <p:grpSpPr>
          <a:xfrm>
            <a:off x="1188720" y="2339610"/>
            <a:ext cx="9838944" cy="1523702"/>
            <a:chOff x="1188720" y="3781838"/>
            <a:chExt cx="6894576" cy="15237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89EA8C1-552F-4A65-8D05-7032148DD720}"/>
                </a:ext>
              </a:extLst>
            </p:cNvPr>
            <p:cNvSpPr/>
            <p:nvPr/>
          </p:nvSpPr>
          <p:spPr>
            <a:xfrm>
              <a:off x="1188720" y="3781838"/>
              <a:ext cx="6894576" cy="125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530E291-E5DA-4A22-AC13-EBF2A3E3F824}"/>
                </a:ext>
              </a:extLst>
            </p:cNvPr>
            <p:cNvSpPr txBox="1"/>
            <p:nvPr/>
          </p:nvSpPr>
          <p:spPr>
            <a:xfrm>
              <a:off x="1188720" y="3858990"/>
              <a:ext cx="689457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 decomposition for </a:t>
              </a:r>
              <a:r>
                <a:rPr lang="en-US" sz="2200" dirty="0">
                  <a:solidFill>
                    <a:srgbClr val="FF0000"/>
                  </a:solidFill>
                </a:rPr>
                <a:t>Employee1</a:t>
              </a:r>
              <a:r>
                <a:rPr lang="en-US" sz="2200" dirty="0"/>
                <a:t>(SSN, </a:t>
              </a:r>
              <a:r>
                <a:rPr lang="en-US" sz="2200" dirty="0" err="1"/>
                <a:t>FName</a:t>
              </a:r>
              <a:r>
                <a:rPr lang="en-US" sz="2200" dirty="0"/>
                <a:t>, </a:t>
              </a:r>
              <a:r>
                <a:rPr lang="en-US" sz="2200" dirty="0" err="1"/>
                <a:t>LName</a:t>
              </a:r>
              <a:r>
                <a:rPr lang="en-US" sz="2200" dirty="0"/>
                <a:t>, </a:t>
              </a:r>
              <a:r>
                <a:rPr lang="en-US" sz="2200" dirty="0" err="1"/>
                <a:t>PNumber</a:t>
              </a:r>
              <a:r>
                <a:rPr lang="en-US" sz="2200" dirty="0"/>
                <a:t>, </a:t>
              </a:r>
              <a:r>
                <a:rPr lang="en-US" sz="2200" dirty="0" err="1"/>
                <a:t>PName</a:t>
              </a:r>
              <a:r>
                <a:rPr lang="en-US" sz="2200" dirty="0"/>
                <a:t>, Hours)</a:t>
              </a:r>
            </a:p>
            <a:p>
              <a:r>
                <a:rPr lang="en-US" sz="2200" dirty="0"/>
                <a:t>        </a:t>
              </a:r>
              <a:r>
                <a:rPr lang="en-US" sz="2200" dirty="0">
                  <a:solidFill>
                    <a:srgbClr val="C00000"/>
                  </a:solidFill>
                </a:rPr>
                <a:t>R1</a:t>
              </a:r>
              <a:r>
                <a:rPr lang="en-US" sz="2200" dirty="0"/>
                <a:t>(SSN, </a:t>
              </a:r>
              <a:r>
                <a:rPr lang="en-US" sz="2200" dirty="0" err="1"/>
                <a:t>LName</a:t>
              </a:r>
              <a:r>
                <a:rPr lang="en-US" sz="2200" dirty="0"/>
                <a:t>, </a:t>
              </a:r>
              <a:r>
                <a:rPr lang="en-US" sz="2200" dirty="0" err="1"/>
                <a:t>FName</a:t>
              </a:r>
              <a:r>
                <a:rPr lang="en-US" sz="2200" dirty="0"/>
                <a:t>) </a:t>
              </a:r>
            </a:p>
            <a:p>
              <a:r>
                <a:rPr lang="en-US" sz="2200" dirty="0">
                  <a:solidFill>
                    <a:srgbClr val="C00000"/>
                  </a:solidFill>
                </a:rPr>
                <a:t>        R2</a:t>
              </a:r>
              <a:r>
                <a:rPr lang="en-US" sz="2200" dirty="0"/>
                <a:t>(</a:t>
              </a:r>
              <a:r>
                <a:rPr lang="en-US" sz="2200" dirty="0" err="1"/>
                <a:t>PNumber</a:t>
              </a:r>
              <a:r>
                <a:rPr lang="en-US" sz="2200" dirty="0"/>
                <a:t>, </a:t>
              </a:r>
              <a:r>
                <a:rPr lang="en-US" sz="2200" dirty="0" err="1"/>
                <a:t>PName</a:t>
              </a:r>
              <a:r>
                <a:rPr lang="en-US" sz="2200" dirty="0"/>
                <a:t>, Hours)</a:t>
              </a:r>
            </a:p>
            <a:p>
              <a:r>
                <a:rPr lang="en-US" sz="2200" dirty="0"/>
                <a:t>     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4E6603A-9F13-4CF6-B94E-E296FF2EFCB3}"/>
              </a:ext>
            </a:extLst>
          </p:cNvPr>
          <p:cNvGrpSpPr/>
          <p:nvPr/>
        </p:nvGrpSpPr>
        <p:grpSpPr>
          <a:xfrm>
            <a:off x="1188720" y="4265273"/>
            <a:ext cx="4436001" cy="718288"/>
            <a:chOff x="1715048" y="4438486"/>
            <a:chExt cx="4436001" cy="7182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37978839-7DD8-4AE8-8300-1E4678BD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048" y="4471060"/>
              <a:ext cx="4380952" cy="6857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C039371C-40F0-44AE-B3D4-2BDABE64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5335" y="4438486"/>
              <a:ext cx="85714" cy="714286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A3556F7-8A13-4969-AFA1-5F439E0D2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525" y="4795710"/>
            <a:ext cx="7533333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Relation “Good” or “Bad”?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Four </a:t>
            </a:r>
            <a:r>
              <a:rPr lang="en-US" b="1" dirty="0"/>
              <a:t>informal guidelines: </a:t>
            </a:r>
            <a:r>
              <a:rPr lang="en-US" dirty="0">
                <a:solidFill>
                  <a:srgbClr val="FF0000"/>
                </a:solidFill>
              </a:rPr>
              <a:t>measures </a:t>
            </a:r>
            <a:r>
              <a:rPr lang="en-US" dirty="0"/>
              <a:t>to determine </a:t>
            </a:r>
            <a:r>
              <a:rPr lang="en-US" dirty="0">
                <a:solidFill>
                  <a:srgbClr val="FF0000"/>
                </a:solidFill>
              </a:rPr>
              <a:t>the quality of </a:t>
            </a:r>
            <a:r>
              <a:rPr lang="en-US" dirty="0"/>
              <a:t>relation schema design: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Making sure that the </a:t>
            </a:r>
            <a:r>
              <a:rPr lang="en-US" dirty="0">
                <a:solidFill>
                  <a:srgbClr val="FF0000"/>
                </a:solidFill>
              </a:rPr>
              <a:t>semantics of the attributes is clear </a:t>
            </a:r>
            <a:r>
              <a:rPr lang="en-US" dirty="0"/>
              <a:t>in the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Reducing the </a:t>
            </a:r>
            <a:r>
              <a:rPr lang="en-US" dirty="0">
                <a:solidFill>
                  <a:srgbClr val="FF0000"/>
                </a:solidFill>
              </a:rPr>
              <a:t>redundant</a:t>
            </a:r>
            <a:r>
              <a:rPr lang="en-US" dirty="0"/>
              <a:t> information in tuples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Reducing the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values in </a:t>
            </a:r>
            <a:r>
              <a:rPr lang="en-US" dirty="0" smtClean="0"/>
              <a:t>tuples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Disallowing the possibility of generating </a:t>
            </a:r>
            <a:r>
              <a:rPr lang="en-US" dirty="0">
                <a:solidFill>
                  <a:srgbClr val="FF0000"/>
                </a:solidFill>
              </a:rPr>
              <a:t>spurious tuples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6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a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Note: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After the decomposition </a:t>
            </a:r>
            <a:r>
              <a:rPr lang="en-US" altLang="zh-CN" dirty="0"/>
              <a:t>of </a:t>
            </a:r>
            <a:r>
              <a:rPr lang="en-US" altLang="zh-CN" b="1" dirty="0"/>
              <a:t>Employee1 </a:t>
            </a:r>
            <a:r>
              <a:rPr lang="en-US" altLang="zh-CN" dirty="0"/>
              <a:t>into </a:t>
            </a:r>
            <a:r>
              <a:rPr lang="en-US" altLang="zh-CN" b="1" dirty="0"/>
              <a:t>R1</a:t>
            </a:r>
            <a:r>
              <a:rPr lang="en-US" altLang="zh-CN" dirty="0"/>
              <a:t> and </a:t>
            </a:r>
            <a:r>
              <a:rPr lang="en-US" altLang="zh-CN" b="1" dirty="0"/>
              <a:t>R2</a:t>
            </a:r>
            <a:r>
              <a:rPr lang="en-US" altLang="zh-CN" dirty="0"/>
              <a:t>, the relation Employee1 is </a:t>
            </a:r>
            <a:r>
              <a:rPr lang="en-US" altLang="zh-CN" dirty="0">
                <a:solidFill>
                  <a:srgbClr val="FF0000"/>
                </a:solidFill>
              </a:rPr>
              <a:t>deleted </a:t>
            </a:r>
            <a:r>
              <a:rPr lang="en-US" altLang="zh-CN" dirty="0"/>
              <a:t>!!!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2600" b="1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An </a:t>
            </a:r>
            <a:r>
              <a:rPr lang="en-US" altLang="zh-CN" sz="2800" dirty="0">
                <a:solidFill>
                  <a:srgbClr val="FF0000"/>
                </a:solidFill>
              </a:rPr>
              <a:t>important question </a:t>
            </a:r>
            <a:r>
              <a:rPr lang="en-US" altLang="zh-CN" sz="2800" dirty="0">
                <a:solidFill>
                  <a:prstClr val="black"/>
                </a:solidFill>
              </a:rPr>
              <a:t>to ask is: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Can we </a:t>
            </a:r>
            <a:r>
              <a:rPr lang="en-US" altLang="zh-CN" dirty="0">
                <a:solidFill>
                  <a:srgbClr val="FF0000"/>
                </a:solidFill>
              </a:rPr>
              <a:t>obtain</a:t>
            </a:r>
            <a:r>
              <a:rPr lang="en-US" altLang="zh-CN" dirty="0"/>
              <a:t> the </a:t>
            </a:r>
            <a:r>
              <a:rPr lang="en-US" altLang="zh-CN" b="1" dirty="0"/>
              <a:t>same information </a:t>
            </a:r>
            <a:r>
              <a:rPr lang="en-US" altLang="zh-CN" dirty="0"/>
              <a:t>stored in </a:t>
            </a:r>
            <a:r>
              <a:rPr lang="en-US" altLang="zh-CN" b="1" dirty="0"/>
              <a:t>Employee1 </a:t>
            </a:r>
            <a:r>
              <a:rPr lang="en-US" altLang="zh-CN" dirty="0"/>
              <a:t>from the relations </a:t>
            </a:r>
            <a:r>
              <a:rPr lang="en-US" altLang="zh-CN" b="1" dirty="0"/>
              <a:t>R1 </a:t>
            </a:r>
            <a:r>
              <a:rPr lang="en-US" altLang="zh-CN" dirty="0"/>
              <a:t>and </a:t>
            </a:r>
            <a:r>
              <a:rPr lang="en-US" altLang="zh-CN" b="1" dirty="0"/>
              <a:t>R2</a:t>
            </a:r>
            <a:r>
              <a:rPr lang="en-US" altLang="zh-CN" dirty="0"/>
              <a:t> ?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(If not, we will be in deep trouble)...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5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the Original Content of a Decomposed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b="1" dirty="0">
                <a:solidFill>
                  <a:prstClr val="black"/>
                </a:solidFill>
              </a:rPr>
              <a:t>reconstruction algorithm </a:t>
            </a:r>
            <a:r>
              <a:rPr lang="en-US" altLang="zh-CN" sz="2800" dirty="0">
                <a:solidFill>
                  <a:prstClr val="black"/>
                </a:solidFill>
              </a:rPr>
              <a:t>used is as follows: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867743E-7CF8-43AF-AD49-21BD08D3388C}"/>
              </a:ext>
            </a:extLst>
          </p:cNvPr>
          <p:cNvGrpSpPr/>
          <p:nvPr/>
        </p:nvGrpSpPr>
        <p:grpSpPr>
          <a:xfrm>
            <a:off x="1188720" y="2467625"/>
            <a:ext cx="5852160" cy="2877920"/>
            <a:chOff x="1188720" y="2467625"/>
            <a:chExt cx="5852160" cy="28779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9373BFD-07C6-466F-BC4F-E8E88D3F91D8}"/>
                </a:ext>
              </a:extLst>
            </p:cNvPr>
            <p:cNvSpPr/>
            <p:nvPr/>
          </p:nvSpPr>
          <p:spPr>
            <a:xfrm>
              <a:off x="1188720" y="2467625"/>
              <a:ext cx="5852160" cy="2877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4500EBF-8B53-43A8-8C99-37A8EBB906B5}"/>
                </a:ext>
              </a:extLst>
            </p:cNvPr>
            <p:cNvSpPr txBox="1"/>
            <p:nvPr/>
          </p:nvSpPr>
          <p:spPr>
            <a:xfrm>
              <a:off x="1188720" y="2544778"/>
              <a:ext cx="585216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 if ( R1 ∩ R2 != ∅ )</a:t>
              </a:r>
            </a:p>
            <a:p>
              <a:r>
                <a:rPr lang="pt-BR" sz="2200" dirty="0"/>
                <a:t>   {</a:t>
              </a:r>
            </a:p>
            <a:p>
              <a:r>
                <a:rPr lang="pt-BR" sz="2200" dirty="0"/>
                <a:t>      reconstruction = R1 ⋈ R2   // Join</a:t>
              </a:r>
            </a:p>
            <a:p>
              <a:r>
                <a:rPr lang="pt-BR" sz="2200" dirty="0"/>
                <a:t>   }</a:t>
              </a:r>
            </a:p>
            <a:p>
              <a:r>
                <a:rPr lang="pt-BR" sz="2200" dirty="0"/>
                <a:t>   else</a:t>
              </a:r>
            </a:p>
            <a:p>
              <a:r>
                <a:rPr lang="pt-BR" sz="2200" dirty="0"/>
                <a:t>   {</a:t>
              </a:r>
            </a:p>
            <a:p>
              <a:r>
                <a:rPr lang="pt-BR" sz="2200" dirty="0"/>
                <a:t>      reconstruction = R1 × R2   // Cartesian product </a:t>
              </a:r>
            </a:p>
            <a:p>
              <a:r>
                <a:rPr lang="pt-BR" sz="2200" dirty="0"/>
                <a:t>   }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the Original Content of a Decomposed Relation (Example)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CE31B05-3A97-4B47-934C-C37F7E41F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21" y="1690688"/>
            <a:ext cx="6552381" cy="16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46EB3A-8981-4D73-8B02-4D2D2981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" y="3280655"/>
            <a:ext cx="7190476" cy="2542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75BA3A-D4C9-4B53-B508-CD1C6F7F1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21" y="6090896"/>
            <a:ext cx="8209524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the Original Content of a Decomposed Relation (Example)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Compare the </a:t>
            </a:r>
            <a:r>
              <a:rPr lang="en-US" altLang="zh-CN" sz="2800" dirty="0">
                <a:solidFill>
                  <a:srgbClr val="FF0000"/>
                </a:solidFill>
              </a:rPr>
              <a:t>content </a:t>
            </a:r>
            <a:r>
              <a:rPr lang="en-US" altLang="zh-CN" sz="2800" dirty="0">
                <a:solidFill>
                  <a:prstClr val="black"/>
                </a:solidFill>
              </a:rPr>
              <a:t>of the </a:t>
            </a:r>
            <a:r>
              <a:rPr lang="en-US" altLang="zh-CN" sz="2800" b="1" dirty="0">
                <a:solidFill>
                  <a:prstClr val="black"/>
                </a:solidFill>
              </a:rPr>
              <a:t>reconstruction</a:t>
            </a:r>
            <a:r>
              <a:rPr lang="en-US" altLang="zh-CN" sz="2800" dirty="0">
                <a:solidFill>
                  <a:prstClr val="black"/>
                </a:solidFill>
              </a:rPr>
              <a:t> to the </a:t>
            </a:r>
            <a:r>
              <a:rPr lang="en-US" altLang="zh-CN" sz="2800" dirty="0">
                <a:solidFill>
                  <a:srgbClr val="FF0000"/>
                </a:solidFill>
              </a:rPr>
              <a:t>content </a:t>
            </a:r>
            <a:r>
              <a:rPr lang="en-US" altLang="zh-CN" sz="2800" dirty="0">
                <a:solidFill>
                  <a:prstClr val="black"/>
                </a:solidFill>
              </a:rPr>
              <a:t>of the </a:t>
            </a:r>
            <a:r>
              <a:rPr lang="en-US" altLang="zh-CN" sz="2800" dirty="0">
                <a:solidFill>
                  <a:srgbClr val="FF0000"/>
                </a:solidFill>
              </a:rPr>
              <a:t>original</a:t>
            </a:r>
            <a:r>
              <a:rPr lang="en-US" altLang="zh-CN" sz="2800" dirty="0">
                <a:solidFill>
                  <a:prstClr val="black"/>
                </a:solidFill>
              </a:rPr>
              <a:t> Employee1 relation: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1B38AD-F64D-4B26-ADF9-68055676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4" y="2743285"/>
            <a:ext cx="7171428" cy="1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55B627-7989-4CD1-85F0-90F89A34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74" y="4315143"/>
            <a:ext cx="7190476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83650BA-FE6D-4728-B222-2C20615A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57" y="176619"/>
            <a:ext cx="8914286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a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After </a:t>
            </a:r>
            <a:r>
              <a:rPr lang="en-US" altLang="zh-CN" sz="2800" dirty="0">
                <a:solidFill>
                  <a:srgbClr val="FF0000"/>
                </a:solidFill>
              </a:rPr>
              <a:t>decomposing</a:t>
            </a:r>
            <a:r>
              <a:rPr lang="en-US" altLang="zh-CN" sz="2800" dirty="0">
                <a:solidFill>
                  <a:prstClr val="black"/>
                </a:solidFill>
              </a:rPr>
              <a:t> a </a:t>
            </a:r>
            <a:r>
              <a:rPr lang="en-US" altLang="zh-CN" sz="2800" b="1" dirty="0">
                <a:solidFill>
                  <a:prstClr val="black"/>
                </a:solidFill>
              </a:rPr>
              <a:t>relation</a:t>
            </a:r>
            <a:r>
              <a:rPr lang="en-US" altLang="zh-CN" sz="2800" dirty="0">
                <a:solidFill>
                  <a:prstClr val="black"/>
                </a:solidFill>
              </a:rPr>
              <a:t> R: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must </a:t>
            </a:r>
            <a:r>
              <a:rPr lang="en-US" altLang="zh-CN" dirty="0"/>
              <a:t>be able to </a:t>
            </a:r>
            <a:r>
              <a:rPr lang="en-US" altLang="zh-CN" dirty="0">
                <a:solidFill>
                  <a:srgbClr val="FF0000"/>
                </a:solidFill>
              </a:rPr>
              <a:t>obtain</a:t>
            </a:r>
            <a:r>
              <a:rPr lang="en-US" altLang="zh-CN" dirty="0"/>
              <a:t> </a:t>
            </a:r>
            <a:r>
              <a:rPr lang="en-US" altLang="zh-CN" b="1" dirty="0"/>
              <a:t>all tuples </a:t>
            </a:r>
            <a:r>
              <a:rPr lang="en-US" altLang="zh-CN" dirty="0"/>
              <a:t>in the </a:t>
            </a:r>
            <a:r>
              <a:rPr lang="en-US" altLang="zh-CN" b="1" dirty="0"/>
              <a:t>original relation R </a:t>
            </a:r>
            <a:r>
              <a:rPr lang="en-US" altLang="zh-CN" dirty="0"/>
              <a:t>using the reconstruction algorithm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must not </a:t>
            </a:r>
            <a:r>
              <a:rPr lang="en-US" altLang="zh-CN" dirty="0"/>
              <a:t>obtain </a:t>
            </a:r>
            <a:r>
              <a:rPr lang="en-US" altLang="zh-CN" b="1" dirty="0"/>
              <a:t>extraneous tuples </a:t>
            </a:r>
            <a:r>
              <a:rPr lang="en-US" altLang="zh-CN" dirty="0"/>
              <a:t>that were </a:t>
            </a:r>
            <a:r>
              <a:rPr lang="en-US" altLang="zh-CN" dirty="0">
                <a:solidFill>
                  <a:srgbClr val="FF0000"/>
                </a:solidFill>
              </a:rPr>
              <a:t>not </a:t>
            </a:r>
            <a:r>
              <a:rPr lang="en-US" altLang="zh-CN" dirty="0"/>
              <a:t>present in the </a:t>
            </a:r>
            <a:r>
              <a:rPr lang="en-US" altLang="zh-CN" b="1" dirty="0"/>
              <a:t>original relation R </a:t>
            </a:r>
            <a:r>
              <a:rPr lang="en-US" altLang="zh-CN" dirty="0"/>
              <a:t>using the reconstruction algorithm</a:t>
            </a:r>
            <a:endParaRPr lang="en-US" altLang="zh-CN" sz="2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a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If we </a:t>
            </a:r>
            <a:r>
              <a:rPr lang="en-US" altLang="zh-CN" sz="2800" dirty="0">
                <a:solidFill>
                  <a:srgbClr val="FF0000"/>
                </a:solidFill>
              </a:rPr>
              <a:t>miss </a:t>
            </a:r>
            <a:r>
              <a:rPr lang="en-US" altLang="zh-CN" sz="2800" dirty="0">
                <a:solidFill>
                  <a:prstClr val="black"/>
                </a:solidFill>
              </a:rPr>
              <a:t>some </a:t>
            </a:r>
            <a:r>
              <a:rPr lang="en-US" altLang="zh-CN" sz="2800" b="1" dirty="0">
                <a:solidFill>
                  <a:prstClr val="black"/>
                </a:solidFill>
              </a:rPr>
              <a:t>tuples</a:t>
            </a:r>
            <a:r>
              <a:rPr lang="en-US" altLang="zh-CN" sz="2800" dirty="0">
                <a:solidFill>
                  <a:prstClr val="black"/>
                </a:solidFill>
              </a:rPr>
              <a:t> in the reconstruction, it means that: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We have </a:t>
            </a:r>
            <a:r>
              <a:rPr lang="en-US" altLang="zh-CN" dirty="0">
                <a:solidFill>
                  <a:srgbClr val="FF0000"/>
                </a:solidFill>
              </a:rPr>
              <a:t>lose information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/>
              <a:t>Clearly </a:t>
            </a:r>
            <a:r>
              <a:rPr lang="en-US" altLang="zh-CN" dirty="0"/>
              <a:t>that is </a:t>
            </a:r>
            <a:r>
              <a:rPr lang="en-US" altLang="zh-CN" dirty="0">
                <a:solidFill>
                  <a:srgbClr val="FF0000"/>
                </a:solidFill>
              </a:rPr>
              <a:t>unacceptable!!!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If we </a:t>
            </a:r>
            <a:r>
              <a:rPr lang="en-US" altLang="zh-CN" dirty="0">
                <a:solidFill>
                  <a:srgbClr val="FF0000"/>
                </a:solidFill>
              </a:rPr>
              <a:t>gain</a:t>
            </a:r>
            <a:r>
              <a:rPr lang="en-US" altLang="zh-CN" dirty="0"/>
              <a:t> some (</a:t>
            </a:r>
            <a:r>
              <a:rPr lang="en-US" altLang="zh-CN" dirty="0">
                <a:solidFill>
                  <a:srgbClr val="FF0000"/>
                </a:solidFill>
              </a:rPr>
              <a:t>extraneous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FF0000"/>
                </a:solidFill>
              </a:rPr>
              <a:t>tuple</a:t>
            </a:r>
            <a:r>
              <a:rPr lang="en-US" altLang="zh-CN" dirty="0"/>
              <a:t> in the reconstruction, it means that: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We have some </a:t>
            </a:r>
            <a:r>
              <a:rPr lang="en-US" altLang="zh-CN" dirty="0">
                <a:solidFill>
                  <a:srgbClr val="FF0000"/>
                </a:solidFill>
              </a:rPr>
              <a:t>invalid information </a:t>
            </a:r>
            <a:r>
              <a:rPr lang="en-US" altLang="zh-CN" dirty="0"/>
              <a:t>in the relation (= database) !!!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That is </a:t>
            </a:r>
            <a:r>
              <a:rPr lang="en-US" altLang="zh-CN" b="1" dirty="0"/>
              <a:t>also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inacceptable !!!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Imparting Clear Semantics to Attributes in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sure that the </a:t>
            </a:r>
            <a:r>
              <a:rPr lang="en-US" dirty="0">
                <a:solidFill>
                  <a:srgbClr val="FF0000"/>
                </a:solidFill>
              </a:rPr>
              <a:t>semantics of the attributes is clear </a:t>
            </a:r>
            <a:r>
              <a:rPr lang="en-US" dirty="0"/>
              <a:t>in the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a relation schema so it is 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 explain its meaning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not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 attributes from </a:t>
            </a:r>
            <a:r>
              <a:rPr lang="en-US" b="1" dirty="0"/>
              <a:t>multiple entity types </a:t>
            </a:r>
            <a:r>
              <a:rPr lang="en-US" dirty="0"/>
              <a:t>and </a:t>
            </a:r>
            <a:r>
              <a:rPr lang="en-US" b="1" dirty="0"/>
              <a:t>relationship types </a:t>
            </a:r>
            <a:r>
              <a:rPr lang="en-US" dirty="0">
                <a:solidFill>
                  <a:srgbClr val="FF0000"/>
                </a:solidFill>
              </a:rPr>
              <a:t>into</a:t>
            </a:r>
            <a:r>
              <a:rPr lang="en-US" dirty="0"/>
              <a:t> a </a:t>
            </a:r>
            <a:r>
              <a:rPr lang="en-US" b="1" dirty="0"/>
              <a:t>single relation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 relation corresponds to a </a:t>
            </a:r>
            <a:r>
              <a:rPr lang="en-US" b="1" dirty="0"/>
              <a:t>mixture of multiple entities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semantic ambiguitie</a:t>
            </a:r>
            <a:r>
              <a:rPr lang="en-US" dirty="0"/>
              <a:t>s will result, and the relation </a:t>
            </a:r>
            <a:r>
              <a:rPr lang="en-US" dirty="0">
                <a:solidFill>
                  <a:srgbClr val="FF0000"/>
                </a:solidFill>
              </a:rPr>
              <a:t>cannot </a:t>
            </a:r>
            <a:r>
              <a:rPr lang="en-US" dirty="0"/>
              <a:t>be easily explained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Imparting Clear Semantics to Attributes in Relations (Example)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CA374F1-B1F9-4E6D-BEAE-10986A3D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088"/>
            <a:ext cx="5009524" cy="10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D7AC677-2C95-43CD-86F4-F18E4262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64726"/>
            <a:ext cx="4361905" cy="99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9C5BBE0-DA20-431B-95A0-A41357C17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19553"/>
            <a:ext cx="7533333" cy="6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8AA259E-372A-42F5-8D7E-EC8640796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948255"/>
            <a:ext cx="5885714" cy="6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3E2EE7-C7E3-4CB8-AABD-06423B5C1737}"/>
              </a:ext>
            </a:extLst>
          </p:cNvPr>
          <p:cNvSpPr/>
          <p:nvPr/>
        </p:nvSpPr>
        <p:spPr>
          <a:xfrm>
            <a:off x="627529" y="4483386"/>
            <a:ext cx="8032377" cy="2321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Information in Tuples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D0473B-D4BA-4DCA-A8CF-7D618456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156"/>
            <a:ext cx="9219048" cy="31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9803FBE-BD84-4F0E-8E85-045E21AE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245" y="4378004"/>
            <a:ext cx="7314286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such </a:t>
            </a:r>
            <a:r>
              <a:rPr lang="en-US" dirty="0">
                <a:solidFill>
                  <a:srgbClr val="FF0000"/>
                </a:solidFill>
              </a:rPr>
              <a:t>joins of base relations </a:t>
            </a:r>
            <a:r>
              <a:rPr lang="en-US" dirty="0"/>
              <a:t>leads to an additional problem referred to as </a:t>
            </a:r>
            <a:r>
              <a:rPr lang="en-US" b="1" dirty="0"/>
              <a:t>update anomalies</a:t>
            </a:r>
          </a:p>
          <a:p>
            <a:endParaRPr lang="en-US" dirty="0"/>
          </a:p>
          <a:p>
            <a:r>
              <a:rPr lang="en-US" dirty="0"/>
              <a:t>Database researchers has found a number of </a:t>
            </a:r>
            <a:r>
              <a:rPr lang="en-US" dirty="0">
                <a:solidFill>
                  <a:srgbClr val="FF0000"/>
                </a:solidFill>
              </a:rPr>
              <a:t>bad properties </a:t>
            </a:r>
            <a:r>
              <a:rPr lang="en-US" dirty="0"/>
              <a:t>that they call </a:t>
            </a:r>
            <a:r>
              <a:rPr lang="en-US" b="1" dirty="0"/>
              <a:t>anomalies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 relation exhibits one or more of these "anomalies", it is deemed to be "bad"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There are three types of database anomalies: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anomaly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3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</a:t>
            </a:r>
            <a:r>
              <a:rPr lang="en-US" sz="2600" dirty="0">
                <a:solidFill>
                  <a:srgbClr val="FF0000"/>
                </a:solidFill>
              </a:rPr>
              <a:t>insert a new tuple </a:t>
            </a:r>
            <a:r>
              <a:rPr lang="en-US" sz="2600" dirty="0"/>
              <a:t>for an </a:t>
            </a:r>
            <a:r>
              <a:rPr lang="en-US" sz="2600" b="1" dirty="0"/>
              <a:t>employee</a:t>
            </a:r>
            <a:r>
              <a:rPr lang="en-US" sz="2600" dirty="0"/>
              <a:t> who works in </a:t>
            </a:r>
            <a:r>
              <a:rPr lang="en-US" sz="2600" dirty="0">
                <a:solidFill>
                  <a:srgbClr val="FF0000"/>
                </a:solidFill>
              </a:rPr>
              <a:t>department number 5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Must enter </a:t>
            </a:r>
            <a:r>
              <a:rPr lang="en-US" sz="2200" dirty="0">
                <a:solidFill>
                  <a:srgbClr val="FF0000"/>
                </a:solidFill>
              </a:rPr>
              <a:t>all</a:t>
            </a:r>
            <a:r>
              <a:rPr lang="en-US" sz="2200" dirty="0"/>
              <a:t> the attribute values of department 5 correctly so that they are </a:t>
            </a:r>
            <a:r>
              <a:rPr lang="en-US" sz="2200" i="1" dirty="0">
                <a:solidFill>
                  <a:srgbClr val="FF0000"/>
                </a:solidFill>
              </a:rPr>
              <a:t>consistent</a:t>
            </a:r>
            <a:r>
              <a:rPr lang="en-US" sz="2200" dirty="0"/>
              <a:t> with other tuples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DD7D89-3ED2-4380-9206-C23ED6B4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7" y="2353130"/>
            <a:ext cx="7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3936</Words>
  <Application>Microsoft Office PowerPoint</Application>
  <PresentationFormat>Custom</PresentationFormat>
  <Paragraphs>519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Chapter 14: Basics of Functional Dependencies and Normalization for Relational Databases</vt:lpstr>
      <vt:lpstr>Introduction </vt:lpstr>
      <vt:lpstr>What Are Some Database Schema Better Than Others</vt:lpstr>
      <vt:lpstr>What Makes a Relation “Good” or “Bad”?</vt:lpstr>
      <vt:lpstr>Imparting Clear Semantics to Attributes in Relations</vt:lpstr>
      <vt:lpstr>Imparting Clear Semantics to Attributes in Relations (Example)</vt:lpstr>
      <vt:lpstr>Redundant Information in Tuples</vt:lpstr>
      <vt:lpstr>Update Anomalies</vt:lpstr>
      <vt:lpstr>Insert Anomaly</vt:lpstr>
      <vt:lpstr>Insert Anomaly (cont.)</vt:lpstr>
      <vt:lpstr>Delete Anomaly</vt:lpstr>
      <vt:lpstr>Delete Anomaly (cont.)</vt:lpstr>
      <vt:lpstr>Update Anomaly</vt:lpstr>
      <vt:lpstr>Constraints Prevent (some) Anomalies in the Data</vt:lpstr>
      <vt:lpstr>Design Guideline 1</vt:lpstr>
      <vt:lpstr>Design Guideline 2</vt:lpstr>
      <vt:lpstr>Design Guideline 3</vt:lpstr>
      <vt:lpstr>Summary and Discussion of Design Guidelines</vt:lpstr>
      <vt:lpstr>Introduction to Functional Dependency</vt:lpstr>
      <vt:lpstr>Functional Dependencies</vt:lpstr>
      <vt:lpstr>Functional Dependencies (cont.)</vt:lpstr>
      <vt:lpstr>Example of Functional Dependencies</vt:lpstr>
      <vt:lpstr>Example of Functional Dependencies (cont.)</vt:lpstr>
      <vt:lpstr>Normal Forms</vt:lpstr>
      <vt:lpstr>Normal Forms</vt:lpstr>
      <vt:lpstr>The First Normal Form (1NF)</vt:lpstr>
      <vt:lpstr>1st Normal Form (1NF)</vt:lpstr>
      <vt:lpstr>Full Functional Dependency</vt:lpstr>
      <vt:lpstr>The Second Normal Form (2NF)</vt:lpstr>
      <vt:lpstr>The Second Normal Form (2NF) (cont.)</vt:lpstr>
      <vt:lpstr>Meaning of the 2NF</vt:lpstr>
      <vt:lpstr>Example of a Violation of the 2NF</vt:lpstr>
      <vt:lpstr>Example of a Violation of the 2NF (cont.)</vt:lpstr>
      <vt:lpstr>How to Solve Normal Form Violations : Decomposition</vt:lpstr>
      <vt:lpstr>Good and Bad Decomposition</vt:lpstr>
      <vt:lpstr>Decomposition and Its Effect on a Relation</vt:lpstr>
      <vt:lpstr>Decomposition and Its Effect on a Relation (cont.)</vt:lpstr>
      <vt:lpstr>The Effect of a Decomposition</vt:lpstr>
      <vt:lpstr>The Effect of a Decomposition (cont.)</vt:lpstr>
      <vt:lpstr>The Effect of a Decomposition (cont.)</vt:lpstr>
      <vt:lpstr>Reconstructing the Original Content of a Decomposed Relation</vt:lpstr>
      <vt:lpstr>Reconstructing the Original Content of a Decomposed Relation (Example)</vt:lpstr>
      <vt:lpstr>Reconstructing the Original Content of a Decomposed Relation (Example) (cont.) </vt:lpstr>
      <vt:lpstr>PowerPoint Presentation</vt:lpstr>
      <vt:lpstr>Requirements of a decomposition</vt:lpstr>
      <vt:lpstr>Requirements of a decomposition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Zaobo He</cp:lastModifiedBy>
  <cp:revision>507</cp:revision>
  <dcterms:created xsi:type="dcterms:W3CDTF">2015-09-18T05:48:25Z</dcterms:created>
  <dcterms:modified xsi:type="dcterms:W3CDTF">2017-10-16T16:45:12Z</dcterms:modified>
</cp:coreProperties>
</file>