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67" r:id="rId2"/>
    <p:sldId id="578" r:id="rId3"/>
    <p:sldId id="628" r:id="rId4"/>
    <p:sldId id="659" r:id="rId5"/>
    <p:sldId id="624" r:id="rId6"/>
    <p:sldId id="629" r:id="rId7"/>
    <p:sldId id="630" r:id="rId8"/>
    <p:sldId id="631" r:id="rId9"/>
    <p:sldId id="579" r:id="rId10"/>
    <p:sldId id="581" r:id="rId11"/>
    <p:sldId id="580" r:id="rId12"/>
    <p:sldId id="632" r:id="rId13"/>
    <p:sldId id="587" r:id="rId14"/>
    <p:sldId id="625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3" autoAdjust="0"/>
    <p:restoredTop sz="70726" autoAdjust="0"/>
  </p:normalViewPr>
  <p:slideViewPr>
    <p:cSldViewPr snapToGrid="0" snapToObjects="1">
      <p:cViewPr>
        <p:scale>
          <a:sx n="100" d="100"/>
          <a:sy n="100" d="100"/>
        </p:scale>
        <p:origin x="-1176" y="-37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8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1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Intuitively, if a relation schema corresponds to one entity type or one relationship type, it is straightforward to explain its meaning.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8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2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4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4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75" y="2331851"/>
            <a:ext cx="1084729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14: Basics of Functional Dependencies and Normalization for Relational Databases (cont.)</a:t>
            </a:r>
          </a:p>
        </p:txBody>
      </p: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3NF: Transitive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relation </a:t>
            </a:r>
            <a:r>
              <a:rPr lang="en-US" b="1" i="1" dirty="0"/>
              <a:t>R</a:t>
            </a:r>
            <a:r>
              <a:rPr lang="en-US" dirty="0"/>
              <a:t> is in </a:t>
            </a:r>
            <a:r>
              <a:rPr lang="en-US" dirty="0">
                <a:solidFill>
                  <a:srgbClr val="FF0000"/>
                </a:solidFill>
              </a:rPr>
              <a:t>3NF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R</a:t>
            </a:r>
            <a:r>
              <a:rPr lang="en-US" dirty="0"/>
              <a:t> is in </a:t>
            </a:r>
            <a:r>
              <a:rPr lang="en-US" dirty="0">
                <a:solidFill>
                  <a:srgbClr val="FF0000"/>
                </a:solidFill>
              </a:rPr>
              <a:t>2NF</a:t>
            </a:r>
            <a:r>
              <a:rPr lang="en-US" dirty="0"/>
              <a:t> , and</a:t>
            </a:r>
          </a:p>
          <a:p>
            <a:pPr lvl="1"/>
            <a:r>
              <a:rPr lang="en-US" b="1" dirty="0"/>
              <a:t>Every non-key attribute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non-transitively dependent </a:t>
            </a:r>
            <a:r>
              <a:rPr lang="en-US" dirty="0"/>
              <a:t>on </a:t>
            </a:r>
            <a:r>
              <a:rPr lang="en-US" dirty="0">
                <a:solidFill>
                  <a:srgbClr val="FF0000"/>
                </a:solidFill>
              </a:rPr>
              <a:t>all the keys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</a:rPr>
              <a:t>Transitive</a:t>
            </a:r>
            <a:r>
              <a:rPr lang="en-US" sz="2800" dirty="0"/>
              <a:t> functional dependency:</a:t>
            </a:r>
          </a:p>
          <a:p>
            <a:pPr lvl="1"/>
            <a:r>
              <a:rPr lang="en-US" dirty="0"/>
              <a:t>A functional dependency </a:t>
            </a:r>
            <a:r>
              <a:rPr lang="en-US" b="1" dirty="0"/>
              <a:t>A → B </a:t>
            </a:r>
            <a:r>
              <a:rPr lang="en-US" dirty="0"/>
              <a:t>is a transitive functional dependency in a relation </a:t>
            </a:r>
            <a:r>
              <a:rPr lang="en-US" b="1" i="1" dirty="0"/>
              <a:t>R</a:t>
            </a:r>
            <a:r>
              <a:rPr lang="en-US" dirty="0"/>
              <a:t> if: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CE29675-8C5A-4953-BB95-8C1CF5552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62"/>
          <a:stretch/>
        </p:blipFill>
        <p:spPr>
          <a:xfrm>
            <a:off x="1651103" y="4902448"/>
            <a:ext cx="6152381" cy="168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B75150-A653-416D-A146-27788AE58902}"/>
              </a:ext>
            </a:extLst>
          </p:cNvPr>
          <p:cNvSpPr txBox="1"/>
          <p:nvPr/>
        </p:nvSpPr>
        <p:spPr>
          <a:xfrm>
            <a:off x="8211312" y="4775324"/>
            <a:ext cx="3639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Ssn </a:t>
            </a:r>
            <a:r>
              <a:rPr lang="en-US" altLang="zh-CN" sz="2400" dirty="0"/>
              <a:t>→  </a:t>
            </a:r>
            <a:r>
              <a:rPr lang="en-US" altLang="zh-CN" sz="2400" dirty="0" err="1"/>
              <a:t>Dnumber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 err="1"/>
              <a:t>Dnumber</a:t>
            </a:r>
            <a:r>
              <a:rPr lang="en-US" sz="2400" dirty="0"/>
              <a:t> </a:t>
            </a:r>
            <a:r>
              <a:rPr lang="en-US" altLang="zh-CN" sz="2400" dirty="0"/>
              <a:t>→ </a:t>
            </a:r>
            <a:r>
              <a:rPr lang="en-US" sz="2400" dirty="0"/>
              <a:t> </a:t>
            </a:r>
            <a:r>
              <a:rPr lang="en-US" sz="2400" dirty="0" err="1"/>
              <a:t>Dmgr_ssn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Ssn </a:t>
            </a:r>
            <a:r>
              <a:rPr lang="en-US" altLang="zh-CN" sz="2400" dirty="0"/>
              <a:t>→</a:t>
            </a:r>
            <a:r>
              <a:rPr lang="en-US" sz="2400" dirty="0"/>
              <a:t>  </a:t>
            </a:r>
            <a:r>
              <a:rPr lang="en-US" sz="2400" dirty="0" err="1"/>
              <a:t>Dmgr_ssn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3NF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figure shows you how to </a:t>
            </a:r>
            <a:r>
              <a:rPr lang="en-US" dirty="0">
                <a:solidFill>
                  <a:srgbClr val="FF0000"/>
                </a:solidFill>
              </a:rPr>
              <a:t>spot</a:t>
            </a:r>
            <a:r>
              <a:rPr lang="en-US" dirty="0"/>
              <a:t> a </a:t>
            </a:r>
            <a:r>
              <a:rPr lang="en-US" b="1" dirty="0"/>
              <a:t>3NF violation</a:t>
            </a:r>
            <a:r>
              <a:rPr lang="en-US" dirty="0"/>
              <a:t>:</a:t>
            </a:r>
            <a:endParaRPr lang="en-US" b="1" dirty="0"/>
          </a:p>
          <a:p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FE71A58-027B-4F2A-B052-FF2A4AB9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37" y="2583570"/>
            <a:ext cx="7333333" cy="31904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20A62FE-5C73-4FC9-AE85-78B6A9775DC9}"/>
              </a:ext>
            </a:extLst>
          </p:cNvPr>
          <p:cNvSpPr txBox="1">
            <a:spLocks/>
          </p:cNvSpPr>
          <p:nvPr/>
        </p:nvSpPr>
        <p:spPr>
          <a:xfrm>
            <a:off x="8660465" y="2932517"/>
            <a:ext cx="3407975" cy="2470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(A,B,C)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key</a:t>
            </a:r>
            <a:r>
              <a:rPr lang="en-US" sz="2400" dirty="0"/>
              <a:t>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Clearly, (A,B,C) → any attribute in R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Look for a functional dependency E → G where:</a:t>
            </a:r>
          </a:p>
          <a:p>
            <a:pPr lvl="1"/>
            <a:r>
              <a:rPr lang="en-US" sz="2100" i="1" dirty="0"/>
              <a:t>E</a:t>
            </a:r>
            <a:r>
              <a:rPr lang="en-US" sz="2100" dirty="0"/>
              <a:t> is</a:t>
            </a:r>
            <a:r>
              <a:rPr lang="en-US" sz="2100" dirty="0">
                <a:solidFill>
                  <a:srgbClr val="FF0000"/>
                </a:solidFill>
              </a:rPr>
              <a:t> not a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6043A94-AC38-4B13-B1CA-D7E11882437A}"/>
              </a:ext>
            </a:extLst>
          </p:cNvPr>
          <p:cNvSpPr/>
          <p:nvPr/>
        </p:nvSpPr>
        <p:spPr>
          <a:xfrm>
            <a:off x="2297244" y="6176963"/>
            <a:ext cx="8166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then there is a </a:t>
            </a:r>
            <a:r>
              <a:rPr lang="en-US" sz="2400" b="1" dirty="0"/>
              <a:t>transitive functional dependency </a:t>
            </a:r>
            <a:r>
              <a:rPr lang="en-US" sz="2400" dirty="0"/>
              <a:t>in the relation.</a:t>
            </a:r>
          </a:p>
        </p:txBody>
      </p:sp>
    </p:spTree>
    <p:extLst>
      <p:ext uri="{BB962C8B-B14F-4D97-AF65-F5344CB8AC3E}">
        <p14:creationId xmlns:p14="http://schemas.microsoft.com/office/powerpoint/2010/main" val="28633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3NF Violations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Employee2(SSN,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MgrSSN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Key(s): SSN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Functional dependencies: </a:t>
            </a:r>
          </a:p>
          <a:p>
            <a:pPr lvl="1"/>
            <a:r>
              <a:rPr lang="en-US" dirty="0"/>
              <a:t>SSN →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DNumber</a:t>
            </a:r>
            <a:endParaRPr lang="en-US" dirty="0"/>
          </a:p>
          <a:p>
            <a:pPr lvl="1"/>
            <a:r>
              <a:rPr lang="en-US" dirty="0" err="1"/>
              <a:t>DNumber</a:t>
            </a:r>
            <a:r>
              <a:rPr lang="en-US" dirty="0"/>
              <a:t> →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MgrSSN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C3E583-38B4-4BBD-A6FB-5651B05C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88" y="4889354"/>
            <a:ext cx="6285714" cy="1580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B3894C-348D-4FD1-B635-BBB5ACF5DEA5}"/>
              </a:ext>
            </a:extLst>
          </p:cNvPr>
          <p:cNvSpPr txBox="1"/>
          <p:nvPr/>
        </p:nvSpPr>
        <p:spPr>
          <a:xfrm>
            <a:off x="8211312" y="4775324"/>
            <a:ext cx="3639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Ssn </a:t>
            </a:r>
            <a:r>
              <a:rPr lang="en-US" altLang="zh-CN" sz="2400" dirty="0"/>
              <a:t>→  </a:t>
            </a:r>
            <a:r>
              <a:rPr lang="en-US" altLang="zh-CN" sz="2400" dirty="0" err="1"/>
              <a:t>Dnumber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 err="1"/>
              <a:t>Dnumber</a:t>
            </a:r>
            <a:r>
              <a:rPr lang="en-US" sz="2400" dirty="0"/>
              <a:t> </a:t>
            </a:r>
            <a:r>
              <a:rPr lang="en-US" altLang="zh-CN" sz="2400" dirty="0"/>
              <a:t>→ </a:t>
            </a:r>
            <a:r>
              <a:rPr lang="en-US" sz="2400" dirty="0"/>
              <a:t> </a:t>
            </a:r>
            <a:r>
              <a:rPr lang="en-US" sz="2400" dirty="0" err="1" smtClean="0"/>
              <a:t>Dname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Ssn </a:t>
            </a:r>
            <a:r>
              <a:rPr lang="en-US" altLang="zh-CN" sz="2400" dirty="0"/>
              <a:t>→</a:t>
            </a:r>
            <a:r>
              <a:rPr lang="en-US" sz="2400" dirty="0"/>
              <a:t>  </a:t>
            </a:r>
            <a:r>
              <a:rPr lang="en-US" sz="2400" dirty="0" err="1" smtClean="0"/>
              <a:t>Dname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462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Simpler Definition of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Recall: a relation </a:t>
            </a:r>
            <a:r>
              <a:rPr lang="en-US" sz="2800" b="1" i="1" dirty="0"/>
              <a:t>R</a:t>
            </a:r>
            <a:r>
              <a:rPr lang="en-US" sz="2800" dirty="0"/>
              <a:t> is in </a:t>
            </a:r>
            <a:r>
              <a:rPr lang="en-US" sz="2800" b="1" dirty="0"/>
              <a:t>3NF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:</a:t>
            </a:r>
          </a:p>
          <a:p>
            <a:pPr lvl="1"/>
            <a:r>
              <a:rPr lang="en-US" altLang="zh-CN" b="1" i="1" dirty="0">
                <a:solidFill>
                  <a:prstClr val="black"/>
                </a:solidFill>
              </a:rPr>
              <a:t>R</a:t>
            </a:r>
            <a:r>
              <a:rPr lang="en-US" altLang="zh-CN" dirty="0">
                <a:solidFill>
                  <a:prstClr val="black"/>
                </a:solidFill>
              </a:rPr>
              <a:t> is in </a:t>
            </a:r>
            <a:r>
              <a:rPr lang="en-US" altLang="zh-CN" b="1" dirty="0">
                <a:solidFill>
                  <a:prstClr val="black"/>
                </a:solidFill>
              </a:rPr>
              <a:t>2NF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Which means: </a:t>
            </a:r>
          </a:p>
          <a:p>
            <a:pPr lvl="2">
              <a:lnSpc>
                <a:spcPct val="80000"/>
              </a:lnSpc>
            </a:pPr>
            <a:endParaRPr lang="en-US" altLang="zh-CN" dirty="0"/>
          </a:p>
          <a:p>
            <a:pPr lvl="2">
              <a:lnSpc>
                <a:spcPct val="80000"/>
              </a:lnSpc>
            </a:pPr>
            <a:endParaRPr lang="en-US" altLang="zh-CN" dirty="0"/>
          </a:p>
          <a:p>
            <a:pPr lvl="2">
              <a:lnSpc>
                <a:spcPct val="80000"/>
              </a:lnSpc>
            </a:pPr>
            <a:endParaRPr lang="en-US" altLang="zh-CN" dirty="0"/>
          </a:p>
          <a:p>
            <a:pPr lvl="2">
              <a:lnSpc>
                <a:spcPct val="80000"/>
              </a:lnSpc>
            </a:pPr>
            <a:endParaRPr lang="en-US" altLang="zh-CN" dirty="0"/>
          </a:p>
          <a:p>
            <a:pPr lvl="1"/>
            <a:r>
              <a:rPr lang="en-US" altLang="zh-CN" b="1" dirty="0">
                <a:solidFill>
                  <a:prstClr val="black"/>
                </a:solidFill>
              </a:rPr>
              <a:t>Every non-key attribute </a:t>
            </a:r>
            <a:r>
              <a:rPr lang="en-US" altLang="zh-CN" b="1" i="1" dirty="0">
                <a:solidFill>
                  <a:prstClr val="black"/>
                </a:solidFill>
              </a:rPr>
              <a:t>B</a:t>
            </a:r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non-transitively dependent </a:t>
            </a:r>
            <a:r>
              <a:rPr lang="en-US" altLang="zh-CN" dirty="0">
                <a:solidFill>
                  <a:prstClr val="black"/>
                </a:solidFill>
              </a:rPr>
              <a:t>on all the keys</a:t>
            </a:r>
            <a:endParaRPr lang="en-US" sz="2800" dirty="0">
              <a:solidFill>
                <a:prstClr val="black"/>
              </a:solidFill>
            </a:endParaRPr>
          </a:p>
          <a:p>
            <a:pPr lvl="1"/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We will </a:t>
            </a:r>
            <a:r>
              <a:rPr lang="en-US" sz="2800" dirty="0">
                <a:solidFill>
                  <a:srgbClr val="FF0000"/>
                </a:solidFill>
              </a:rPr>
              <a:t>re-formulate</a:t>
            </a:r>
            <a:r>
              <a:rPr lang="en-US" sz="2800" dirty="0"/>
              <a:t> these </a:t>
            </a:r>
            <a:r>
              <a:rPr lang="en-US" sz="2800" b="1" dirty="0"/>
              <a:t>2 conditions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3A3FC04-81D9-4F81-9327-F9F02267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59" y="3015432"/>
            <a:ext cx="8266667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Re-Formulating the 2NF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Let us </a:t>
            </a:r>
            <a:r>
              <a:rPr lang="en-US" sz="2800" dirty="0">
                <a:solidFill>
                  <a:srgbClr val="FF0000"/>
                </a:solidFill>
              </a:rPr>
              <a:t>examine/re-state </a:t>
            </a:r>
            <a:r>
              <a:rPr lang="en-US" sz="2800" dirty="0"/>
              <a:t>the 2NF condition: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The </a:t>
            </a:r>
            <a:r>
              <a:rPr lang="en-US" altLang="zh-CN" b="1" dirty="0">
                <a:solidFill>
                  <a:prstClr val="black"/>
                </a:solidFill>
              </a:rPr>
              <a:t>functional dependency </a:t>
            </a:r>
            <a:r>
              <a:rPr lang="en-US" altLang="zh-CN" dirty="0">
                <a:solidFill>
                  <a:prstClr val="black"/>
                </a:solidFill>
              </a:rPr>
              <a:t>B → F will cause a </a:t>
            </a:r>
            <a:r>
              <a:rPr lang="en-US" altLang="zh-CN" dirty="0">
                <a:solidFill>
                  <a:srgbClr val="FF0000"/>
                </a:solidFill>
              </a:rPr>
              <a:t>2NF violation</a:t>
            </a:r>
            <a:r>
              <a:rPr lang="en-US" altLang="zh-CN" dirty="0">
                <a:solidFill>
                  <a:prstClr val="black"/>
                </a:solidFill>
              </a:rPr>
              <a:t>: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b="1" dirty="0">
                <a:solidFill>
                  <a:prstClr val="black"/>
                </a:solidFill>
              </a:rPr>
              <a:t>If </a:t>
            </a:r>
          </a:p>
          <a:p>
            <a:pPr lvl="2"/>
            <a:r>
              <a:rPr lang="en-US" altLang="zh-CN" dirty="0"/>
              <a:t>The attributes </a:t>
            </a:r>
            <a:r>
              <a:rPr lang="en-US" altLang="zh-CN" b="1" i="1" dirty="0"/>
              <a:t>B</a:t>
            </a:r>
            <a:r>
              <a:rPr lang="en-US" altLang="zh-CN" dirty="0"/>
              <a:t> is (</a:t>
            </a:r>
            <a:r>
              <a:rPr lang="en-US" altLang="zh-CN" b="1" dirty="0"/>
              <a:t>must</a:t>
            </a:r>
            <a:r>
              <a:rPr lang="en-US" altLang="zh-CN" dirty="0"/>
              <a:t> be) a </a:t>
            </a:r>
            <a:r>
              <a:rPr lang="en-US" altLang="zh-CN" dirty="0">
                <a:solidFill>
                  <a:srgbClr val="FF0000"/>
                </a:solidFill>
              </a:rPr>
              <a:t>subset</a:t>
            </a:r>
            <a:r>
              <a:rPr lang="en-US" altLang="zh-CN" dirty="0"/>
              <a:t> of a </a:t>
            </a:r>
            <a:r>
              <a:rPr lang="en-US" altLang="zh-CN" b="1" dirty="0"/>
              <a:t>key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</a:p>
          <a:p>
            <a:pPr lvl="2"/>
            <a:r>
              <a:rPr lang="en-US" altLang="zh-CN" dirty="0"/>
              <a:t>The attribute </a:t>
            </a:r>
            <a:r>
              <a:rPr lang="en-US" altLang="zh-CN" b="1" i="1" dirty="0"/>
              <a:t>F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 </a:t>
            </a:r>
            <a:r>
              <a:rPr lang="en-US" altLang="zh-CN" b="1" dirty="0"/>
              <a:t>key attribute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B1FF6EA-7B08-41F3-AF80-05DB1A38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44" y="2720688"/>
            <a:ext cx="5638095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Re-Formulating the 2NF Condition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b="1" dirty="0"/>
              <a:t>Therefore</a:t>
            </a:r>
            <a:r>
              <a:rPr lang="en-US" sz="2800" dirty="0"/>
              <a:t>: there is </a:t>
            </a:r>
            <a:r>
              <a:rPr lang="en-US" sz="2800" dirty="0">
                <a:solidFill>
                  <a:srgbClr val="FF0000"/>
                </a:solidFill>
              </a:rPr>
              <a:t>no </a:t>
            </a:r>
            <a:r>
              <a:rPr lang="en-US" sz="2800" b="1" dirty="0"/>
              <a:t>2NF violation </a:t>
            </a:r>
            <a:r>
              <a:rPr lang="en-US" sz="2800" dirty="0"/>
              <a:t>if (see above figure):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The attributes </a:t>
            </a:r>
            <a:r>
              <a:rPr lang="en-US" altLang="zh-CN" b="1" dirty="0">
                <a:solidFill>
                  <a:prstClr val="black"/>
                </a:solidFill>
              </a:rPr>
              <a:t>B </a:t>
            </a:r>
            <a:r>
              <a:rPr lang="en-US" altLang="zh-CN" dirty="0">
                <a:solidFill>
                  <a:prstClr val="black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>
                <a:solidFill>
                  <a:prstClr val="black"/>
                </a:solidFill>
              </a:rPr>
              <a:t> a </a:t>
            </a:r>
            <a:r>
              <a:rPr lang="en-US" altLang="zh-CN" b="1" dirty="0">
                <a:solidFill>
                  <a:prstClr val="black"/>
                </a:solidFill>
              </a:rPr>
              <a:t>subset </a:t>
            </a:r>
            <a:r>
              <a:rPr lang="en-US" altLang="zh-CN" dirty="0">
                <a:solidFill>
                  <a:prstClr val="black"/>
                </a:solidFill>
              </a:rPr>
              <a:t>of some </a:t>
            </a:r>
            <a:r>
              <a:rPr lang="en-US" altLang="zh-CN" b="1" dirty="0">
                <a:solidFill>
                  <a:prstClr val="black"/>
                </a:solidFill>
              </a:rPr>
              <a:t>key</a:t>
            </a:r>
            <a:r>
              <a:rPr lang="en-US" altLang="zh-CN" dirty="0">
                <a:solidFill>
                  <a:prstClr val="black"/>
                </a:solidFill>
              </a:rPr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The attribute </a:t>
            </a:r>
            <a:r>
              <a:rPr lang="en-US" altLang="zh-CN" b="1" dirty="0">
                <a:solidFill>
                  <a:prstClr val="black"/>
                </a:solidFill>
              </a:rPr>
              <a:t>F</a:t>
            </a:r>
            <a:r>
              <a:rPr lang="en-US" altLang="zh-CN" dirty="0">
                <a:solidFill>
                  <a:prstClr val="black"/>
                </a:solidFill>
              </a:rPr>
              <a:t> is a </a:t>
            </a:r>
            <a:r>
              <a:rPr lang="en-US" altLang="zh-CN" b="1" dirty="0">
                <a:solidFill>
                  <a:prstClr val="black"/>
                </a:solidFill>
              </a:rPr>
              <a:t>key attribute </a:t>
            </a:r>
            <a:r>
              <a:rPr lang="en-US" altLang="zh-CN" dirty="0">
                <a:solidFill>
                  <a:prstClr val="black"/>
                </a:solidFill>
              </a:rPr>
              <a:t>(i.e., part of some key)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Re-phrased: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The attribute </a:t>
            </a:r>
            <a:r>
              <a:rPr lang="en-US" altLang="zh-CN" b="1" dirty="0">
                <a:solidFill>
                  <a:prstClr val="black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 is a </a:t>
            </a:r>
            <a:r>
              <a:rPr lang="en-US" altLang="zh-CN" b="1" dirty="0">
                <a:solidFill>
                  <a:srgbClr val="FF0000"/>
                </a:solidFill>
              </a:rPr>
              <a:t>superset</a:t>
            </a:r>
            <a:r>
              <a:rPr lang="en-US" altLang="zh-CN" dirty="0">
                <a:solidFill>
                  <a:prstClr val="black"/>
                </a:solidFill>
              </a:rPr>
              <a:t> of some </a:t>
            </a:r>
            <a:r>
              <a:rPr lang="en-US" altLang="zh-CN" b="1" dirty="0">
                <a:solidFill>
                  <a:prstClr val="black"/>
                </a:solidFill>
              </a:rPr>
              <a:t>key</a:t>
            </a:r>
            <a:r>
              <a:rPr lang="en-US" altLang="zh-CN" dirty="0">
                <a:solidFill>
                  <a:prstClr val="black"/>
                </a:solidFill>
              </a:rPr>
              <a:t>      or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The attribute </a:t>
            </a:r>
            <a:r>
              <a:rPr lang="en-US" altLang="zh-CN" b="1" dirty="0">
                <a:solidFill>
                  <a:prstClr val="black"/>
                </a:solidFill>
              </a:rPr>
              <a:t>F</a:t>
            </a:r>
            <a:r>
              <a:rPr lang="en-US" altLang="zh-CN" dirty="0">
                <a:solidFill>
                  <a:prstClr val="black"/>
                </a:solidFill>
              </a:rPr>
              <a:t> is a </a:t>
            </a:r>
            <a:r>
              <a:rPr lang="en-US" altLang="zh-CN" b="1" dirty="0">
                <a:solidFill>
                  <a:prstClr val="black"/>
                </a:solidFill>
              </a:rPr>
              <a:t>key attribute </a:t>
            </a:r>
            <a:r>
              <a:rPr lang="en-US" altLang="zh-CN" dirty="0">
                <a:solidFill>
                  <a:prstClr val="black"/>
                </a:solidFill>
              </a:rPr>
              <a:t>(i.e., part of some key)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89AC168-22E7-4EE6-888B-7819F344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67" y="3019626"/>
            <a:ext cx="5638095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Re-Formulating the 2NF Condition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b="1" dirty="0"/>
              <a:t>Therefore</a:t>
            </a:r>
            <a:r>
              <a:rPr lang="en-US" sz="2800" dirty="0"/>
              <a:t>: a relation </a:t>
            </a:r>
            <a:r>
              <a:rPr lang="en-US" sz="2800" b="1" dirty="0"/>
              <a:t>R</a:t>
            </a:r>
            <a:r>
              <a:rPr lang="en-US" sz="2800" dirty="0"/>
              <a:t> is in the </a:t>
            </a:r>
            <a:r>
              <a:rPr lang="en-US" sz="2800" b="1" dirty="0"/>
              <a:t>2NF: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For every </a:t>
            </a:r>
            <a:r>
              <a:rPr lang="en-US" b="1" dirty="0">
                <a:solidFill>
                  <a:prstClr val="black"/>
                </a:solidFill>
              </a:rPr>
              <a:t>function dependency </a:t>
            </a:r>
            <a:r>
              <a:rPr lang="en-US" dirty="0">
                <a:solidFill>
                  <a:prstClr val="black"/>
                </a:solidFill>
              </a:rPr>
              <a:t>in R: </a:t>
            </a:r>
            <a:r>
              <a:rPr lang="en-US" dirty="0">
                <a:solidFill>
                  <a:srgbClr val="FF0000"/>
                </a:solidFill>
              </a:rPr>
              <a:t>B → F</a:t>
            </a:r>
            <a:r>
              <a:rPr lang="en-US" dirty="0"/>
              <a:t>,  the following must </a:t>
            </a:r>
            <a:r>
              <a:rPr lang="en-US" dirty="0">
                <a:solidFill>
                  <a:srgbClr val="FF0000"/>
                </a:solidFill>
              </a:rPr>
              <a:t>hold</a:t>
            </a:r>
            <a:r>
              <a:rPr lang="en-US" dirty="0"/>
              <a:t>: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ECEDEA-FA76-4944-984E-757F5EAD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05" y="2386579"/>
            <a:ext cx="5638095" cy="220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F805D72-4B8A-49D6-B60F-B4BAAEBC9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71" y="5324151"/>
            <a:ext cx="4571429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Re-Formulating the </a:t>
            </a:r>
            <a:r>
              <a:rPr lang="en-US" dirty="0" smtClean="0"/>
              <a:t>Additional 3NF </a:t>
            </a:r>
            <a:r>
              <a:rPr lang="en-US" dirty="0"/>
              <a:t>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Let us </a:t>
            </a:r>
            <a:r>
              <a:rPr lang="en-US" sz="2800" dirty="0">
                <a:solidFill>
                  <a:srgbClr val="FF0000"/>
                </a:solidFill>
              </a:rPr>
              <a:t>examine/re-state </a:t>
            </a:r>
            <a:r>
              <a:rPr lang="en-US" sz="2800" dirty="0"/>
              <a:t>the </a:t>
            </a:r>
            <a:r>
              <a:rPr lang="en-US" sz="2800" b="1" dirty="0"/>
              <a:t>transitive functional dependency </a:t>
            </a:r>
            <a:r>
              <a:rPr lang="en-US" sz="2800" dirty="0"/>
              <a:t>condition: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A </a:t>
            </a:r>
            <a:r>
              <a:rPr lang="en-US" altLang="zh-CN" b="1" dirty="0">
                <a:solidFill>
                  <a:prstClr val="black"/>
                </a:solidFill>
              </a:rPr>
              <a:t>functional dependency </a:t>
            </a:r>
            <a:r>
              <a:rPr lang="en-US" altLang="zh-CN" dirty="0">
                <a:solidFill>
                  <a:prstClr val="black"/>
                </a:solidFill>
              </a:rPr>
              <a:t>E → G will cause a </a:t>
            </a:r>
            <a:r>
              <a:rPr lang="en-US" altLang="zh-CN" dirty="0">
                <a:solidFill>
                  <a:srgbClr val="FF0000"/>
                </a:solidFill>
              </a:rPr>
              <a:t>3NF violation</a:t>
            </a:r>
          </a:p>
          <a:p>
            <a:pPr lvl="1"/>
            <a:endParaRPr lang="en-US" sz="2600" dirty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600" b="1" dirty="0">
                <a:solidFill>
                  <a:srgbClr val="FF0000"/>
                </a:solidFill>
              </a:rPr>
              <a:t>If</a:t>
            </a:r>
            <a:r>
              <a:rPr lang="en-US" sz="2600" dirty="0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0C5E71-0213-4964-9BA0-E229E86B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09" y="5693085"/>
            <a:ext cx="6190476" cy="103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FE71A58-027B-4F2A-B052-FF2A4AB9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88" y="3077963"/>
            <a:ext cx="5340696" cy="23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Re-Formulating the </a:t>
            </a:r>
            <a:r>
              <a:rPr lang="en-US" dirty="0" smtClean="0"/>
              <a:t>Additional 3NF </a:t>
            </a:r>
            <a:r>
              <a:rPr lang="en-US" dirty="0"/>
              <a:t>Condition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Since: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 → E </a:t>
            </a:r>
            <a:r>
              <a:rPr lang="en-US" altLang="zh-CN" dirty="0">
                <a:solidFill>
                  <a:prstClr val="black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en-US" altLang="zh-CN" dirty="0">
                <a:solidFill>
                  <a:prstClr val="black"/>
                </a:solidFill>
              </a:rPr>
              <a:t> for every key,   </a:t>
            </a:r>
            <a:r>
              <a:rPr lang="en-US" altLang="zh-CN" b="1" dirty="0">
                <a:solidFill>
                  <a:prstClr val="black"/>
                </a:solidFill>
              </a:rPr>
              <a:t>and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 → G  </a:t>
            </a:r>
            <a:r>
              <a:rPr lang="en-US" altLang="zh-CN" dirty="0"/>
              <a:t>is</a:t>
            </a:r>
            <a:r>
              <a:rPr lang="en-US" altLang="zh-CN" dirty="0">
                <a:solidFill>
                  <a:srgbClr val="FF0000"/>
                </a:solidFill>
              </a:rPr>
              <a:t> given</a:t>
            </a:r>
          </a:p>
          <a:p>
            <a:pPr lvl="1"/>
            <a:endParaRPr lang="en-US" sz="2600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We can simplify the conditions to:</a:t>
            </a:r>
          </a:p>
          <a:p>
            <a:pPr lvl="1"/>
            <a:r>
              <a:rPr lang="en-US" b="1" dirty="0">
                <a:solidFill>
                  <a:prstClr val="black"/>
                </a:solidFill>
              </a:rPr>
              <a:t>Condition 1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prstClr val="black"/>
                </a:solidFill>
              </a:rPr>
              <a:t> a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                     </a:t>
            </a:r>
            <a:r>
              <a:rPr lang="en-US" b="1" dirty="0">
                <a:solidFill>
                  <a:prstClr val="black"/>
                </a:solidFill>
              </a:rPr>
              <a:t>and</a:t>
            </a:r>
          </a:p>
          <a:p>
            <a:pPr lvl="1"/>
            <a:r>
              <a:rPr lang="en-US" b="1" dirty="0">
                <a:solidFill>
                  <a:prstClr val="black"/>
                </a:solidFill>
              </a:rPr>
              <a:t>Condition 2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prstClr val="black"/>
                </a:solidFill>
              </a:rPr>
              <a:t> a </a:t>
            </a:r>
            <a:r>
              <a:rPr lang="en-US" dirty="0">
                <a:solidFill>
                  <a:srgbClr val="FF0000"/>
                </a:solidFill>
              </a:rPr>
              <a:t>key attribute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lvl="1"/>
            <a:endParaRPr lang="en-US" sz="26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4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Re-Formulating the </a:t>
            </a:r>
            <a:r>
              <a:rPr lang="en-US" dirty="0" smtClean="0"/>
              <a:t>Additional 3NF </a:t>
            </a:r>
            <a:r>
              <a:rPr lang="en-US" dirty="0"/>
              <a:t>Condition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</a:rPr>
              <a:t>Conversely</a:t>
            </a:r>
            <a:r>
              <a:rPr lang="en-US" sz="2800" dirty="0"/>
              <a:t>, a </a:t>
            </a:r>
            <a:r>
              <a:rPr lang="en-US" sz="2800" b="1" dirty="0"/>
              <a:t>functional dependent </a:t>
            </a:r>
            <a:r>
              <a:rPr lang="en-US" sz="2800" dirty="0"/>
              <a:t>E → G will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cause a </a:t>
            </a:r>
            <a:r>
              <a:rPr lang="en-US" sz="2800" b="1" dirty="0"/>
              <a:t>3NF violation </a:t>
            </a:r>
            <a:r>
              <a:rPr lang="en-US" sz="2800" dirty="0"/>
              <a:t>if::</a:t>
            </a:r>
          </a:p>
          <a:p>
            <a:pPr lvl="1"/>
            <a:r>
              <a:rPr lang="en-US" altLang="zh-CN" b="1" dirty="0"/>
              <a:t>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a superkey</a:t>
            </a:r>
            <a:r>
              <a:rPr lang="en-US" altLang="zh-CN" dirty="0">
                <a:solidFill>
                  <a:prstClr val="black"/>
                </a:solidFill>
              </a:rPr>
              <a:t>,   </a:t>
            </a:r>
            <a:r>
              <a:rPr lang="en-US" altLang="zh-CN" b="1" dirty="0">
                <a:solidFill>
                  <a:prstClr val="black"/>
                </a:solidFill>
              </a:rPr>
              <a:t>                                     or</a:t>
            </a:r>
          </a:p>
          <a:p>
            <a:pPr lvl="1"/>
            <a:r>
              <a:rPr lang="en-US" altLang="zh-CN" dirty="0"/>
              <a:t>The attribute </a:t>
            </a:r>
            <a:r>
              <a:rPr lang="en-US" altLang="zh-CN" b="1" dirty="0"/>
              <a:t>G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FF0000"/>
                </a:solidFill>
              </a:rPr>
              <a:t>key attribute</a:t>
            </a:r>
          </a:p>
          <a:p>
            <a:pPr lvl="1"/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Note: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lvl="1"/>
            <a:endParaRPr lang="en-US" sz="26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1FF96C4-39DD-4669-94E5-4A905B9E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88" y="4552809"/>
            <a:ext cx="6047619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3NF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relation Employee2:</a:t>
            </a:r>
          </a:p>
          <a:p>
            <a:pPr lvl="1"/>
            <a:r>
              <a:rPr lang="en-US" b="1" dirty="0"/>
              <a:t>Employee2(SSN, </a:t>
            </a:r>
            <a:r>
              <a:rPr lang="en-US" b="1" dirty="0" err="1"/>
              <a:t>FName</a:t>
            </a:r>
            <a:r>
              <a:rPr lang="en-US" b="1" dirty="0"/>
              <a:t>, </a:t>
            </a:r>
            <a:r>
              <a:rPr lang="en-US" b="1" dirty="0" err="1"/>
              <a:t>LName</a:t>
            </a:r>
            <a:r>
              <a:rPr lang="en-US" b="1" dirty="0"/>
              <a:t>, </a:t>
            </a:r>
            <a:r>
              <a:rPr lang="en-US" b="1" dirty="0" err="1"/>
              <a:t>DNumber</a:t>
            </a:r>
            <a:r>
              <a:rPr lang="en-US" b="1" dirty="0"/>
              <a:t>, </a:t>
            </a:r>
            <a:r>
              <a:rPr lang="en-US" b="1" dirty="0" err="1"/>
              <a:t>DName</a:t>
            </a:r>
            <a:r>
              <a:rPr lang="en-US" b="1" dirty="0"/>
              <a:t>, </a:t>
            </a:r>
            <a:r>
              <a:rPr lang="en-US" b="1" dirty="0" err="1"/>
              <a:t>MgrSSN</a:t>
            </a:r>
            <a:r>
              <a:rPr lang="en-US" b="1" dirty="0"/>
              <a:t>)  </a:t>
            </a:r>
            <a:endParaRPr lang="en-US" b="1" dirty="0" smtClean="0"/>
          </a:p>
          <a:p>
            <a:pPr lvl="1"/>
            <a:r>
              <a:rPr lang="en-US" dirty="0"/>
              <a:t>key: SSN</a:t>
            </a:r>
          </a:p>
          <a:p>
            <a:pPr lvl="1"/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Functional </a:t>
            </a:r>
            <a:r>
              <a:rPr lang="en-US" sz="2800" dirty="0"/>
              <a:t>dependencies:</a:t>
            </a:r>
          </a:p>
          <a:p>
            <a:pPr lvl="1"/>
            <a:r>
              <a:rPr lang="en-US" dirty="0"/>
              <a:t>SSN           → </a:t>
            </a:r>
            <a:r>
              <a:rPr lang="en-US" dirty="0" smtClean="0"/>
              <a:t>  </a:t>
            </a:r>
            <a:r>
              <a:rPr lang="en-US" dirty="0" err="1" smtClean="0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DNumber</a:t>
            </a:r>
            <a:endParaRPr lang="en-US" dirty="0"/>
          </a:p>
          <a:p>
            <a:pPr lvl="1"/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n-US" dirty="0" smtClean="0"/>
              <a:t>→ 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MgrSSN</a:t>
            </a:r>
            <a:endParaRPr lang="en-US" dirty="0"/>
          </a:p>
          <a:p>
            <a:pPr lvl="1"/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relation </a:t>
            </a:r>
            <a:r>
              <a:rPr lang="en-US" sz="2800" b="1" dirty="0"/>
              <a:t>Employee2</a:t>
            </a:r>
            <a:r>
              <a:rPr lang="en-US" sz="2800" dirty="0"/>
              <a:t> represents information of the </a:t>
            </a:r>
            <a:r>
              <a:rPr lang="en-US" sz="2800" dirty="0">
                <a:solidFill>
                  <a:srgbClr val="FF0000"/>
                </a:solidFill>
              </a:rPr>
              <a:t>employees</a:t>
            </a:r>
            <a:r>
              <a:rPr lang="en-US" sz="2800" dirty="0"/>
              <a:t>, the </a:t>
            </a:r>
            <a:r>
              <a:rPr lang="en-US" sz="2800" dirty="0">
                <a:solidFill>
                  <a:srgbClr val="FF0000"/>
                </a:solidFill>
              </a:rPr>
              <a:t>departments</a:t>
            </a:r>
            <a:r>
              <a:rPr lang="en-US" sz="2800" dirty="0"/>
              <a:t> and the </a:t>
            </a:r>
            <a:r>
              <a:rPr lang="en-US" sz="2800" dirty="0" smtClean="0">
                <a:solidFill>
                  <a:srgbClr val="FF0000"/>
                </a:solidFill>
              </a:rPr>
              <a:t>Manager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Re-Formulating </a:t>
            </a:r>
            <a:r>
              <a:rPr lang="en-US" dirty="0" smtClean="0"/>
              <a:t>the Additional </a:t>
            </a:r>
            <a:r>
              <a:rPr lang="en-US" dirty="0"/>
              <a:t>3NF Condition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Therefore, the </a:t>
            </a:r>
            <a:r>
              <a:rPr lang="en-US" sz="2800" b="1" dirty="0"/>
              <a:t>transitive functional dependency </a:t>
            </a:r>
            <a:r>
              <a:rPr lang="en-US" sz="2800" dirty="0"/>
              <a:t>condition can be </a:t>
            </a:r>
            <a:r>
              <a:rPr lang="en-US" sz="2800" dirty="0">
                <a:solidFill>
                  <a:srgbClr val="FF0000"/>
                </a:solidFill>
              </a:rPr>
              <a:t>re-stated</a:t>
            </a:r>
            <a:r>
              <a:rPr lang="en-US" sz="2800" dirty="0"/>
              <a:t> as follows: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every functional </a:t>
            </a:r>
            <a:r>
              <a:rPr lang="en-US" altLang="zh-CN" dirty="0" smtClean="0"/>
              <a:t>dependency in R, </a:t>
            </a:r>
            <a:r>
              <a:rPr lang="en-US" altLang="zh-CN" dirty="0"/>
              <a:t>E → G, the following must hold:</a:t>
            </a:r>
          </a:p>
          <a:p>
            <a:pPr lvl="1"/>
            <a:endParaRPr lang="en-US" sz="26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61DCF0F-7EC9-47BF-9755-4D3FCFFE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25" y="2594276"/>
            <a:ext cx="5638095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3361A3-AC19-4963-B963-ECB99B38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457" y="5491249"/>
            <a:ext cx="4552381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Definition for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A relation </a:t>
            </a:r>
            <a:r>
              <a:rPr lang="en-US" sz="2800" b="1" i="1" dirty="0" smtClean="0"/>
              <a:t>R</a:t>
            </a:r>
            <a:r>
              <a:rPr lang="en-US" sz="2800" dirty="0" smtClean="0"/>
              <a:t> is in </a:t>
            </a:r>
            <a:r>
              <a:rPr lang="en-US" sz="2800" dirty="0" smtClean="0">
                <a:solidFill>
                  <a:srgbClr val="FF0000"/>
                </a:solidFill>
              </a:rPr>
              <a:t>3NF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FF0000"/>
                </a:solidFill>
              </a:rPr>
              <a:t>every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functional </a:t>
            </a:r>
            <a:r>
              <a:rPr lang="en-US" altLang="zh-CN" b="1" dirty="0"/>
              <a:t>dependency </a:t>
            </a:r>
            <a:r>
              <a:rPr lang="en-US" altLang="zh-CN" dirty="0" smtClean="0"/>
              <a:t>X </a:t>
            </a:r>
            <a:r>
              <a:rPr lang="en-US" altLang="zh-CN" dirty="0"/>
              <a:t>→ </a:t>
            </a:r>
            <a:r>
              <a:rPr lang="en-US" altLang="zh-CN" dirty="0" smtClean="0"/>
              <a:t>B in relation </a:t>
            </a:r>
            <a:r>
              <a:rPr lang="en-US" altLang="zh-CN" b="1" dirty="0" smtClean="0"/>
              <a:t>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one</a:t>
            </a:r>
            <a:r>
              <a:rPr lang="en-US" altLang="zh-CN" dirty="0" smtClean="0"/>
              <a:t> of the following must be 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b="1" dirty="0"/>
              <a:t>one</a:t>
            </a:r>
            <a:r>
              <a:rPr lang="en-US" altLang="zh-CN" dirty="0"/>
              <a:t> of the above is 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en-US" altLang="zh-CN" dirty="0"/>
              <a:t>, then the </a:t>
            </a:r>
            <a:r>
              <a:rPr lang="en-US" altLang="zh-CN" b="1" dirty="0"/>
              <a:t>functional dependency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"good" (= harmless))</a:t>
            </a:r>
            <a:endParaRPr lang="en-US" sz="26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49" y="3323492"/>
            <a:ext cx="5305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8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Detecting 3NF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Employee2(SSN, </a:t>
            </a:r>
            <a:r>
              <a:rPr lang="en-US" sz="2800" dirty="0" err="1"/>
              <a:t>FName</a:t>
            </a:r>
            <a:r>
              <a:rPr lang="en-US" sz="2800" dirty="0"/>
              <a:t>, </a:t>
            </a:r>
            <a:r>
              <a:rPr lang="en-US" sz="2800" dirty="0" err="1"/>
              <a:t>LName</a:t>
            </a:r>
            <a:r>
              <a:rPr lang="en-US" sz="2800" dirty="0"/>
              <a:t>, </a:t>
            </a:r>
            <a:r>
              <a:rPr lang="en-US" sz="2800" dirty="0" err="1"/>
              <a:t>DNumber</a:t>
            </a:r>
            <a:r>
              <a:rPr lang="en-US" sz="2800" dirty="0"/>
              <a:t>, </a:t>
            </a:r>
            <a:r>
              <a:rPr lang="en-US" sz="2800" dirty="0" err="1"/>
              <a:t>DName</a:t>
            </a:r>
            <a:r>
              <a:rPr lang="en-US" sz="2800" dirty="0"/>
              <a:t>, </a:t>
            </a:r>
            <a:r>
              <a:rPr lang="en-US" sz="2800" dirty="0" err="1"/>
              <a:t>MgrSSN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r>
              <a:rPr lang="en-US" altLang="zh-CN" dirty="0" smtClean="0"/>
              <a:t>With functional dependencies: 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SSN → </a:t>
            </a:r>
            <a:r>
              <a:rPr lang="en-US" altLang="zh-CN" dirty="0" err="1"/>
              <a:t>FName</a:t>
            </a:r>
            <a:r>
              <a:rPr lang="en-US" altLang="zh-CN" dirty="0"/>
              <a:t>, </a:t>
            </a:r>
            <a:r>
              <a:rPr lang="en-US" altLang="zh-CN" dirty="0" err="1"/>
              <a:t>LName</a:t>
            </a:r>
            <a:r>
              <a:rPr lang="en-US" altLang="zh-CN" dirty="0"/>
              <a:t>, </a:t>
            </a:r>
            <a:r>
              <a:rPr lang="en-US" altLang="zh-CN" dirty="0" err="1"/>
              <a:t>DNumber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en-US" altLang="zh-CN" dirty="0" err="1" smtClean="0"/>
              <a:t>DNumber</a:t>
            </a:r>
            <a:r>
              <a:rPr lang="en-US" altLang="zh-CN" dirty="0" smtClean="0"/>
              <a:t> </a:t>
            </a:r>
            <a:r>
              <a:rPr lang="en-US" altLang="zh-CN" dirty="0"/>
              <a:t>→ </a:t>
            </a:r>
            <a:r>
              <a:rPr lang="en-US" altLang="zh-CN" dirty="0" err="1"/>
              <a:t>DName</a:t>
            </a:r>
            <a:r>
              <a:rPr lang="en-US" altLang="zh-CN" dirty="0"/>
              <a:t>, </a:t>
            </a:r>
            <a:r>
              <a:rPr lang="en-US" altLang="zh-CN" dirty="0" err="1"/>
              <a:t>MgrSSN</a:t>
            </a:r>
            <a:endParaRPr lang="en-US" altLang="zh-CN" dirty="0"/>
          </a:p>
          <a:p>
            <a:pPr lvl="1"/>
            <a:r>
              <a:rPr lang="en-US" altLang="zh-CN" dirty="0" smtClean="0"/>
              <a:t>The key are SSN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Check each functional dependencies: 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lvl="1"/>
            <a:endParaRPr lang="en-US" altLang="zh-CN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98" y="4852987"/>
            <a:ext cx="5781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66" y="4666980"/>
            <a:ext cx="6351587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8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to the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Removing 3NF violation: decomposition </a:t>
            </a:r>
            <a:endParaRPr lang="en-US" sz="2800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If you find a </a:t>
            </a:r>
            <a:r>
              <a:rPr lang="en-US" altLang="zh-CN" b="1" dirty="0" smtClean="0"/>
              <a:t>functional dependency </a:t>
            </a:r>
            <a:r>
              <a:rPr lang="en-US" altLang="zh-CN" dirty="0" smtClean="0"/>
              <a:t>X → B that causes </a:t>
            </a:r>
            <a:r>
              <a:rPr lang="en-US" altLang="zh-CN" dirty="0" smtClean="0">
                <a:solidFill>
                  <a:srgbClr val="FF0000"/>
                </a:solidFill>
              </a:rPr>
              <a:t>3NF violation, </a:t>
            </a:r>
            <a:r>
              <a:rPr lang="en-US" altLang="zh-CN" dirty="0" smtClean="0"/>
              <a:t>i.e.,</a:t>
            </a:r>
          </a:p>
          <a:p>
            <a:pPr lvl="2">
              <a:lnSpc>
                <a:spcPct val="80000"/>
              </a:lnSpc>
            </a:pP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dirty="0" smtClean="0"/>
              <a:t>X is not a superkey                                                        and </a:t>
            </a:r>
          </a:p>
          <a:p>
            <a:pPr lvl="2">
              <a:lnSpc>
                <a:spcPct val="80000"/>
              </a:lnSpc>
            </a:pP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dirty="0" smtClean="0"/>
              <a:t>B is a non-key attribute (i.e., not part of any key)</a:t>
            </a: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0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Decomposing a Relation into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To make things more interesting, let us try to decompose the Employee2 relation using </a:t>
            </a:r>
            <a:r>
              <a:rPr lang="en-US" sz="2800" dirty="0">
                <a:solidFill>
                  <a:srgbClr val="FF0000"/>
                </a:solidFill>
              </a:rPr>
              <a:t>abstract attribute </a:t>
            </a:r>
            <a:r>
              <a:rPr lang="en-US" sz="2800" dirty="0" smtClean="0">
                <a:solidFill>
                  <a:srgbClr val="FF0000"/>
                </a:solidFill>
              </a:rPr>
              <a:t>names </a:t>
            </a:r>
          </a:p>
          <a:p>
            <a:pPr lvl="1"/>
            <a:r>
              <a:rPr lang="en-US" altLang="zh-CN" dirty="0"/>
              <a:t>We re-write the attribute names with meaningless letters:</a:t>
            </a:r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357" y="3184880"/>
            <a:ext cx="5983048" cy="353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2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Decomposing a Relation into 3NF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What we do following: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every</a:t>
            </a:r>
            <a:r>
              <a:rPr lang="en-US" altLang="zh-CN" dirty="0"/>
              <a:t> functional dependency X → </a:t>
            </a:r>
            <a:r>
              <a:rPr lang="en-US" altLang="zh-CN" dirty="0" smtClean="0"/>
              <a:t>Y: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If we get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as answers, we found a </a:t>
            </a:r>
            <a:r>
              <a:rPr lang="en-US" altLang="zh-CN" dirty="0">
                <a:solidFill>
                  <a:srgbClr val="FF0000"/>
                </a:solidFill>
              </a:rPr>
              <a:t>violation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78" y="3429000"/>
            <a:ext cx="3895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1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Decomposing a Relation into 3NF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Step 1: Check A </a:t>
            </a:r>
            <a:r>
              <a:rPr lang="en-US" altLang="zh-CN" sz="2800" dirty="0"/>
              <a:t>→ </a:t>
            </a:r>
            <a:r>
              <a:rPr lang="en-US" altLang="zh-CN" sz="2800" dirty="0" smtClean="0"/>
              <a:t>B, C, D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Information to make the 3NF decision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Is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super key?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88" y="3280914"/>
            <a:ext cx="4133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71" y="5972175"/>
            <a:ext cx="2533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18385" y="5591347"/>
            <a:ext cx="4796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next </a:t>
            </a:r>
            <a:r>
              <a:rPr lang="en-US" sz="2400" b="1" dirty="0" smtClean="0"/>
              <a:t>functional dependency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108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Decomposing a Relation into 3NF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Step 2: Check D </a:t>
            </a:r>
            <a:r>
              <a:rPr lang="en-US" altLang="zh-CN" sz="2800" dirty="0"/>
              <a:t>→ </a:t>
            </a:r>
            <a:r>
              <a:rPr lang="en-US" altLang="zh-CN" sz="2800" dirty="0" smtClean="0"/>
              <a:t>E, F</a:t>
            </a:r>
            <a:endParaRPr lang="en-US" sz="2800" dirty="0" smtClean="0"/>
          </a:p>
          <a:p>
            <a:pPr lvl="1"/>
            <a:r>
              <a:rPr lang="en-US" altLang="zh-CN" dirty="0" smtClean="0"/>
              <a:t>Information </a:t>
            </a:r>
            <a:r>
              <a:rPr lang="en-US" altLang="zh-CN" dirty="0"/>
              <a:t>to make the 3NF decision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Is D a super key?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Is E or F a key attribute?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54" y="2721633"/>
            <a:ext cx="39147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874465"/>
            <a:ext cx="2124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91" y="5820945"/>
            <a:ext cx="2124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88060" y="4691361"/>
            <a:ext cx="303649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3NF violation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296" y="5293565"/>
            <a:ext cx="248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7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Decompose </a:t>
            </a:r>
            <a:r>
              <a:rPr lang="en-US" sz="2800" i="1" dirty="0" smtClean="0"/>
              <a:t>R</a:t>
            </a:r>
            <a:r>
              <a:rPr lang="en-US" sz="2800" dirty="0" smtClean="0"/>
              <a:t> into: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08" y="2385204"/>
            <a:ext cx="84470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Step 3: Check if R1 and R2 is in 3NF</a:t>
            </a:r>
          </a:p>
          <a:p>
            <a:pPr lvl="1"/>
            <a:r>
              <a:rPr lang="en-US" altLang="zh-CN" dirty="0" smtClean="0"/>
              <a:t>Check R1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Information for 3NF decision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3NF decision: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8195" name="Picture 3" descr="C:\Users\zhe4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3578974"/>
            <a:ext cx="44862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49" y="5879711"/>
            <a:ext cx="2314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3NF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Is the relation </a:t>
            </a:r>
            <a:r>
              <a:rPr lang="en-US" b="1" dirty="0"/>
              <a:t>Employee2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2NF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Conclusion</a:t>
            </a:r>
            <a:r>
              <a:rPr lang="en-US" sz="2800" dirty="0"/>
              <a:t>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lvl="1"/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F122024-1DD6-4438-BA7F-7398646B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24" y="6139934"/>
            <a:ext cx="5190476" cy="40000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88" y="2676076"/>
            <a:ext cx="5324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Step 3: Check if R1 and R2 is in 3NF</a:t>
            </a:r>
          </a:p>
          <a:p>
            <a:pPr lvl="1"/>
            <a:r>
              <a:rPr lang="en-US" altLang="zh-CN" dirty="0" smtClean="0"/>
              <a:t>Check R2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Information for 3NF decision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3NF decision: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9219" name="Picture 3" descr="C:\Users\zhe4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88" y="3589667"/>
            <a:ext cx="3762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88" y="5991225"/>
            <a:ext cx="23812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0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Now, plug in the real world example</a:t>
            </a:r>
          </a:p>
          <a:p>
            <a:pPr lvl="1"/>
            <a:r>
              <a:rPr lang="en-US" altLang="zh-CN" dirty="0" smtClean="0"/>
              <a:t>Check R2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68" y="2733674"/>
            <a:ext cx="6380163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551655" y="5761464"/>
            <a:ext cx="3542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Again, a set of very good relations</a:t>
            </a:r>
            <a:r>
              <a:rPr lang="en-US" sz="2400" dirty="0" smtClean="0"/>
              <a:t>....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1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Consider the following Teacher-Subject-Student database description</a:t>
            </a:r>
          </a:p>
          <a:p>
            <a:pPr lvl="1"/>
            <a:r>
              <a:rPr lang="en-US" altLang="zh-CN" dirty="0"/>
              <a:t>Each teacher teaches one subject</a:t>
            </a:r>
          </a:p>
          <a:p>
            <a:pPr lvl="1"/>
            <a:r>
              <a:rPr lang="en-US" altLang="zh-CN" dirty="0"/>
              <a:t>A subject can be taught by different teachers , i.e., there are multiple teachers per subject</a:t>
            </a:r>
          </a:p>
          <a:p>
            <a:pPr lvl="1"/>
            <a:r>
              <a:rPr lang="en-US" altLang="zh-CN" dirty="0"/>
              <a:t>Students takes classes in subjects</a:t>
            </a:r>
          </a:p>
          <a:p>
            <a:pPr lvl="1"/>
            <a:r>
              <a:rPr lang="en-US" altLang="zh-CN" dirty="0"/>
              <a:t>A (student, subject) pair identifies a teacher </a:t>
            </a:r>
            <a:r>
              <a:rPr lang="en-US" altLang="zh-CN" dirty="0" smtClean="0"/>
              <a:t>uniquely</a:t>
            </a:r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The resulting relation and functional dependencies are: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10" y="5137479"/>
            <a:ext cx="5600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46188" y="5210804"/>
            <a:ext cx="395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key of this relation are:</a:t>
            </a:r>
          </a:p>
          <a:p>
            <a:r>
              <a:rPr lang="en-US" sz="2400" dirty="0" smtClean="0"/>
              <a:t>(Student, Subject)</a:t>
            </a:r>
          </a:p>
          <a:p>
            <a:r>
              <a:rPr lang="en-US" sz="2400" dirty="0" smtClean="0"/>
              <a:t>(Student, Teacher)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7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Question: </a:t>
            </a:r>
          </a:p>
          <a:p>
            <a:pPr lvl="1"/>
            <a:r>
              <a:rPr lang="en-US" altLang="zh-CN" dirty="0"/>
              <a:t>Is this relation in the </a:t>
            </a:r>
            <a:r>
              <a:rPr lang="en-US" altLang="zh-CN" dirty="0" smtClean="0"/>
              <a:t>3NF </a:t>
            </a:r>
            <a:r>
              <a:rPr lang="en-US" altLang="zh-CN" dirty="0"/>
              <a:t>??? 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Answer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dirty="0" smtClean="0"/>
              <a:t>Check the </a:t>
            </a:r>
            <a:r>
              <a:rPr lang="en-US" altLang="zh-CN" dirty="0"/>
              <a:t>functional dependency </a:t>
            </a:r>
            <a:r>
              <a:rPr lang="en-US" altLang="zh-CN" dirty="0" smtClean="0"/>
              <a:t>(Student</a:t>
            </a:r>
            <a:r>
              <a:rPr lang="en-US" altLang="zh-CN" dirty="0"/>
              <a:t>, </a:t>
            </a:r>
            <a:r>
              <a:rPr lang="en-US" altLang="zh-CN" dirty="0" smtClean="0"/>
              <a:t>Subject) </a:t>
            </a:r>
            <a:r>
              <a:rPr lang="en-US" altLang="zh-CN" dirty="0"/>
              <a:t>→ Teacher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00" y="3587419"/>
            <a:ext cx="58959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Check the functional </a:t>
            </a:r>
            <a:r>
              <a:rPr lang="en-US" sz="2800" dirty="0"/>
              <a:t>dependency Teacher → Subject</a:t>
            </a:r>
            <a:r>
              <a:rPr lang="en-US" sz="2800" dirty="0" smtClean="0"/>
              <a:t>: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Conclusion: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98" y="2385204"/>
            <a:ext cx="5238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98" y="5547414"/>
            <a:ext cx="3952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6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Consider a sample content of the TJS relation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Observation: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99" y="2369748"/>
            <a:ext cx="70659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99" y="6005513"/>
            <a:ext cx="65325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6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Historical background</a:t>
            </a:r>
            <a:r>
              <a:rPr lang="en-US" sz="2800" dirty="0" smtClean="0"/>
              <a:t>: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Boyce and </a:t>
            </a:r>
            <a:r>
              <a:rPr lang="en-US" sz="2800" dirty="0" err="1"/>
              <a:t>Codd</a:t>
            </a:r>
            <a:r>
              <a:rPr lang="en-US" sz="2800" dirty="0"/>
              <a:t> discovered this problem after </a:t>
            </a:r>
            <a:r>
              <a:rPr lang="en-US" sz="2800" dirty="0" err="1"/>
              <a:t>Codd</a:t>
            </a:r>
            <a:r>
              <a:rPr lang="en-US" sz="2800" dirty="0"/>
              <a:t> published the classic 1972 paper.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Boyce and </a:t>
            </a:r>
            <a:r>
              <a:rPr lang="en-US" sz="2800" dirty="0" err="1"/>
              <a:t>Codd</a:t>
            </a:r>
            <a:r>
              <a:rPr lang="en-US" sz="2800" dirty="0"/>
              <a:t> proposed a new 3NF which is known as the: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54" y="3757613"/>
            <a:ext cx="60483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54" y="5512909"/>
            <a:ext cx="4762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8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A relation R is in Boyce-</a:t>
            </a:r>
            <a:r>
              <a:rPr lang="en-US" sz="2800" dirty="0" err="1"/>
              <a:t>Codd</a:t>
            </a:r>
            <a:r>
              <a:rPr lang="en-US" sz="2800" dirty="0"/>
              <a:t> Normal Form (BCND) </a:t>
            </a:r>
            <a:r>
              <a:rPr lang="en-US" sz="2800" dirty="0" err="1"/>
              <a:t>iff</a:t>
            </a:r>
            <a:endParaRPr lang="en-US" sz="2800" dirty="0" smtClean="0"/>
          </a:p>
          <a:p>
            <a:pPr lvl="1"/>
            <a:r>
              <a:rPr lang="en-US" altLang="zh-CN" dirty="0"/>
              <a:t>Every determinant </a:t>
            </a:r>
            <a:r>
              <a:rPr lang="en-US" altLang="zh-CN" dirty="0" smtClean="0"/>
              <a:t>(= </a:t>
            </a:r>
            <a:r>
              <a:rPr lang="en-US" altLang="zh-CN" dirty="0"/>
              <a:t>LHS) of a functional dependency is a super </a:t>
            </a:r>
            <a:r>
              <a:rPr lang="en-US" altLang="zh-CN" dirty="0" smtClean="0"/>
              <a:t>key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A determine is the left-hand-side of a functional </a:t>
            </a:r>
            <a:r>
              <a:rPr lang="en-US" altLang="zh-CN" dirty="0" smtClean="0"/>
              <a:t>dependency</a:t>
            </a:r>
          </a:p>
          <a:p>
            <a:pPr lvl="2">
              <a:lnSpc>
                <a:spcPct val="80000"/>
              </a:lnSpc>
            </a:pPr>
            <a:endParaRPr lang="en-US" altLang="zh-CN" dirty="0"/>
          </a:p>
          <a:p>
            <a:pPr lvl="2">
              <a:lnSpc>
                <a:spcPct val="80000"/>
              </a:lnSpc>
            </a:pPr>
            <a:endParaRPr lang="en-US" altLang="zh-CN" dirty="0" smtClean="0"/>
          </a:p>
          <a:p>
            <a:pPr lvl="2">
              <a:lnSpc>
                <a:spcPct val="80000"/>
              </a:lnSpc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In other words: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38" y="5062987"/>
            <a:ext cx="5200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5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Teacher-Subject-Student-Revisited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Recall: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Question</a:t>
            </a:r>
            <a:r>
              <a:rPr lang="en-US" sz="2800" dirty="0"/>
              <a:t>:  Is this relation in the BCNF ??? </a:t>
            </a:r>
            <a:endParaRPr lang="en-US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83" y="2232174"/>
            <a:ext cx="5105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0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Teacher-Subject-Student-Revisited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Answer:</a:t>
            </a:r>
          </a:p>
          <a:p>
            <a:pPr lvl="1"/>
            <a:r>
              <a:rPr lang="en-US" dirty="0"/>
              <a:t>Check the functional dependency Student, Subject → Teacher</a:t>
            </a:r>
            <a:r>
              <a:rPr lang="en-US" dirty="0" smtClean="0"/>
              <a:t>: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pPr lvl="1"/>
            <a:r>
              <a:rPr lang="en-US" dirty="0"/>
              <a:t>Check the functional dependency Teacher → Subject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Conclusion: </a:t>
            </a:r>
            <a:endParaRPr lang="en-US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17" y="2660530"/>
            <a:ext cx="5895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17" y="4514310"/>
            <a:ext cx="47053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54" y="6190531"/>
            <a:ext cx="4438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6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3NF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Sample </a:t>
            </a:r>
            <a:r>
              <a:rPr lang="en-US" sz="2800" dirty="0"/>
              <a:t>content of the Employee2 relation:</a:t>
            </a:r>
          </a:p>
          <a:p>
            <a:pPr lvl="1"/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62F5A1B-7C79-43F0-9886-198473B3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24" y="2498371"/>
            <a:ext cx="7400000" cy="15428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037D74-EFAD-4252-AF3E-029E42B9B373}"/>
              </a:ext>
            </a:extLst>
          </p:cNvPr>
          <p:cNvSpPr/>
          <p:nvPr/>
        </p:nvSpPr>
        <p:spPr>
          <a:xfrm>
            <a:off x="1120978" y="6206113"/>
            <a:ext cx="8532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Observe</a:t>
            </a:r>
            <a:r>
              <a:rPr lang="en-US" sz="2200" dirty="0"/>
              <a:t> the </a:t>
            </a:r>
            <a:r>
              <a:rPr lang="en-US" sz="2200" i="1" dirty="0">
                <a:solidFill>
                  <a:srgbClr val="FF0000"/>
                </a:solidFill>
              </a:rPr>
              <a:t>duplication </a:t>
            </a:r>
            <a:r>
              <a:rPr lang="en-US" sz="2200" dirty="0">
                <a:solidFill>
                  <a:srgbClr val="FF0000"/>
                </a:solidFill>
              </a:rPr>
              <a:t>of information</a:t>
            </a:r>
            <a:r>
              <a:rPr lang="en-US" sz="2200" dirty="0"/>
              <a:t> </a:t>
            </a:r>
            <a:r>
              <a:rPr lang="en-US" sz="2200" b="1" dirty="0"/>
              <a:t>highlighted</a:t>
            </a:r>
            <a:r>
              <a:rPr lang="en-US" sz="2200" dirty="0"/>
              <a:t> in the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FFE139-6921-4171-B19F-4CBF583DEC90}"/>
              </a:ext>
            </a:extLst>
          </p:cNvPr>
          <p:cNvSpPr txBox="1"/>
          <p:nvPr/>
        </p:nvSpPr>
        <p:spPr>
          <a:xfrm>
            <a:off x="8569569" y="5129932"/>
            <a:ext cx="278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Good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</a:rPr>
              <a:t>bad</a:t>
            </a:r>
            <a:r>
              <a:rPr lang="en-US" sz="2400" dirty="0"/>
              <a:t> design?</a:t>
            </a:r>
          </a:p>
        </p:txBody>
      </p:sp>
    </p:spTree>
    <p:extLst>
      <p:ext uri="{BB962C8B-B14F-4D97-AF65-F5344CB8AC3E}">
        <p14:creationId xmlns:p14="http://schemas.microsoft.com/office/powerpoint/2010/main" val="31476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Decompose: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Original relation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0" y="2358336"/>
            <a:ext cx="754221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77" y="1237170"/>
            <a:ext cx="7075487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87" y="4019550"/>
            <a:ext cx="8789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9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3NF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</a:t>
            </a:r>
            <a:r>
              <a:rPr lang="en-US" b="1" dirty="0"/>
              <a:t>Employee2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clearly exhibits </a:t>
            </a:r>
            <a:r>
              <a:rPr lang="en-US" dirty="0">
                <a:solidFill>
                  <a:srgbClr val="FF0000"/>
                </a:solidFill>
              </a:rPr>
              <a:t>anomalies</a:t>
            </a:r>
            <a:r>
              <a:rPr lang="en-US" dirty="0"/>
              <a:t>: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b="1" dirty="0" smtClean="0"/>
              <a:t>Insert </a:t>
            </a:r>
            <a:r>
              <a:rPr lang="en-US" sz="2800" b="1" dirty="0"/>
              <a:t>anomaly</a:t>
            </a:r>
            <a:r>
              <a:rPr lang="en-US" sz="2800" dirty="0"/>
              <a:t>: insert a new department requires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values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8323CC-A75C-467F-A1DF-877015D5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24" y="3403416"/>
            <a:ext cx="7200000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3NF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b="1" dirty="0"/>
              <a:t>Delete anomaly</a:t>
            </a:r>
            <a:r>
              <a:rPr lang="en-US" sz="2800" dirty="0"/>
              <a:t>: deleting the employee "Ian </a:t>
            </a:r>
            <a:r>
              <a:rPr lang="en-US" sz="2800" dirty="0" err="1"/>
              <a:t>Flemming</a:t>
            </a:r>
            <a:r>
              <a:rPr lang="en-US" sz="2800" dirty="0"/>
              <a:t>" will </a:t>
            </a:r>
            <a:r>
              <a:rPr lang="en-US" sz="2800" b="1" dirty="0"/>
              <a:t>also</a:t>
            </a:r>
            <a:r>
              <a:rPr lang="en-US" sz="2800" dirty="0"/>
              <a:t> delete information on department "</a:t>
            </a:r>
            <a:r>
              <a:rPr lang="en-US" sz="2800" dirty="0" err="1"/>
              <a:t>HeadQ</a:t>
            </a:r>
            <a:r>
              <a:rPr lang="en-US" sz="2800" dirty="0"/>
              <a:t>"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989B42-14A1-4CCE-A1CA-33C6470B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77" y="3113365"/>
            <a:ext cx="7200000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3NF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b="1" dirty="0"/>
              <a:t>Update anomaly</a:t>
            </a:r>
            <a:r>
              <a:rPr lang="en-US" sz="2800" dirty="0"/>
              <a:t>: changing a single item of information - such as the department name from "Research" to "Research and Development" - </a:t>
            </a:r>
            <a:r>
              <a:rPr lang="en-US" sz="2800" dirty="0">
                <a:solidFill>
                  <a:srgbClr val="FF0000"/>
                </a:solidFill>
              </a:rPr>
              <a:t>will update multiple tuples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DD8BCB-FA87-48E1-AED6-6738F50C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39" y="3429000"/>
            <a:ext cx="7200000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3NF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b="1" dirty="0"/>
              <a:t>Conclusion:</a:t>
            </a:r>
            <a:endParaRPr lang="en-US" sz="2800" dirty="0">
              <a:solidFill>
                <a:srgbClr val="FF0000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“The </a:t>
            </a:r>
            <a:r>
              <a:rPr lang="en-US" sz="2800" b="1" dirty="0"/>
              <a:t>2NF</a:t>
            </a:r>
            <a:r>
              <a:rPr lang="en-US" sz="2800" dirty="0"/>
              <a:t> can help us to identify </a:t>
            </a:r>
            <a:r>
              <a:rPr lang="en-US" sz="2800" dirty="0">
                <a:solidFill>
                  <a:srgbClr val="FF0000"/>
                </a:solidFill>
              </a:rPr>
              <a:t>some</a:t>
            </a:r>
            <a:r>
              <a:rPr lang="en-US" sz="2800" dirty="0"/>
              <a:t> </a:t>
            </a:r>
            <a:r>
              <a:rPr lang="en-US" sz="2800" b="1" dirty="0"/>
              <a:t>poorly designed </a:t>
            </a:r>
            <a:r>
              <a:rPr lang="en-US" sz="2800" dirty="0"/>
              <a:t>relations, but </a:t>
            </a:r>
            <a:r>
              <a:rPr lang="en-US" sz="2800" dirty="0">
                <a:solidFill>
                  <a:srgbClr val="FF0000"/>
                </a:solidFill>
              </a:rPr>
              <a:t>not all </a:t>
            </a:r>
            <a:r>
              <a:rPr lang="en-US" sz="2800" dirty="0"/>
              <a:t>of them....”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52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3NF: A bit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="1" dirty="0"/>
              <a:t> 3NF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original intention </a:t>
            </a:r>
            <a:r>
              <a:rPr lang="en-US" dirty="0"/>
              <a:t>of the </a:t>
            </a:r>
            <a:r>
              <a:rPr lang="en-US" b="1" dirty="0"/>
              <a:t>3NF</a:t>
            </a:r>
            <a:r>
              <a:rPr lang="en-US" dirty="0"/>
              <a:t> deals with the so-call </a:t>
            </a:r>
            <a:r>
              <a:rPr lang="en-US" dirty="0">
                <a:solidFill>
                  <a:srgbClr val="FF0000"/>
                </a:solidFill>
              </a:rPr>
              <a:t>transitive dependencies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Later</a:t>
            </a:r>
            <a:r>
              <a:rPr lang="en-US" sz="2800" dirty="0"/>
              <a:t>, we </a:t>
            </a:r>
            <a:r>
              <a:rPr lang="en-US" sz="2800" dirty="0">
                <a:solidFill>
                  <a:srgbClr val="FF0000"/>
                </a:solidFill>
              </a:rPr>
              <a:t>discovered</a:t>
            </a:r>
            <a:r>
              <a:rPr lang="en-US" sz="2800" dirty="0"/>
              <a:t> </a:t>
            </a:r>
            <a:r>
              <a:rPr lang="en-US" sz="2800" b="1" dirty="0"/>
              <a:t>another</a:t>
            </a:r>
            <a:r>
              <a:rPr lang="en-US" sz="2800" dirty="0"/>
              <a:t> way to </a:t>
            </a:r>
            <a:r>
              <a:rPr lang="en-US" sz="2800" dirty="0">
                <a:solidFill>
                  <a:srgbClr val="FF0000"/>
                </a:solidFill>
              </a:rPr>
              <a:t>describe</a:t>
            </a:r>
            <a:r>
              <a:rPr lang="en-US" sz="2800" dirty="0"/>
              <a:t> the 3NF ....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So I will first give the </a:t>
            </a:r>
            <a:r>
              <a:rPr lang="en-US" sz="2800" b="1" dirty="0"/>
              <a:t>3NF</a:t>
            </a:r>
            <a:r>
              <a:rPr lang="en-US" sz="2800" dirty="0"/>
              <a:t> in the </a:t>
            </a:r>
            <a:r>
              <a:rPr lang="en-US" sz="2800" dirty="0">
                <a:solidFill>
                  <a:srgbClr val="FF0000"/>
                </a:solidFill>
              </a:rPr>
              <a:t>intuitive form </a:t>
            </a:r>
            <a:r>
              <a:rPr lang="en-US" sz="2800" dirty="0"/>
              <a:t>and show you how they arrived at the </a:t>
            </a:r>
            <a:r>
              <a:rPr lang="en-US" sz="2800" dirty="0">
                <a:solidFill>
                  <a:srgbClr val="FF0000"/>
                </a:solidFill>
              </a:rPr>
              <a:t>final form</a:t>
            </a:r>
            <a:r>
              <a:rPr lang="en-US" sz="2800" dirty="0"/>
              <a:t>....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6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6585</TotalTime>
  <Words>1738</Words>
  <Application>Microsoft Office PowerPoint</Application>
  <PresentationFormat>Custom</PresentationFormat>
  <Paragraphs>470</Paragraphs>
  <Slides>40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Chapter 14: Basics of Functional Dependencies and Normalization for Relational Databases (cont.)</vt:lpstr>
      <vt:lpstr>Introduction to 3NF </vt:lpstr>
      <vt:lpstr>Introduction to 3NF (cont.) </vt:lpstr>
      <vt:lpstr>Introduction to 3NF (cont.) </vt:lpstr>
      <vt:lpstr>Introduction to 3NF (cont.) </vt:lpstr>
      <vt:lpstr>Introduction to 3NF (cont.)</vt:lpstr>
      <vt:lpstr>Introduction to 3NF (cont.)</vt:lpstr>
      <vt:lpstr>Introduction to 3NF (cont.)</vt:lpstr>
      <vt:lpstr>The 3NF: A bit of History</vt:lpstr>
      <vt:lpstr>The 3NF: Transitive Functional Dependencies</vt:lpstr>
      <vt:lpstr>How to Detect 3NF Violations</vt:lpstr>
      <vt:lpstr>How to Detect 3NF Violations (Example)</vt:lpstr>
      <vt:lpstr>A More Simpler Definition of 3NF</vt:lpstr>
      <vt:lpstr>Re-Formulating the 2NF Condition</vt:lpstr>
      <vt:lpstr>Re-Formulating the 2NF Condition (cont.)</vt:lpstr>
      <vt:lpstr>Re-Formulating the 2NF Condition (cont.)</vt:lpstr>
      <vt:lpstr>Re-Formulating the Additional 3NF Condition</vt:lpstr>
      <vt:lpstr>Re-Formulating the Additional 3NF Condition (cont.)</vt:lpstr>
      <vt:lpstr>Re-Formulating the Additional 3NF Condition (cont.)</vt:lpstr>
      <vt:lpstr>Re-Formulating the Additional 3NF Condition (cont.)</vt:lpstr>
      <vt:lpstr>A Simple Definition for 3NF</vt:lpstr>
      <vt:lpstr>Example of Detecting 3NF Violations</vt:lpstr>
      <vt:lpstr>Decomposition to the 3NF</vt:lpstr>
      <vt:lpstr>Example of Decomposing a Relation into 3NF</vt:lpstr>
      <vt:lpstr>Example of Decomposing a Relation into 3NF (cont.)</vt:lpstr>
      <vt:lpstr>Example of Decomposing a Relation into 3NF (cont.)</vt:lpstr>
      <vt:lpstr>Example of Decomposing a Relation into 3NF (cont.)</vt:lpstr>
      <vt:lpstr>Decompose</vt:lpstr>
      <vt:lpstr>Check</vt:lpstr>
      <vt:lpstr>Check</vt:lpstr>
      <vt:lpstr>Done</vt:lpstr>
      <vt:lpstr>Introduction to Boyce-Codd Normal Form (BCNF)</vt:lpstr>
      <vt:lpstr>Introduction to Boyce-Codd Normal Form (BCNF)</vt:lpstr>
      <vt:lpstr>Introduction to Boyce-Codd Normal Form (BCNF)</vt:lpstr>
      <vt:lpstr>Introduction to Boyce-Codd Normal Form (BCNF)</vt:lpstr>
      <vt:lpstr>Introduction to Boyce-Codd Normal Form (BCNF)</vt:lpstr>
      <vt:lpstr>Definition of BCNF</vt:lpstr>
      <vt:lpstr>The Teacher-Subject-Student-Revisited</vt:lpstr>
      <vt:lpstr>The Teacher-Subject-Student-Revisited</vt:lpstr>
      <vt:lpstr>Decompose: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Zaobo He</cp:lastModifiedBy>
  <cp:revision>586</cp:revision>
  <dcterms:created xsi:type="dcterms:W3CDTF">2015-09-18T05:48:25Z</dcterms:created>
  <dcterms:modified xsi:type="dcterms:W3CDTF">2017-10-18T16:41:49Z</dcterms:modified>
</cp:coreProperties>
</file>