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337" r:id="rId3"/>
    <p:sldId id="380" r:id="rId4"/>
    <p:sldId id="381" r:id="rId5"/>
    <p:sldId id="382" r:id="rId6"/>
    <p:sldId id="383" r:id="rId7"/>
    <p:sldId id="404" r:id="rId8"/>
    <p:sldId id="405" r:id="rId9"/>
    <p:sldId id="406" r:id="rId10"/>
    <p:sldId id="384" r:id="rId11"/>
    <p:sldId id="385" r:id="rId12"/>
    <p:sldId id="386" r:id="rId13"/>
    <p:sldId id="387" r:id="rId14"/>
    <p:sldId id="388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33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4" r:id="rId31"/>
    <p:sldId id="435" r:id="rId32"/>
    <p:sldId id="436" r:id="rId33"/>
    <p:sldId id="437" r:id="rId34"/>
    <p:sldId id="438" r:id="rId35"/>
    <p:sldId id="432" r:id="rId36"/>
    <p:sldId id="390" r:id="rId37"/>
    <p:sldId id="409" r:id="rId38"/>
    <p:sldId id="410" r:id="rId39"/>
    <p:sldId id="411" r:id="rId40"/>
    <p:sldId id="393" r:id="rId41"/>
    <p:sldId id="394" r:id="rId42"/>
    <p:sldId id="395" r:id="rId43"/>
    <p:sldId id="412" r:id="rId44"/>
    <p:sldId id="413" r:id="rId45"/>
    <p:sldId id="414" r:id="rId46"/>
    <p:sldId id="415" r:id="rId47"/>
    <p:sldId id="396" r:id="rId48"/>
    <p:sldId id="398" r:id="rId49"/>
    <p:sldId id="397" r:id="rId50"/>
    <p:sldId id="399" r:id="rId51"/>
    <p:sldId id="401" r:id="rId52"/>
    <p:sldId id="402" r:id="rId53"/>
    <p:sldId id="41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 autoAdjust="0"/>
    <p:restoredTop sz="94971" autoAdjust="0"/>
  </p:normalViewPr>
  <p:slideViewPr>
    <p:cSldViewPr snapToGrid="0" snapToObjects="1">
      <p:cViewPr varScale="1">
        <p:scale>
          <a:sx n="107" d="100"/>
          <a:sy n="107" d="100"/>
        </p:scale>
        <p:origin x="-786" y="-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/>
              <a:t>We present the modeling concepts of the entity-relationship (ER) model, which is a popular high-level conceptual data model.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We describe the basic data-structuring concepts and constraints of the ER model and discuss their use in the design of conceptual schemas for database applications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3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3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14FB1B9-7E64-4F81-8388-54E42265FD0C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step is the physical design phase, during which the internal storage structures, file organizations, indexes, access paths, and physical design parameters for the database files are specified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44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A935127-2113-4C6D-81AB-C5C0BBF331F4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FC26D60-5C39-4481-BCBD-77F5D2440B13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0287C27-0ECC-4E68-97CA-37AF9D363925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EE2C670-0E22-4397-BA62-6586DB8FCD15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D00D3D0-E2D6-485D-9036-C6BCD24199ED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6AA7346-F5E2-411C-BDB9-3F29898E7AA3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ED63497-3ADC-43F1-A415-688DB2D500C7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0766" indent="-281064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4255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3957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3659" indent="-224851" defTabSz="915018" eaLnBrk="0" hangingPunct="0"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73361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23062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72764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22466" indent="-224851" algn="ctr" defTabSz="91501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348986C-41DB-4D43-A354-691BCA635216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63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main differences among the various storage systems lie in speed, cost, size, and volatility /,</a:t>
            </a:r>
            <a:r>
              <a:rPr lang="en-US" dirty="0" err="1"/>
              <a:t>vɒlə'tɪlətɪ</a:t>
            </a:r>
            <a:r>
              <a:rPr lang="en-US" dirty="0"/>
              <a:t>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design of a complete memory system mush balance all the factors just discussed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%%%%%%%%%%%%%%%%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wide variety of storage systems can be organized in a hierarchy according to speed and cost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higher levels are expensive, but they are fast;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As we move down the hierarchy, the cost per bit generally decreases, whereas the access time generally increases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Tradeoff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 addition to differing in speed and cost, the various storage systems are either volatile or non-volatile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As mentioned earlier, volatile storage loses its contents when the power to the device is removed. In the absence of expensive battery, data must be written to non-volatile storage for safe-keeping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 the hierarchy, the storage systems above the solid-state disk are volatile, whereas those including the solid-state disk and below are non-volatile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5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8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9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8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3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58CBDBA-CF91-4B9B-B9F9-D9838FF3311E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4325" indent="-224325">
              <a:buFontTx/>
              <a:buAutoNum type="arabicPeriod"/>
            </a:pPr>
            <a:r>
              <a:rPr lang="en-US" altLang="en-US" dirty="0">
                <a:latin typeface="Times New Roman" pitchFamily="18" charset="0"/>
              </a:rPr>
              <a:t>In this section, we present a general overview of the physical structure of hard disk</a:t>
            </a:r>
          </a:p>
          <a:p>
            <a:pPr marL="224325" indent="-224325">
              <a:buFontTx/>
              <a:buAutoNum type="arabicPeriod"/>
            </a:pPr>
            <a:r>
              <a:rPr lang="en-US" altLang="en-US" dirty="0">
                <a:latin typeface="Times New Roman" pitchFamily="18" charset="0"/>
              </a:rPr>
              <a:t>The two surfaces of a platter are covered with a magnetic material</a:t>
            </a:r>
          </a:p>
          <a:p>
            <a:pPr marL="224325" indent="-224325">
              <a:buFontTx/>
              <a:buAutoNum type="arabicPeriod"/>
            </a:pPr>
            <a:r>
              <a:rPr lang="en-US" altLang="en-US" dirty="0">
                <a:latin typeface="Times New Roman" pitchFamily="18" charset="0"/>
              </a:rPr>
              <a:t>The heads are attached to a disk arm that moves all the heads as a unit.</a:t>
            </a:r>
          </a:p>
          <a:p>
            <a:pPr marL="224325" indent="-224325">
              <a:buFontTx/>
              <a:buAutoNum type="arabicPeriod"/>
            </a:pP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58CBDBA-CF91-4B9B-B9F9-D9838FF3311E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4325" indent="-224325">
              <a:buFontTx/>
              <a:buAutoNum type="arabicPeriod"/>
            </a:pPr>
            <a:r>
              <a:rPr lang="en-US" altLang="en-US" dirty="0">
                <a:latin typeface="Times New Roman" pitchFamily="18" charset="0"/>
              </a:rPr>
              <a:t>In this section, we present a general overview of the physical structure of hard disk</a:t>
            </a:r>
          </a:p>
          <a:p>
            <a:pPr marL="224325" indent="-224325">
              <a:buFontTx/>
              <a:buAutoNum type="arabicPeriod"/>
            </a:pPr>
            <a:r>
              <a:rPr lang="en-US" altLang="en-US" dirty="0">
                <a:latin typeface="Times New Roman" pitchFamily="18" charset="0"/>
              </a:rPr>
              <a:t>The two surfaces of a platter are covered with a magnetic material</a:t>
            </a:r>
          </a:p>
          <a:p>
            <a:pPr marL="224325" indent="-224325">
              <a:buFontTx/>
              <a:buAutoNum type="arabicPeriod"/>
            </a:pPr>
            <a:r>
              <a:rPr lang="en-US" altLang="en-US" dirty="0">
                <a:latin typeface="Times New Roman" pitchFamily="18" charset="0"/>
              </a:rPr>
              <a:t>The heads are attached to a disk arm that moves all the heads as a unit.</a:t>
            </a:r>
          </a:p>
          <a:p>
            <a:pPr marL="224325" indent="-224325">
              <a:buFontTx/>
              <a:buAutoNum type="arabicPeriod"/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7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16: Disk Storage, Basic File</a:t>
            </a:r>
            <a:br>
              <a:rPr lang="en-US" sz="4800" dirty="0"/>
            </a:br>
            <a:r>
              <a:rPr lang="en-US" sz="4800" dirty="0"/>
              <a:t>Structures, Hashing, and Modern</a:t>
            </a:r>
            <a:br>
              <a:rPr lang="en-US" sz="4800" dirty="0"/>
            </a:br>
            <a:r>
              <a:rPr lang="en-US" sz="4800" dirty="0"/>
              <a:t>Storage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Access Time on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disk is in use, a drive motor spins it at high speed</a:t>
            </a:r>
          </a:p>
          <a:p>
            <a:endParaRPr lang="en-US" dirty="0"/>
          </a:p>
          <a:p>
            <a:r>
              <a:rPr lang="en-US" dirty="0"/>
              <a:t>Disk speed has two parts</a:t>
            </a:r>
            <a:endParaRPr lang="en-US" b="1" dirty="0"/>
          </a:p>
          <a:p>
            <a:pPr lvl="1"/>
            <a:r>
              <a:rPr lang="en-US" b="1" dirty="0"/>
              <a:t>Transfer rate</a:t>
            </a:r>
            <a:r>
              <a:rPr lang="en-US" dirty="0"/>
              <a:t> is rate at which data flow between drive and computer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Positioning time </a:t>
            </a:r>
            <a:r>
              <a:rPr lang="en-US" dirty="0"/>
              <a:t>(random-access time) </a:t>
            </a:r>
          </a:p>
          <a:p>
            <a:pPr lvl="2"/>
            <a:r>
              <a:rPr lang="en-US" b="1" dirty="0">
                <a:solidFill>
                  <a:srgbClr val="0066FF"/>
                </a:solidFill>
              </a:rPr>
              <a:t>Seek time </a:t>
            </a:r>
            <a:r>
              <a:rPr lang="en-US" dirty="0"/>
              <a:t>is the time for the disk arm to move the heads to the cylinder containing the desired sector </a:t>
            </a:r>
          </a:p>
          <a:p>
            <a:pPr lvl="2"/>
            <a:r>
              <a:rPr lang="en-US" b="1" dirty="0">
                <a:solidFill>
                  <a:srgbClr val="0066FF"/>
                </a:solidFill>
              </a:rPr>
              <a:t>Rotational latency </a:t>
            </a:r>
            <a:r>
              <a:rPr lang="en-US" dirty="0"/>
              <a:t>is the additional time for the disk to rotate the desired sector to the disk head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Access Time on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Positioning time = seek time + rotational latency</a:t>
            </a:r>
          </a:p>
          <a:p>
            <a:pPr lvl="1"/>
            <a:r>
              <a:rPr lang="en-US" dirty="0"/>
              <a:t>For fastest disk 3ms + 2ms = 5ms</a:t>
            </a:r>
          </a:p>
          <a:p>
            <a:pPr lvl="1"/>
            <a:r>
              <a:rPr lang="en-US" dirty="0"/>
              <a:t>For slow disk 9ms + 5.56ms = 14.56ms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Average I/O time = Positioning time + (amount to transfer / transfer rate) + controller overhead</a:t>
            </a:r>
          </a:p>
          <a:p>
            <a:pPr lvl="2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" descr="10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4"/>
          <a:stretch>
            <a:fillRect/>
          </a:stretch>
        </p:blipFill>
        <p:spPr bwMode="auto">
          <a:xfrm>
            <a:off x="8229041" y="4071667"/>
            <a:ext cx="3865195" cy="273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2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to transfer a 4KB block on a 7200 RPM disk with a 5ms average seek time, 1Gb/sec transfer rate with 0.1ms controller overhead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Average I/O time = 5ms + 4.17ms + 0.1ms + transfer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Transfer time =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Average I/O time for 4KB block = 9.27ms + .031ms = 9.301ms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30919"/>
              </p:ext>
            </p:extLst>
          </p:nvPr>
        </p:nvGraphicFramePr>
        <p:xfrm>
          <a:off x="2417763" y="4481286"/>
          <a:ext cx="51546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4" imgW="2679700" imgH="393700" progId="Equation.DSMT4">
                  <p:embed/>
                </p:oleObj>
              </mc:Choice>
              <mc:Fallback>
                <p:oleObj name="Equation" r:id="rId4" imgW="26797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481286"/>
                        <a:ext cx="515461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1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Access More Efficient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access data on hard disk efficiently?</a:t>
            </a:r>
          </a:p>
          <a:p>
            <a:pPr lvl="1"/>
            <a:r>
              <a:rPr lang="en-US" dirty="0"/>
              <a:t>This means having </a:t>
            </a:r>
            <a:r>
              <a:rPr lang="en-US" dirty="0">
                <a:solidFill>
                  <a:srgbClr val="FF0000"/>
                </a:solidFill>
              </a:rPr>
              <a:t>a fast access time </a:t>
            </a:r>
            <a:r>
              <a:rPr lang="en-US" dirty="0"/>
              <a:t>(Positioning time) and large disk bandwidth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Minimize seek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Seek time </a:t>
            </a:r>
            <a:r>
              <a:rPr lang="en-US" altLang="en-US" dirty="0">
                <a:sym typeface="Symbol" pitchFamily="18" charset="2"/>
              </a:rPr>
              <a:t></a:t>
            </a:r>
            <a:r>
              <a:rPr lang="en-US" dirty="0"/>
              <a:t>  seek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Disk bandwidth is the total number of bytes transferred, divided by the total time between the first request for service and the completion of the last transfer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Block and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8927CDD-119D-4122-A27F-496A13E1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65" y="2393799"/>
            <a:ext cx="9419048" cy="119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201166-902E-4DDA-88F9-31A1BE93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65" y="4491075"/>
            <a:ext cx="9514286" cy="1733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7D4198-A1EB-43CB-8D04-A64B5774A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26" y="3788142"/>
            <a:ext cx="5200000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case:</a:t>
            </a:r>
          </a:p>
          <a:p>
            <a:pPr lvl="1"/>
            <a:r>
              <a:rPr lang="en-US" dirty="0" smtClean="0"/>
              <a:t>Fact 1: </a:t>
            </a:r>
            <a:r>
              <a:rPr lang="en-US" b="1" dirty="0" smtClean="0">
                <a:solidFill>
                  <a:srgbClr val="0066FF"/>
                </a:solidFill>
              </a:rPr>
              <a:t>main memory </a:t>
            </a:r>
            <a:r>
              <a:rPr lang="en-US" b="1" dirty="0" smtClean="0"/>
              <a:t>space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far smaller than </a:t>
            </a:r>
            <a:r>
              <a:rPr lang="en-US" b="1" dirty="0" smtClean="0">
                <a:solidFill>
                  <a:srgbClr val="0066FF"/>
                </a:solidFill>
              </a:rPr>
              <a:t>disk</a:t>
            </a:r>
            <a:r>
              <a:rPr lang="en-US" b="1" dirty="0" smtClean="0"/>
              <a:t> space</a:t>
            </a:r>
          </a:p>
          <a:p>
            <a:pPr lvl="1"/>
            <a:r>
              <a:rPr lang="en-US" dirty="0" smtClean="0"/>
              <a:t>Fact 2: </a:t>
            </a:r>
            <a:r>
              <a:rPr lang="en-US" b="1" dirty="0" smtClean="0">
                <a:solidFill>
                  <a:srgbClr val="0066FF"/>
                </a:solidFill>
              </a:rPr>
              <a:t>main memory </a:t>
            </a:r>
            <a:r>
              <a:rPr lang="en-US" b="1" dirty="0" smtClean="0"/>
              <a:t>access speed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far larger than </a:t>
            </a:r>
            <a:r>
              <a:rPr lang="en-US" b="1" dirty="0" smtClean="0">
                <a:solidFill>
                  <a:srgbClr val="0066FF"/>
                </a:solidFill>
              </a:rPr>
              <a:t>disk</a:t>
            </a:r>
            <a:r>
              <a:rPr lang="en-US" dirty="0" smtClean="0"/>
              <a:t> </a:t>
            </a:r>
            <a:r>
              <a:rPr lang="en-US" b="1" dirty="0" smtClean="0"/>
              <a:t>access speed </a:t>
            </a:r>
          </a:p>
          <a:p>
            <a:pPr lvl="1"/>
            <a:r>
              <a:rPr lang="en-US" dirty="0" smtClean="0"/>
              <a:t>Issue:</a:t>
            </a:r>
            <a:r>
              <a:rPr lang="en-US" b="1" dirty="0" smtClean="0"/>
              <a:t> Several </a:t>
            </a:r>
            <a:r>
              <a:rPr lang="en-US" b="1" dirty="0"/>
              <a:t>blocks </a:t>
            </a:r>
            <a:r>
              <a:rPr lang="en-US" dirty="0"/>
              <a:t>need to be </a:t>
            </a:r>
            <a:r>
              <a:rPr lang="en-US" dirty="0">
                <a:solidFill>
                  <a:srgbClr val="FF0000"/>
                </a:solidFill>
              </a:rPr>
              <a:t>transferred </a:t>
            </a:r>
            <a:r>
              <a:rPr lang="en-US" dirty="0"/>
              <a:t>from </a:t>
            </a:r>
            <a:r>
              <a:rPr lang="en-US" b="1" dirty="0">
                <a:solidFill>
                  <a:srgbClr val="0066FF"/>
                </a:solidFill>
              </a:rPr>
              <a:t>disk </a:t>
            </a:r>
            <a:r>
              <a:rPr lang="en-US" dirty="0"/>
              <a:t>to </a:t>
            </a:r>
            <a:r>
              <a:rPr lang="en-US" b="1" dirty="0">
                <a:solidFill>
                  <a:srgbClr val="0066FF"/>
                </a:solidFill>
              </a:rPr>
              <a:t>main </a:t>
            </a:r>
            <a:r>
              <a:rPr lang="en-US" b="1" dirty="0" smtClean="0">
                <a:solidFill>
                  <a:srgbClr val="0066FF"/>
                </a:solidFill>
              </a:rPr>
              <a:t>memory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Solution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Several </a:t>
            </a:r>
            <a:r>
              <a:rPr lang="en-US" b="1" dirty="0" smtClean="0">
                <a:solidFill>
                  <a:srgbClr val="0066FF"/>
                </a:solidFill>
              </a:rPr>
              <a:t>buffers</a:t>
            </a:r>
            <a:r>
              <a:rPr lang="en-US" dirty="0" smtClean="0"/>
              <a:t> can be reserved </a:t>
            </a:r>
            <a:r>
              <a:rPr lang="en-US" b="1" dirty="0" smtClean="0"/>
              <a:t>in main memory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speed the transfer</a:t>
            </a:r>
          </a:p>
          <a:p>
            <a:pPr lvl="2"/>
            <a:r>
              <a:rPr lang="en-US" dirty="0" smtClean="0"/>
              <a:t>One type: </a:t>
            </a:r>
            <a:r>
              <a:rPr lang="en-US" b="1" dirty="0" smtClean="0">
                <a:solidFill>
                  <a:srgbClr val="0066FF"/>
                </a:solidFill>
              </a:rPr>
              <a:t>Single Buffer</a:t>
            </a:r>
          </a:p>
          <a:p>
            <a:pPr lvl="2"/>
            <a:r>
              <a:rPr lang="en-US" dirty="0" smtClean="0"/>
              <a:t>One type: </a:t>
            </a:r>
            <a:r>
              <a:rPr lang="en-US" b="1" dirty="0" smtClean="0">
                <a:solidFill>
                  <a:srgbClr val="0066FF"/>
                </a:solidFill>
              </a:rPr>
              <a:t>Double Buffer</a:t>
            </a:r>
          </a:p>
          <a:p>
            <a:pPr lvl="1"/>
            <a:r>
              <a:rPr lang="en-US" dirty="0" smtClean="0"/>
              <a:t>See the following formulation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74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Chapter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5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19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Problem: have a file</a:t>
            </a:r>
          </a:p>
          <a:p>
            <a:pPr lvl="1"/>
            <a:r>
              <a:rPr lang="en-US" dirty="0" smtClean="0"/>
              <a:t>Sequence of Blocks: B1, B2, …….</a:t>
            </a:r>
          </a:p>
          <a:p>
            <a:pPr lvl="1"/>
            <a:r>
              <a:rPr lang="en-US" dirty="0" smtClean="0"/>
              <a:t>Have a program: </a:t>
            </a:r>
            <a:r>
              <a:rPr lang="sv-SE" dirty="0"/>
              <a:t>» Process B1</a:t>
            </a:r>
          </a:p>
          <a:p>
            <a:pPr marL="457200" lvl="1" indent="0">
              <a:buNone/>
            </a:pPr>
            <a:r>
              <a:rPr lang="sv-SE" dirty="0" smtClean="0"/>
              <a:t>                                   » </a:t>
            </a:r>
            <a:r>
              <a:rPr lang="sv-SE" dirty="0"/>
              <a:t>Process B2</a:t>
            </a:r>
          </a:p>
          <a:p>
            <a:pPr marL="457200" lvl="1" indent="0">
              <a:buNone/>
            </a:pPr>
            <a:r>
              <a:rPr lang="sv-SE" dirty="0"/>
              <a:t> </a:t>
            </a:r>
            <a:r>
              <a:rPr lang="sv-SE" dirty="0" smtClean="0"/>
              <a:t>                                  » Process B3</a:t>
            </a:r>
            <a:r>
              <a:rPr lang="en-US" dirty="0" smtClean="0"/>
              <a:t>……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 smtClean="0">
                <a:solidFill>
                  <a:srgbClr val="0066FF"/>
                </a:solidFill>
              </a:rPr>
              <a:t>Single buffer</a:t>
            </a:r>
            <a:r>
              <a:rPr lang="en-US" sz="2800" dirty="0" smtClean="0"/>
              <a:t> solution:</a:t>
            </a:r>
          </a:p>
          <a:p>
            <a:pPr lvl="1"/>
            <a:r>
              <a:rPr lang="en-US" dirty="0" smtClean="0"/>
              <a:t>(1) </a:t>
            </a:r>
            <a:r>
              <a:rPr lang="en-US" dirty="0"/>
              <a:t>Read B1 </a:t>
            </a:r>
            <a:r>
              <a:rPr lang="en-US" dirty="0" smtClean="0"/>
              <a:t>→ Buffer</a:t>
            </a:r>
          </a:p>
          <a:p>
            <a:pPr lvl="1"/>
            <a:r>
              <a:rPr lang="en-US" dirty="0" smtClean="0"/>
              <a:t>(2) Process data in Buffer</a:t>
            </a:r>
          </a:p>
          <a:p>
            <a:pPr lvl="1"/>
            <a:r>
              <a:rPr lang="en-US" dirty="0"/>
              <a:t>(3) Read B2 </a:t>
            </a:r>
            <a:r>
              <a:rPr lang="en-US" dirty="0" smtClean="0"/>
              <a:t>→ Buffer</a:t>
            </a:r>
          </a:p>
          <a:p>
            <a:pPr lvl="1"/>
            <a:r>
              <a:rPr lang="en-US" dirty="0" smtClean="0"/>
              <a:t>(4) Process Data in Buffer…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74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Chapter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608" y="1825625"/>
            <a:ext cx="4736592" cy="376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Say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 smtClean="0"/>
              <a:t>P = time to process 1 block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 smtClean="0"/>
              <a:t>R = time to read in 1 block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 smtClean="0"/>
              <a:t>n = # of blocks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400" dirty="0"/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What’s the total time for n </a:t>
            </a:r>
            <a:r>
              <a:rPr lang="en-US" sz="2800" dirty="0" smtClean="0">
                <a:solidFill>
                  <a:srgbClr val="FF0000"/>
                </a:solidFill>
              </a:rPr>
              <a:t>blocks?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Single buffer time = n(P+R)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74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Chapter 3</a:t>
              </a:r>
            </a:p>
          </p:txBody>
        </p:sp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65" y="1690688"/>
            <a:ext cx="4200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89" y="1566862"/>
            <a:ext cx="4219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15" y="4282503"/>
            <a:ext cx="42195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89" y="4253928"/>
            <a:ext cx="4229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13" y="2724149"/>
            <a:ext cx="9637776" cy="342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Say:</a:t>
            </a:r>
          </a:p>
          <a:p>
            <a:pPr lvl="1"/>
            <a:r>
              <a:rPr lang="en-US" dirty="0" smtClean="0"/>
              <a:t>P &lt;= R</a:t>
            </a:r>
          </a:p>
          <a:p>
            <a:pPr lvl="1"/>
            <a:r>
              <a:rPr lang="en-US" dirty="0" smtClean="0"/>
              <a:t>P = processing time for 1 block</a:t>
            </a:r>
          </a:p>
          <a:p>
            <a:pPr lvl="1"/>
            <a:r>
              <a:rPr lang="en-US" dirty="0" smtClean="0"/>
              <a:t>R = I/O time for 1 bock</a:t>
            </a:r>
          </a:p>
          <a:p>
            <a:pPr lvl="1"/>
            <a:r>
              <a:rPr lang="en-US" dirty="0" smtClean="0"/>
              <a:t>n = # of blocks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What ‘s the total time for n blocks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 buffering time = R +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buffering time = n (R + P)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74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Chapter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2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2"/>
          </a:xfrm>
        </p:spPr>
        <p:txBody>
          <a:bodyPr/>
          <a:lstStyle/>
          <a:p>
            <a:r>
              <a:rPr lang="en-US" altLang="en-US" smtClean="0"/>
              <a:t>Buffer Manager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892800" y="1600201"/>
            <a:ext cx="6096000" cy="4525963"/>
          </a:xfrm>
        </p:spPr>
        <p:txBody>
          <a:bodyPr/>
          <a:lstStyle/>
          <a:p>
            <a:r>
              <a:rPr lang="en-US" altLang="en-US" sz="2400" smtClean="0"/>
              <a:t>Higher-level components do not interact with Buffer Manager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Buffer Manager manages what blocks should be in memory and for how long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Any processing requires the data to be in main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09D99D3-23BD-4266-9A5A-56980AC7102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Can 4"/>
          <p:cNvSpPr>
            <a:spLocks noChangeArrowheads="1"/>
          </p:cNvSpPr>
          <p:nvPr/>
        </p:nvSpPr>
        <p:spPr bwMode="auto">
          <a:xfrm>
            <a:off x="1117600" y="5486400"/>
            <a:ext cx="21336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chemeClr val="lt1"/>
                </a:solidFill>
                <a:latin typeface="+mn-lt"/>
                <a:ea typeface="+mn-ea"/>
              </a:rPr>
              <a:t>Disk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0533" y="4648200"/>
            <a:ext cx="2743200" cy="457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</a:rPr>
              <a:t>Storage Manager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235200" y="5105400"/>
            <a:ext cx="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524000"/>
            <a:ext cx="3352800" cy="990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</a:rPr>
              <a:t>DB Higher-Level Components (E.g., Query Execution)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800" y="3505200"/>
            <a:ext cx="2743200" cy="457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</a:rPr>
              <a:t>Buffer Manager</a:t>
            </a:r>
          </a:p>
        </p:txBody>
      </p:sp>
      <p:cxnSp>
        <p:nvCxnSpPr>
          <p:cNvPr id="11" name="Straight Arrow Connector 10"/>
          <p:cNvCxnSpPr>
            <a:cxnSpLocks noChangeShapeType="1"/>
            <a:endCxn id="10" idx="0"/>
          </p:cNvCxnSpPr>
          <p:nvPr/>
        </p:nvCxnSpPr>
        <p:spPr bwMode="auto">
          <a:xfrm>
            <a:off x="2184400" y="2514600"/>
            <a:ext cx="0" cy="990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10" idx="2"/>
          </p:cNvCxnSpPr>
          <p:nvPr/>
        </p:nvCxnSpPr>
        <p:spPr bwMode="auto">
          <a:xfrm>
            <a:off x="2184400" y="3962400"/>
            <a:ext cx="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nip Single Corner Rectangle 14"/>
          <p:cNvSpPr>
            <a:spLocks/>
          </p:cNvSpPr>
          <p:nvPr/>
        </p:nvSpPr>
        <p:spPr bwMode="auto">
          <a:xfrm>
            <a:off x="4572000" y="3124200"/>
            <a:ext cx="1422400" cy="1066800"/>
          </a:xfrm>
          <a:custGeom>
            <a:avLst/>
            <a:gdLst>
              <a:gd name="T0" fmla="*/ 0 w 1066800"/>
              <a:gd name="T1" fmla="*/ 0 h 1066800"/>
              <a:gd name="T2" fmla="*/ 888996 w 1066800"/>
              <a:gd name="T3" fmla="*/ 0 h 1066800"/>
              <a:gd name="T4" fmla="*/ 1066800 w 1066800"/>
              <a:gd name="T5" fmla="*/ 177804 h 1066800"/>
              <a:gd name="T6" fmla="*/ 1066800 w 1066800"/>
              <a:gd name="T7" fmla="*/ 1066800 h 1066800"/>
              <a:gd name="T8" fmla="*/ 0 w 1066800"/>
              <a:gd name="T9" fmla="*/ 1066800 h 1066800"/>
              <a:gd name="T10" fmla="*/ 0 w 1066800"/>
              <a:gd name="T11" fmla="*/ 0 h 1066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6800"/>
              <a:gd name="T19" fmla="*/ 0 h 1066800"/>
              <a:gd name="T20" fmla="*/ 1066800 w 1066800"/>
              <a:gd name="T21" fmla="*/ 1066800 h 1066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6800" h="1066800">
                <a:moveTo>
                  <a:pt x="0" y="0"/>
                </a:moveTo>
                <a:lnTo>
                  <a:pt x="888996" y="0"/>
                </a:lnTo>
                <a:lnTo>
                  <a:pt x="1066800" y="177804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</a:rPr>
              <a:t>Main memory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556000" y="3733800"/>
            <a:ext cx="101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837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773EB0F8-56A7-47E8-9064-E607D4E94369}"/>
              </a:ext>
            </a:extLst>
          </p:cNvPr>
          <p:cNvGrpSpPr/>
          <p:nvPr/>
        </p:nvGrpSpPr>
        <p:grpSpPr>
          <a:xfrm>
            <a:off x="5293474" y="287551"/>
            <a:ext cx="1169720" cy="579791"/>
            <a:chOff x="9397340" y="501305"/>
            <a:chExt cx="1169720" cy="579791"/>
          </a:xfrm>
        </p:grpSpPr>
        <p:sp>
          <p:nvSpPr>
            <p:cNvPr id="34" name="Wave 33">
              <a:extLst>
                <a:ext uri="{FF2B5EF4-FFF2-40B4-BE49-F238E27FC236}">
                  <a16:creationId xmlns:a16="http://schemas.microsoft.com/office/drawing/2014/main" xmlns="" id="{3E657CE0-3DD1-4A86-B08D-FF12F60632A7}"/>
                </a:ext>
              </a:extLst>
            </p:cNvPr>
            <p:cNvSpPr/>
            <p:nvPr/>
          </p:nvSpPr>
          <p:spPr>
            <a:xfrm>
              <a:off x="9423071" y="501305"/>
              <a:ext cx="1086591" cy="579791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46BF5CE-BFF9-42D0-A217-FB19290B5108}"/>
                </a:ext>
              </a:extLst>
            </p:cNvPr>
            <p:cNvSpPr txBox="1"/>
            <p:nvPr/>
          </p:nvSpPr>
          <p:spPr>
            <a:xfrm>
              <a:off x="9397340" y="631388"/>
              <a:ext cx="1169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Miniworld</a:t>
              </a:r>
              <a:endParaRPr lang="zh-CN" altLang="en-US" sz="16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4E9AD35-0FFA-47EC-8BC8-AE3E1110F4EB}"/>
              </a:ext>
            </a:extLst>
          </p:cNvPr>
          <p:cNvCxnSpPr>
            <a:cxnSpLocks/>
          </p:cNvCxnSpPr>
          <p:nvPr/>
        </p:nvCxnSpPr>
        <p:spPr>
          <a:xfrm>
            <a:off x="5966411" y="848311"/>
            <a:ext cx="0" cy="32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7DEFA036-9A87-40D2-9D21-550174B17543}"/>
              </a:ext>
            </a:extLst>
          </p:cNvPr>
          <p:cNvGrpSpPr/>
          <p:nvPr/>
        </p:nvGrpSpPr>
        <p:grpSpPr>
          <a:xfrm>
            <a:off x="4794247" y="1132914"/>
            <a:ext cx="2422674" cy="584775"/>
            <a:chOff x="8898113" y="1334789"/>
            <a:chExt cx="2422674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F4C1DA39-D3EA-4299-AB9E-345938F0EF42}"/>
                </a:ext>
              </a:extLst>
            </p:cNvPr>
            <p:cNvSpPr/>
            <p:nvPr/>
          </p:nvSpPr>
          <p:spPr>
            <a:xfrm>
              <a:off x="8898113" y="1387870"/>
              <a:ext cx="2391829" cy="483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17D1670-0448-4361-B032-68E2271DE4D3}"/>
                </a:ext>
              </a:extLst>
            </p:cNvPr>
            <p:cNvSpPr txBox="1"/>
            <p:nvPr/>
          </p:nvSpPr>
          <p:spPr>
            <a:xfrm>
              <a:off x="8898113" y="1334789"/>
              <a:ext cx="242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Requirements Collection and Analysis</a:t>
              </a:r>
              <a:endParaRPr lang="zh-CN" altLang="en-US" sz="16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43F6551-F263-4995-BCDF-8EA1AF12418B}"/>
              </a:ext>
            </a:extLst>
          </p:cNvPr>
          <p:cNvCxnSpPr>
            <a:cxnSpLocks/>
          </p:cNvCxnSpPr>
          <p:nvPr/>
        </p:nvCxnSpPr>
        <p:spPr>
          <a:xfrm>
            <a:off x="5990161" y="1669400"/>
            <a:ext cx="0" cy="334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5219826-CCE1-4527-B40B-911401C0B0F8}"/>
              </a:ext>
            </a:extLst>
          </p:cNvPr>
          <p:cNvSpPr txBox="1"/>
          <p:nvPr/>
        </p:nvSpPr>
        <p:spPr>
          <a:xfrm>
            <a:off x="5191350" y="1966786"/>
            <a:ext cx="161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 Requirements</a:t>
            </a:r>
            <a:endParaRPr lang="zh-CN" alt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26F270B-3E18-410B-86E7-1FEB1DC161D1}"/>
              </a:ext>
            </a:extLst>
          </p:cNvPr>
          <p:cNvCxnSpPr>
            <a:cxnSpLocks/>
          </p:cNvCxnSpPr>
          <p:nvPr/>
        </p:nvCxnSpPr>
        <p:spPr>
          <a:xfrm>
            <a:off x="5998872" y="2215192"/>
            <a:ext cx="0" cy="334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17ED2DB3-F9BD-460E-BFEB-D4D25D5ADE3E}"/>
              </a:ext>
            </a:extLst>
          </p:cNvPr>
          <p:cNvGrpSpPr/>
          <p:nvPr/>
        </p:nvGrpSpPr>
        <p:grpSpPr>
          <a:xfrm>
            <a:off x="4972184" y="2589402"/>
            <a:ext cx="2069759" cy="338554"/>
            <a:chOff x="9059147" y="2887020"/>
            <a:chExt cx="2069759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3BD49CBB-4B9C-442E-BB7E-21EDFBBE1192}"/>
                </a:ext>
              </a:extLst>
            </p:cNvPr>
            <p:cNvSpPr/>
            <p:nvPr/>
          </p:nvSpPr>
          <p:spPr>
            <a:xfrm>
              <a:off x="9167751" y="2890009"/>
              <a:ext cx="1900052" cy="313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FFDC8F9-7B0D-4818-BFDC-FF8328AC3CF8}"/>
                </a:ext>
              </a:extLst>
            </p:cNvPr>
            <p:cNvSpPr txBox="1"/>
            <p:nvPr/>
          </p:nvSpPr>
          <p:spPr>
            <a:xfrm>
              <a:off x="9059147" y="2887020"/>
              <a:ext cx="2069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Conceptual Design</a:t>
              </a:r>
              <a:endParaRPr lang="zh-CN" altLang="en-US" sz="16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CEAE759B-DA9A-4614-861C-27A0EC88E9D1}"/>
              </a:ext>
            </a:extLst>
          </p:cNvPr>
          <p:cNvCxnSpPr>
            <a:cxnSpLocks/>
          </p:cNvCxnSpPr>
          <p:nvPr/>
        </p:nvCxnSpPr>
        <p:spPr>
          <a:xfrm>
            <a:off x="6007064" y="2937348"/>
            <a:ext cx="0" cy="330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F2BB8D0-8B66-4A53-8E3A-CE57B2FE434F}"/>
              </a:ext>
            </a:extLst>
          </p:cNvPr>
          <p:cNvSpPr txBox="1"/>
          <p:nvPr/>
        </p:nvSpPr>
        <p:spPr>
          <a:xfrm>
            <a:off x="4954344" y="3175228"/>
            <a:ext cx="212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Conceptual Schema</a:t>
            </a:r>
          </a:p>
          <a:p>
            <a:pPr algn="ctr"/>
            <a:r>
              <a:rPr lang="en-US" altLang="zh-CN" sz="1400" dirty="0"/>
              <a:t>(In a high-level data model)</a:t>
            </a:r>
            <a:endParaRPr lang="zh-CN" altLang="en-US" sz="14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971A5050-3F6A-4C4B-B38F-352C9AD7EA07}"/>
              </a:ext>
            </a:extLst>
          </p:cNvPr>
          <p:cNvGrpSpPr/>
          <p:nvPr/>
        </p:nvGrpSpPr>
        <p:grpSpPr>
          <a:xfrm>
            <a:off x="4706715" y="4028140"/>
            <a:ext cx="2648197" cy="599646"/>
            <a:chOff x="8810581" y="4028140"/>
            <a:chExt cx="2648197" cy="59964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CD9835CF-7F45-42E0-9672-A365CB6CC71F}"/>
                </a:ext>
              </a:extLst>
            </p:cNvPr>
            <p:cNvSpPr/>
            <p:nvPr/>
          </p:nvSpPr>
          <p:spPr>
            <a:xfrm>
              <a:off x="8810581" y="4028140"/>
              <a:ext cx="2648197" cy="565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0FA7825-D98F-474F-ABF5-73DE1A3B1D85}"/>
                </a:ext>
              </a:extLst>
            </p:cNvPr>
            <p:cNvSpPr txBox="1"/>
            <p:nvPr/>
          </p:nvSpPr>
          <p:spPr>
            <a:xfrm>
              <a:off x="8916296" y="4043011"/>
              <a:ext cx="2500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Logical Design</a:t>
              </a:r>
            </a:p>
            <a:p>
              <a:pPr algn="ctr"/>
              <a:r>
                <a:rPr lang="en-US" altLang="zh-CN" sz="1600" dirty="0"/>
                <a:t>(Data modeling mapping)</a:t>
              </a:r>
              <a:endParaRPr lang="zh-CN" altLang="en-US" sz="16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ECE8F5A-94A1-43F9-934B-11DEA944526D}"/>
              </a:ext>
            </a:extLst>
          </p:cNvPr>
          <p:cNvCxnSpPr>
            <a:cxnSpLocks/>
          </p:cNvCxnSpPr>
          <p:nvPr/>
        </p:nvCxnSpPr>
        <p:spPr>
          <a:xfrm>
            <a:off x="5998872" y="3649109"/>
            <a:ext cx="0" cy="330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AD35832C-F968-4542-B695-698A68986FED}"/>
              </a:ext>
            </a:extLst>
          </p:cNvPr>
          <p:cNvCxnSpPr>
            <a:cxnSpLocks/>
          </p:cNvCxnSpPr>
          <p:nvPr/>
        </p:nvCxnSpPr>
        <p:spPr>
          <a:xfrm>
            <a:off x="6035311" y="4593869"/>
            <a:ext cx="0" cy="334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EB4BD22-C2F3-407A-85E7-C087849CC1F9}"/>
              </a:ext>
            </a:extLst>
          </p:cNvPr>
          <p:cNvSpPr txBox="1"/>
          <p:nvPr/>
        </p:nvSpPr>
        <p:spPr>
          <a:xfrm>
            <a:off x="4639037" y="4884721"/>
            <a:ext cx="284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Logical (Conceptual) Schema</a:t>
            </a:r>
          </a:p>
          <a:p>
            <a:pPr algn="ctr"/>
            <a:r>
              <a:rPr lang="en-US" altLang="zh-CN" sz="1400" dirty="0"/>
              <a:t>(In he data model of a specific DBMS)</a:t>
            </a:r>
            <a:endParaRPr lang="zh-CN" alt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FCA12CA6-232E-4DAC-9A07-B1B98CE9D170}"/>
              </a:ext>
            </a:extLst>
          </p:cNvPr>
          <p:cNvCxnSpPr>
            <a:cxnSpLocks/>
          </p:cNvCxnSpPr>
          <p:nvPr/>
        </p:nvCxnSpPr>
        <p:spPr>
          <a:xfrm>
            <a:off x="6062743" y="5336691"/>
            <a:ext cx="0" cy="334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EC09BF60-23F5-41AE-95AA-162C03C7F943}"/>
              </a:ext>
            </a:extLst>
          </p:cNvPr>
          <p:cNvGrpSpPr/>
          <p:nvPr/>
        </p:nvGrpSpPr>
        <p:grpSpPr>
          <a:xfrm>
            <a:off x="5080788" y="5698793"/>
            <a:ext cx="2069759" cy="373827"/>
            <a:chOff x="9184654" y="5698793"/>
            <a:chExt cx="2069759" cy="37382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39B62BA2-90A0-453E-B73A-F7AD44AB25F9}"/>
                </a:ext>
              </a:extLst>
            </p:cNvPr>
            <p:cNvSpPr/>
            <p:nvPr/>
          </p:nvSpPr>
          <p:spPr>
            <a:xfrm>
              <a:off x="9275836" y="5713622"/>
              <a:ext cx="1900052" cy="358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07CE7A65-1CF0-4911-B8EB-D1D0BBF18C55}"/>
                </a:ext>
              </a:extLst>
            </p:cNvPr>
            <p:cNvSpPr txBox="1"/>
            <p:nvPr/>
          </p:nvSpPr>
          <p:spPr>
            <a:xfrm>
              <a:off x="9184654" y="5698793"/>
              <a:ext cx="2069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Physical Design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A5E9355A-7D73-4873-9011-3EAD829716DE}"/>
              </a:ext>
            </a:extLst>
          </p:cNvPr>
          <p:cNvCxnSpPr>
            <a:cxnSpLocks/>
          </p:cNvCxnSpPr>
          <p:nvPr/>
        </p:nvCxnSpPr>
        <p:spPr>
          <a:xfrm>
            <a:off x="6092285" y="6085965"/>
            <a:ext cx="0" cy="334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CDCADA4-8ECB-43A1-848E-DB18BDC8BBC6}"/>
              </a:ext>
            </a:extLst>
          </p:cNvPr>
          <p:cNvSpPr txBox="1"/>
          <p:nvPr/>
        </p:nvSpPr>
        <p:spPr>
          <a:xfrm>
            <a:off x="5432814" y="6395967"/>
            <a:ext cx="134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Internal Design</a:t>
            </a:r>
            <a:endParaRPr lang="zh-CN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90A6D2-614F-43D3-9EF9-F678518F15B2}"/>
              </a:ext>
            </a:extLst>
          </p:cNvPr>
          <p:cNvSpPr txBox="1"/>
          <p:nvPr/>
        </p:nvSpPr>
        <p:spPr>
          <a:xfrm>
            <a:off x="7055350" y="285905"/>
            <a:ext cx="51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simplified overview of the database design process</a:t>
            </a:r>
            <a:endParaRPr lang="zh-CN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13475E9B-D8DA-493B-9F3A-B8BFB459C45F}"/>
              </a:ext>
            </a:extLst>
          </p:cNvPr>
          <p:cNvSpPr txBox="1"/>
          <p:nvPr/>
        </p:nvSpPr>
        <p:spPr>
          <a:xfrm>
            <a:off x="5042704" y="2521836"/>
            <a:ext cx="1999239" cy="479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54701DEE-0DAB-49FE-8141-F7617F8AD2EE}"/>
              </a:ext>
            </a:extLst>
          </p:cNvPr>
          <p:cNvCxnSpPr>
            <a:stCxn id="101" idx="3"/>
          </p:cNvCxnSpPr>
          <p:nvPr/>
        </p:nvCxnSpPr>
        <p:spPr>
          <a:xfrm>
            <a:off x="7041943" y="2761524"/>
            <a:ext cx="1548909" cy="917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93EEA3CE-00E8-4F56-BA06-F7607133C297}"/>
              </a:ext>
            </a:extLst>
          </p:cNvPr>
          <p:cNvSpPr txBox="1"/>
          <p:nvPr/>
        </p:nvSpPr>
        <p:spPr>
          <a:xfrm>
            <a:off x="8721480" y="2592391"/>
            <a:ext cx="25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This is where E/R fits in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C69212E5-F0B4-4AF7-98A6-C81971C2665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431235" y="4311005"/>
            <a:ext cx="327548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91CF85CA-36C3-4948-BE89-646A3DCA5CDB}"/>
              </a:ext>
            </a:extLst>
          </p:cNvPr>
          <p:cNvCxnSpPr/>
          <p:nvPr/>
        </p:nvCxnSpPr>
        <p:spPr>
          <a:xfrm flipV="1">
            <a:off x="1683026" y="3605684"/>
            <a:ext cx="0" cy="6125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4451941-6051-4D73-83AB-7C9E7F02056D}"/>
              </a:ext>
            </a:extLst>
          </p:cNvPr>
          <p:cNvSpPr txBox="1"/>
          <p:nvPr/>
        </p:nvSpPr>
        <p:spPr>
          <a:xfrm>
            <a:off x="1832141" y="3905913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DBMS-independent</a:t>
            </a:r>
            <a:endParaRPr lang="zh-CN" alt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25C161C0-220B-4D9C-AAF5-096A958221E7}"/>
              </a:ext>
            </a:extLst>
          </p:cNvPr>
          <p:cNvCxnSpPr>
            <a:cxnSpLocks/>
          </p:cNvCxnSpPr>
          <p:nvPr/>
        </p:nvCxnSpPr>
        <p:spPr>
          <a:xfrm>
            <a:off x="1683026" y="4394513"/>
            <a:ext cx="0" cy="6394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BC4BCD2-4D36-4A6A-AE10-A159863DDE1F}"/>
              </a:ext>
            </a:extLst>
          </p:cNvPr>
          <p:cNvSpPr txBox="1"/>
          <p:nvPr/>
        </p:nvSpPr>
        <p:spPr>
          <a:xfrm>
            <a:off x="1821667" y="4443120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DBMS-specific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60B4D6B8-8FB8-4BAD-94C6-CD92649432FB}"/>
              </a:ext>
            </a:extLst>
          </p:cNvPr>
          <p:cNvCxnSpPr>
            <a:cxnSpLocks/>
          </p:cNvCxnSpPr>
          <p:nvPr/>
        </p:nvCxnSpPr>
        <p:spPr>
          <a:xfrm flipH="1" flipV="1">
            <a:off x="3456939" y="2754804"/>
            <a:ext cx="1536886" cy="1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26D8EA-3647-4BEB-9D47-827B82875C96}"/>
              </a:ext>
            </a:extLst>
          </p:cNvPr>
          <p:cNvSpPr txBox="1"/>
          <p:nvPr/>
        </p:nvSpPr>
        <p:spPr>
          <a:xfrm>
            <a:off x="1078470" y="2521836"/>
            <a:ext cx="25056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High-level conceptual data model used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27A9FB6-E798-437E-AA55-78059510921E}"/>
              </a:ext>
            </a:extLst>
          </p:cNvPr>
          <p:cNvCxnSpPr/>
          <p:nvPr/>
        </p:nvCxnSpPr>
        <p:spPr>
          <a:xfrm>
            <a:off x="7372076" y="4297694"/>
            <a:ext cx="1548909" cy="9170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6710A63-C585-4032-8241-FEB781E5C19F}"/>
              </a:ext>
            </a:extLst>
          </p:cNvPr>
          <p:cNvSpPr txBox="1"/>
          <p:nvPr/>
        </p:nvSpPr>
        <p:spPr>
          <a:xfrm>
            <a:off x="9051613" y="4128561"/>
            <a:ext cx="25056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Implementation data model used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altLang="en-US" smtClean="0"/>
              <a:t>Some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E059D2B-89D4-447E-8EAE-53E8B99771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1507" name="Group 18"/>
          <p:cNvGrpSpPr>
            <a:grpSpLocks/>
          </p:cNvGrpSpPr>
          <p:nvPr/>
        </p:nvGrpSpPr>
        <p:grpSpPr bwMode="auto">
          <a:xfrm>
            <a:off x="7112000" y="3860800"/>
            <a:ext cx="2133600" cy="1320800"/>
            <a:chOff x="2472" y="2930"/>
            <a:chExt cx="830" cy="470"/>
          </a:xfrm>
        </p:grpSpPr>
        <p:grpSp>
          <p:nvGrpSpPr>
            <p:cNvPr id="21522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664" y="2930"/>
              <a:ext cx="40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Times New Roman" charset="0"/>
                  <a:ea typeface="ＭＳ Ｐゴシック" charset="0"/>
                  <a:cs typeface="ＭＳ Ｐゴシック" charset="0"/>
                </a:rPr>
                <a:t>Disk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518400" y="4419600"/>
            <a:ext cx="609600" cy="36353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/>
          <p:cNvCxnSpPr>
            <a:stCxn id="21510" idx="1"/>
          </p:cNvCxnSpPr>
          <p:nvPr/>
        </p:nvCxnSpPr>
        <p:spPr>
          <a:xfrm flipH="1" flipV="1">
            <a:off x="7924801" y="4648202"/>
            <a:ext cx="1670050" cy="582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0" name="TextBox 15"/>
          <p:cNvSpPr txBox="1">
            <a:spLocks noChangeArrowheads="1"/>
          </p:cNvSpPr>
          <p:nvPr/>
        </p:nvSpPr>
        <p:spPr bwMode="auto">
          <a:xfrm>
            <a:off x="9594851" y="4876801"/>
            <a:ext cx="13869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/>
              <a:t>Disk block</a:t>
            </a:r>
          </a:p>
          <a:p>
            <a:pPr eaLnBrk="1" hangingPunct="1"/>
            <a:r>
              <a:rPr lang="en-US" altLang="en-US" sz="2000"/>
              <a:t>(Disk page)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2800" y="1600200"/>
            <a:ext cx="5791200" cy="1905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>
            <a:off x="1799166" y="1447801"/>
            <a:ext cx="31422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/>
              <a:t>Array called “Buffer Pool”</a:t>
            </a:r>
          </a:p>
          <a:p>
            <a:pPr eaLnBrk="1" hangingPunct="1"/>
            <a:r>
              <a:rPr lang="en-US" altLang="en-US" sz="2000"/>
              <a:t>Each entry is called “Frame”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8839200" y="1524001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pic>
        <p:nvPicPr>
          <p:cNvPr id="21514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2057400"/>
            <a:ext cx="24955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4978400" y="2133600"/>
            <a:ext cx="1219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432800" y="2209800"/>
            <a:ext cx="711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44"/>
          <p:cNvSpPr txBox="1">
            <a:spLocks noChangeArrowheads="1"/>
          </p:cNvSpPr>
          <p:nvPr/>
        </p:nvSpPr>
        <p:spPr bwMode="auto">
          <a:xfrm>
            <a:off x="9031818" y="1962150"/>
            <a:ext cx="1527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Empty frame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7620000" y="27432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9" name="TextBox 46"/>
          <p:cNvSpPr txBox="1">
            <a:spLocks noChangeArrowheads="1"/>
          </p:cNvSpPr>
          <p:nvPr/>
        </p:nvSpPr>
        <p:spPr bwMode="auto">
          <a:xfrm>
            <a:off x="8269818" y="2667001"/>
            <a:ext cx="209338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8000"/>
                </a:solidFill>
              </a:rPr>
              <a:t>Used frame (has a page)</a:t>
            </a:r>
          </a:p>
        </p:txBody>
      </p:sp>
      <p:sp>
        <p:nvSpPr>
          <p:cNvPr id="21520" name="Content Placeholder 2"/>
          <p:cNvSpPr>
            <a:spLocks noGrp="1"/>
          </p:cNvSpPr>
          <p:nvPr>
            <p:ph idx="1"/>
          </p:nvPr>
        </p:nvSpPr>
        <p:spPr>
          <a:xfrm>
            <a:off x="0" y="2743200"/>
            <a:ext cx="6197600" cy="3048000"/>
          </a:xfrm>
        </p:spPr>
        <p:txBody>
          <a:bodyPr/>
          <a:lstStyle/>
          <a:p>
            <a:r>
              <a:rPr lang="en-US" altLang="en-US" sz="2000" dirty="0" smtClean="0"/>
              <a:t>Each entry in the Buffer Pool (Frame) can hold 1 disk block</a:t>
            </a:r>
          </a:p>
          <a:p>
            <a:r>
              <a:rPr lang="en-US" altLang="en-US" sz="2000" dirty="0" smtClean="0"/>
              <a:t>A disk block in memory is usually called “memory page”</a:t>
            </a:r>
          </a:p>
          <a:p>
            <a:endParaRPr lang="en-US" altLang="en-US" sz="2000" dirty="0" smtClean="0"/>
          </a:p>
          <a:p>
            <a:r>
              <a:rPr lang="en-US" altLang="en-US" sz="2000" b="1" dirty="0" smtClean="0"/>
              <a:t>Buffer Manager Keeps track of:</a:t>
            </a:r>
          </a:p>
          <a:p>
            <a:pPr lvl="1"/>
            <a:r>
              <a:rPr lang="en-US" altLang="en-US" sz="1800" dirty="0" smtClean="0"/>
              <a:t>Which frames are empty</a:t>
            </a:r>
          </a:p>
          <a:p>
            <a:pPr lvl="1"/>
            <a:r>
              <a:rPr lang="en-US" altLang="en-US" sz="1800" dirty="0" smtClean="0"/>
              <a:t>Which disk page exists in which frame</a:t>
            </a:r>
          </a:p>
        </p:txBody>
      </p:sp>
    </p:spTree>
    <p:extLst>
      <p:ext uri="{BB962C8B-B14F-4D97-AF65-F5344CB8AC3E}">
        <p14:creationId xmlns:p14="http://schemas.microsoft.com/office/powerpoint/2010/main" val="21668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Buffer Management in a DBMS</a:t>
            </a:r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382434" y="2047875"/>
            <a:ext cx="5640917" cy="1720850"/>
            <a:chOff x="1598" y="1518"/>
            <a:chExt cx="2665" cy="1084"/>
          </a:xfrm>
        </p:grpSpPr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29" name="Rectangle 9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31" name="Rectangle 11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32" name="Rectangle 12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5" name="Rectangle 15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36" name="Rectangle 16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37" name="Rectangle 17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1" name="Group 18"/>
          <p:cNvGrpSpPr>
            <a:grpSpLocks/>
          </p:cNvGrpSpPr>
          <p:nvPr/>
        </p:nvGrpSpPr>
        <p:grpSpPr bwMode="auto">
          <a:xfrm>
            <a:off x="5232401" y="4346576"/>
            <a:ext cx="1756833" cy="688975"/>
            <a:chOff x="2472" y="2966"/>
            <a:chExt cx="830" cy="434"/>
          </a:xfrm>
        </p:grpSpPr>
        <p:grpSp>
          <p:nvGrpSpPr>
            <p:cNvPr id="19494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35540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541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542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3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DB</a:t>
              </a:r>
            </a:p>
          </p:txBody>
        </p:sp>
      </p:grpSp>
      <p:sp>
        <p:nvSpPr>
          <p:cNvPr id="235545" name="Line 25"/>
          <p:cNvSpPr>
            <a:spLocks noChangeShapeType="1"/>
          </p:cNvSpPr>
          <p:nvPr/>
        </p:nvSpPr>
        <p:spPr bwMode="auto">
          <a:xfrm>
            <a:off x="1422400" y="4119563"/>
            <a:ext cx="7620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1464734" y="3743325"/>
            <a:ext cx="18851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1466851" y="4241801"/>
            <a:ext cx="72455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35548" name="Freeform 28"/>
          <p:cNvSpPr>
            <a:spLocks/>
          </p:cNvSpPr>
          <p:nvPr/>
        </p:nvSpPr>
        <p:spPr bwMode="auto">
          <a:xfrm>
            <a:off x="1949451" y="2222501"/>
            <a:ext cx="1388533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1591734" y="2500313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1686984" y="3194051"/>
            <a:ext cx="11413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</a:t>
            </a: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6096000" y="1600200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3117851" y="1219200"/>
            <a:ext cx="447398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Page Requests from Higher Levels</a:t>
            </a: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3331634" y="1751014"/>
            <a:ext cx="163666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35554" name="Freeform 34"/>
          <p:cNvSpPr>
            <a:spLocks/>
          </p:cNvSpPr>
          <p:nvPr/>
        </p:nvSpPr>
        <p:spPr bwMode="auto">
          <a:xfrm>
            <a:off x="6360584" y="4057650"/>
            <a:ext cx="1363133" cy="153988"/>
          </a:xfrm>
          <a:custGeom>
            <a:avLst/>
            <a:gdLst>
              <a:gd name="T0" fmla="*/ 1020763 w 644"/>
              <a:gd name="T1" fmla="*/ 152400 h 97"/>
              <a:gd name="T2" fmla="*/ 1016000 w 644"/>
              <a:gd name="T3" fmla="*/ 125413 h 97"/>
              <a:gd name="T4" fmla="*/ 995363 w 644"/>
              <a:gd name="T5" fmla="*/ 109538 h 97"/>
              <a:gd name="T6" fmla="*/ 985838 w 644"/>
              <a:gd name="T7" fmla="*/ 92075 h 97"/>
              <a:gd name="T8" fmla="*/ 942975 w 644"/>
              <a:gd name="T9" fmla="*/ 65088 h 97"/>
              <a:gd name="T10" fmla="*/ 909638 w 644"/>
              <a:gd name="T11" fmla="*/ 42863 h 97"/>
              <a:gd name="T12" fmla="*/ 868363 w 644"/>
              <a:gd name="T13" fmla="*/ 26988 h 97"/>
              <a:gd name="T14" fmla="*/ 825500 w 644"/>
              <a:gd name="T15" fmla="*/ 4763 h 97"/>
              <a:gd name="T16" fmla="*/ 793750 w 644"/>
              <a:gd name="T17" fmla="*/ 0 h 97"/>
              <a:gd name="T18" fmla="*/ 762000 w 644"/>
              <a:gd name="T19" fmla="*/ 0 h 97"/>
              <a:gd name="T20" fmla="*/ 730250 w 644"/>
              <a:gd name="T21" fmla="*/ 4763 h 97"/>
              <a:gd name="T22" fmla="*/ 696913 w 644"/>
              <a:gd name="T23" fmla="*/ 15875 h 97"/>
              <a:gd name="T24" fmla="*/ 666750 w 644"/>
              <a:gd name="T25" fmla="*/ 26988 h 97"/>
              <a:gd name="T26" fmla="*/ 633413 w 644"/>
              <a:gd name="T27" fmla="*/ 42863 h 97"/>
              <a:gd name="T28" fmla="*/ 603250 w 644"/>
              <a:gd name="T29" fmla="*/ 53975 h 97"/>
              <a:gd name="T30" fmla="*/ 569913 w 644"/>
              <a:gd name="T31" fmla="*/ 69850 h 97"/>
              <a:gd name="T32" fmla="*/ 527050 w 644"/>
              <a:gd name="T33" fmla="*/ 80963 h 97"/>
              <a:gd name="T34" fmla="*/ 484188 w 644"/>
              <a:gd name="T35" fmla="*/ 92075 h 97"/>
              <a:gd name="T36" fmla="*/ 454025 w 644"/>
              <a:gd name="T37" fmla="*/ 92075 h 97"/>
              <a:gd name="T38" fmla="*/ 411163 w 644"/>
              <a:gd name="T39" fmla="*/ 92075 h 97"/>
              <a:gd name="T40" fmla="*/ 377825 w 644"/>
              <a:gd name="T41" fmla="*/ 92075 h 97"/>
              <a:gd name="T42" fmla="*/ 336550 w 644"/>
              <a:gd name="T43" fmla="*/ 92075 h 97"/>
              <a:gd name="T44" fmla="*/ 293688 w 644"/>
              <a:gd name="T45" fmla="*/ 92075 h 97"/>
              <a:gd name="T46" fmla="*/ 250825 w 644"/>
              <a:gd name="T47" fmla="*/ 87313 h 97"/>
              <a:gd name="T48" fmla="*/ 219075 w 644"/>
              <a:gd name="T49" fmla="*/ 80963 h 97"/>
              <a:gd name="T50" fmla="*/ 165100 w 644"/>
              <a:gd name="T51" fmla="*/ 76200 h 97"/>
              <a:gd name="T52" fmla="*/ 123825 w 644"/>
              <a:gd name="T53" fmla="*/ 65088 h 97"/>
              <a:gd name="T54" fmla="*/ 92075 w 644"/>
              <a:gd name="T55" fmla="*/ 53975 h 97"/>
              <a:gd name="T56" fmla="*/ 60325 w 644"/>
              <a:gd name="T57" fmla="*/ 42863 h 97"/>
              <a:gd name="T58" fmla="*/ 28575 w 644"/>
              <a:gd name="T59" fmla="*/ 33338 h 97"/>
              <a:gd name="T60" fmla="*/ 0 w 644"/>
              <a:gd name="T61" fmla="*/ 12700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7325784" y="4295776"/>
            <a:ext cx="2665794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choice of frame dictated</a:t>
            </a:r>
          </a:p>
          <a:p>
            <a:pPr>
              <a:defRPr/>
            </a:pPr>
            <a:r>
              <a:rPr lang="en-US" sz="20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by </a:t>
            </a:r>
            <a:r>
              <a:rPr lang="en-US" sz="2000" b="1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replacement policy</a:t>
            </a: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>
            <a:off x="6157384" y="3792539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7" name="Freeform 37"/>
          <p:cNvSpPr>
            <a:spLocks/>
          </p:cNvSpPr>
          <p:nvPr/>
        </p:nvSpPr>
        <p:spPr bwMode="auto">
          <a:xfrm>
            <a:off x="2336800" y="2914650"/>
            <a:ext cx="1016000" cy="228600"/>
          </a:xfrm>
          <a:custGeom>
            <a:avLst/>
            <a:gdLst>
              <a:gd name="T0" fmla="*/ 0 w 576"/>
              <a:gd name="T1" fmla="*/ 228600 h 104"/>
              <a:gd name="T2" fmla="*/ 127000 w 576"/>
              <a:gd name="T3" fmla="*/ 17585 h 104"/>
              <a:gd name="T4" fmla="*/ 381000 w 576"/>
              <a:gd name="T5" fmla="*/ 123092 h 104"/>
              <a:gd name="T6" fmla="*/ 762000 w 576"/>
              <a:gd name="T7" fmla="*/ 17585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4064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10160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16256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22352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28448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8" name="Rectangle 48"/>
          <p:cNvSpPr>
            <a:spLocks noChangeArrowheads="1"/>
          </p:cNvSpPr>
          <p:nvPr/>
        </p:nvSpPr>
        <p:spPr bwMode="auto">
          <a:xfrm>
            <a:off x="34544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9" name="Rectangle 49"/>
          <p:cNvSpPr>
            <a:spLocks noChangeArrowheads="1"/>
          </p:cNvSpPr>
          <p:nvPr/>
        </p:nvSpPr>
        <p:spPr bwMode="auto">
          <a:xfrm>
            <a:off x="40640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0" name="Rectangle 50"/>
          <p:cNvSpPr>
            <a:spLocks noChangeArrowheads="1"/>
          </p:cNvSpPr>
          <p:nvPr/>
        </p:nvSpPr>
        <p:spPr bwMode="auto">
          <a:xfrm>
            <a:off x="46736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1" name="Rectangle 51"/>
          <p:cNvSpPr>
            <a:spLocks noChangeArrowheads="1"/>
          </p:cNvSpPr>
          <p:nvPr/>
        </p:nvSpPr>
        <p:spPr bwMode="auto">
          <a:xfrm>
            <a:off x="52832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2" name="Rectangle 52"/>
          <p:cNvSpPr>
            <a:spLocks noChangeArrowheads="1"/>
          </p:cNvSpPr>
          <p:nvPr/>
        </p:nvSpPr>
        <p:spPr bwMode="auto">
          <a:xfrm>
            <a:off x="58928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3" name="Rectangle 53"/>
          <p:cNvSpPr>
            <a:spLocks noChangeArrowheads="1"/>
          </p:cNvSpPr>
          <p:nvPr/>
        </p:nvSpPr>
        <p:spPr bwMode="auto">
          <a:xfrm>
            <a:off x="65024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4" name="Rectangle 54"/>
          <p:cNvSpPr>
            <a:spLocks noChangeArrowheads="1"/>
          </p:cNvSpPr>
          <p:nvPr/>
        </p:nvSpPr>
        <p:spPr bwMode="auto">
          <a:xfrm>
            <a:off x="71120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5" name="Rectangle 55"/>
          <p:cNvSpPr>
            <a:spLocks noChangeArrowheads="1"/>
          </p:cNvSpPr>
          <p:nvPr/>
        </p:nvSpPr>
        <p:spPr bwMode="auto">
          <a:xfrm>
            <a:off x="77216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6" name="Rectangle 56"/>
          <p:cNvSpPr>
            <a:spLocks noChangeArrowheads="1"/>
          </p:cNvSpPr>
          <p:nvPr/>
        </p:nvSpPr>
        <p:spPr bwMode="auto">
          <a:xfrm>
            <a:off x="83312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7" name="Rectangle 57"/>
          <p:cNvSpPr>
            <a:spLocks noChangeArrowheads="1"/>
          </p:cNvSpPr>
          <p:nvPr/>
        </p:nvSpPr>
        <p:spPr bwMode="auto">
          <a:xfrm>
            <a:off x="89408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8" name="Rectangle 58"/>
          <p:cNvSpPr>
            <a:spLocks noChangeArrowheads="1"/>
          </p:cNvSpPr>
          <p:nvPr/>
        </p:nvSpPr>
        <p:spPr bwMode="auto">
          <a:xfrm>
            <a:off x="95504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9" name="Rectangle 59"/>
          <p:cNvSpPr>
            <a:spLocks noChangeArrowheads="1"/>
          </p:cNvSpPr>
          <p:nvPr/>
        </p:nvSpPr>
        <p:spPr bwMode="auto">
          <a:xfrm>
            <a:off x="10668000" y="51054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508000" y="5089526"/>
            <a:ext cx="1107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1     2     3     4     5     6      7     8     9     10   11   12   13   14   15   16    … 999</a:t>
            </a:r>
          </a:p>
        </p:txBody>
      </p:sp>
    </p:spTree>
    <p:extLst>
      <p:ext uri="{BB962C8B-B14F-4D97-AF65-F5344CB8AC3E}">
        <p14:creationId xmlns:p14="http://schemas.microsoft.com/office/powerpoint/2010/main" val="306644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 page is requested…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u="sng" dirty="0" smtClean="0"/>
              <a:t>page</a:t>
            </a:r>
            <a:r>
              <a:rPr lang="en-US" dirty="0" smtClean="0"/>
              <a:t> is the unit of memory we request </a:t>
            </a:r>
          </a:p>
          <a:p>
            <a:r>
              <a:rPr lang="en-US" dirty="0" smtClean="0"/>
              <a:t>If Page in the pool</a:t>
            </a:r>
          </a:p>
          <a:p>
            <a:pPr lvl="1"/>
            <a:r>
              <a:rPr lang="en-US" dirty="0" smtClean="0"/>
              <a:t>Great no need to go to disk!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not? Choose a frame to replace.</a:t>
            </a:r>
          </a:p>
          <a:p>
            <a:pPr lvl="1"/>
            <a:r>
              <a:rPr lang="en-US" dirty="0" smtClean="0"/>
              <a:t>If there is a free frame, use it!	</a:t>
            </a:r>
          </a:p>
          <a:p>
            <a:pPr lvl="2"/>
            <a:r>
              <a:rPr lang="en-US" b="1" dirty="0" smtClean="0"/>
              <a:t>Terminology</a:t>
            </a:r>
            <a:r>
              <a:rPr lang="en-US" dirty="0" smtClean="0"/>
              <a:t>: We pin a page (means it’s in use)</a:t>
            </a:r>
          </a:p>
          <a:p>
            <a:pPr lvl="1"/>
            <a:r>
              <a:rPr lang="en-US" dirty="0" smtClean="0"/>
              <a:t>If not? We need to choose a page to remove!</a:t>
            </a:r>
          </a:p>
          <a:p>
            <a:pPr lvl="1"/>
            <a:r>
              <a:rPr lang="en-US" dirty="0" smtClean="0"/>
              <a:t>How DBMS makes choice is a </a:t>
            </a:r>
            <a:r>
              <a:rPr lang="en-US" b="1" dirty="0" smtClean="0"/>
              <a:t>replacement policy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</a:t>
            </a:r>
            <a:endParaRPr lang="en-US" altLang="en-US" dirty="0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197600" cy="2819400"/>
          </a:xfrm>
        </p:spPr>
        <p:txBody>
          <a:bodyPr/>
          <a:lstStyle/>
          <a:p>
            <a:r>
              <a:rPr lang="en-US" altLang="en-US" sz="2400" b="1" smtClean="0"/>
              <a:t>How to </a:t>
            </a:r>
            <a:r>
              <a:rPr lang="en-US" altLang="en-US" sz="2400" b="1" smtClean="0">
                <a:solidFill>
                  <a:srgbClr val="FF0000"/>
                </a:solidFill>
              </a:rPr>
              <a:t>efficiently</a:t>
            </a:r>
            <a:r>
              <a:rPr lang="en-US" altLang="en-US" sz="2400" b="1" smtClean="0"/>
              <a:t> find an empty frame?</a:t>
            </a:r>
          </a:p>
          <a:p>
            <a:endParaRPr lang="en-US" altLang="en-US" sz="2400" b="1" smtClean="0"/>
          </a:p>
          <a:p>
            <a:r>
              <a:rPr lang="en-US" altLang="en-US" sz="2400" b="1" smtClean="0"/>
              <a:t>Given a request for Block B1, how to </a:t>
            </a:r>
            <a:r>
              <a:rPr lang="en-US" altLang="en-US" sz="2400" b="1" smtClean="0">
                <a:solidFill>
                  <a:srgbClr val="FF0000"/>
                </a:solidFill>
              </a:rPr>
              <a:t>efficiently</a:t>
            </a:r>
            <a:r>
              <a:rPr lang="en-US" altLang="en-US" sz="2400" b="1" smtClean="0"/>
              <a:t> find whether is exists of not? In which frame?</a:t>
            </a:r>
            <a:endParaRPr lang="en-US" altLang="en-U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BD53B2C-1D79-4BEF-BEF5-FC44C95A1C5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0" y="1447800"/>
            <a:ext cx="5283200" cy="1905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940800" y="1371601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1" y="1905000"/>
            <a:ext cx="24955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9144000" y="2057400"/>
            <a:ext cx="711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6" name="TextBox 8"/>
          <p:cNvSpPr txBox="1">
            <a:spLocks noChangeArrowheads="1"/>
          </p:cNvSpPr>
          <p:nvPr/>
        </p:nvSpPr>
        <p:spPr bwMode="auto">
          <a:xfrm>
            <a:off x="9743018" y="1809750"/>
            <a:ext cx="1527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Empty frame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31200" y="25908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8" name="TextBox 10"/>
          <p:cNvSpPr txBox="1">
            <a:spLocks noChangeArrowheads="1"/>
          </p:cNvSpPr>
          <p:nvPr/>
        </p:nvSpPr>
        <p:spPr bwMode="auto">
          <a:xfrm>
            <a:off x="8981018" y="2514601"/>
            <a:ext cx="209338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8000"/>
                </a:solidFill>
              </a:rPr>
              <a:t>Used frame (has a page)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1219200" y="4800600"/>
            <a:ext cx="2235200" cy="838200"/>
          </a:xfrm>
          <a:prstGeom prst="wedgeRoundRectCallout">
            <a:avLst>
              <a:gd name="adj1" fmla="val 88259"/>
              <a:gd name="adj2" fmla="val -13056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  <a:latin typeface="Calibri" pitchFamily="34" charset="0"/>
              </a:rPr>
              <a:t>Naïve Solution</a:t>
            </a:r>
          </a:p>
        </p:txBody>
      </p:sp>
      <p:sp>
        <p:nvSpPr>
          <p:cNvPr id="22540" name="Content Placeholder 2"/>
          <p:cNvSpPr txBox="1">
            <a:spLocks/>
          </p:cNvSpPr>
          <p:nvPr/>
        </p:nvSpPr>
        <p:spPr bwMode="auto">
          <a:xfrm>
            <a:off x="4267200" y="4876800"/>
            <a:ext cx="741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400">
                <a:latin typeface="Calibri" pitchFamily="34" charset="0"/>
              </a:rPr>
              <a:t>Scan the array with each request </a:t>
            </a:r>
            <a:r>
              <a:rPr lang="en-US" altLang="en-US" sz="2400">
                <a:latin typeface="Calibri" pitchFamily="34" charset="0"/>
                <a:sym typeface="Wingdings" pitchFamily="2" charset="2"/>
              </a:rPr>
              <a:t> O(n)</a:t>
            </a:r>
            <a:endParaRPr lang="en-US" alt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 </a:t>
            </a:r>
            <a:r>
              <a:rPr lang="en-US" altLang="en-US" smtClean="0">
                <a:sym typeface="Wingdings" pitchFamily="2" charset="2"/>
              </a:rPr>
              <a:t> Project 1</a:t>
            </a:r>
            <a:endParaRPr lang="en-US" altLang="en-US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197600" cy="2819400"/>
          </a:xfrm>
        </p:spPr>
        <p:txBody>
          <a:bodyPr/>
          <a:lstStyle/>
          <a:p>
            <a:r>
              <a:rPr lang="en-US" altLang="en-US" sz="2400" b="1" smtClean="0"/>
              <a:t>How to </a:t>
            </a:r>
            <a:r>
              <a:rPr lang="en-US" altLang="en-US" sz="2400" b="1" smtClean="0">
                <a:solidFill>
                  <a:srgbClr val="FF0000"/>
                </a:solidFill>
              </a:rPr>
              <a:t>efficiently</a:t>
            </a:r>
            <a:r>
              <a:rPr lang="en-US" altLang="en-US" sz="2400" b="1" smtClean="0"/>
              <a:t> find an empty frame?</a:t>
            </a:r>
          </a:p>
          <a:p>
            <a:endParaRPr lang="en-US" altLang="en-US" sz="2400" b="1" smtClean="0"/>
          </a:p>
          <a:p>
            <a:r>
              <a:rPr lang="en-US" altLang="en-US" sz="2400" b="1" smtClean="0"/>
              <a:t>Given a request for Block B1, how to </a:t>
            </a:r>
            <a:r>
              <a:rPr lang="en-US" altLang="en-US" sz="2400" b="1" smtClean="0">
                <a:solidFill>
                  <a:srgbClr val="FF0000"/>
                </a:solidFill>
              </a:rPr>
              <a:t>efficiently</a:t>
            </a:r>
            <a:r>
              <a:rPr lang="en-US" altLang="en-US" sz="2400" b="1" smtClean="0"/>
              <a:t> find whether is exists of not? In which frame?</a:t>
            </a:r>
            <a:endParaRPr lang="en-US" altLang="en-U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F568C18-6756-4805-A05D-3C767C3ED07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0" y="1447800"/>
            <a:ext cx="5283200" cy="1905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940800" y="1371601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pic>
        <p:nvPicPr>
          <p:cNvPr id="235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1" y="1905000"/>
            <a:ext cx="24955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9144000" y="2057400"/>
            <a:ext cx="711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9743018" y="1809750"/>
            <a:ext cx="1527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Empty frame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31200" y="25908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8981018" y="2514601"/>
            <a:ext cx="209338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8000"/>
                </a:solidFill>
              </a:rPr>
              <a:t>Used frame (has a page)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08000" y="4572000"/>
            <a:ext cx="3048000" cy="838200"/>
          </a:xfrm>
          <a:prstGeom prst="wedgeRoundRectCallout">
            <a:avLst>
              <a:gd name="adj1" fmla="val 88259"/>
              <a:gd name="adj2" fmla="val -13056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Better  Solution (For Q1)</a:t>
            </a:r>
          </a:p>
        </p:txBody>
      </p:sp>
      <p:sp>
        <p:nvSpPr>
          <p:cNvPr id="23564" name="Content Placeholder 2"/>
          <p:cNvSpPr txBox="1">
            <a:spLocks/>
          </p:cNvSpPr>
          <p:nvPr/>
        </p:nvSpPr>
        <p:spPr bwMode="auto">
          <a:xfrm>
            <a:off x="4673600" y="4495800"/>
            <a:ext cx="558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400">
                <a:latin typeface="Calibri" pitchFamily="34" charset="0"/>
              </a:rPr>
              <a:t>Keep a list of the empty frame# {1, 30, 50, …}</a:t>
            </a:r>
          </a:p>
        </p:txBody>
      </p: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508000" y="5638800"/>
            <a:ext cx="3048000" cy="838200"/>
          </a:xfrm>
          <a:prstGeom prst="wedgeRoundRectCallout">
            <a:avLst>
              <a:gd name="adj1" fmla="val 88259"/>
              <a:gd name="adj2" fmla="val -13056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Better  Solution (For Q1)</a:t>
            </a:r>
          </a:p>
        </p:txBody>
      </p:sp>
      <p:sp>
        <p:nvSpPr>
          <p:cNvPr id="23566" name="Content Placeholder 2"/>
          <p:cNvSpPr txBox="1">
            <a:spLocks/>
          </p:cNvSpPr>
          <p:nvPr/>
        </p:nvSpPr>
        <p:spPr bwMode="auto">
          <a:xfrm>
            <a:off x="4470400" y="5562600"/>
            <a:ext cx="731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>
                <a:latin typeface="Calibri" pitchFamily="34" charset="0"/>
              </a:rPr>
              <a:t>Keep a bitmap of the array size 111101001001…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>
                <a:latin typeface="Calibri" pitchFamily="34" charset="0"/>
              </a:rPr>
              <a:t>0: Empty &amp; 1: Used</a:t>
            </a:r>
          </a:p>
        </p:txBody>
      </p:sp>
    </p:spTree>
    <p:extLst>
      <p:ext uri="{BB962C8B-B14F-4D97-AF65-F5344CB8AC3E}">
        <p14:creationId xmlns:p14="http://schemas.microsoft.com/office/powerpoint/2010/main" val="765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 </a:t>
            </a:r>
            <a:r>
              <a:rPr lang="en-US" altLang="en-US" smtClean="0">
                <a:sym typeface="Wingdings" pitchFamily="2" charset="2"/>
              </a:rPr>
              <a:t> Project 1</a:t>
            </a:r>
            <a:endParaRPr lang="en-US" alt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197600" cy="2819400"/>
          </a:xfrm>
        </p:spPr>
        <p:txBody>
          <a:bodyPr/>
          <a:lstStyle/>
          <a:p>
            <a:r>
              <a:rPr lang="en-US" altLang="en-US" sz="2400" b="1" smtClean="0"/>
              <a:t>How to </a:t>
            </a:r>
            <a:r>
              <a:rPr lang="en-US" altLang="en-US" sz="2400" b="1" smtClean="0">
                <a:solidFill>
                  <a:srgbClr val="FF0000"/>
                </a:solidFill>
              </a:rPr>
              <a:t>efficiently</a:t>
            </a:r>
            <a:r>
              <a:rPr lang="en-US" altLang="en-US" sz="2400" b="1" smtClean="0"/>
              <a:t> find an empty frame?</a:t>
            </a:r>
          </a:p>
          <a:p>
            <a:endParaRPr lang="en-US" altLang="en-US" sz="2400" b="1" smtClean="0"/>
          </a:p>
          <a:p>
            <a:r>
              <a:rPr lang="en-US" altLang="en-US" sz="2400" b="1" smtClean="0"/>
              <a:t>Given a request for Block B1, how to </a:t>
            </a:r>
            <a:r>
              <a:rPr lang="en-US" altLang="en-US" sz="2400" b="1" smtClean="0">
                <a:solidFill>
                  <a:srgbClr val="FF0000"/>
                </a:solidFill>
              </a:rPr>
              <a:t>efficiently</a:t>
            </a:r>
            <a:r>
              <a:rPr lang="en-US" altLang="en-US" sz="2400" b="1" smtClean="0"/>
              <a:t> find whether is exists of not? In which frame?</a:t>
            </a:r>
            <a:endParaRPr lang="en-US" altLang="en-U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03B81EE-FB06-447A-8CF6-B8612BA307C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0" y="1447800"/>
            <a:ext cx="5283200" cy="1905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940800" y="1371601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1" y="1905000"/>
            <a:ext cx="24955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9144000" y="2057400"/>
            <a:ext cx="711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9743018" y="1809750"/>
            <a:ext cx="1527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Empty frame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31200" y="25908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8981018" y="2514601"/>
            <a:ext cx="209338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8000"/>
                </a:solidFill>
              </a:rPr>
              <a:t>Used frame (has a page)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08000" y="4572000"/>
            <a:ext cx="3048000" cy="838200"/>
          </a:xfrm>
          <a:prstGeom prst="wedgeRoundRectCallout">
            <a:avLst>
              <a:gd name="adj1" fmla="val 88259"/>
              <a:gd name="adj2" fmla="val -13056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Better  Solution (For Q2)</a:t>
            </a:r>
          </a:p>
        </p:txBody>
      </p:sp>
      <p:sp>
        <p:nvSpPr>
          <p:cNvPr id="24588" name="Content Placeholder 2"/>
          <p:cNvSpPr txBox="1">
            <a:spLocks/>
          </p:cNvSpPr>
          <p:nvPr/>
        </p:nvSpPr>
        <p:spPr bwMode="auto">
          <a:xfrm>
            <a:off x="4673600" y="4419600"/>
            <a:ext cx="680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400">
                <a:latin typeface="Calibri" pitchFamily="34" charset="0"/>
              </a:rPr>
              <a:t>Keep a hash table, given block Id (e.g., B1) </a:t>
            </a:r>
            <a:r>
              <a:rPr lang="en-US" altLang="en-US" sz="2400">
                <a:latin typeface="Calibri" pitchFamily="34" charset="0"/>
                <a:sym typeface="Wingdings" pitchFamily="2" charset="2"/>
              </a:rPr>
              <a:t> Returns the frame # (if exists)</a:t>
            </a:r>
            <a:endParaRPr lang="en-US" alt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944563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Requesting A Disk Page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427133" y="2425700"/>
            <a:ext cx="5607051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5418667" y="2419350"/>
            <a:ext cx="905933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6341534" y="2419350"/>
            <a:ext cx="91016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7268633" y="2419350"/>
            <a:ext cx="908051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8193618" y="2419350"/>
            <a:ext cx="905933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9116485" y="2419350"/>
            <a:ext cx="908049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5410200" y="2963863"/>
            <a:ext cx="56409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5410200" y="3582988"/>
            <a:ext cx="56409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5416551" y="24130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556000" y="4495800"/>
            <a:ext cx="7620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8432801" y="1981201"/>
            <a:ext cx="18851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10363200" y="4724401"/>
            <a:ext cx="72455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92891" name="Freeform 27"/>
          <p:cNvSpPr>
            <a:spLocks/>
          </p:cNvSpPr>
          <p:nvPr/>
        </p:nvSpPr>
        <p:spPr bwMode="auto">
          <a:xfrm>
            <a:off x="3977218" y="2587626"/>
            <a:ext cx="1388533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2" name="Rectangle 28"/>
          <p:cNvSpPr>
            <a:spLocks noChangeArrowheads="1"/>
          </p:cNvSpPr>
          <p:nvPr/>
        </p:nvSpPr>
        <p:spPr bwMode="auto">
          <a:xfrm>
            <a:off x="3619501" y="2865438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92893" name="Rectangle 29"/>
          <p:cNvSpPr>
            <a:spLocks noChangeArrowheads="1"/>
          </p:cNvSpPr>
          <p:nvPr/>
        </p:nvSpPr>
        <p:spPr bwMode="auto">
          <a:xfrm>
            <a:off x="3556000" y="3792538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5283201" y="2116138"/>
            <a:ext cx="171841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92900" name="Freeform 36"/>
          <p:cNvSpPr>
            <a:spLocks/>
          </p:cNvSpPr>
          <p:nvPr/>
        </p:nvSpPr>
        <p:spPr bwMode="auto">
          <a:xfrm>
            <a:off x="4368801" y="3487738"/>
            <a:ext cx="1011767" cy="457200"/>
          </a:xfrm>
          <a:custGeom>
            <a:avLst/>
            <a:gdLst>
              <a:gd name="T0" fmla="*/ 0 w 576"/>
              <a:gd name="T1" fmla="*/ 457200 h 104"/>
              <a:gd name="T2" fmla="*/ 126471 w 576"/>
              <a:gd name="T3" fmla="*/ 35169 h 104"/>
              <a:gd name="T4" fmla="*/ 379413 w 576"/>
              <a:gd name="T5" fmla="*/ 246185 h 104"/>
              <a:gd name="T6" fmla="*/ 758825 w 576"/>
              <a:gd name="T7" fmla="*/ 35169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1" name="Rectangle 37"/>
          <p:cNvSpPr>
            <a:spLocks noChangeArrowheads="1"/>
          </p:cNvSpPr>
          <p:nvPr/>
        </p:nvSpPr>
        <p:spPr bwMode="auto">
          <a:xfrm>
            <a:off x="4470400" y="5029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92902" name="Rectangle 38"/>
          <p:cNvSpPr>
            <a:spLocks noChangeArrowheads="1"/>
          </p:cNvSpPr>
          <p:nvPr/>
        </p:nvSpPr>
        <p:spPr bwMode="auto">
          <a:xfrm>
            <a:off x="5689600" y="5029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92903" name="Rectangle 39"/>
          <p:cNvSpPr>
            <a:spLocks noChangeArrowheads="1"/>
          </p:cNvSpPr>
          <p:nvPr/>
        </p:nvSpPr>
        <p:spPr bwMode="auto">
          <a:xfrm>
            <a:off x="7010400" y="5029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04" name="Rectangle 40"/>
          <p:cNvSpPr>
            <a:spLocks noChangeArrowheads="1"/>
          </p:cNvSpPr>
          <p:nvPr/>
        </p:nvSpPr>
        <p:spPr bwMode="auto">
          <a:xfrm>
            <a:off x="8839200" y="5029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2905" name="Rectangle 41"/>
          <p:cNvSpPr>
            <a:spLocks noChangeArrowheads="1"/>
          </p:cNvSpPr>
          <p:nvPr/>
        </p:nvSpPr>
        <p:spPr bwMode="auto">
          <a:xfrm>
            <a:off x="10464800" y="5029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8026400" y="5029201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9753600" y="5029201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292911" name="Rectangle 47"/>
          <p:cNvSpPr>
            <a:spLocks noChangeArrowheads="1"/>
          </p:cNvSpPr>
          <p:nvPr/>
        </p:nvSpPr>
        <p:spPr bwMode="auto">
          <a:xfrm>
            <a:off x="508000" y="12954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292912" name="Line 48"/>
          <p:cNvSpPr>
            <a:spLocks noChangeShapeType="1"/>
          </p:cNvSpPr>
          <p:nvPr/>
        </p:nvSpPr>
        <p:spPr bwMode="auto">
          <a:xfrm flipH="1" flipV="1">
            <a:off x="3454400" y="4724400"/>
            <a:ext cx="3657600" cy="533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913" name="AutoShape 49"/>
          <p:cNvSpPr>
            <a:spLocks noChangeArrowheads="1"/>
          </p:cNvSpPr>
          <p:nvPr/>
        </p:nvSpPr>
        <p:spPr bwMode="auto">
          <a:xfrm>
            <a:off x="4368800" y="1143000"/>
            <a:ext cx="1524000" cy="685800"/>
          </a:xfrm>
          <a:prstGeom prst="wedgeRectCallout">
            <a:avLst>
              <a:gd name="adj1" fmla="val -110546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292915" name="Rectangle 51"/>
          <p:cNvSpPr>
            <a:spLocks noChangeArrowheads="1"/>
          </p:cNvSpPr>
          <p:nvPr/>
        </p:nvSpPr>
        <p:spPr bwMode="auto">
          <a:xfrm>
            <a:off x="304800" y="4478338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292916" name="Rectangle 52"/>
          <p:cNvSpPr>
            <a:spLocks noChangeArrowheads="1"/>
          </p:cNvSpPr>
          <p:nvPr/>
        </p:nvSpPr>
        <p:spPr bwMode="auto">
          <a:xfrm>
            <a:off x="508000" y="2116138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292917" name="AutoShape 53"/>
          <p:cNvSpPr>
            <a:spLocks noChangeArrowheads="1"/>
          </p:cNvSpPr>
          <p:nvPr/>
        </p:nvSpPr>
        <p:spPr bwMode="auto">
          <a:xfrm>
            <a:off x="406400" y="3182938"/>
            <a:ext cx="1625600" cy="779462"/>
          </a:xfrm>
          <a:prstGeom prst="wedgeRectCallout">
            <a:avLst>
              <a:gd name="adj1" fmla="val 74870"/>
              <a:gd name="adj2" fmla="val -9337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2336800" y="31829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 flipH="1" flipV="1">
            <a:off x="2844800" y="3868738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5416551" y="30305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20" name="Line 56"/>
          <p:cNvSpPr>
            <a:spLocks noChangeShapeType="1"/>
          </p:cNvSpPr>
          <p:nvPr/>
        </p:nvSpPr>
        <p:spPr bwMode="auto">
          <a:xfrm flipV="1">
            <a:off x="3352800" y="3335338"/>
            <a:ext cx="18288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2926" name="Picture 62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4401" y="3030538"/>
            <a:ext cx="311151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2929" name="Freeform 65"/>
          <p:cNvSpPr>
            <a:spLocks/>
          </p:cNvSpPr>
          <p:nvPr/>
        </p:nvSpPr>
        <p:spPr bwMode="auto">
          <a:xfrm>
            <a:off x="4470401" y="3716338"/>
            <a:ext cx="910167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38" name="Rectangle 74"/>
          <p:cNvSpPr>
            <a:spLocks noChangeArrowheads="1"/>
          </p:cNvSpPr>
          <p:nvPr/>
        </p:nvSpPr>
        <p:spPr bwMode="auto">
          <a:xfrm>
            <a:off x="304800" y="5715001"/>
            <a:ext cx="111760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*"/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 If requests can be predicted (e.g., sequential scans) pages can be </a:t>
            </a:r>
            <a:r>
              <a:rPr lang="en-US" sz="2400" i="1" u="sng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pre-fetched</a:t>
            </a:r>
            <a:r>
              <a:rPr lang="en-US" sz="2400" i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166093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0" grpId="0" animBg="1"/>
      <p:bldP spid="292913" grpId="0" animBg="1"/>
      <p:bldP spid="292917" grpId="0" animBg="1"/>
      <p:bldP spid="292918" grpId="0" animBg="1"/>
      <p:bldP spid="292923" grpId="0" animBg="1"/>
      <p:bldP spid="292929" grpId="0" animBg="1"/>
      <p:bldP spid="2929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Pin A Memory Page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10668000" cy="3276600"/>
          </a:xfrm>
        </p:spPr>
        <p:txBody>
          <a:bodyPr/>
          <a:lstStyle/>
          <a:p>
            <a:r>
              <a:rPr lang="en-US" altLang="en-US" sz="2400" dirty="0" smtClean="0"/>
              <a:t>Pinning a page means not to take from the memory until 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un-pinned</a:t>
            </a:r>
          </a:p>
          <a:p>
            <a:endParaRPr lang="en-US" altLang="en-US" sz="1400" b="1" i="1" dirty="0" smtClean="0">
              <a:solidFill>
                <a:srgbClr val="0000FF"/>
              </a:solidFill>
            </a:endParaRPr>
          </a:p>
          <a:p>
            <a:r>
              <a:rPr lang="en-US" altLang="en-US" sz="2400" b="1" dirty="0" smtClean="0">
                <a:solidFill>
                  <a:srgbClr val="800000"/>
                </a:solidFill>
              </a:rPr>
              <a:t>Why to pin a page</a:t>
            </a:r>
          </a:p>
          <a:p>
            <a:pPr lvl="1"/>
            <a:r>
              <a:rPr lang="en-US" altLang="en-US" sz="2000" dirty="0" smtClean="0"/>
              <a:t>Keep it until the transaction completes</a:t>
            </a:r>
          </a:p>
          <a:p>
            <a:pPr lvl="1"/>
            <a:r>
              <a:rPr lang="en-US" altLang="en-US" sz="2000" dirty="0" smtClean="0"/>
              <a:t>Page is important (referenced a lot)</a:t>
            </a:r>
          </a:p>
          <a:p>
            <a:pPr lvl="1"/>
            <a:r>
              <a:rPr lang="en-US" altLang="en-US" sz="2000" dirty="0" smtClean="0"/>
              <a:t>Recovery &amp; Concurrency control (they enforce certain order) </a:t>
            </a:r>
          </a:p>
          <a:p>
            <a:endParaRPr lang="en-US" altLang="en-US" sz="2400" b="1" i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591E811-C784-4328-A4CE-888B9F533E6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1295400"/>
            <a:ext cx="43815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299200" y="2057400"/>
            <a:ext cx="1625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5283201" y="1600200"/>
            <a:ext cx="1507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Pin this page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406400" y="1981200"/>
            <a:ext cx="5486400" cy="1066800"/>
          </a:xfrm>
          <a:prstGeom prst="wedgeRoundRectCallout">
            <a:avLst>
              <a:gd name="adj1" fmla="val -20833"/>
              <a:gd name="adj2" fmla="val 47222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342900" indent="-342900" algn="l">
              <a:buFont typeface="Arial"/>
              <a:buChar char="•"/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Can be a flag (T &amp; F)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Can be a counter  (0 = unpinned)</a:t>
            </a:r>
          </a:p>
        </p:txBody>
      </p:sp>
    </p:spTree>
    <p:extLst>
      <p:ext uri="{BB962C8B-B14F-4D97-AF65-F5344CB8AC3E}">
        <p14:creationId xmlns:p14="http://schemas.microsoft.com/office/powerpoint/2010/main" val="36319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152401"/>
            <a:ext cx="10972800" cy="792163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Releasing Unmodified  Page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5427133" y="2671763"/>
            <a:ext cx="5607051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418667" y="2665413"/>
            <a:ext cx="905933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341534" y="2665413"/>
            <a:ext cx="91016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7268633" y="2665413"/>
            <a:ext cx="908051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8193618" y="2665413"/>
            <a:ext cx="905933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9116485" y="2665413"/>
            <a:ext cx="908049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5410200" y="3209925"/>
            <a:ext cx="56409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5410200" y="3829050"/>
            <a:ext cx="56409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5416551" y="2659063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8128001" y="2286001"/>
            <a:ext cx="18851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96977" name="Freeform 17"/>
          <p:cNvSpPr>
            <a:spLocks/>
          </p:cNvSpPr>
          <p:nvPr/>
        </p:nvSpPr>
        <p:spPr bwMode="auto">
          <a:xfrm>
            <a:off x="3977218" y="2833689"/>
            <a:ext cx="1388533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3619501" y="3111501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3556000" y="4038601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5283201" y="2362201"/>
            <a:ext cx="171841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508000" y="12954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296991" name="AutoShape 31"/>
          <p:cNvSpPr>
            <a:spLocks noChangeArrowheads="1"/>
          </p:cNvSpPr>
          <p:nvPr/>
        </p:nvSpPr>
        <p:spPr bwMode="auto">
          <a:xfrm>
            <a:off x="4572000" y="1066800"/>
            <a:ext cx="2540000" cy="990600"/>
          </a:xfrm>
          <a:prstGeom prst="wedgeRectCallout">
            <a:avLst>
              <a:gd name="adj1" fmla="val -88750"/>
              <a:gd name="adj2" fmla="val 1698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/>
              <a:t>I read page 3 and I</a:t>
            </a:r>
            <a:r>
              <a:rPr lang="ja-JP" altLang="en-US" sz="2000">
                <a:latin typeface="Arial" pitchFamily="34" charset="0"/>
              </a:rPr>
              <a:t>’</a:t>
            </a:r>
            <a:r>
              <a:rPr lang="en-US" altLang="ja-JP" sz="2000"/>
              <a:t>m done with it</a:t>
            </a:r>
            <a:endParaRPr lang="en-US" altLang="en-US" sz="2000"/>
          </a:p>
        </p:txBody>
      </p:sp>
      <p:sp>
        <p:nvSpPr>
          <p:cNvPr id="296993" name="Rectangle 33"/>
          <p:cNvSpPr>
            <a:spLocks noChangeArrowheads="1"/>
          </p:cNvSpPr>
          <p:nvPr/>
        </p:nvSpPr>
        <p:spPr bwMode="auto">
          <a:xfrm>
            <a:off x="508000" y="23622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296997" name="Rectangle 37"/>
          <p:cNvSpPr>
            <a:spLocks noChangeArrowheads="1"/>
          </p:cNvSpPr>
          <p:nvPr/>
        </p:nvSpPr>
        <p:spPr bwMode="auto">
          <a:xfrm>
            <a:off x="5416551" y="32766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3251200" y="3124200"/>
            <a:ext cx="19304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6999" name="Picture 39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4401" y="3276600"/>
            <a:ext cx="311151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7001" name="Freeform 41"/>
          <p:cNvSpPr>
            <a:spLocks/>
          </p:cNvSpPr>
          <p:nvPr/>
        </p:nvSpPr>
        <p:spPr bwMode="auto">
          <a:xfrm>
            <a:off x="4470401" y="3962400"/>
            <a:ext cx="910167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Content Placeholder 2"/>
          <p:cNvSpPr>
            <a:spLocks noGrp="1"/>
          </p:cNvSpPr>
          <p:nvPr>
            <p:ph idx="1"/>
          </p:nvPr>
        </p:nvSpPr>
        <p:spPr>
          <a:xfrm>
            <a:off x="304800" y="4648200"/>
            <a:ext cx="11582400" cy="1676400"/>
          </a:xfrm>
        </p:spPr>
        <p:txBody>
          <a:bodyPr/>
          <a:lstStyle/>
          <a:p>
            <a:r>
              <a:rPr lang="en-US" altLang="en-US" sz="2400" smtClean="0"/>
              <a:t>Unpin the page (if you can)</a:t>
            </a:r>
          </a:p>
          <a:p>
            <a:r>
              <a:rPr lang="en-US" altLang="en-US" sz="2400" smtClean="0"/>
              <a:t>since page is not modified </a:t>
            </a:r>
            <a:r>
              <a:rPr lang="en-US" altLang="en-US" sz="2400" smtClean="0">
                <a:sym typeface="Wingdings" pitchFamily="2" charset="2"/>
              </a:rPr>
              <a:t> Just claim this frame# in </a:t>
            </a:r>
            <a:r>
              <a:rPr lang="en-US" altLang="en-US" sz="2400" i="1" smtClean="0">
                <a:solidFill>
                  <a:srgbClr val="0000FF"/>
                </a:solidFill>
                <a:sym typeface="Wingdings" pitchFamily="2" charset="2"/>
              </a:rPr>
              <a:t>free list</a:t>
            </a:r>
          </a:p>
          <a:p>
            <a:r>
              <a:rPr lang="en-US" altLang="en-US" sz="2400" smtClean="0">
                <a:sym typeface="Wingdings" pitchFamily="2" charset="2"/>
              </a:rPr>
              <a:t>No need to write back to disk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90582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7938"/>
            <a:ext cx="109728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Releasing Modified page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5427133" y="2671763"/>
            <a:ext cx="5607051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418667" y="2665413"/>
            <a:ext cx="905933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6341534" y="2665413"/>
            <a:ext cx="91016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7268633" y="2665413"/>
            <a:ext cx="908051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8193618" y="2665413"/>
            <a:ext cx="905933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9116485" y="2665413"/>
            <a:ext cx="908049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115" name="Line 11"/>
          <p:cNvSpPr>
            <a:spLocks noChangeShapeType="1"/>
          </p:cNvSpPr>
          <p:nvPr/>
        </p:nvSpPr>
        <p:spPr bwMode="auto">
          <a:xfrm>
            <a:off x="5410200" y="3209925"/>
            <a:ext cx="56409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6" name="Line 12"/>
          <p:cNvSpPr>
            <a:spLocks noChangeShapeType="1"/>
          </p:cNvSpPr>
          <p:nvPr/>
        </p:nvSpPr>
        <p:spPr bwMode="auto">
          <a:xfrm>
            <a:off x="5410200" y="3829050"/>
            <a:ext cx="56409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5416551" y="2659063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303118" name="Line 14"/>
          <p:cNvSpPr>
            <a:spLocks noChangeShapeType="1"/>
          </p:cNvSpPr>
          <p:nvPr/>
        </p:nvSpPr>
        <p:spPr bwMode="auto">
          <a:xfrm>
            <a:off x="3556000" y="5029200"/>
            <a:ext cx="7620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8534401" y="2209801"/>
            <a:ext cx="18851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10363200" y="5181601"/>
            <a:ext cx="72455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303121" name="Freeform 17"/>
          <p:cNvSpPr>
            <a:spLocks/>
          </p:cNvSpPr>
          <p:nvPr/>
        </p:nvSpPr>
        <p:spPr bwMode="auto">
          <a:xfrm>
            <a:off x="3977218" y="2833689"/>
            <a:ext cx="1388533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3619501" y="3111501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303123" name="Rectangle 19"/>
          <p:cNvSpPr>
            <a:spLocks noChangeArrowheads="1"/>
          </p:cNvSpPr>
          <p:nvPr/>
        </p:nvSpPr>
        <p:spPr bwMode="auto">
          <a:xfrm>
            <a:off x="3556000" y="4038601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5283201" y="2362201"/>
            <a:ext cx="171841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303125" name="Rectangle 21"/>
          <p:cNvSpPr>
            <a:spLocks noChangeArrowheads="1"/>
          </p:cNvSpPr>
          <p:nvPr/>
        </p:nvSpPr>
        <p:spPr bwMode="auto">
          <a:xfrm>
            <a:off x="4466167" y="57356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3126" name="Rectangle 22"/>
          <p:cNvSpPr>
            <a:spLocks noChangeArrowheads="1"/>
          </p:cNvSpPr>
          <p:nvPr/>
        </p:nvSpPr>
        <p:spPr bwMode="auto">
          <a:xfrm>
            <a:off x="5685367" y="57356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7006167" y="57356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03128" name="Rectangle 24"/>
          <p:cNvSpPr>
            <a:spLocks noChangeArrowheads="1"/>
          </p:cNvSpPr>
          <p:nvPr/>
        </p:nvSpPr>
        <p:spPr bwMode="auto">
          <a:xfrm>
            <a:off x="8834967" y="57356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303129" name="Rectangle 25"/>
          <p:cNvSpPr>
            <a:spLocks noChangeArrowheads="1"/>
          </p:cNvSpPr>
          <p:nvPr/>
        </p:nvSpPr>
        <p:spPr bwMode="auto">
          <a:xfrm>
            <a:off x="10460567" y="5735638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8022167" y="5735638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9749367" y="5735638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508000" y="12954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303133" name="AutoShape 29"/>
          <p:cNvSpPr>
            <a:spLocks noChangeArrowheads="1"/>
          </p:cNvSpPr>
          <p:nvPr/>
        </p:nvSpPr>
        <p:spPr bwMode="auto">
          <a:xfrm>
            <a:off x="4572000" y="1066800"/>
            <a:ext cx="2540000" cy="990600"/>
          </a:xfrm>
          <a:prstGeom prst="wedgeRectCallout">
            <a:avLst>
              <a:gd name="adj1" fmla="val -88750"/>
              <a:gd name="adj2" fmla="val 1698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/>
              <a:t>I wrote on page 3 and I</a:t>
            </a:r>
            <a:r>
              <a:rPr lang="ja-JP" altLang="en-US" sz="2000">
                <a:latin typeface="Arial" pitchFamily="34" charset="0"/>
              </a:rPr>
              <a:t>’</a:t>
            </a:r>
            <a:r>
              <a:rPr lang="en-US" altLang="ja-JP" sz="2000"/>
              <a:t>m done with it</a:t>
            </a:r>
            <a:endParaRPr lang="en-US" altLang="en-US" sz="2000"/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304800" y="47244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303135" name="Rectangle 31"/>
          <p:cNvSpPr>
            <a:spLocks noChangeArrowheads="1"/>
          </p:cNvSpPr>
          <p:nvPr/>
        </p:nvSpPr>
        <p:spPr bwMode="auto">
          <a:xfrm>
            <a:off x="508000" y="23622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5416551" y="32766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  <a:r>
              <a:rPr lang="ja-JP" altLang="en-US">
                <a:latin typeface="Arial" pitchFamily="34" charset="0"/>
              </a:rPr>
              <a:t>’</a:t>
            </a:r>
            <a:endParaRPr lang="en-US" altLang="en-US"/>
          </a:p>
        </p:txBody>
      </p:sp>
      <p:sp>
        <p:nvSpPr>
          <p:cNvPr id="303137" name="Line 33"/>
          <p:cNvSpPr>
            <a:spLocks noChangeShapeType="1"/>
          </p:cNvSpPr>
          <p:nvPr/>
        </p:nvSpPr>
        <p:spPr bwMode="auto">
          <a:xfrm>
            <a:off x="3251200" y="3124200"/>
            <a:ext cx="19304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3138" name="Picture 34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4401" y="3276600"/>
            <a:ext cx="311151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3139" name="Freeform 35"/>
          <p:cNvSpPr>
            <a:spLocks/>
          </p:cNvSpPr>
          <p:nvPr/>
        </p:nvSpPr>
        <p:spPr bwMode="auto">
          <a:xfrm>
            <a:off x="4470401" y="3962400"/>
            <a:ext cx="910167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0" name="Line 36"/>
          <p:cNvSpPr>
            <a:spLocks noChangeShapeType="1"/>
          </p:cNvSpPr>
          <p:nvPr/>
        </p:nvSpPr>
        <p:spPr bwMode="auto">
          <a:xfrm flipH="1">
            <a:off x="2743200" y="3657600"/>
            <a:ext cx="233680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1625600" y="41148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  <a:r>
              <a:rPr lang="ja-JP" altLang="en-US">
                <a:latin typeface="Arial" pitchFamily="34" charset="0"/>
              </a:rPr>
              <a:t>’</a:t>
            </a:r>
            <a:endParaRPr lang="en-US" altLang="en-US"/>
          </a:p>
        </p:txBody>
      </p:sp>
      <p:sp>
        <p:nvSpPr>
          <p:cNvPr id="303142" name="Line 38"/>
          <p:cNvSpPr>
            <a:spLocks noChangeShapeType="1"/>
          </p:cNvSpPr>
          <p:nvPr/>
        </p:nvSpPr>
        <p:spPr bwMode="auto">
          <a:xfrm>
            <a:off x="3556000" y="5181600"/>
            <a:ext cx="33528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43" name="Rectangle 39"/>
          <p:cNvSpPr>
            <a:spLocks noChangeArrowheads="1"/>
          </p:cNvSpPr>
          <p:nvPr/>
        </p:nvSpPr>
        <p:spPr bwMode="auto">
          <a:xfrm>
            <a:off x="7010400" y="57150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  <a:r>
              <a:rPr lang="ja-JP" altLang="en-US">
                <a:latin typeface="Arial" pitchFamily="34" charset="0"/>
              </a:rPr>
              <a:t>’</a:t>
            </a:r>
            <a:endParaRPr lang="en-US" altLang="en-US"/>
          </a:p>
        </p:txBody>
      </p:sp>
      <p:sp>
        <p:nvSpPr>
          <p:cNvPr id="303144" name="Freeform 40"/>
          <p:cNvSpPr>
            <a:spLocks/>
          </p:cNvSpPr>
          <p:nvPr/>
        </p:nvSpPr>
        <p:spPr bwMode="auto">
          <a:xfrm>
            <a:off x="4368801" y="3733800"/>
            <a:ext cx="1011767" cy="457200"/>
          </a:xfrm>
          <a:custGeom>
            <a:avLst/>
            <a:gdLst>
              <a:gd name="T0" fmla="*/ 0 w 576"/>
              <a:gd name="T1" fmla="*/ 457200 h 104"/>
              <a:gd name="T2" fmla="*/ 126471 w 576"/>
              <a:gd name="T3" fmla="*/ 35169 h 104"/>
              <a:gd name="T4" fmla="*/ 379413 w 576"/>
              <a:gd name="T5" fmla="*/ 246185 h 104"/>
              <a:gd name="T6" fmla="*/ 758825 w 576"/>
              <a:gd name="T7" fmla="*/ 35169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3" grpId="0" animBg="1"/>
      <p:bldP spid="303139" grpId="0" animBg="1"/>
      <p:bldP spid="303141" grpId="0" animBg="1"/>
      <p:bldP spid="303143" grpId="0" animBg="1"/>
      <p:bldP spid="303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</a:t>
            </a:r>
            <a:r>
              <a:rPr lang="en-US" dirty="0"/>
              <a:t> in </a:t>
            </a:r>
            <a:r>
              <a:rPr lang="en-US" b="1" dirty="0"/>
              <a:t>database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stored physically </a:t>
            </a:r>
            <a:r>
              <a:rPr lang="en-US" dirty="0"/>
              <a:t>on computer </a:t>
            </a:r>
            <a:r>
              <a:rPr lang="en-US" b="1" dirty="0">
                <a:solidFill>
                  <a:srgbClr val="0066FF"/>
                </a:solidFill>
              </a:rPr>
              <a:t>storage medium</a:t>
            </a:r>
            <a:endParaRPr lang="en-US" b="1" i="1" dirty="0">
              <a:solidFill>
                <a:srgbClr val="0066FF"/>
              </a:solidFill>
            </a:endParaRPr>
          </a:p>
          <a:p>
            <a:pPr lvl="1"/>
            <a:r>
              <a:rPr lang="en-US" dirty="0"/>
              <a:t>The database software can then </a:t>
            </a:r>
            <a:r>
              <a:rPr lang="en-US" dirty="0">
                <a:solidFill>
                  <a:srgbClr val="FF0000"/>
                </a:solidFill>
              </a:rPr>
              <a:t>retrieve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process </a:t>
            </a:r>
            <a:r>
              <a:rPr lang="en-US" dirty="0"/>
              <a:t>this data as needed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C:\Users\as668\Desktop\1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00" y="3209026"/>
            <a:ext cx="4240448" cy="352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21278" y="4153229"/>
            <a:ext cx="3785559" cy="256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Storage systems organized in </a:t>
            </a:r>
            <a:r>
              <a:rPr lang="en-US" sz="2400" b="1" dirty="0">
                <a:solidFill>
                  <a:srgbClr val="0066FF"/>
                </a:solidFill>
              </a:rPr>
              <a:t>hierarchy</a:t>
            </a:r>
          </a:p>
          <a:p>
            <a:pPr lvl="1"/>
            <a:r>
              <a:rPr lang="en-US" sz="2000" dirty="0"/>
              <a:t>Speed</a:t>
            </a:r>
          </a:p>
          <a:p>
            <a:pPr lvl="1"/>
            <a:r>
              <a:rPr lang="en-US" sz="2000" dirty="0"/>
              <a:t>Cost</a:t>
            </a:r>
          </a:p>
          <a:p>
            <a:pPr lvl="1"/>
            <a:r>
              <a:rPr lang="en-US" sz="2000" dirty="0"/>
              <a:t>Size</a:t>
            </a:r>
          </a:p>
          <a:p>
            <a:pPr lvl="1"/>
            <a:r>
              <a:rPr lang="en-US" sz="2000" dirty="0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5657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More on Buffer Management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Requestor of page must eventually unpin it, and indicate whether page has been modified: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>
                <a:solidFill>
                  <a:schemeClr val="accent2"/>
                </a:solidFill>
              </a:rPr>
              <a:t>dirty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bit is used for this.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Page in pool may be requested many times,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i="1" dirty="0" smtClean="0">
                <a:solidFill>
                  <a:schemeClr val="accent2"/>
                </a:solidFill>
              </a:rPr>
              <a:t>pin count </a:t>
            </a:r>
            <a:r>
              <a:rPr lang="en-US" altLang="en-US" sz="2000" dirty="0" smtClean="0"/>
              <a:t>is used.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To pin a page, </a:t>
            </a:r>
            <a:r>
              <a:rPr lang="en-US" altLang="en-US" sz="2000" dirty="0" err="1" smtClean="0"/>
              <a:t>pin_count</a:t>
            </a:r>
            <a:r>
              <a:rPr lang="en-US" altLang="en-US" sz="2000" dirty="0" smtClean="0"/>
              <a:t>++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A page is a candidate for replacement </a:t>
            </a:r>
            <a:r>
              <a:rPr lang="en-US" altLang="en-US" sz="2000" dirty="0" err="1" smtClean="0"/>
              <a:t>iff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pin count </a:t>
            </a:r>
            <a:r>
              <a:rPr lang="en-US" altLang="en-US" sz="2000" dirty="0" smtClean="0"/>
              <a:t>== 0 (</a:t>
            </a:r>
            <a:r>
              <a:rPr lang="ja-JP" altLang="en-US" sz="2000" i="1" dirty="0" smtClean="0"/>
              <a:t>“</a:t>
            </a:r>
            <a:r>
              <a:rPr lang="en-US" altLang="ja-JP" sz="2000" i="1" dirty="0" smtClean="0"/>
              <a:t>unpinned</a:t>
            </a:r>
            <a:r>
              <a:rPr lang="ja-JP" altLang="en-US" sz="2000" i="1" dirty="0" smtClean="0"/>
              <a:t>”</a:t>
            </a:r>
            <a:r>
              <a:rPr lang="en-US" altLang="ja-JP" sz="2000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 bwMode="auto">
          <a:xfrm>
            <a:off x="1016000" y="990600"/>
            <a:ext cx="102616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b="1" u="sng">
                <a:latin typeface="Calibri" pitchFamily="34" charset="0"/>
              </a:rPr>
              <a:t>Meta Data Information: </a:t>
            </a:r>
            <a:r>
              <a:rPr lang="en-US" altLang="en-US" sz="2000" b="1">
                <a:latin typeface="Calibri" pitchFamily="34" charset="0"/>
              </a:rPr>
              <a:t>  </a:t>
            </a:r>
            <a:r>
              <a:rPr lang="en-US" altLang="en-US" sz="2000" i="1">
                <a:latin typeface="Calibri" pitchFamily="34" charset="0"/>
              </a:rPr>
              <a:t>&lt;frame#, disk-pageid, pin_count, dirty&gt;</a:t>
            </a:r>
            <a:r>
              <a:rPr lang="en-US" altLang="en-US" sz="2800">
                <a:latin typeface="Calibri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2858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/>
              <a:t>What if the buffer pool is full? ...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0" y="1524000"/>
            <a:ext cx="10058400" cy="3886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800000"/>
                </a:solidFill>
              </a:rPr>
              <a:t>If requested page is not in pool: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Choose a frame for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i="1" smtClean="0">
                <a:solidFill>
                  <a:srgbClr val="0000FF"/>
                </a:solidFill>
              </a:rPr>
              <a:t>replacement. </a:t>
            </a:r>
          </a:p>
          <a:p>
            <a:pPr lvl="2">
              <a:lnSpc>
                <a:spcPct val="90000"/>
              </a:lnSpc>
            </a:pPr>
            <a:r>
              <a:rPr lang="en-US" altLang="en-US" i="1" smtClean="0">
                <a:solidFill>
                  <a:srgbClr val="0000FF"/>
                </a:solidFill>
              </a:rPr>
              <a:t>Only </a:t>
            </a:r>
            <a:r>
              <a:rPr lang="ja-JP" altLang="en-US" i="1" smtClean="0">
                <a:solidFill>
                  <a:srgbClr val="0000FF"/>
                </a:solidFill>
              </a:rPr>
              <a:t>“</a:t>
            </a:r>
            <a:r>
              <a:rPr lang="en-US" altLang="ja-JP" i="1" smtClean="0">
                <a:solidFill>
                  <a:srgbClr val="0000FF"/>
                </a:solidFill>
              </a:rPr>
              <a:t>un-pinned</a:t>
            </a:r>
            <a:r>
              <a:rPr lang="ja-JP" altLang="en-US" i="1" smtClean="0">
                <a:solidFill>
                  <a:srgbClr val="0000FF"/>
                </a:solidFill>
              </a:rPr>
              <a:t>”</a:t>
            </a:r>
            <a:r>
              <a:rPr lang="en-US" altLang="ja-JP" i="1" smtClean="0">
                <a:solidFill>
                  <a:srgbClr val="0000FF"/>
                </a:solidFill>
              </a:rPr>
              <a:t> pages are candidates!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If frame is </a:t>
            </a:r>
            <a:r>
              <a:rPr lang="ja-JP" altLang="en-US" smtClean="0"/>
              <a:t>“</a:t>
            </a:r>
            <a:r>
              <a:rPr lang="en-US" altLang="ja-JP" smtClean="0"/>
              <a:t>dirty</a:t>
            </a:r>
            <a:r>
              <a:rPr lang="ja-JP" altLang="en-US" smtClean="0"/>
              <a:t>”</a:t>
            </a:r>
            <a:r>
              <a:rPr lang="en-US" altLang="ja-JP" smtClean="0"/>
              <a:t>, write it to disk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Read requested page into chosen frame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i="1" smtClean="0"/>
              <a:t>Pin </a:t>
            </a:r>
            <a:r>
              <a:rPr lang="en-US" altLang="en-US" smtClean="0"/>
              <a:t>the page and return its address.  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1198033" y="4586288"/>
            <a:ext cx="1617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79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/>
              <a:t>Buffer Replacement Policy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371600"/>
            <a:ext cx="10769600" cy="3048000"/>
          </a:xfrm>
          <a:noFill/>
        </p:spPr>
        <p:txBody>
          <a:bodyPr lIns="92075" tIns="46038" rIns="92075" bIns="46038"/>
          <a:lstStyle/>
          <a:p>
            <a:r>
              <a:rPr lang="en-US" altLang="en-US" sz="2400" dirty="0" smtClean="0"/>
              <a:t>Frame is chosen for replacement by a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replacement policy:</a:t>
            </a:r>
          </a:p>
          <a:p>
            <a:pPr lvl="1"/>
            <a:r>
              <a:rPr lang="en-US" altLang="en-US" sz="2000" dirty="0" smtClean="0"/>
              <a:t>Least-recently-used (LRU)</a:t>
            </a:r>
          </a:p>
          <a:p>
            <a:pPr lvl="1"/>
            <a:r>
              <a:rPr lang="en-US" altLang="en-US" sz="2000" dirty="0" smtClean="0"/>
              <a:t>First-in-First-Out (FIFO), </a:t>
            </a:r>
          </a:p>
          <a:p>
            <a:pPr lvl="1"/>
            <a:r>
              <a:rPr lang="en-US" altLang="en-US" sz="2000" dirty="0" smtClean="0"/>
              <a:t>……</a:t>
            </a:r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endParaRPr lang="en-US" alt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83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LRU Replacement Policy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0"/>
            <a:ext cx="11480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u="sng" dirty="0" smtClean="0">
                <a:solidFill>
                  <a:schemeClr val="accent2"/>
                </a:solidFill>
              </a:rPr>
              <a:t>Least Recently Used (LRU)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for each page in buffer pool, keep track of time when last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accessed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replace the frame which has the oldest (earliest) time</a:t>
            </a:r>
            <a:endParaRPr lang="en-US" altLang="en-US" sz="2400" i="1" u="sng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very common policy: intuitive and simple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Works well for repeated accesses to popular pages</a:t>
            </a:r>
          </a:p>
          <a:p>
            <a:pPr lvl="2">
              <a:lnSpc>
                <a:spcPct val="90000"/>
              </a:lnSpc>
            </a:pPr>
            <a:endParaRPr lang="en-US" altLang="en-US" sz="2000" i="1" u="sng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72" name="Rectangle 48"/>
          <p:cNvSpPr>
            <a:spLocks noChangeArrowheads="1"/>
          </p:cNvSpPr>
          <p:nvPr/>
        </p:nvSpPr>
        <p:spPr bwMode="auto">
          <a:xfrm>
            <a:off x="6299200" y="3886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8285" name="Rectangle 61"/>
          <p:cNvSpPr>
            <a:spLocks noChangeArrowheads="1"/>
          </p:cNvSpPr>
          <p:nvPr/>
        </p:nvSpPr>
        <p:spPr bwMode="auto">
          <a:xfrm>
            <a:off x="6299200" y="3886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8237" name="Rectangle 13"/>
          <p:cNvSpPr>
            <a:spLocks noChangeArrowheads="1"/>
          </p:cNvSpPr>
          <p:nvPr/>
        </p:nvSpPr>
        <p:spPr bwMode="auto">
          <a:xfrm>
            <a:off x="5416551" y="3878263"/>
            <a:ext cx="922867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8283" name="Rectangle 59"/>
          <p:cNvSpPr>
            <a:spLocks noChangeArrowheads="1"/>
          </p:cNvSpPr>
          <p:nvPr/>
        </p:nvSpPr>
        <p:spPr bwMode="auto">
          <a:xfrm>
            <a:off x="5384800" y="3886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LRU causes sequential flooding in a sequential scan</a:t>
            </a: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5418667" y="3884614"/>
            <a:ext cx="905933" cy="5349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6341534" y="3884614"/>
            <a:ext cx="910167" cy="5349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7268633" y="3884614"/>
            <a:ext cx="908051" cy="5349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 flipV="1">
            <a:off x="5410200" y="4419601"/>
            <a:ext cx="27178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3556000" y="5638800"/>
            <a:ext cx="7620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39" name="Rectangle 15"/>
          <p:cNvSpPr>
            <a:spLocks noChangeArrowheads="1"/>
          </p:cNvSpPr>
          <p:nvPr/>
        </p:nvSpPr>
        <p:spPr bwMode="auto">
          <a:xfrm>
            <a:off x="8534401" y="5181601"/>
            <a:ext cx="18851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308241" name="Freeform 17"/>
          <p:cNvSpPr>
            <a:spLocks/>
          </p:cNvSpPr>
          <p:nvPr/>
        </p:nvSpPr>
        <p:spPr bwMode="auto">
          <a:xfrm>
            <a:off x="3454401" y="4052888"/>
            <a:ext cx="1911351" cy="74612"/>
          </a:xfrm>
          <a:custGeom>
            <a:avLst/>
            <a:gdLst>
              <a:gd name="T0" fmla="*/ 0 w 656"/>
              <a:gd name="T1" fmla="*/ 74219 h 190"/>
              <a:gd name="T2" fmla="*/ 6556 w 656"/>
              <a:gd name="T3" fmla="*/ 60868 h 190"/>
              <a:gd name="T4" fmla="*/ 34964 w 656"/>
              <a:gd name="T5" fmla="*/ 53014 h 190"/>
              <a:gd name="T6" fmla="*/ 50260 w 656"/>
              <a:gd name="T7" fmla="*/ 44767 h 190"/>
              <a:gd name="T8" fmla="*/ 109262 w 656"/>
              <a:gd name="T9" fmla="*/ 31808 h 190"/>
              <a:gd name="T10" fmla="*/ 155152 w 656"/>
              <a:gd name="T11" fmla="*/ 21206 h 190"/>
              <a:gd name="T12" fmla="*/ 214153 w 656"/>
              <a:gd name="T13" fmla="*/ 12959 h 190"/>
              <a:gd name="T14" fmla="*/ 275339 w 656"/>
              <a:gd name="T15" fmla="*/ 2356 h 190"/>
              <a:gd name="T16" fmla="*/ 319044 w 656"/>
              <a:gd name="T17" fmla="*/ 0 h 190"/>
              <a:gd name="T18" fmla="*/ 362749 w 656"/>
              <a:gd name="T19" fmla="*/ 0 h 190"/>
              <a:gd name="T20" fmla="*/ 406453 w 656"/>
              <a:gd name="T21" fmla="*/ 2356 h 190"/>
              <a:gd name="T22" fmla="*/ 452343 w 656"/>
              <a:gd name="T23" fmla="*/ 7854 h 190"/>
              <a:gd name="T24" fmla="*/ 496048 w 656"/>
              <a:gd name="T25" fmla="*/ 12959 h 190"/>
              <a:gd name="T26" fmla="*/ 541938 w 656"/>
              <a:gd name="T27" fmla="*/ 21206 h 190"/>
              <a:gd name="T28" fmla="*/ 585643 w 656"/>
              <a:gd name="T29" fmla="*/ 26703 h 190"/>
              <a:gd name="T30" fmla="*/ 631532 w 656"/>
              <a:gd name="T31" fmla="*/ 34164 h 190"/>
              <a:gd name="T32" fmla="*/ 692719 w 656"/>
              <a:gd name="T33" fmla="*/ 39662 h 190"/>
              <a:gd name="T34" fmla="*/ 751720 w 656"/>
              <a:gd name="T35" fmla="*/ 44767 h 190"/>
              <a:gd name="T36" fmla="*/ 795425 w 656"/>
              <a:gd name="T37" fmla="*/ 44767 h 190"/>
              <a:gd name="T38" fmla="*/ 854426 w 656"/>
              <a:gd name="T39" fmla="*/ 44767 h 190"/>
              <a:gd name="T40" fmla="*/ 900316 w 656"/>
              <a:gd name="T41" fmla="*/ 44767 h 190"/>
              <a:gd name="T42" fmla="*/ 959317 w 656"/>
              <a:gd name="T43" fmla="*/ 44767 h 190"/>
              <a:gd name="T44" fmla="*/ 1020504 w 656"/>
              <a:gd name="T45" fmla="*/ 44767 h 190"/>
              <a:gd name="T46" fmla="*/ 1079505 w 656"/>
              <a:gd name="T47" fmla="*/ 42411 h 190"/>
              <a:gd name="T48" fmla="*/ 1123210 w 656"/>
              <a:gd name="T49" fmla="*/ 39662 h 190"/>
              <a:gd name="T50" fmla="*/ 1199693 w 656"/>
              <a:gd name="T51" fmla="*/ 37306 h 190"/>
              <a:gd name="T52" fmla="*/ 1258694 w 656"/>
              <a:gd name="T53" fmla="*/ 31808 h 190"/>
              <a:gd name="T54" fmla="*/ 1302399 w 656"/>
              <a:gd name="T55" fmla="*/ 26703 h 190"/>
              <a:gd name="T56" fmla="*/ 1348289 w 656"/>
              <a:gd name="T57" fmla="*/ 21206 h 190"/>
              <a:gd name="T58" fmla="*/ 1391994 w 656"/>
              <a:gd name="T59" fmla="*/ 16100 h 190"/>
              <a:gd name="T60" fmla="*/ 1431328 w 656"/>
              <a:gd name="T61" fmla="*/ 6283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44" name="Rectangle 20"/>
          <p:cNvSpPr>
            <a:spLocks noChangeArrowheads="1"/>
          </p:cNvSpPr>
          <p:nvPr/>
        </p:nvSpPr>
        <p:spPr bwMode="auto">
          <a:xfrm>
            <a:off x="5283201" y="3581401"/>
            <a:ext cx="171841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4470400" y="60198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8247" name="Rectangle 23"/>
          <p:cNvSpPr>
            <a:spLocks noChangeArrowheads="1"/>
          </p:cNvSpPr>
          <p:nvPr/>
        </p:nvSpPr>
        <p:spPr bwMode="auto">
          <a:xfrm>
            <a:off x="5689600" y="60198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8248" name="Rectangle 24"/>
          <p:cNvSpPr>
            <a:spLocks noChangeArrowheads="1"/>
          </p:cNvSpPr>
          <p:nvPr/>
        </p:nvSpPr>
        <p:spPr bwMode="auto">
          <a:xfrm>
            <a:off x="7010400" y="60198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08249" name="Rectangle 25"/>
          <p:cNvSpPr>
            <a:spLocks noChangeArrowheads="1"/>
          </p:cNvSpPr>
          <p:nvPr/>
        </p:nvSpPr>
        <p:spPr bwMode="auto">
          <a:xfrm>
            <a:off x="8128000" y="60198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08253" name="Rectangle 29"/>
          <p:cNvSpPr>
            <a:spLocks noChangeArrowheads="1"/>
          </p:cNvSpPr>
          <p:nvPr/>
        </p:nvSpPr>
        <p:spPr bwMode="auto">
          <a:xfrm>
            <a:off x="508000" y="18288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308254" name="Line 30"/>
          <p:cNvSpPr>
            <a:spLocks noChangeShapeType="1"/>
          </p:cNvSpPr>
          <p:nvPr/>
        </p:nvSpPr>
        <p:spPr bwMode="auto">
          <a:xfrm flipV="1">
            <a:off x="5080000" y="4572000"/>
            <a:ext cx="5080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55" name="AutoShape 31"/>
          <p:cNvSpPr>
            <a:spLocks noChangeArrowheads="1"/>
          </p:cNvSpPr>
          <p:nvPr/>
        </p:nvSpPr>
        <p:spPr bwMode="auto">
          <a:xfrm>
            <a:off x="3759200" y="1600200"/>
            <a:ext cx="1625600" cy="838200"/>
          </a:xfrm>
          <a:prstGeom prst="wedgeRectCallout">
            <a:avLst>
              <a:gd name="adj1" fmla="val -93750"/>
              <a:gd name="adj2" fmla="val -1913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1</a:t>
            </a:r>
          </a:p>
        </p:txBody>
      </p:sp>
      <p:sp>
        <p:nvSpPr>
          <p:cNvPr id="308256" name="Rectangle 32"/>
          <p:cNvSpPr>
            <a:spLocks noChangeArrowheads="1"/>
          </p:cNvSpPr>
          <p:nvPr/>
        </p:nvSpPr>
        <p:spPr bwMode="auto">
          <a:xfrm>
            <a:off x="508000" y="47244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308257" name="Rectangle 33"/>
          <p:cNvSpPr>
            <a:spLocks noChangeArrowheads="1"/>
          </p:cNvSpPr>
          <p:nvPr/>
        </p:nvSpPr>
        <p:spPr bwMode="auto">
          <a:xfrm>
            <a:off x="508000" y="3581400"/>
            <a:ext cx="28448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pic>
        <p:nvPicPr>
          <p:cNvPr id="308263" name="Picture 39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4401" y="3886200"/>
            <a:ext cx="311151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8266" name="AutoShape 42"/>
          <p:cNvSpPr>
            <a:spLocks noChangeArrowheads="1"/>
          </p:cNvSpPr>
          <p:nvPr/>
        </p:nvSpPr>
        <p:spPr bwMode="auto">
          <a:xfrm>
            <a:off x="5588000" y="1600200"/>
            <a:ext cx="1625600" cy="838200"/>
          </a:xfrm>
          <a:prstGeom prst="wedgeRectCallout">
            <a:avLst>
              <a:gd name="adj1" fmla="val -110546"/>
              <a:gd name="adj2" fmla="val -34468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2</a:t>
            </a: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7213600" y="3886201"/>
            <a:ext cx="922867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pic>
        <p:nvPicPr>
          <p:cNvPr id="308271" name="Picture 47" descr="j03597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1" y="3894138"/>
            <a:ext cx="311149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73" name="Picture 49" descr="j03597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894138"/>
            <a:ext cx="311149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74" name="AutoShape 50"/>
          <p:cNvSpPr>
            <a:spLocks noChangeArrowheads="1"/>
          </p:cNvSpPr>
          <p:nvPr/>
        </p:nvSpPr>
        <p:spPr bwMode="auto">
          <a:xfrm>
            <a:off x="7416800" y="1600200"/>
            <a:ext cx="1625600" cy="838200"/>
          </a:xfrm>
          <a:prstGeom prst="wedgeRectCallout">
            <a:avLst>
              <a:gd name="adj1" fmla="val -123046"/>
              <a:gd name="adj2" fmla="val -4356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308275" name="AutoShape 51"/>
          <p:cNvSpPr>
            <a:spLocks noChangeArrowheads="1"/>
          </p:cNvSpPr>
          <p:nvPr/>
        </p:nvSpPr>
        <p:spPr bwMode="auto">
          <a:xfrm>
            <a:off x="9347200" y="1600200"/>
            <a:ext cx="1625600" cy="838200"/>
          </a:xfrm>
          <a:prstGeom prst="wedgeRectCallout">
            <a:avLst>
              <a:gd name="adj1" fmla="val -82944"/>
              <a:gd name="adj2" fmla="val -3087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4</a:t>
            </a:r>
          </a:p>
        </p:txBody>
      </p:sp>
      <p:sp>
        <p:nvSpPr>
          <p:cNvPr id="308277" name="Rectangle 53"/>
          <p:cNvSpPr>
            <a:spLocks noChangeArrowheads="1"/>
          </p:cNvSpPr>
          <p:nvPr/>
        </p:nvSpPr>
        <p:spPr bwMode="auto">
          <a:xfrm>
            <a:off x="8534400" y="5638801"/>
            <a:ext cx="72455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308278" name="Line 54"/>
          <p:cNvSpPr>
            <a:spLocks noChangeShapeType="1"/>
          </p:cNvSpPr>
          <p:nvPr/>
        </p:nvSpPr>
        <p:spPr bwMode="auto">
          <a:xfrm flipV="1">
            <a:off x="6096000" y="4572000"/>
            <a:ext cx="5080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79" name="Line 55"/>
          <p:cNvSpPr>
            <a:spLocks noChangeShapeType="1"/>
          </p:cNvSpPr>
          <p:nvPr/>
        </p:nvSpPr>
        <p:spPr bwMode="auto">
          <a:xfrm flipV="1">
            <a:off x="7315200" y="4495800"/>
            <a:ext cx="5080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80" name="Line 56"/>
          <p:cNvSpPr>
            <a:spLocks noChangeShapeType="1"/>
          </p:cNvSpPr>
          <p:nvPr/>
        </p:nvSpPr>
        <p:spPr bwMode="auto">
          <a:xfrm flipH="1" flipV="1">
            <a:off x="5892800" y="4572000"/>
            <a:ext cx="23368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81" name="Line 57"/>
          <p:cNvSpPr>
            <a:spLocks noChangeShapeType="1"/>
          </p:cNvSpPr>
          <p:nvPr/>
        </p:nvSpPr>
        <p:spPr bwMode="auto">
          <a:xfrm flipV="1">
            <a:off x="5283200" y="4495800"/>
            <a:ext cx="1117600" cy="1447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82" name="AutoShape 58"/>
          <p:cNvSpPr>
            <a:spLocks noChangeArrowheads="1"/>
          </p:cNvSpPr>
          <p:nvPr/>
        </p:nvSpPr>
        <p:spPr bwMode="auto">
          <a:xfrm>
            <a:off x="3759200" y="2514600"/>
            <a:ext cx="1625600" cy="838200"/>
          </a:xfrm>
          <a:prstGeom prst="wedgeRectCallout">
            <a:avLst>
              <a:gd name="adj1" fmla="val -81250"/>
              <a:gd name="adj2" fmla="val -11003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1</a:t>
            </a:r>
          </a:p>
        </p:txBody>
      </p:sp>
      <p:sp>
        <p:nvSpPr>
          <p:cNvPr id="308286" name="AutoShape 62"/>
          <p:cNvSpPr>
            <a:spLocks noChangeArrowheads="1"/>
          </p:cNvSpPr>
          <p:nvPr/>
        </p:nvSpPr>
        <p:spPr bwMode="auto">
          <a:xfrm>
            <a:off x="5689600" y="2514600"/>
            <a:ext cx="2133600" cy="838200"/>
          </a:xfrm>
          <a:prstGeom prst="wedgeRectCallout">
            <a:avLst>
              <a:gd name="adj1" fmla="val -83333"/>
              <a:gd name="adj2" fmla="val -6458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I need page </a:t>
            </a:r>
            <a:r>
              <a:rPr lang="en-US" altLang="en-US" sz="2000" dirty="0" smtClean="0"/>
              <a:t>2…!!!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5102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72" grpId="0" animBg="1"/>
      <p:bldP spid="308285" grpId="0" animBg="1"/>
      <p:bldP spid="308237" grpId="0" animBg="1"/>
      <p:bldP spid="308283" grpId="0" animBg="1"/>
      <p:bldP spid="308255" grpId="0" animBg="1"/>
      <p:bldP spid="308266" grpId="0" animBg="1"/>
      <p:bldP spid="308270" grpId="0" animBg="1"/>
      <p:bldP spid="308274" grpId="0" animBg="1"/>
      <p:bldP spid="308275" grpId="0" animBg="1"/>
      <p:bldP spid="308282" grpId="0" animBg="1"/>
      <p:bldP spid="308286" grpId="0" animBg="1"/>
      <p:bldP spid="30828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File Records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usually stored in the form of </a:t>
            </a:r>
            <a:r>
              <a:rPr lang="en-US" b="1" dirty="0" smtClean="0"/>
              <a:t>records</a:t>
            </a:r>
            <a:endParaRPr lang="en-US" dirty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Records usually describe entities and their attributes</a:t>
            </a:r>
          </a:p>
          <a:p>
            <a:pPr lvl="1"/>
            <a:r>
              <a:rPr lang="en-US" dirty="0"/>
              <a:t>An EMPLOYEE record represents an employee entity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 file is a sequence of records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every record </a:t>
            </a:r>
            <a:r>
              <a:rPr lang="en-US" dirty="0"/>
              <a:t>in the file has exactly </a:t>
            </a:r>
            <a:r>
              <a:rPr lang="en-US" dirty="0">
                <a:solidFill>
                  <a:srgbClr val="FF0000"/>
                </a:solidFill>
              </a:rPr>
              <a:t>the same size </a:t>
            </a:r>
            <a:r>
              <a:rPr lang="en-US" dirty="0"/>
              <a:t>(in bytes), the file is made up of </a:t>
            </a:r>
            <a:r>
              <a:rPr lang="en-US" b="1" dirty="0"/>
              <a:t>fixed-length records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different records </a:t>
            </a:r>
            <a:r>
              <a:rPr lang="en-US" dirty="0"/>
              <a:t>in the file have </a:t>
            </a:r>
            <a:r>
              <a:rPr lang="en-US" dirty="0">
                <a:solidFill>
                  <a:srgbClr val="FF0000"/>
                </a:solidFill>
              </a:rPr>
              <a:t>different sizes</a:t>
            </a:r>
            <a:r>
              <a:rPr lang="en-US" dirty="0"/>
              <a:t>, the file is made up of </a:t>
            </a:r>
            <a:r>
              <a:rPr lang="en-US" b="1" dirty="0"/>
              <a:t>variable-length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74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Chapter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3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-length employee records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Record size: 71</a:t>
            </a:r>
          </a:p>
          <a:p>
            <a:r>
              <a:rPr lang="en-US" dirty="0"/>
              <a:t>Every record has the </a:t>
            </a:r>
            <a:r>
              <a:rPr lang="en-US" dirty="0">
                <a:solidFill>
                  <a:srgbClr val="FF0000"/>
                </a:solidFill>
              </a:rPr>
              <a:t>same fields</a:t>
            </a:r>
            <a:r>
              <a:rPr lang="en-US" dirty="0"/>
              <a:t>, and field lengths are </a:t>
            </a:r>
            <a:r>
              <a:rPr lang="en-US" dirty="0">
                <a:solidFill>
                  <a:srgbClr val="FF0000"/>
                </a:solidFill>
              </a:rPr>
              <a:t>fixed</a:t>
            </a:r>
          </a:p>
          <a:p>
            <a:r>
              <a:rPr lang="en-US" dirty="0"/>
              <a:t>The systems can identify </a:t>
            </a:r>
            <a:r>
              <a:rPr lang="en-US" dirty="0">
                <a:solidFill>
                  <a:srgbClr val="FF0000"/>
                </a:solidFill>
              </a:rPr>
              <a:t>the starting byte position </a:t>
            </a:r>
            <a:r>
              <a:rPr lang="en-US" dirty="0"/>
              <a:t>of each filed 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rgbClr val="0066FF"/>
                </a:solidFill>
              </a:rPr>
              <a:t>facilitates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locating field values </a:t>
            </a:r>
            <a:r>
              <a:rPr lang="en-US" dirty="0"/>
              <a:t>by programs that access such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65" y="2483739"/>
            <a:ext cx="1019016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865" y="6176963"/>
            <a:ext cx="906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</a:rPr>
              <a:t>Bad property</a:t>
            </a:r>
            <a:r>
              <a:rPr lang="en-US" sz="2400" dirty="0"/>
              <a:t>: finding </a:t>
            </a:r>
            <a:r>
              <a:rPr lang="en-US" sz="2400" i="1" dirty="0" err="1"/>
              <a:t>i’th</a:t>
            </a:r>
            <a:r>
              <a:rPr lang="en-US" sz="2400" dirty="0"/>
              <a:t> field requires </a:t>
            </a:r>
            <a:r>
              <a:rPr lang="en-US" sz="2400" b="1" dirty="0">
                <a:solidFill>
                  <a:srgbClr val="0066FF"/>
                </a:solidFill>
              </a:rPr>
              <a:t>scan of record</a:t>
            </a:r>
          </a:p>
        </p:txBody>
      </p:sp>
    </p:spTree>
    <p:extLst>
      <p:ext uri="{BB962C8B-B14F-4D97-AF65-F5344CB8AC3E}">
        <p14:creationId xmlns:p14="http://schemas.microsoft.com/office/powerpoint/2010/main" val="1654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Fixed-length Records on a Disk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Fact:</a:t>
            </a:r>
            <a:endParaRPr lang="en-US" b="1" dirty="0"/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Records </a:t>
            </a:r>
            <a:r>
              <a:rPr lang="en-US" dirty="0"/>
              <a:t>are stored in (disk) </a:t>
            </a:r>
            <a:r>
              <a:rPr lang="en-US" dirty="0">
                <a:solidFill>
                  <a:srgbClr val="FF0000"/>
                </a:solidFill>
              </a:rPr>
              <a:t>blocks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this is also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for </a:t>
            </a:r>
            <a:r>
              <a:rPr lang="en-US" b="1" dirty="0"/>
              <a:t>variable length </a:t>
            </a:r>
            <a:r>
              <a:rPr lang="en-US" dirty="0"/>
              <a:t>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AA5813-E30B-4B96-B565-3B08BBCCA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60" y="3088258"/>
            <a:ext cx="5645821" cy="3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Fixed-length Records on a Disk Block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block has a </a:t>
            </a:r>
            <a:r>
              <a:rPr lang="en-US" b="1" dirty="0">
                <a:solidFill>
                  <a:srgbClr val="0066FF"/>
                </a:solidFill>
              </a:rPr>
              <a:t>block header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With </a:t>
            </a:r>
            <a:r>
              <a:rPr lang="en-US" b="1" dirty="0"/>
              <a:t>information</a:t>
            </a:r>
            <a:r>
              <a:rPr lang="en-US" dirty="0"/>
              <a:t> on the </a:t>
            </a:r>
            <a:r>
              <a:rPr lang="en-US" dirty="0">
                <a:solidFill>
                  <a:srgbClr val="0066FF"/>
                </a:solidFill>
              </a:rPr>
              <a:t>records</a:t>
            </a:r>
            <a:r>
              <a:rPr lang="en-US" dirty="0"/>
              <a:t> stored in the block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4EB8868-A499-4743-9142-26BBA886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19" y="1770546"/>
            <a:ext cx="7704762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Role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The </a:t>
            </a:r>
            <a:r>
              <a:rPr lang="en-US" altLang="zh-CN" b="1" dirty="0">
                <a:solidFill>
                  <a:srgbClr val="0066FF"/>
                </a:solidFill>
              </a:rPr>
              <a:t>records</a:t>
            </a:r>
            <a:r>
              <a:rPr lang="en-US" altLang="zh-CN" dirty="0">
                <a:solidFill>
                  <a:prstClr val="black"/>
                </a:solidFill>
              </a:rPr>
              <a:t> of a </a:t>
            </a:r>
            <a:r>
              <a:rPr lang="en-US" altLang="zh-CN" b="1" dirty="0">
                <a:solidFill>
                  <a:prstClr val="black"/>
                </a:solidFill>
              </a:rPr>
              <a:t>file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must be allocated</a:t>
            </a:r>
            <a:r>
              <a:rPr lang="en-US" altLang="zh-CN" dirty="0">
                <a:solidFill>
                  <a:prstClr val="black"/>
                </a:solidFill>
              </a:rPr>
              <a:t> to disk </a:t>
            </a:r>
            <a:r>
              <a:rPr lang="en-US" altLang="zh-CN" b="1" dirty="0">
                <a:solidFill>
                  <a:prstClr val="black"/>
                </a:solidFill>
              </a:rPr>
              <a:t>blocks</a:t>
            </a:r>
          </a:p>
          <a:p>
            <a:pPr lvl="1"/>
            <a:r>
              <a:rPr lang="en-US" altLang="zh-CN" b="1" dirty="0">
                <a:solidFill>
                  <a:prstClr val="black"/>
                </a:solidFill>
              </a:rPr>
              <a:t>Block</a:t>
            </a:r>
            <a:r>
              <a:rPr lang="en-US" altLang="zh-CN" dirty="0">
                <a:solidFill>
                  <a:prstClr val="black"/>
                </a:solidFill>
              </a:rPr>
              <a:t> is the </a:t>
            </a:r>
            <a:r>
              <a:rPr lang="en-US" altLang="zh-CN" dirty="0">
                <a:solidFill>
                  <a:srgbClr val="FF0000"/>
                </a:solidFill>
              </a:rPr>
              <a:t>unit </a:t>
            </a:r>
            <a:r>
              <a:rPr lang="en-US" altLang="zh-CN" dirty="0">
                <a:solidFill>
                  <a:prstClr val="black"/>
                </a:solidFill>
              </a:rPr>
              <a:t>of data transfer between disk and memory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file</a:t>
            </a:r>
            <a:r>
              <a:rPr lang="en-US" dirty="0"/>
              <a:t> consists of one or more </a:t>
            </a:r>
            <a:r>
              <a:rPr lang="en-US" b="1" dirty="0">
                <a:solidFill>
                  <a:srgbClr val="FF0000"/>
                </a:solidFill>
              </a:rPr>
              <a:t>blocks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So a </a:t>
            </a:r>
            <a:r>
              <a:rPr lang="en-US" b="1" dirty="0">
                <a:solidFill>
                  <a:srgbClr val="0066FF"/>
                </a:solidFill>
              </a:rPr>
              <a:t>file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user accessible object</a:t>
            </a:r>
            <a:r>
              <a:rPr lang="en-US" dirty="0"/>
              <a:t> that contains the </a:t>
            </a:r>
            <a:r>
              <a:rPr lang="en-US" b="1" dirty="0">
                <a:solidFill>
                  <a:srgbClr val="FF0000"/>
                </a:solidFill>
              </a:rPr>
              <a:t>records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stores data on </a:t>
            </a:r>
            <a:r>
              <a:rPr lang="en-US" b="1" dirty="0"/>
              <a:t>magnetic disks</a:t>
            </a:r>
          </a:p>
          <a:p>
            <a:endParaRPr lang="en-US" dirty="0"/>
          </a:p>
          <a:p>
            <a:r>
              <a:rPr lang="en-US" dirty="0"/>
              <a:t>This has major implications for DBMS design!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: transfer data from </a:t>
            </a:r>
            <a:r>
              <a:rPr lang="en-US" dirty="0">
                <a:solidFill>
                  <a:srgbClr val="0066FF"/>
                </a:solidFill>
              </a:rPr>
              <a:t>disk</a:t>
            </a:r>
            <a:r>
              <a:rPr lang="en-US" dirty="0"/>
              <a:t> to </a:t>
            </a:r>
            <a:r>
              <a:rPr lang="en-US" dirty="0">
                <a:solidFill>
                  <a:srgbClr val="0066FF"/>
                </a:solidFill>
              </a:rPr>
              <a:t>main memory </a:t>
            </a:r>
            <a:r>
              <a:rPr lang="en-US" dirty="0"/>
              <a:t>(RAM).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: transfer data from </a:t>
            </a:r>
            <a:r>
              <a:rPr lang="en-US" dirty="0">
                <a:solidFill>
                  <a:srgbClr val="0066FF"/>
                </a:solidFill>
              </a:rPr>
              <a:t>main memory</a:t>
            </a:r>
            <a:r>
              <a:rPr lang="en-US" dirty="0"/>
              <a:t> to </a:t>
            </a:r>
            <a:r>
              <a:rPr lang="en-US" dirty="0">
                <a:solidFill>
                  <a:srgbClr val="0066FF"/>
                </a:solidFill>
              </a:rPr>
              <a:t>disk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are </a:t>
            </a:r>
            <a:r>
              <a:rPr lang="en-US" dirty="0">
                <a:solidFill>
                  <a:srgbClr val="FF0000"/>
                </a:solidFill>
              </a:rPr>
              <a:t>high-cost</a:t>
            </a:r>
            <a:r>
              <a:rPr lang="en-US" dirty="0"/>
              <a:t> operations, relative to in-memory operations, so </a:t>
            </a:r>
            <a:r>
              <a:rPr lang="en-US" dirty="0">
                <a:solidFill>
                  <a:srgbClr val="FF0000"/>
                </a:solidFill>
              </a:rPr>
              <a:t>must be planned carefully!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Spanned and </a:t>
            </a:r>
            <a:r>
              <a:rPr lang="en-US" dirty="0" err="1"/>
              <a:t>Unspanned</a:t>
            </a:r>
            <a:r>
              <a:rPr lang="en-US" dirty="0"/>
              <a:t> Record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How about the following case: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size: </a:t>
            </a:r>
            <a:r>
              <a:rPr lang="en-US" i="1" dirty="0"/>
              <a:t>B</a:t>
            </a:r>
          </a:p>
          <a:p>
            <a:pPr lvl="1"/>
            <a:r>
              <a:rPr lang="en-US" dirty="0"/>
              <a:t>Record size: </a:t>
            </a:r>
            <a:r>
              <a:rPr lang="en-US" i="1" dirty="0"/>
              <a:t>R</a:t>
            </a:r>
            <a:r>
              <a:rPr lang="en-US" dirty="0"/>
              <a:t> (</a:t>
            </a:r>
            <a:r>
              <a:rPr lang="en-US" i="1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≥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fit                       records per block.</a:t>
            </a:r>
          </a:p>
          <a:p>
            <a:pPr lvl="1"/>
            <a:r>
              <a:rPr lang="en-US" dirty="0"/>
              <a:t>Unused space: </a:t>
            </a:r>
            <a:r>
              <a:rPr lang="en-US" i="1" dirty="0"/>
              <a:t>B</a:t>
            </a:r>
            <a:r>
              <a:rPr lang="en-US" dirty="0"/>
              <a:t> - </a:t>
            </a:r>
            <a:r>
              <a:rPr lang="en-US" i="1" dirty="0" err="1"/>
              <a:t>bfr</a:t>
            </a:r>
            <a:r>
              <a:rPr lang="en-US" dirty="0"/>
              <a:t>*</a:t>
            </a:r>
            <a:r>
              <a:rPr lang="en-US" i="1" dirty="0"/>
              <a:t>R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50596"/>
              </p:ext>
            </p:extLst>
          </p:nvPr>
        </p:nvGraphicFramePr>
        <p:xfrm>
          <a:off x="2926539" y="3839855"/>
          <a:ext cx="1470733" cy="42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4" imgW="787400" imgH="228600" progId="Equation.3">
                  <p:embed/>
                </p:oleObj>
              </mc:Choice>
              <mc:Fallback>
                <p:oleObj name="Equation" r:id="rId4" imgW="787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39" y="3839855"/>
                        <a:ext cx="1470733" cy="42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1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Spanned and </a:t>
            </a:r>
            <a:r>
              <a:rPr lang="en-US" dirty="0" err="1"/>
              <a:t>Unspanned</a:t>
            </a:r>
            <a:r>
              <a:rPr lang="en-US" dirty="0"/>
              <a:t> Record Storage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this unused small space?</a:t>
            </a:r>
            <a:endParaRPr lang="en-US" b="1" dirty="0"/>
          </a:p>
          <a:p>
            <a:pPr lvl="1"/>
            <a:r>
              <a:rPr lang="en-US" dirty="0"/>
              <a:t>Can store </a:t>
            </a:r>
            <a:r>
              <a:rPr lang="en-US" dirty="0">
                <a:solidFill>
                  <a:srgbClr val="FF0000"/>
                </a:solidFill>
              </a:rPr>
              <a:t>part of </a:t>
            </a:r>
            <a:r>
              <a:rPr lang="en-US" dirty="0"/>
              <a:t>a record on </a:t>
            </a:r>
            <a:r>
              <a:rPr lang="en-US" dirty="0">
                <a:solidFill>
                  <a:srgbClr val="FF0000"/>
                </a:solidFill>
              </a:rPr>
              <a:t>one block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 rest on another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at the end of the first block points to the block containing the remainder of the record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need a pointer?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Called</a:t>
            </a:r>
            <a:r>
              <a:rPr lang="en-US" sz="2800" b="1" dirty="0"/>
              <a:t> Spanned</a:t>
            </a:r>
            <a:r>
              <a:rPr lang="en-US" sz="2800" dirty="0"/>
              <a:t> organization:</a:t>
            </a:r>
          </a:p>
          <a:p>
            <a:pPr lvl="1"/>
            <a:r>
              <a:rPr lang="en-US" dirty="0"/>
              <a:t>A record </a:t>
            </a:r>
            <a:r>
              <a:rPr lang="en-US" dirty="0">
                <a:solidFill>
                  <a:srgbClr val="FF0000"/>
                </a:solidFill>
              </a:rPr>
              <a:t>can span</a:t>
            </a:r>
            <a:r>
              <a:rPr lang="en-US" dirty="0"/>
              <a:t> more than one block</a:t>
            </a:r>
          </a:p>
          <a:p>
            <a:pPr lvl="1"/>
            <a:r>
              <a:rPr lang="en-US" b="1" dirty="0" err="1"/>
              <a:t>Unspanned</a:t>
            </a:r>
            <a:r>
              <a:rPr lang="en-US" dirty="0"/>
              <a:t> organization: a record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span over multiple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7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Spanned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Unspanned</a:t>
            </a:r>
            <a:r>
              <a:rPr lang="en-US" dirty="0"/>
              <a:t>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400681"/>
            <a:ext cx="1031398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Situations</a:t>
            </a:r>
            <a:r>
              <a:rPr lang="en-US" dirty="0"/>
              <a:t> where </a:t>
            </a:r>
            <a:r>
              <a:rPr lang="en-US" dirty="0">
                <a:solidFill>
                  <a:srgbClr val="0066FF"/>
                </a:solidFill>
              </a:rPr>
              <a:t>record size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 1: </a:t>
            </a:r>
            <a:r>
              <a:rPr lang="en-US" b="1" dirty="0">
                <a:solidFill>
                  <a:srgbClr val="0066FF"/>
                </a:solidFill>
              </a:rPr>
              <a:t>Record</a:t>
            </a:r>
            <a:r>
              <a:rPr lang="en-US" dirty="0"/>
              <a:t> contains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typed </a:t>
            </a:r>
            <a:r>
              <a:rPr lang="en-US" b="1" dirty="0"/>
              <a:t>attribute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 2: </a:t>
            </a:r>
            <a:r>
              <a:rPr lang="en-US" b="1" dirty="0">
                <a:solidFill>
                  <a:srgbClr val="0066FF"/>
                </a:solidFill>
              </a:rPr>
              <a:t>Record </a:t>
            </a:r>
            <a:r>
              <a:rPr lang="en-US" dirty="0"/>
              <a:t>contains a </a:t>
            </a:r>
            <a:r>
              <a:rPr lang="en-US" dirty="0">
                <a:solidFill>
                  <a:srgbClr val="FF0000"/>
                </a:solidFill>
              </a:rPr>
              <a:t>repeating field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Example: employee working on </a:t>
            </a:r>
            <a:r>
              <a:rPr lang="en-US" i="1" dirty="0">
                <a:solidFill>
                  <a:srgbClr val="FF0000"/>
                </a:solidFill>
              </a:rPr>
              <a:t>multiple</a:t>
            </a:r>
            <a:r>
              <a:rPr lang="en-US" dirty="0"/>
              <a:t> projects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sz="2400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F4E532-B7DD-4C1C-A071-A0822ACA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60" y="3782668"/>
            <a:ext cx="5838095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Variable-length Record on Disk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know </a:t>
            </a:r>
            <a:r>
              <a:rPr lang="en-US" dirty="0">
                <a:solidFill>
                  <a:srgbClr val="FF0000"/>
                </a:solidFill>
              </a:rPr>
              <a:t>the exact length </a:t>
            </a:r>
            <a:r>
              <a:rPr lang="en-US" dirty="0"/>
              <a:t>of some field values</a:t>
            </a:r>
          </a:p>
          <a:p>
            <a:r>
              <a:rPr lang="en-US" dirty="0"/>
              <a:t>To determine the bytes that represent each field, we can use special </a:t>
            </a:r>
            <a:r>
              <a:rPr lang="en-US" b="1" dirty="0"/>
              <a:t>separator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Such as ? or % or $</a:t>
            </a:r>
          </a:p>
          <a:p>
            <a:pPr lvl="1"/>
            <a:r>
              <a:rPr lang="en-US" dirty="0"/>
              <a:t>Which do not appear in any field value 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See example in next slide: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Variable-length Record on Disk Block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the bytes that represent each field, we can use special </a:t>
            </a:r>
            <a:r>
              <a:rPr lang="en-US" b="1" dirty="0"/>
              <a:t>separator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Such as ? or % or $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1557973" y="3785941"/>
            <a:ext cx="7870825" cy="1536700"/>
            <a:chOff x="278536" y="920948"/>
            <a:chExt cx="7870348" cy="1537555"/>
          </a:xfrm>
        </p:grpSpPr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650001" y="1217358"/>
              <a:ext cx="407611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57612" y="1217358"/>
              <a:ext cx="1367512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650000" y="1338545"/>
              <a:ext cx="4076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2421900" y="1217358"/>
              <a:ext cx="407611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829511" y="1217358"/>
              <a:ext cx="1367512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421899" y="1338545"/>
              <a:ext cx="4076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4193799" y="1217358"/>
              <a:ext cx="407611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4601410" y="1217358"/>
              <a:ext cx="1367512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4193798" y="1338545"/>
              <a:ext cx="4076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5969374" y="1217358"/>
              <a:ext cx="407611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6376985" y="1217358"/>
              <a:ext cx="1367512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969373" y="1338545"/>
              <a:ext cx="4076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7741273" y="1217358"/>
              <a:ext cx="407611" cy="664686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7741272" y="1338545"/>
              <a:ext cx="4076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537563" y="920948"/>
              <a:ext cx="4076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6856935" y="931962"/>
              <a:ext cx="4076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F4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5081360" y="931962"/>
              <a:ext cx="4076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F3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3309461" y="931962"/>
              <a:ext cx="4076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F2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78536" y="2119949"/>
              <a:ext cx="1150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Field count</a:t>
              </a:r>
            </a:p>
          </p:txBody>
        </p:sp>
        <p:cxnSp>
          <p:nvCxnSpPr>
            <p:cNvPr id="79" name="Straight Arrow Connector 26"/>
            <p:cNvCxnSpPr>
              <a:cxnSpLocks noChangeShapeType="1"/>
              <a:stCxn id="78" idx="0"/>
              <a:endCxn id="60" idx="2"/>
            </p:cNvCxnSpPr>
            <p:nvPr/>
          </p:nvCxnSpPr>
          <p:spPr bwMode="auto">
            <a:xfrm flipV="1">
              <a:off x="853806" y="1882044"/>
              <a:ext cx="1" cy="23790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425125" y="2058392"/>
              <a:ext cx="3951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Fields delimited by special symbols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8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Variable-length Record on Disk Block (Example)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method</a:t>
            </a:r>
          </a:p>
          <a:p>
            <a:pPr lvl="1"/>
            <a:r>
              <a:rPr lang="en-US" dirty="0"/>
              <a:t>Store the starting position of each field in the record, preceding the field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648206" y="3277140"/>
            <a:ext cx="7634288" cy="1655763"/>
            <a:chOff x="1794510" y="4968748"/>
            <a:chExt cx="7634288" cy="1655763"/>
          </a:xfrm>
        </p:grpSpPr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2337435" y="5319586"/>
              <a:ext cx="407988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Rectangle 31"/>
            <p:cNvSpPr>
              <a:spLocks noChangeArrowheads="1"/>
            </p:cNvSpPr>
            <p:nvPr/>
          </p:nvSpPr>
          <p:spPr bwMode="auto">
            <a:xfrm>
              <a:off x="3561398" y="5319586"/>
              <a:ext cx="406400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3" name="Rectangle 32"/>
            <p:cNvSpPr>
              <a:spLocks noChangeArrowheads="1"/>
            </p:cNvSpPr>
            <p:nvPr/>
          </p:nvSpPr>
          <p:spPr bwMode="auto">
            <a:xfrm>
              <a:off x="3153410" y="5319586"/>
              <a:ext cx="407988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2745423" y="5319586"/>
              <a:ext cx="407987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6699885" y="5319586"/>
              <a:ext cx="1366838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8061960" y="5319586"/>
              <a:ext cx="1366838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5331460" y="5319586"/>
              <a:ext cx="1368425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64623" y="5319586"/>
              <a:ext cx="1366837" cy="66516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4444048" y="5010023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F1</a:t>
              </a: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8541385" y="5010023"/>
              <a:ext cx="4079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F4</a:t>
              </a: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7179310" y="5010023"/>
              <a:ext cx="4079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F3</a:t>
              </a:r>
            </a:p>
          </p:txBody>
        </p:sp>
        <p:sp>
          <p:nvSpPr>
            <p:cNvPr id="92" name="Rectangle 41"/>
            <p:cNvSpPr>
              <a:spLocks noChangeArrowheads="1"/>
            </p:cNvSpPr>
            <p:nvPr/>
          </p:nvSpPr>
          <p:spPr bwMode="auto">
            <a:xfrm>
              <a:off x="5812473" y="5010023"/>
              <a:ext cx="4064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F2</a:t>
              </a:r>
            </a:p>
          </p:txBody>
        </p:sp>
        <p:grpSp>
          <p:nvGrpSpPr>
            <p:cNvPr id="93" name="Group 42"/>
            <p:cNvGrpSpPr>
              <a:grpSpLocks/>
            </p:cNvGrpSpPr>
            <p:nvPr/>
          </p:nvGrpSpPr>
          <p:grpSpPr bwMode="auto">
            <a:xfrm>
              <a:off x="2523173" y="5983161"/>
              <a:ext cx="1441450" cy="322262"/>
              <a:chOff x="870330" y="3820097"/>
              <a:chExt cx="1814066" cy="322702"/>
            </a:xfrm>
          </p:grpSpPr>
          <p:cxnSp>
            <p:nvCxnSpPr>
              <p:cNvPr id="94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870330" y="3820097"/>
                <a:ext cx="0" cy="322702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95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870330" y="4142799"/>
                <a:ext cx="1814066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96" name="Straight Arrow Connector 62"/>
              <p:cNvCxnSpPr>
                <a:cxnSpLocks noChangeShapeType="1"/>
              </p:cNvCxnSpPr>
              <p:nvPr/>
            </p:nvCxnSpPr>
            <p:spPr bwMode="auto">
              <a:xfrm flipV="1">
                <a:off x="2684396" y="3821013"/>
                <a:ext cx="0" cy="321786"/>
              </a:xfrm>
              <a:prstGeom prst="straightConnector1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grpSp>
          <p:nvGrpSpPr>
            <p:cNvPr id="97" name="Group 43"/>
            <p:cNvGrpSpPr>
              <a:grpSpLocks/>
            </p:cNvGrpSpPr>
            <p:nvPr/>
          </p:nvGrpSpPr>
          <p:grpSpPr bwMode="auto">
            <a:xfrm>
              <a:off x="2940685" y="5981573"/>
              <a:ext cx="2390775" cy="423863"/>
              <a:chOff x="870330" y="3820097"/>
              <a:chExt cx="1814066" cy="322702"/>
            </a:xfrm>
          </p:grpSpPr>
          <p:cxnSp>
            <p:nvCxnSpPr>
              <p:cNvPr id="98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870330" y="3820097"/>
                <a:ext cx="0" cy="322702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99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870330" y="4142799"/>
                <a:ext cx="1814066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100" name="Straight Arrow Connector 59"/>
              <p:cNvCxnSpPr>
                <a:cxnSpLocks noChangeShapeType="1"/>
              </p:cNvCxnSpPr>
              <p:nvPr/>
            </p:nvCxnSpPr>
            <p:spPr bwMode="auto">
              <a:xfrm flipV="1">
                <a:off x="2684396" y="3821013"/>
                <a:ext cx="0" cy="321786"/>
              </a:xfrm>
              <a:prstGeom prst="straightConnector1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grpSp>
          <p:nvGrpSpPr>
            <p:cNvPr id="101" name="Group 44"/>
            <p:cNvGrpSpPr>
              <a:grpSpLocks/>
            </p:cNvGrpSpPr>
            <p:nvPr/>
          </p:nvGrpSpPr>
          <p:grpSpPr bwMode="auto">
            <a:xfrm>
              <a:off x="3356610" y="5991098"/>
              <a:ext cx="3343275" cy="512763"/>
              <a:chOff x="870330" y="3820097"/>
              <a:chExt cx="1814066" cy="322702"/>
            </a:xfrm>
          </p:grpSpPr>
          <p:cxnSp>
            <p:nvCxnSpPr>
              <p:cNvPr id="102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870330" y="3820097"/>
                <a:ext cx="0" cy="322702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103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870330" y="4142799"/>
                <a:ext cx="1814066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104" name="Straight Arrow Connector 56"/>
              <p:cNvCxnSpPr>
                <a:cxnSpLocks noChangeShapeType="1"/>
              </p:cNvCxnSpPr>
              <p:nvPr/>
            </p:nvCxnSpPr>
            <p:spPr bwMode="auto">
              <a:xfrm flipV="1">
                <a:off x="2684396" y="3821013"/>
                <a:ext cx="0" cy="321786"/>
              </a:xfrm>
              <a:prstGeom prst="straightConnector1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grpSp>
          <p:nvGrpSpPr>
            <p:cNvPr id="105" name="Group 45"/>
            <p:cNvGrpSpPr>
              <a:grpSpLocks/>
            </p:cNvGrpSpPr>
            <p:nvPr/>
          </p:nvGrpSpPr>
          <p:grpSpPr bwMode="auto">
            <a:xfrm>
              <a:off x="3764598" y="6000623"/>
              <a:ext cx="4302125" cy="623888"/>
              <a:chOff x="870330" y="3820097"/>
              <a:chExt cx="1814066" cy="322702"/>
            </a:xfrm>
          </p:grpSpPr>
          <p:cxnSp>
            <p:nvCxnSpPr>
              <p:cNvPr id="106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870330" y="3820097"/>
                <a:ext cx="0" cy="322702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107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870330" y="4142799"/>
                <a:ext cx="1814066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108" name="Straight Arrow Connector 53"/>
              <p:cNvCxnSpPr>
                <a:cxnSpLocks noChangeShapeType="1"/>
              </p:cNvCxnSpPr>
              <p:nvPr/>
            </p:nvCxnSpPr>
            <p:spPr bwMode="auto">
              <a:xfrm flipV="1">
                <a:off x="2684396" y="3821013"/>
                <a:ext cx="0" cy="321786"/>
              </a:xfrm>
              <a:prstGeom prst="straightConnector1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sp>
          <p:nvSpPr>
            <p:cNvPr id="109" name="Rectangle 47"/>
            <p:cNvSpPr>
              <a:spLocks noChangeArrowheads="1"/>
            </p:cNvSpPr>
            <p:nvPr/>
          </p:nvSpPr>
          <p:spPr bwMode="auto">
            <a:xfrm>
              <a:off x="1794510" y="4968748"/>
              <a:ext cx="2378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Array of field offsets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91131" y="3784569"/>
            <a:ext cx="4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617851" y="3772377"/>
            <a:ext cx="4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28683" y="3777426"/>
            <a:ext cx="58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29194" y="3784569"/>
            <a:ext cx="5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341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File Blocks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6296" cy="4351338"/>
          </a:xfrm>
        </p:spPr>
        <p:txBody>
          <a:bodyPr>
            <a:normAutofit/>
          </a:bodyPr>
          <a:lstStyle/>
          <a:p>
            <a:r>
              <a:rPr lang="en-US" dirty="0"/>
              <a:t>Several standard techniques: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Contiguous allocation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Files blocks are allocated to </a:t>
            </a:r>
            <a:r>
              <a:rPr lang="en-US" dirty="0">
                <a:solidFill>
                  <a:srgbClr val="FF0000"/>
                </a:solidFill>
              </a:rPr>
              <a:t>consecutive disk blocks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Make </a:t>
            </a:r>
            <a:r>
              <a:rPr lang="en-US" b="1" dirty="0"/>
              <a:t>reading</a:t>
            </a:r>
            <a:r>
              <a:rPr lang="en-US" dirty="0"/>
              <a:t> the whole file </a:t>
            </a:r>
            <a:r>
              <a:rPr lang="en-US" dirty="0">
                <a:solidFill>
                  <a:srgbClr val="FF0000"/>
                </a:solidFill>
              </a:rPr>
              <a:t>very fast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Makes </a:t>
            </a:r>
            <a:r>
              <a:rPr lang="en-US" b="1" dirty="0"/>
              <a:t>expand</a:t>
            </a:r>
            <a:r>
              <a:rPr lang="en-US" dirty="0"/>
              <a:t>ing the file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10" y="1752475"/>
            <a:ext cx="5388044" cy="48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File Blocks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936" cy="4351338"/>
          </a:xfrm>
        </p:spPr>
        <p:txBody>
          <a:bodyPr>
            <a:normAutofit/>
          </a:bodyPr>
          <a:lstStyle/>
          <a:p>
            <a:r>
              <a:rPr lang="en-US" dirty="0"/>
              <a:t>Several standard techniques:</a:t>
            </a:r>
            <a:endParaRPr lang="en-US" b="1" dirty="0"/>
          </a:p>
          <a:p>
            <a:pPr lvl="2"/>
            <a:endParaRPr lang="en-US" dirty="0"/>
          </a:p>
          <a:p>
            <a:pPr lvl="1"/>
            <a:r>
              <a:rPr lang="en-US" b="1" dirty="0"/>
              <a:t>Linked allocation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Each file block contains a </a:t>
            </a:r>
            <a:r>
              <a:rPr lang="en-US" b="1" dirty="0"/>
              <a:t>pointer</a:t>
            </a:r>
            <a:r>
              <a:rPr lang="en-US" dirty="0"/>
              <a:t> to the next file block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Makes it 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</a:t>
            </a:r>
            <a:r>
              <a:rPr lang="en-US" b="1" dirty="0"/>
              <a:t> expand </a:t>
            </a:r>
            <a:r>
              <a:rPr lang="en-US" dirty="0"/>
              <a:t>the 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Makes it </a:t>
            </a:r>
            <a:r>
              <a:rPr lang="en-US" dirty="0">
                <a:solidFill>
                  <a:srgbClr val="FF0000"/>
                </a:solidFill>
              </a:rPr>
              <a:t>slow</a:t>
            </a:r>
            <a:r>
              <a:rPr lang="en-US" dirty="0"/>
              <a:t> to </a:t>
            </a:r>
            <a:r>
              <a:rPr lang="en-US" b="1" dirty="0"/>
              <a:t>read</a:t>
            </a:r>
            <a:r>
              <a:rPr lang="en-US" dirty="0"/>
              <a:t> the whole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91" y="1748790"/>
            <a:ext cx="5037569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5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File Blocks on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of the two: </a:t>
            </a:r>
            <a:endParaRPr lang="en-US" b="1" dirty="0"/>
          </a:p>
          <a:p>
            <a:pPr lvl="1"/>
            <a:r>
              <a:rPr lang="en-US" dirty="0"/>
              <a:t>Allocates </a:t>
            </a:r>
            <a:r>
              <a:rPr lang="en-US" b="1" dirty="0"/>
              <a:t>clusters </a:t>
            </a:r>
            <a:r>
              <a:rPr lang="en-US" dirty="0"/>
              <a:t>of </a:t>
            </a:r>
            <a:r>
              <a:rPr lang="en-US" b="1" dirty="0">
                <a:solidFill>
                  <a:srgbClr val="0066FF"/>
                </a:solidFill>
              </a:rPr>
              <a:t>consecutive disk blocks</a:t>
            </a:r>
            <a:r>
              <a:rPr lang="en-US" dirty="0"/>
              <a:t>, and the clusters are </a:t>
            </a:r>
            <a:r>
              <a:rPr lang="en-US" b="1" dirty="0">
                <a:solidFill>
                  <a:srgbClr val="0066FF"/>
                </a:solidFill>
              </a:rPr>
              <a:t>linked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Indexed allocation</a:t>
            </a:r>
          </a:p>
          <a:p>
            <a:pPr lvl="1"/>
            <a:r>
              <a:rPr lang="en-US" dirty="0"/>
              <a:t>One of more index blocks contain pointers to the actual file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82" y="1573911"/>
            <a:ext cx="5532866" cy="485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2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store everything in main </a:t>
            </a:r>
            <a:r>
              <a:rPr lang="en-US" dirty="0" smtClean="0"/>
              <a:t>memory?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Costs </a:t>
            </a:r>
            <a:r>
              <a:rPr lang="en-US" dirty="0"/>
              <a:t>too much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Main memory is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 storage hierarchy:</a:t>
            </a:r>
          </a:p>
          <a:p>
            <a:pPr lvl="2"/>
            <a:r>
              <a:rPr lang="en-US" dirty="0"/>
              <a:t>Main memory (RAM) for </a:t>
            </a:r>
            <a:r>
              <a:rPr lang="en-US" dirty="0">
                <a:solidFill>
                  <a:srgbClr val="FF0000"/>
                </a:solidFill>
              </a:rPr>
              <a:t>currently used </a:t>
            </a:r>
            <a:r>
              <a:rPr lang="en-US" dirty="0"/>
              <a:t>data.</a:t>
            </a:r>
          </a:p>
          <a:p>
            <a:pPr lvl="2"/>
            <a:r>
              <a:rPr lang="en-US" dirty="0"/>
              <a:t>Disk for the </a:t>
            </a:r>
            <a:r>
              <a:rPr lang="en-US" dirty="0">
                <a:solidFill>
                  <a:srgbClr val="FF0000"/>
                </a:solidFill>
              </a:rPr>
              <a:t>main database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Tapes for archiving </a:t>
            </a:r>
            <a:r>
              <a:rPr lang="en-US" dirty="0">
                <a:solidFill>
                  <a:srgbClr val="FF0000"/>
                </a:solidFill>
              </a:rPr>
              <a:t>older versions </a:t>
            </a:r>
            <a:r>
              <a:rPr lang="en-US" dirty="0"/>
              <a:t>of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File Organization </a:t>
            </a:r>
            <a:r>
              <a:rPr lang="en-US" dirty="0"/>
              <a:t>means the </a:t>
            </a:r>
            <a:r>
              <a:rPr lang="en-US" dirty="0">
                <a:solidFill>
                  <a:srgbClr val="FF0000"/>
                </a:solidFill>
              </a:rPr>
              <a:t>physical </a:t>
            </a:r>
            <a:r>
              <a:rPr lang="en-US" dirty="0" smtClean="0">
                <a:solidFill>
                  <a:srgbClr val="FF0000"/>
                </a:solidFill>
              </a:rPr>
              <a:t>arrangement </a:t>
            </a:r>
            <a:r>
              <a:rPr lang="en-US" dirty="0" smtClean="0"/>
              <a:t>of </a:t>
            </a:r>
            <a:r>
              <a:rPr lang="en-US" dirty="0"/>
              <a:t>data in a file into </a:t>
            </a:r>
            <a:r>
              <a:rPr lang="en-US" b="1" dirty="0"/>
              <a:t>records </a:t>
            </a:r>
            <a:r>
              <a:rPr lang="en-US" dirty="0"/>
              <a:t>and </a:t>
            </a:r>
            <a:r>
              <a:rPr lang="en-US" b="1" dirty="0"/>
              <a:t>pages</a:t>
            </a:r>
            <a:r>
              <a:rPr lang="en-US" dirty="0"/>
              <a:t> </a:t>
            </a:r>
            <a:r>
              <a:rPr lang="en-US" dirty="0" smtClean="0"/>
              <a:t>on secondary </a:t>
            </a:r>
            <a:r>
              <a:rPr lang="en-US" dirty="0"/>
              <a:t>storage: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Heap </a:t>
            </a:r>
            <a:r>
              <a:rPr lang="en-US" dirty="0"/>
              <a:t>files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Sorted </a:t>
            </a:r>
            <a:r>
              <a:rPr lang="en-US" dirty="0"/>
              <a:t>files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Hashed </a:t>
            </a:r>
            <a:r>
              <a:rPr lang="en-US" dirty="0"/>
              <a:t>files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file structure:</a:t>
            </a:r>
          </a:p>
          <a:p>
            <a:pPr lvl="1"/>
            <a:r>
              <a:rPr lang="en-US" dirty="0"/>
              <a:t>Records are placed in the file in the order in which they are inserted</a:t>
            </a:r>
          </a:p>
          <a:p>
            <a:pPr lvl="1"/>
            <a:r>
              <a:rPr lang="en-US" dirty="0"/>
              <a:t>New records are inserted at </a:t>
            </a:r>
            <a:r>
              <a:rPr lang="en-US" dirty="0">
                <a:solidFill>
                  <a:srgbClr val="FF0000"/>
                </a:solidFill>
              </a:rPr>
              <a:t>the end of</a:t>
            </a:r>
            <a:r>
              <a:rPr lang="en-US" dirty="0"/>
              <a:t>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files of unordered records.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BCC681-EECF-4E32-82FA-3D9DD1D50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5509" r="4448" b="9484"/>
          <a:stretch/>
        </p:blipFill>
        <p:spPr>
          <a:xfrm>
            <a:off x="5951913" y="3294062"/>
            <a:ext cx="5767754" cy="34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Quick insertion </a:t>
            </a:r>
            <a:r>
              <a:rPr lang="en-US" dirty="0"/>
              <a:t>(no particular ordering):</a:t>
            </a:r>
          </a:p>
          <a:p>
            <a:pPr lvl="1"/>
            <a:r>
              <a:rPr lang="en-US" dirty="0"/>
              <a:t>When a new record is created, it is put in the </a:t>
            </a:r>
            <a:r>
              <a:rPr lang="en-US" dirty="0" smtClean="0"/>
              <a:t>last block </a:t>
            </a:r>
            <a:r>
              <a:rPr lang="en-US" dirty="0"/>
              <a:t>of the file if there is sufficient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Otherwise, a </a:t>
            </a:r>
            <a:r>
              <a:rPr lang="en-US" dirty="0"/>
              <a:t>new </a:t>
            </a:r>
            <a:r>
              <a:rPr lang="en-US" dirty="0" smtClean="0"/>
              <a:t>block </a:t>
            </a:r>
            <a:r>
              <a:rPr lang="en-US" dirty="0"/>
              <a:t>is added to the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Slow </a:t>
            </a:r>
            <a:r>
              <a:rPr lang="en-US" sz="2800" b="1" dirty="0"/>
              <a:t>retrieval </a:t>
            </a:r>
            <a:r>
              <a:rPr lang="en-US" sz="2800" dirty="0"/>
              <a:t>(only allow linear search)</a:t>
            </a:r>
            <a:endParaRPr lang="en-US" dirty="0"/>
          </a:p>
          <a:p>
            <a:pPr lvl="1"/>
            <a:r>
              <a:rPr lang="en-US" dirty="0" smtClean="0"/>
              <a:t>Reading blocks </a:t>
            </a:r>
            <a:r>
              <a:rPr lang="en-US" dirty="0"/>
              <a:t>from the file until a </a:t>
            </a:r>
            <a:r>
              <a:rPr lang="en-US" dirty="0" smtClean="0"/>
              <a:t>required </a:t>
            </a:r>
            <a:r>
              <a:rPr lang="en-US" dirty="0"/>
              <a:t>record </a:t>
            </a:r>
            <a:r>
              <a:rPr lang="en-US" dirty="0" smtClean="0"/>
              <a:t>is found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To delete a record, the record is marked as </a:t>
            </a:r>
            <a:r>
              <a:rPr lang="en-US" sz="2800" dirty="0" smtClean="0"/>
              <a:t>deleted. Space </a:t>
            </a:r>
            <a:r>
              <a:rPr lang="en-US" sz="2800" dirty="0"/>
              <a:t>is reclaimed during periodical </a:t>
            </a:r>
            <a:r>
              <a:rPr lang="en-US" sz="2800" dirty="0" smtClean="0"/>
              <a:t>reorganization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Ordered Files</a:t>
            </a:r>
            <a:r>
              <a:rPr lang="en-US" dirty="0"/>
              <a:t>: Records are sorted on field(s) =&gt; </a:t>
            </a:r>
            <a:r>
              <a:rPr lang="en-US" dirty="0" smtClean="0"/>
              <a:t>Key</a:t>
            </a:r>
          </a:p>
          <a:p>
            <a:endParaRPr lang="en-US" dirty="0"/>
          </a:p>
          <a:p>
            <a:r>
              <a:rPr lang="en-US" dirty="0"/>
              <a:t>Allow Binary </a:t>
            </a:r>
            <a:r>
              <a:rPr lang="en-US" dirty="0" smtClean="0"/>
              <a:t>Searching (See an example):</a:t>
            </a:r>
          </a:p>
          <a:p>
            <a:pPr lvl="1"/>
            <a:r>
              <a:rPr lang="en-US" dirty="0"/>
              <a:t>Suppose one page stores one record.</a:t>
            </a:r>
          </a:p>
          <a:p>
            <a:pPr lvl="1"/>
            <a:r>
              <a:rPr lang="en-US" dirty="0"/>
              <a:t>To search for SG37, search the middle page (6/2 = </a:t>
            </a:r>
            <a:r>
              <a:rPr lang="en-US" dirty="0" smtClean="0"/>
              <a:t>3) first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find that SG37 does not exist in </a:t>
            </a:r>
            <a:r>
              <a:rPr lang="en-US" dirty="0" smtClean="0"/>
              <a:t>this page(SG14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since SG37 is greater than </a:t>
            </a:r>
            <a:r>
              <a:rPr lang="en-US" dirty="0" smtClean="0"/>
              <a:t>SG14, we </a:t>
            </a:r>
            <a:r>
              <a:rPr lang="en-US" dirty="0"/>
              <a:t>search the middle page within the lower half of </a:t>
            </a:r>
            <a:r>
              <a:rPr lang="en-US" dirty="0" smtClean="0"/>
              <a:t>the file</a:t>
            </a:r>
            <a:r>
              <a:rPr lang="en-US" dirty="0"/>
              <a:t>, and so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66" y="5304500"/>
            <a:ext cx="55149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9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 record</a:t>
            </a:r>
          </a:p>
          <a:p>
            <a:pPr lvl="1"/>
            <a:r>
              <a:rPr lang="en-US" dirty="0"/>
              <a:t>If the appropriate page is full, may have to </a:t>
            </a:r>
            <a:r>
              <a:rPr lang="en-US" dirty="0" smtClean="0"/>
              <a:t>reorganize the </a:t>
            </a:r>
            <a:r>
              <a:rPr lang="en-US" dirty="0"/>
              <a:t>whole file =&gt;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/>
              <a:t>Solution: use a temporary unsorted file (</a:t>
            </a:r>
            <a:r>
              <a:rPr lang="en-US" dirty="0" smtClean="0"/>
              <a:t>transaction file</a:t>
            </a:r>
            <a:r>
              <a:rPr lang="en-US" dirty="0"/>
              <a:t>). Merge to the sorted file periodically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Rarely </a:t>
            </a:r>
            <a:r>
              <a:rPr lang="en-US" sz="2800" dirty="0" smtClean="0"/>
              <a:t>used </a:t>
            </a:r>
            <a:r>
              <a:rPr lang="en-US" sz="2800" dirty="0"/>
              <a:t>unless come with an index =&gt; </a:t>
            </a:r>
            <a:r>
              <a:rPr lang="en-US" sz="2800" dirty="0" smtClean="0"/>
              <a:t>Indexed Sequential File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Both Heap Files and Ordered Files are also </a:t>
            </a:r>
            <a:r>
              <a:rPr lang="en-US" sz="2800" dirty="0" smtClean="0"/>
              <a:t>called Sequential </a:t>
            </a:r>
            <a:r>
              <a:rPr lang="en-US" sz="2800" dirty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4" y="1603242"/>
            <a:ext cx="5283200" cy="50908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Magnetic disks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provide bulk of secondary storage of modern computers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Each disk </a:t>
            </a:r>
            <a:r>
              <a:rPr lang="en-US" altLang="en-US" sz="2000" b="1" dirty="0">
                <a:solidFill>
                  <a:srgbClr val="3366FF"/>
                </a:solidFill>
              </a:rPr>
              <a:t>platte</a:t>
            </a:r>
            <a:r>
              <a:rPr lang="en-US" altLang="en-US" sz="2000" dirty="0"/>
              <a:t>r has a flat circular shape, like a 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We store information by recording it magnetically on the platters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A read–write head “flies” just above each surface of every platter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The surface of a platter is logically divided into circular </a:t>
            </a:r>
            <a:r>
              <a:rPr lang="en-US" altLang="en-US" sz="2000" b="1" dirty="0">
                <a:solidFill>
                  <a:srgbClr val="3366FF"/>
                </a:solidFill>
              </a:rPr>
              <a:t>tracks</a:t>
            </a:r>
            <a:r>
              <a:rPr lang="en-US" altLang="en-US" sz="2000" dirty="0"/>
              <a:t>, which are subdivided into </a:t>
            </a:r>
            <a:r>
              <a:rPr lang="en-US" altLang="en-US" sz="2000" b="1" dirty="0">
                <a:solidFill>
                  <a:srgbClr val="3366FF"/>
                </a:solidFill>
              </a:rPr>
              <a:t>sectors</a:t>
            </a:r>
            <a:r>
              <a:rPr lang="en-US" altLang="en-US" sz="2000" dirty="0"/>
              <a:t>. The set of tracks that are at one arm position makes up a </a:t>
            </a:r>
            <a:r>
              <a:rPr lang="en-US" altLang="en-US" sz="2000" b="1" dirty="0">
                <a:solidFill>
                  <a:srgbClr val="3366FF"/>
                </a:solidFill>
              </a:rPr>
              <a:t>cylinder</a:t>
            </a:r>
            <a:r>
              <a:rPr lang="en-US" altLang="en-US" sz="2000" dirty="0"/>
              <a:t>.</a:t>
            </a:r>
          </a:p>
        </p:txBody>
      </p:sp>
      <p:pic>
        <p:nvPicPr>
          <p:cNvPr id="5124" name="Picture 1" descr="10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4"/>
          <a:stretch>
            <a:fillRect/>
          </a:stretch>
        </p:blipFill>
        <p:spPr bwMode="auto">
          <a:xfrm>
            <a:off x="836085" y="1727322"/>
            <a:ext cx="5937249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Magnetic Disks</a:t>
            </a:r>
          </a:p>
        </p:txBody>
      </p:sp>
    </p:spTree>
    <p:extLst>
      <p:ext uri="{BB962C8B-B14F-4D97-AF65-F5344CB8AC3E}">
        <p14:creationId xmlns:p14="http://schemas.microsoft.com/office/powerpoint/2010/main" val="17161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4" y="2051816"/>
            <a:ext cx="5283200" cy="3072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Platters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are </a:t>
            </a:r>
            <a:r>
              <a:rPr lang="en-US" altLang="en-US" sz="2400" dirty="0">
                <a:solidFill>
                  <a:srgbClr val="FF0000"/>
                </a:solidFill>
              </a:rPr>
              <a:t>2-sided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magnetic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Platters</a:t>
            </a:r>
            <a:r>
              <a:rPr lang="en-US" altLang="en-US" sz="2400" dirty="0"/>
              <a:t> rotates (about 10000 RPM)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All disk heads </a:t>
            </a:r>
            <a:r>
              <a:rPr lang="en-US" altLang="en-US" sz="2400" dirty="0"/>
              <a:t>move at the </a:t>
            </a:r>
            <a:r>
              <a:rPr lang="en-US" altLang="en-US" sz="2400" dirty="0">
                <a:solidFill>
                  <a:srgbClr val="FF0000"/>
                </a:solidFill>
              </a:rPr>
              <a:t>same time </a:t>
            </a:r>
            <a:r>
              <a:rPr lang="en-US" altLang="en-US" sz="2400" dirty="0"/>
              <a:t>(in or out)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pic>
        <p:nvPicPr>
          <p:cNvPr id="5124" name="Picture 1" descr="10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4"/>
          <a:stretch>
            <a:fillRect/>
          </a:stretch>
        </p:blipFill>
        <p:spPr bwMode="auto">
          <a:xfrm>
            <a:off x="836085" y="1727322"/>
            <a:ext cx="5937249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Magnetic Disks (cont.)</a:t>
            </a:r>
          </a:p>
        </p:txBody>
      </p:sp>
    </p:spTree>
    <p:extLst>
      <p:ext uri="{BB962C8B-B14F-4D97-AF65-F5344CB8AC3E}">
        <p14:creationId xmlns:p14="http://schemas.microsoft.com/office/powerpoint/2010/main" val="1772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0662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Tope view </a:t>
            </a:r>
            <a:r>
              <a:rPr lang="en-US" sz="2400" dirty="0"/>
              <a:t>of a </a:t>
            </a:r>
            <a:r>
              <a:rPr lang="en-US" sz="2400" dirty="0">
                <a:solidFill>
                  <a:srgbClr val="FF0000"/>
                </a:solidFill>
              </a:rPr>
              <a:t>platter: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Platter</a:t>
            </a:r>
            <a:r>
              <a:rPr lang="en-US" sz="2000" dirty="0"/>
              <a:t> has </a:t>
            </a:r>
            <a:r>
              <a:rPr lang="en-US" sz="2000" dirty="0">
                <a:solidFill>
                  <a:srgbClr val="FF0000"/>
                </a:solidFill>
              </a:rPr>
              <a:t>circular tracks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Tracks</a:t>
            </a:r>
            <a:r>
              <a:rPr lang="en-US" sz="2000" dirty="0"/>
              <a:t> are </a:t>
            </a:r>
            <a:r>
              <a:rPr lang="en-US" sz="2000" b="1" dirty="0"/>
              <a:t>divided</a:t>
            </a:r>
            <a:r>
              <a:rPr lang="en-US" sz="2000" dirty="0"/>
              <a:t> into </a:t>
            </a:r>
            <a:r>
              <a:rPr lang="en-US" sz="2000" dirty="0">
                <a:solidFill>
                  <a:srgbClr val="FF0000"/>
                </a:solidFill>
              </a:rPr>
              <a:t>sectors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Sector</a:t>
            </a:r>
            <a:r>
              <a:rPr lang="en-US" sz="2000" dirty="0"/>
              <a:t> = the </a:t>
            </a:r>
            <a:r>
              <a:rPr lang="en-US" sz="2000" dirty="0">
                <a:solidFill>
                  <a:srgbClr val="FF0000"/>
                </a:solidFill>
              </a:rPr>
              <a:t>unit</a:t>
            </a:r>
            <a:r>
              <a:rPr lang="en-US" sz="2000" dirty="0"/>
              <a:t> of </a:t>
            </a:r>
            <a:r>
              <a:rPr lang="en-US" sz="2000" b="1" dirty="0"/>
              <a:t>write operation</a:t>
            </a:r>
            <a:r>
              <a:rPr lang="en-US" sz="2000" dirty="0"/>
              <a:t> for a </a:t>
            </a:r>
            <a:r>
              <a:rPr lang="en-US" sz="2000" dirty="0">
                <a:solidFill>
                  <a:srgbClr val="0066FF"/>
                </a:solidFill>
              </a:rPr>
              <a:t>disk</a:t>
            </a:r>
          </a:p>
          <a:p>
            <a:pPr lvl="1"/>
            <a:endParaRPr lang="en-US" sz="2000" dirty="0">
              <a:solidFill>
                <a:srgbClr val="0066FF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dirty="0"/>
              <a:t>However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b="1" dirty="0">
                <a:solidFill>
                  <a:srgbClr val="0066FF"/>
                </a:solidFill>
              </a:rPr>
              <a:t>Gaps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non-magnetic</a:t>
            </a:r>
            <a:r>
              <a:rPr lang="en-US" dirty="0"/>
              <a:t> and used to </a:t>
            </a:r>
            <a:r>
              <a:rPr lang="en-US" dirty="0">
                <a:solidFill>
                  <a:srgbClr val="FF0000"/>
                </a:solidFill>
              </a:rPr>
              <a:t>identify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 of a </a:t>
            </a:r>
            <a:r>
              <a:rPr lang="en-US" b="1" dirty="0">
                <a:solidFill>
                  <a:srgbClr val="0066FF"/>
                </a:solidFill>
              </a:rPr>
              <a:t>sector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 descr="http://www.mathcs.emory.edu/~cheung/Courses/554/Syllabus/2-disks/FIGS/disk02.gif">
            <a:extLst>
              <a:ext uri="{FF2B5EF4-FFF2-40B4-BE49-F238E27FC236}">
                <a16:creationId xmlns:a16="http://schemas.microsoft.com/office/drawing/2014/main" xmlns="" id="{F01EB615-526A-4DC4-B15E-8E4C0AC4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62" y="2384470"/>
            <a:ext cx="5372267" cy="418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78D5E7-0D27-424B-8C01-D19C0DAF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17" y="4043326"/>
            <a:ext cx="5371429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Cylinder</a:t>
            </a:r>
            <a:r>
              <a:rPr lang="en-US" dirty="0"/>
              <a:t> = </a:t>
            </a:r>
            <a:r>
              <a:rPr lang="en-US" b="1" i="1" dirty="0"/>
              <a:t>all</a:t>
            </a:r>
            <a:r>
              <a:rPr lang="en-US" b="1" dirty="0"/>
              <a:t> tracks </a:t>
            </a:r>
            <a:r>
              <a:rPr lang="en-US" dirty="0"/>
              <a:t>at the </a:t>
            </a:r>
            <a:r>
              <a:rPr lang="en-US" dirty="0">
                <a:solidFill>
                  <a:srgbClr val="FF0000"/>
                </a:solidFill>
              </a:rPr>
              <a:t>same distance </a:t>
            </a:r>
            <a:r>
              <a:rPr lang="en-US" dirty="0"/>
              <a:t>from the </a:t>
            </a:r>
            <a:r>
              <a:rPr lang="en-US" b="1" dirty="0"/>
              <a:t>center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8DA7C2-19D9-47A8-9165-B5B22C5C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65" y="2388142"/>
            <a:ext cx="6419048" cy="4333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33B11C-C8C4-494A-8B20-BEC1FE9F9DDB}"/>
              </a:ext>
            </a:extLst>
          </p:cNvPr>
          <p:cNvSpPr/>
          <p:nvPr/>
        </p:nvSpPr>
        <p:spPr>
          <a:xfrm>
            <a:off x="8180718" y="3507922"/>
            <a:ext cx="3931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</a:rPr>
              <a:t>Disk head </a:t>
            </a:r>
            <a:r>
              <a:rPr lang="en-US" sz="2400" dirty="0"/>
              <a:t>does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need to </a:t>
            </a:r>
            <a:r>
              <a:rPr lang="en-US" sz="2400" dirty="0">
                <a:solidFill>
                  <a:srgbClr val="FF0000"/>
                </a:solidFill>
              </a:rPr>
              <a:t>move</a:t>
            </a:r>
            <a:r>
              <a:rPr lang="en-US" sz="2400" dirty="0"/>
              <a:t> when </a:t>
            </a:r>
            <a:r>
              <a:rPr lang="en-US" sz="2400" b="1" dirty="0"/>
              <a:t>accessing (read/write) </a:t>
            </a:r>
            <a:r>
              <a:rPr lang="en-US" sz="2400" dirty="0"/>
              <a:t>data in the </a:t>
            </a:r>
            <a:r>
              <a:rPr lang="en-US" sz="2400" dirty="0">
                <a:solidFill>
                  <a:srgbClr val="FF0000"/>
                </a:solidFill>
              </a:rPr>
              <a:t>same cylinder</a:t>
            </a:r>
          </a:p>
        </p:txBody>
      </p:sp>
    </p:spTree>
    <p:extLst>
      <p:ext uri="{BB962C8B-B14F-4D97-AF65-F5344CB8AC3E}">
        <p14:creationId xmlns:p14="http://schemas.microsoft.com/office/powerpoint/2010/main" val="42122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3164</Words>
  <Application>Microsoft Office PowerPoint</Application>
  <PresentationFormat>Custom</PresentationFormat>
  <Paragraphs>624</Paragraphs>
  <Slides>54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Equation</vt:lpstr>
      <vt:lpstr>Chapter 16: Disk Storage, Basic File Structures, Hashing, and Modern Storage Architectures</vt:lpstr>
      <vt:lpstr>PowerPoint Presentation</vt:lpstr>
      <vt:lpstr>Introduction</vt:lpstr>
      <vt:lpstr>Introduction (cont.)</vt:lpstr>
      <vt:lpstr>Introduction (cont.)</vt:lpstr>
      <vt:lpstr>PowerPoint Presentation</vt:lpstr>
      <vt:lpstr>PowerPoint Presentation</vt:lpstr>
      <vt:lpstr>Magnetic Disks (cont.)</vt:lpstr>
      <vt:lpstr>Magnetic Disks (cont.)</vt:lpstr>
      <vt:lpstr>Average Access Time on Magnetic Disks</vt:lpstr>
      <vt:lpstr>Average Access Time on Magnetic Disks</vt:lpstr>
      <vt:lpstr>A Running Example</vt:lpstr>
      <vt:lpstr>Making Data Access More Efficient on Disk</vt:lpstr>
      <vt:lpstr>Concept of Block and File </vt:lpstr>
      <vt:lpstr>Introduction to Buffering</vt:lpstr>
      <vt:lpstr>Single Buffer</vt:lpstr>
      <vt:lpstr>Double Buffer</vt:lpstr>
      <vt:lpstr>Double Buffer (cont.)</vt:lpstr>
      <vt:lpstr>Buffer Manager</vt:lpstr>
      <vt:lpstr>Some Terminology</vt:lpstr>
      <vt:lpstr>Buffer Management in a DBMS</vt:lpstr>
      <vt:lpstr>When a page is requested…</vt:lpstr>
      <vt:lpstr>Questions</vt:lpstr>
      <vt:lpstr>Questions  Project 1</vt:lpstr>
      <vt:lpstr>Questions  Project 1</vt:lpstr>
      <vt:lpstr>Requesting A Disk Page</vt:lpstr>
      <vt:lpstr>Pin A Memory Page</vt:lpstr>
      <vt:lpstr>Releasing Unmodified  Page</vt:lpstr>
      <vt:lpstr>Releasing Modified page</vt:lpstr>
      <vt:lpstr>More on Buffer Management</vt:lpstr>
      <vt:lpstr>What if the buffer pool is full? ...</vt:lpstr>
      <vt:lpstr>Buffer Replacement Policy</vt:lpstr>
      <vt:lpstr>LRU Replacement Policy</vt:lpstr>
      <vt:lpstr>LRU causes sequential flooding in a sequential scan</vt:lpstr>
      <vt:lpstr>Placing File Records on Disk</vt:lpstr>
      <vt:lpstr>Fixed-length Record</vt:lpstr>
      <vt:lpstr>Storing Fixed-length Records on a Disk Block</vt:lpstr>
      <vt:lpstr>Storing Fixed-length Records on a Disk Block (cont.)</vt:lpstr>
      <vt:lpstr>What’s the Role of File</vt:lpstr>
      <vt:lpstr>Spanned and Unspanned Record Storage</vt:lpstr>
      <vt:lpstr>Spanned and Unspanned Record Storage (cont.)</vt:lpstr>
      <vt:lpstr>Spanned v.s. Unspanned (Example)</vt:lpstr>
      <vt:lpstr>Variable-length Record</vt:lpstr>
      <vt:lpstr>Storing Variable-length Record on Disk Block</vt:lpstr>
      <vt:lpstr>Storing Variable-length Record on Disk Block (Example)</vt:lpstr>
      <vt:lpstr>Storing Variable-length Record on Disk Block (Example) (cont.)</vt:lpstr>
      <vt:lpstr>Allocating File Blocks on Disk</vt:lpstr>
      <vt:lpstr>Allocating File Blocks on Disk</vt:lpstr>
      <vt:lpstr>Allocating File Blocks on Disk (cont.)</vt:lpstr>
      <vt:lpstr>File Organization</vt:lpstr>
      <vt:lpstr>Heap Files</vt:lpstr>
      <vt:lpstr>Heap Files (cont.)</vt:lpstr>
      <vt:lpstr>Ordered Files</vt:lpstr>
      <vt:lpstr>Ordered Files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Zaobo He</cp:lastModifiedBy>
  <cp:revision>425</cp:revision>
  <dcterms:created xsi:type="dcterms:W3CDTF">2015-09-18T05:48:25Z</dcterms:created>
  <dcterms:modified xsi:type="dcterms:W3CDTF">2017-10-25T16:37:19Z</dcterms:modified>
</cp:coreProperties>
</file>