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82" r:id="rId3"/>
    <p:sldId id="383" r:id="rId4"/>
    <p:sldId id="384" r:id="rId5"/>
    <p:sldId id="389" r:id="rId6"/>
    <p:sldId id="385" r:id="rId7"/>
    <p:sldId id="386" r:id="rId8"/>
    <p:sldId id="399" r:id="rId9"/>
    <p:sldId id="387" r:id="rId10"/>
    <p:sldId id="388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400" r:id="rId21"/>
    <p:sldId id="401" r:id="rId22"/>
    <p:sldId id="402" r:id="rId23"/>
    <p:sldId id="403" r:id="rId24"/>
    <p:sldId id="404" r:id="rId25"/>
    <p:sldId id="406" r:id="rId26"/>
    <p:sldId id="405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5" autoAdjust="0"/>
    <p:restoredTop sz="80679" autoAdjust="0"/>
  </p:normalViewPr>
  <p:slideViewPr>
    <p:cSldViewPr snapToGrid="0" snapToObjects="1">
      <p:cViewPr varScale="1">
        <p:scale>
          <a:sx n="92" d="100"/>
          <a:sy n="92" d="100"/>
        </p:scale>
        <p:origin x="1428" y="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4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0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9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5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04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0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7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5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4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3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7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0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3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2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00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8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43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9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8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44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2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8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3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7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5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5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17: Indexing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Index – Secondary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Secondary index:</a:t>
            </a:r>
            <a:endParaRPr lang="en-US" b="1" dirty="0"/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ordered index </a:t>
            </a:r>
            <a:r>
              <a:rPr lang="en-US" dirty="0"/>
              <a:t>whose </a:t>
            </a:r>
            <a:r>
              <a:rPr lang="en-US" b="1" dirty="0">
                <a:solidFill>
                  <a:srgbClr val="0066FF"/>
                </a:solidFill>
              </a:rPr>
              <a:t>search key </a:t>
            </a:r>
            <a:r>
              <a:rPr lang="en-US" dirty="0"/>
              <a:t>is </a:t>
            </a:r>
            <a:r>
              <a:rPr lang="en-US" i="1" dirty="0">
                <a:solidFill>
                  <a:srgbClr val="FF0000"/>
                </a:solidFill>
              </a:rPr>
              <a:t>NOT</a:t>
            </a:r>
            <a:r>
              <a:rPr lang="en-US" dirty="0"/>
              <a:t> the </a:t>
            </a:r>
            <a:r>
              <a:rPr lang="en-US" b="1" dirty="0">
                <a:solidFill>
                  <a:srgbClr val="0066FF"/>
                </a:solidFill>
              </a:rPr>
              <a:t>sort key </a:t>
            </a:r>
            <a:r>
              <a:rPr lang="en-US" dirty="0"/>
              <a:t>used for the </a:t>
            </a:r>
            <a:r>
              <a:rPr lang="en-US" b="1" dirty="0">
                <a:solidFill>
                  <a:srgbClr val="0066FF"/>
                </a:solidFill>
              </a:rPr>
              <a:t>sequential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a secondary index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A2643-81E4-4118-957D-9785C513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13" y="2645095"/>
            <a:ext cx="5382877" cy="41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8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Dense and Sparse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index:</a:t>
            </a:r>
            <a:endParaRPr lang="en-US" b="1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index file’s</a:t>
            </a:r>
            <a:r>
              <a:rPr lang="en-US" b="1" dirty="0"/>
              <a:t> search entries</a:t>
            </a:r>
            <a:r>
              <a:rPr lang="en-US" dirty="0"/>
              <a:t>, contain </a:t>
            </a:r>
            <a:r>
              <a:rPr lang="en-US" b="1" dirty="0">
                <a:solidFill>
                  <a:srgbClr val="0066FF"/>
                </a:solidFill>
              </a:rPr>
              <a:t>every value </a:t>
            </a:r>
            <a:r>
              <a:rPr lang="en-US" dirty="0"/>
              <a:t>of the </a:t>
            </a:r>
            <a:r>
              <a:rPr lang="en-US" b="1" dirty="0">
                <a:solidFill>
                  <a:srgbClr val="FF0000"/>
                </a:solidFill>
              </a:rPr>
              <a:t>search key </a:t>
            </a:r>
            <a:r>
              <a:rPr lang="en-US" dirty="0"/>
              <a:t>of the </a:t>
            </a:r>
            <a:r>
              <a:rPr lang="en-US" b="1" dirty="0"/>
              <a:t>data file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Example: a dense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58EEB-BDDB-4536-AAC4-86FF3318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08" y="2772274"/>
            <a:ext cx="4888392" cy="39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Dense and Sparse Index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Sparse index:</a:t>
            </a:r>
            <a:endParaRPr lang="en-US" b="1" dirty="0"/>
          </a:p>
          <a:p>
            <a:pPr lvl="1"/>
            <a:r>
              <a:rPr lang="en-US" dirty="0"/>
              <a:t>The </a:t>
            </a:r>
            <a:r>
              <a:rPr lang="en-US" b="1" dirty="0"/>
              <a:t>index file’s </a:t>
            </a:r>
            <a:r>
              <a:rPr lang="en-US" dirty="0">
                <a:solidFill>
                  <a:srgbClr val="FF0000"/>
                </a:solidFill>
              </a:rPr>
              <a:t>search entries</a:t>
            </a:r>
            <a:r>
              <a:rPr lang="en-US" dirty="0"/>
              <a:t>, does </a:t>
            </a:r>
            <a:r>
              <a:rPr lang="en-US" i="1" dirty="0">
                <a:solidFill>
                  <a:srgbClr val="FF0000"/>
                </a:solidFill>
              </a:rPr>
              <a:t>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0066FF"/>
                </a:solidFill>
              </a:rPr>
              <a:t>every value </a:t>
            </a:r>
            <a:r>
              <a:rPr lang="en-US" dirty="0"/>
              <a:t>of the </a:t>
            </a:r>
            <a:r>
              <a:rPr lang="en-US" b="1" dirty="0">
                <a:solidFill>
                  <a:srgbClr val="FF0000"/>
                </a:solidFill>
              </a:rPr>
              <a:t>search key </a:t>
            </a:r>
            <a:r>
              <a:rPr lang="en-US" dirty="0"/>
              <a:t>of the </a:t>
            </a:r>
            <a:r>
              <a:rPr lang="en-US" b="1" dirty="0"/>
              <a:t>data file</a:t>
            </a:r>
          </a:p>
          <a:p>
            <a:pPr lvl="1"/>
            <a:endParaRPr lang="en-US" b="1" i="1" dirty="0"/>
          </a:p>
          <a:p>
            <a:pPr lvl="1"/>
            <a:endParaRPr lang="en-US" b="1" i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search key </a:t>
            </a:r>
            <a:r>
              <a:rPr lang="en-US" dirty="0"/>
              <a:t>of a </a:t>
            </a:r>
            <a:r>
              <a:rPr lang="en-US" b="1" dirty="0">
                <a:solidFill>
                  <a:srgbClr val="0066FF"/>
                </a:solidFill>
              </a:rPr>
              <a:t>sparse index </a:t>
            </a:r>
            <a:r>
              <a:rPr lang="en-US" dirty="0"/>
              <a:t>must be the </a:t>
            </a:r>
            <a:r>
              <a:rPr lang="en-US" b="1" dirty="0">
                <a:solidFill>
                  <a:srgbClr val="FF0000"/>
                </a:solidFill>
              </a:rPr>
              <a:t>sort key </a:t>
            </a:r>
            <a:r>
              <a:rPr lang="en-US" dirty="0"/>
              <a:t>of the </a:t>
            </a:r>
            <a:r>
              <a:rPr lang="en-US" b="1" dirty="0">
                <a:solidFill>
                  <a:srgbClr val="0066FF"/>
                </a:solidFill>
              </a:rPr>
              <a:t>data file </a:t>
            </a:r>
            <a:r>
              <a:rPr lang="en-US" dirty="0"/>
              <a:t>!!!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sparse index </a:t>
            </a:r>
            <a:r>
              <a:rPr lang="en-US" dirty="0"/>
              <a:t>contains: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One index </a:t>
            </a:r>
            <a:r>
              <a:rPr lang="en-US" dirty="0"/>
              <a:t>for each </a:t>
            </a:r>
            <a:r>
              <a:rPr lang="en-US" b="1" dirty="0">
                <a:solidFill>
                  <a:srgbClr val="0066FF"/>
                </a:solidFill>
              </a:rPr>
              <a:t>data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E5AA9-4D5C-4038-9A38-CE4F6BAC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34" y="3077974"/>
            <a:ext cx="4180952" cy="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78224-891D-40B4-9AA5-607E34B6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438" y="2606547"/>
            <a:ext cx="557142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6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Use a Sparse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  <a:endParaRPr lang="en-US" b="1" dirty="0"/>
          </a:p>
          <a:p>
            <a:pPr lvl="1"/>
            <a:r>
              <a:rPr lang="en-US" b="1" dirty="0"/>
              <a:t>Look up</a:t>
            </a:r>
            <a:r>
              <a:rPr lang="en-US" dirty="0"/>
              <a:t> the </a:t>
            </a:r>
            <a:r>
              <a:rPr lang="en-US" b="1" dirty="0">
                <a:solidFill>
                  <a:srgbClr val="0066FF"/>
                </a:solidFill>
              </a:rPr>
              <a:t>record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search key = 40</a:t>
            </a:r>
          </a:p>
          <a:p>
            <a:pPr lvl="1"/>
            <a:r>
              <a:rPr lang="en-US" dirty="0"/>
              <a:t>Step 1: </a:t>
            </a:r>
            <a:r>
              <a:rPr lang="en-US" b="1" dirty="0"/>
              <a:t>find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search key &lt;= 40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5FB31-099E-47B6-ACDB-1E8DCCFE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65" y="3102106"/>
            <a:ext cx="5828571" cy="36666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0C537B-E975-4BFB-BE5B-6F96A197303B}"/>
              </a:ext>
            </a:extLst>
          </p:cNvPr>
          <p:cNvSpPr txBox="1">
            <a:spLocks/>
          </p:cNvSpPr>
          <p:nvPr/>
        </p:nvSpPr>
        <p:spPr>
          <a:xfrm>
            <a:off x="7772401" y="2613375"/>
            <a:ext cx="3972910" cy="201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Step 2: </a:t>
            </a:r>
            <a:r>
              <a:rPr lang="en-US" sz="2400" dirty="0">
                <a:solidFill>
                  <a:srgbClr val="FF0000"/>
                </a:solidFill>
              </a:rPr>
              <a:t>Search</a:t>
            </a:r>
            <a:r>
              <a:rPr lang="en-US" sz="2400" dirty="0"/>
              <a:t> in the </a:t>
            </a:r>
            <a:r>
              <a:rPr lang="en-US" sz="2400" b="1" dirty="0"/>
              <a:t>block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FF0000"/>
                </a:solidFill>
              </a:rPr>
              <a:t>search key 40</a:t>
            </a:r>
            <a:r>
              <a:rPr lang="en-US" sz="2400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7106E-47ED-4A15-8D4F-753452897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645" y="3102106"/>
            <a:ext cx="6866667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Multi-Level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Fact:</a:t>
            </a:r>
            <a:endParaRPr lang="en-US" b="1" dirty="0"/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0066FF"/>
                </a:solidFill>
              </a:rPr>
              <a:t>index file </a:t>
            </a:r>
            <a:r>
              <a:rPr lang="en-US" dirty="0"/>
              <a:t>is </a:t>
            </a:r>
            <a:r>
              <a:rPr lang="en-US" b="1" dirty="0"/>
              <a:t>also</a:t>
            </a:r>
            <a:r>
              <a:rPr lang="en-US" dirty="0"/>
              <a:t> a </a:t>
            </a:r>
            <a:r>
              <a:rPr lang="en-US" b="1" dirty="0">
                <a:solidFill>
                  <a:srgbClr val="FF0000"/>
                </a:solidFill>
              </a:rPr>
              <a:t>data file</a:t>
            </a:r>
          </a:p>
          <a:p>
            <a:pPr lvl="1"/>
            <a:r>
              <a:rPr lang="en-US" dirty="0"/>
              <a:t>(it contains </a:t>
            </a:r>
            <a:r>
              <a:rPr lang="en-US" b="1" dirty="0"/>
              <a:t>data </a:t>
            </a:r>
            <a:r>
              <a:rPr lang="en-US" dirty="0"/>
              <a:t>!!!)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Therefore:</a:t>
            </a:r>
          </a:p>
          <a:p>
            <a:pPr lvl="1"/>
            <a:r>
              <a:rPr lang="en-US" dirty="0"/>
              <a:t>We can </a:t>
            </a:r>
            <a:r>
              <a:rPr lang="en-US" b="1" dirty="0">
                <a:solidFill>
                  <a:srgbClr val="0066FF"/>
                </a:solidFill>
              </a:rPr>
              <a:t>create </a:t>
            </a:r>
            <a:r>
              <a:rPr lang="en-US" dirty="0"/>
              <a:t>an (</a:t>
            </a:r>
            <a:r>
              <a:rPr lang="en-US" b="1" dirty="0"/>
              <a:t>primary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on an </a:t>
            </a:r>
            <a:r>
              <a:rPr lang="en-US" b="1" dirty="0">
                <a:solidFill>
                  <a:srgbClr val="0066FF"/>
                </a:solidFill>
              </a:rPr>
              <a:t>index file </a:t>
            </a:r>
            <a:r>
              <a:rPr lang="en-US" dirty="0"/>
              <a:t>!!! </a:t>
            </a:r>
          </a:p>
          <a:p>
            <a:pPr lvl="1"/>
            <a:r>
              <a:rPr lang="en-US" dirty="0"/>
              <a:t>Result: </a:t>
            </a:r>
            <a:r>
              <a:rPr lang="en-US" b="1" i="1" dirty="0">
                <a:solidFill>
                  <a:srgbClr val="FF0000"/>
                </a:solidFill>
              </a:rPr>
              <a:t>Multi</a:t>
            </a:r>
            <a:r>
              <a:rPr lang="en-US" b="1" dirty="0">
                <a:solidFill>
                  <a:srgbClr val="FF0000"/>
                </a:solidFill>
              </a:rPr>
              <a:t>-level</a:t>
            </a:r>
            <a:r>
              <a:rPr lang="en-US" dirty="0"/>
              <a:t> index.... 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See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A Multi-Level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493EE-0B0A-4753-A2A9-7A01C14B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8" y="2784978"/>
            <a:ext cx="2285714" cy="30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F43B2-567E-40E4-848B-977A50D7E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01" y="2706148"/>
            <a:ext cx="1933333" cy="34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EABEA-E880-4E88-B390-B6F321F25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615" y="1990242"/>
            <a:ext cx="1304762" cy="6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CEC34-28D4-4878-A871-34FAD2BC4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943" y="2784978"/>
            <a:ext cx="1809524" cy="2333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6327D3-454D-49FB-B8A9-5B54937BD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752" y="2017168"/>
            <a:ext cx="1352381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8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Use a </a:t>
            </a:r>
            <a:r>
              <a:rPr lang="en-US" altLang="zh-CN" dirty="0"/>
              <a:t>Multi-Level Index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493EE-0B0A-4753-A2A9-7A01C14B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8" y="2784978"/>
            <a:ext cx="2285714" cy="30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F43B2-567E-40E4-848B-977A50D7E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01" y="2706148"/>
            <a:ext cx="1933333" cy="34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EABEA-E880-4E88-B390-B6F321F25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615" y="1990242"/>
            <a:ext cx="1304762" cy="6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CEC34-28D4-4878-A871-34FAD2BC4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943" y="2784978"/>
            <a:ext cx="1809524" cy="2333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6327D3-454D-49FB-B8A9-5B54937BD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752" y="2017168"/>
            <a:ext cx="1352381" cy="609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E5D1BC-6100-4482-A174-4FEAF3958D83}"/>
              </a:ext>
            </a:extLst>
          </p:cNvPr>
          <p:cNvSpPr txBox="1"/>
          <p:nvPr/>
        </p:nvSpPr>
        <p:spPr>
          <a:xfrm>
            <a:off x="380094" y="6322833"/>
            <a:ext cx="440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to find the search key = D 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D4FC6-57F4-447C-A2C6-5482E22147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2623" y="3173653"/>
            <a:ext cx="895238" cy="11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96490-A4B8-4102-87C1-BBB56E8FF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2619" y="3265805"/>
            <a:ext cx="409524" cy="371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B1F6CD-ED03-420C-AA0B-71DB0BE09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366" y="4051965"/>
            <a:ext cx="923810" cy="10190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844D6-4FFF-457B-9F2C-A55B3E80D8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0817" y="4397419"/>
            <a:ext cx="1066667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8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an Index to Answer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Prelude: database definition</a:t>
            </a:r>
            <a:endParaRPr lang="en-US" b="1" dirty="0"/>
          </a:p>
          <a:p>
            <a:pPr lvl="1"/>
            <a:r>
              <a:rPr lang="en-US" b="1" dirty="0"/>
              <a:t>Database</a:t>
            </a:r>
            <a:r>
              <a:rPr lang="en-US" dirty="0"/>
              <a:t> of movies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Suppose, we have:</a:t>
            </a:r>
          </a:p>
          <a:p>
            <a:pPr lvl="2"/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secondary index </a:t>
            </a:r>
            <a:r>
              <a:rPr lang="en-US" dirty="0"/>
              <a:t>on </a:t>
            </a:r>
            <a:r>
              <a:rPr lang="en-US" dirty="0" err="1">
                <a:solidFill>
                  <a:srgbClr val="FF0000"/>
                </a:solidFill>
              </a:rPr>
              <a:t>studioName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secondary index </a:t>
            </a:r>
            <a:r>
              <a:rPr lang="en-US" dirty="0"/>
              <a:t>on </a:t>
            </a:r>
            <a:r>
              <a:rPr lang="en-US" dirty="0">
                <a:solidFill>
                  <a:srgbClr val="FF0000"/>
                </a:solidFill>
              </a:rPr>
              <a:t>year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D42C-4E55-43BA-8A11-EF97BEEC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19" y="2686141"/>
            <a:ext cx="6952381" cy="3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0CDDD-2D21-4039-B01D-10A827886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689" y="1875831"/>
            <a:ext cx="5380952" cy="2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CD66C-525A-4B09-94D6-DCA5829B2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510" y="3836360"/>
            <a:ext cx="5380952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an Index to Answer Queries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query:</a:t>
            </a:r>
          </a:p>
          <a:p>
            <a:pPr lvl="1"/>
            <a:r>
              <a:rPr lang="en-US" dirty="0"/>
              <a:t>Find </a:t>
            </a:r>
            <a:r>
              <a:rPr lang="en-US" b="1" dirty="0"/>
              <a:t>movies</a:t>
            </a:r>
            <a:r>
              <a:rPr lang="en-US" dirty="0"/>
              <a:t> made by </a:t>
            </a:r>
            <a:r>
              <a:rPr lang="en-US" dirty="0">
                <a:solidFill>
                  <a:srgbClr val="FF0000"/>
                </a:solidFill>
              </a:rPr>
              <a:t>Disney (Dis) </a:t>
            </a:r>
            <a:r>
              <a:rPr lang="en-US" dirty="0"/>
              <a:t>in the year </a:t>
            </a:r>
            <a:r>
              <a:rPr lang="en-US" dirty="0">
                <a:solidFill>
                  <a:srgbClr val="FF0000"/>
                </a:solidFill>
              </a:rPr>
              <a:t>2005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Process query as follows: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9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359"/>
            <a:ext cx="8308428" cy="60666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Step 1: find </a:t>
            </a:r>
            <a:r>
              <a:rPr lang="en-US" altLang="zh-CN" sz="2400" b="1" dirty="0">
                <a:solidFill>
                  <a:srgbClr val="0066FF"/>
                </a:solidFill>
              </a:rPr>
              <a:t>all pointers </a:t>
            </a:r>
            <a:r>
              <a:rPr lang="en-US" altLang="zh-CN" sz="2400" dirty="0">
                <a:solidFill>
                  <a:prstClr val="black"/>
                </a:solidFill>
              </a:rPr>
              <a:t>to </a:t>
            </a:r>
            <a:r>
              <a:rPr lang="en-US" altLang="zh-CN" sz="2400" b="1" dirty="0">
                <a:solidFill>
                  <a:prstClr val="black"/>
                </a:solidFill>
              </a:rPr>
              <a:t>records </a:t>
            </a:r>
            <a:r>
              <a:rPr lang="en-US" altLang="zh-CN" sz="2400" dirty="0">
                <a:solidFill>
                  <a:prstClr val="black"/>
                </a:solidFill>
              </a:rPr>
              <a:t>satisfying </a:t>
            </a:r>
            <a:r>
              <a:rPr lang="en-US" altLang="zh-CN" sz="2400" dirty="0" err="1">
                <a:solidFill>
                  <a:srgbClr val="FF0000"/>
                </a:solidFill>
              </a:rPr>
              <a:t>studioName</a:t>
            </a:r>
            <a:r>
              <a:rPr lang="en-US" altLang="zh-CN" sz="2400" dirty="0">
                <a:solidFill>
                  <a:srgbClr val="FF0000"/>
                </a:solidFill>
              </a:rPr>
              <a:t> = Dis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Step 2: find </a:t>
            </a:r>
            <a:r>
              <a:rPr lang="en-US" altLang="zh-CN" sz="2400" b="1" dirty="0">
                <a:solidFill>
                  <a:srgbClr val="0066FF"/>
                </a:solidFill>
              </a:rPr>
              <a:t>all pointers </a:t>
            </a:r>
            <a:r>
              <a:rPr lang="en-US" altLang="zh-CN" sz="2400" dirty="0">
                <a:solidFill>
                  <a:prstClr val="black"/>
                </a:solidFill>
              </a:rPr>
              <a:t>to </a:t>
            </a:r>
            <a:r>
              <a:rPr lang="en-US" altLang="zh-CN" sz="2400" b="1" dirty="0">
                <a:solidFill>
                  <a:prstClr val="black"/>
                </a:solidFill>
              </a:rPr>
              <a:t>records </a:t>
            </a:r>
            <a:r>
              <a:rPr lang="en-US" altLang="zh-CN" sz="2400" dirty="0">
                <a:solidFill>
                  <a:prstClr val="black"/>
                </a:solidFill>
              </a:rPr>
              <a:t>satisfying </a:t>
            </a:r>
            <a:r>
              <a:rPr lang="en-US" altLang="zh-CN" sz="2400" dirty="0">
                <a:solidFill>
                  <a:srgbClr val="FF0000"/>
                </a:solidFill>
              </a:rPr>
              <a:t>year = 2005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52C04F-11EA-47EC-BF2B-791372CB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2" y="591280"/>
            <a:ext cx="4809524" cy="2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8D2B4-9F84-4005-B431-AC842E55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82" y="3879328"/>
            <a:ext cx="6533333" cy="25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6F795-38B8-49D5-B7BB-7C6DF9E1AC4E}"/>
              </a:ext>
            </a:extLst>
          </p:cNvPr>
          <p:cNvSpPr txBox="1"/>
          <p:nvPr/>
        </p:nvSpPr>
        <p:spPr>
          <a:xfrm>
            <a:off x="7520152" y="1008993"/>
            <a:ext cx="45247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Step 3: </a:t>
            </a:r>
            <a:r>
              <a:rPr lang="en-US" sz="2400" b="1" dirty="0">
                <a:solidFill>
                  <a:prstClr val="black"/>
                </a:solidFill>
              </a:rPr>
              <a:t>compute</a:t>
            </a:r>
            <a:r>
              <a:rPr lang="en-US" sz="2400" dirty="0">
                <a:solidFill>
                  <a:prstClr val="black"/>
                </a:solidFill>
              </a:rPr>
              <a:t> the </a:t>
            </a:r>
            <a:r>
              <a:rPr lang="en-US" sz="2400" b="1" dirty="0">
                <a:solidFill>
                  <a:srgbClr val="FF0000"/>
                </a:solidFill>
              </a:rPr>
              <a:t>intersection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CA07B-EC1E-4C64-A4F9-F39E48518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617" y="1497798"/>
            <a:ext cx="6495238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</a:t>
            </a:r>
            <a:r>
              <a:rPr lang="en-US" b="1" dirty="0"/>
              <a:t>query</a:t>
            </a:r>
            <a:r>
              <a:rPr lang="en-US" dirty="0"/>
              <a:t> on relation stored on </a:t>
            </a:r>
            <a:r>
              <a:rPr lang="en-US" b="1" dirty="0">
                <a:solidFill>
                  <a:srgbClr val="0066FF"/>
                </a:solidFill>
              </a:rPr>
              <a:t>disk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Storing a relation on disk: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Without </a:t>
            </a:r>
            <a:r>
              <a:rPr lang="en-US" dirty="0"/>
              <a:t>further information, the </a:t>
            </a:r>
            <a:r>
              <a:rPr lang="en-US" dirty="0">
                <a:solidFill>
                  <a:srgbClr val="0066FF"/>
                </a:solidFill>
              </a:rPr>
              <a:t>only way </a:t>
            </a:r>
            <a:r>
              <a:rPr lang="en-US" dirty="0"/>
              <a:t>to process the above query is: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E7A0D-4005-4F6A-9320-A36714095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99" y="2944390"/>
            <a:ext cx="3266667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3C210-8204-43D0-A74F-B423611EB6FE}"/>
              </a:ext>
            </a:extLst>
          </p:cNvPr>
          <p:cNvSpPr txBox="1"/>
          <p:nvPr/>
        </p:nvSpPr>
        <p:spPr>
          <a:xfrm>
            <a:off x="5926665" y="2944390"/>
            <a:ext cx="4665133" cy="240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b="1" dirty="0"/>
              <a:t>Query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0066FF"/>
                </a:solidFill>
              </a:rPr>
              <a:t>Select</a:t>
            </a:r>
            <a:r>
              <a:rPr lang="en-US" sz="2400" dirty="0"/>
              <a:t>   *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0066FF"/>
                </a:solidFill>
              </a:rPr>
              <a:t>From</a:t>
            </a:r>
            <a:r>
              <a:rPr lang="en-US" sz="2400" dirty="0"/>
              <a:t>    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0066FF"/>
                </a:solidFill>
              </a:rPr>
              <a:t>Where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a = 10</a:t>
            </a:r>
            <a:r>
              <a:rPr lang="en-US" sz="2400" dirty="0"/>
              <a:t>; 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sz="2400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4D20C-506D-4CC7-A339-AAD332BD3AC5}"/>
              </a:ext>
            </a:extLst>
          </p:cNvPr>
          <p:cNvSpPr txBox="1"/>
          <p:nvPr/>
        </p:nvSpPr>
        <p:spPr>
          <a:xfrm>
            <a:off x="1634798" y="5705275"/>
            <a:ext cx="3817735" cy="71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b="1" dirty="0">
                <a:solidFill>
                  <a:srgbClr val="0066FF"/>
                </a:solidFill>
              </a:rPr>
              <a:t>Read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all</a:t>
            </a:r>
            <a:r>
              <a:rPr lang="en-US" sz="2000" dirty="0">
                <a:solidFill>
                  <a:srgbClr val="FF0000"/>
                </a:solidFill>
              </a:rPr>
              <a:t> blocks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66FF"/>
                </a:solidFill>
              </a:rPr>
              <a:t>relation R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b="1" dirty="0">
                <a:solidFill>
                  <a:srgbClr val="0066FF"/>
                </a:solidFill>
              </a:rPr>
              <a:t>Look</a:t>
            </a:r>
            <a:r>
              <a:rPr lang="en-US" sz="2000" dirty="0"/>
              <a:t> for </a:t>
            </a:r>
            <a:r>
              <a:rPr lang="en-US" sz="2000" b="1" dirty="0"/>
              <a:t>tuples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FF0000"/>
                </a:solidFill>
              </a:rPr>
              <a:t>a = 10</a:t>
            </a:r>
          </a:p>
        </p:txBody>
      </p:sp>
    </p:spTree>
    <p:extLst>
      <p:ext uri="{BB962C8B-B14F-4D97-AF65-F5344CB8AC3E}">
        <p14:creationId xmlns:p14="http://schemas.microsoft.com/office/powerpoint/2010/main" val="21249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-Tree: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0448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b="1" dirty="0"/>
              <a:t>What</a:t>
            </a:r>
            <a:r>
              <a:rPr lang="en-US" sz="2800" dirty="0"/>
              <a:t> is a  </a:t>
            </a:r>
            <a:r>
              <a:rPr lang="en-US" sz="2800" b="1" dirty="0">
                <a:solidFill>
                  <a:srgbClr val="0066FF"/>
                </a:solidFill>
              </a:rPr>
              <a:t>B-tree</a:t>
            </a:r>
            <a:r>
              <a:rPr lang="en-US" sz="2800" dirty="0"/>
              <a:t> or  </a:t>
            </a:r>
            <a:r>
              <a:rPr lang="en-US" sz="2800" b="1" dirty="0">
                <a:solidFill>
                  <a:srgbClr val="0066FF"/>
                </a:solidFill>
              </a:rPr>
              <a:t>B</a:t>
            </a:r>
            <a:r>
              <a:rPr lang="en-US" sz="2800" b="1" baseline="30000" dirty="0">
                <a:solidFill>
                  <a:srgbClr val="0066FF"/>
                </a:solidFill>
              </a:rPr>
              <a:t>+</a:t>
            </a:r>
            <a:r>
              <a:rPr lang="en-US" sz="2800" b="1" dirty="0">
                <a:solidFill>
                  <a:srgbClr val="0066FF"/>
                </a:solidFill>
              </a:rPr>
              <a:t>-tree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dynamic multi-level index</a:t>
            </a:r>
          </a:p>
          <a:p>
            <a:pPr lvl="1"/>
            <a:r>
              <a:rPr lang="en-US" altLang="zh-CN" dirty="0"/>
              <a:t>Organized as a </a:t>
            </a:r>
            <a:r>
              <a:rPr lang="en-US" altLang="zh-CN" b="1" dirty="0"/>
              <a:t>balanced tree </a:t>
            </a:r>
            <a:r>
              <a:rPr lang="en-US" altLang="zh-CN" dirty="0"/>
              <a:t>structure</a:t>
            </a:r>
          </a:p>
          <a:p>
            <a:pPr lvl="1"/>
            <a:endParaRPr lang="en-US" altLang="zh-CN" dirty="0"/>
          </a:p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 is a </a:t>
            </a:r>
            <a:r>
              <a:rPr lang="en-US" dirty="0">
                <a:solidFill>
                  <a:srgbClr val="FF0000"/>
                </a:solidFill>
              </a:rPr>
              <a:t>height </a:t>
            </a:r>
            <a:r>
              <a:rPr lang="en-US" i="1" dirty="0">
                <a:solidFill>
                  <a:srgbClr val="FF0000"/>
                </a:solidFill>
              </a:rPr>
              <a:t>balanced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tree: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F5BCB-1E4F-4B0C-9574-7A558B15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12" y="1825625"/>
            <a:ext cx="6290442" cy="3122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2EBC20-CFFA-47E4-88CB-6B3C09A1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952" y="5659796"/>
            <a:ext cx="9238095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-Tree: Introduction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0448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b="1" dirty="0"/>
              <a:t>What</a:t>
            </a:r>
            <a:r>
              <a:rPr lang="en-US" sz="2800" dirty="0"/>
              <a:t> is a  </a:t>
            </a:r>
            <a:r>
              <a:rPr lang="en-US" sz="2800" b="1" dirty="0">
                <a:solidFill>
                  <a:srgbClr val="0066FF"/>
                </a:solidFill>
              </a:rPr>
              <a:t>B-tree</a:t>
            </a:r>
            <a:r>
              <a:rPr lang="en-US" sz="2800" dirty="0"/>
              <a:t> or  </a:t>
            </a:r>
            <a:r>
              <a:rPr lang="en-US" sz="2800" b="1" dirty="0">
                <a:solidFill>
                  <a:srgbClr val="0066FF"/>
                </a:solidFill>
              </a:rPr>
              <a:t>B</a:t>
            </a:r>
            <a:r>
              <a:rPr lang="en-US" sz="2800" b="1" baseline="30000" dirty="0">
                <a:solidFill>
                  <a:srgbClr val="0066FF"/>
                </a:solidFill>
              </a:rPr>
              <a:t>+</a:t>
            </a:r>
            <a:r>
              <a:rPr lang="en-US" sz="2800" b="1" dirty="0">
                <a:solidFill>
                  <a:srgbClr val="0066FF"/>
                </a:solidFill>
              </a:rPr>
              <a:t>-tree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dynamic multi-level index</a:t>
            </a:r>
          </a:p>
          <a:p>
            <a:pPr lvl="1"/>
            <a:r>
              <a:rPr lang="en-US" altLang="zh-CN" dirty="0"/>
              <a:t>Organized as a </a:t>
            </a:r>
            <a:r>
              <a:rPr lang="en-US" altLang="zh-CN" b="1" dirty="0"/>
              <a:t>balanced tree </a:t>
            </a:r>
            <a:r>
              <a:rPr lang="en-US" altLang="zh-CN" dirty="0"/>
              <a:t>structure</a:t>
            </a:r>
          </a:p>
          <a:p>
            <a:pPr lvl="1"/>
            <a:endParaRPr lang="en-US" altLang="zh-CN" dirty="0"/>
          </a:p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 is a </a:t>
            </a:r>
            <a:r>
              <a:rPr lang="en-US" dirty="0">
                <a:solidFill>
                  <a:srgbClr val="FF0000"/>
                </a:solidFill>
              </a:rPr>
              <a:t>height </a:t>
            </a:r>
            <a:r>
              <a:rPr lang="en-US" i="1" dirty="0">
                <a:solidFill>
                  <a:srgbClr val="FF0000"/>
                </a:solidFill>
              </a:rPr>
              <a:t>balanced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tree: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EBC20-CFFA-47E4-88CB-6B3C09A1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52" y="5659796"/>
            <a:ext cx="9238095" cy="48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3F9AB-DBE6-4491-8555-1EFBD059A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076588"/>
            <a:ext cx="5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 B-Tree and a B</a:t>
            </a:r>
            <a:r>
              <a:rPr lang="en-US" baseline="30000" dirty="0"/>
              <a:t>+</a:t>
            </a:r>
            <a:r>
              <a:rPr lang="en-US" dirty="0"/>
              <a:t>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B-tree: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leaf nodes </a:t>
            </a:r>
            <a:r>
              <a:rPr lang="en-US" dirty="0"/>
              <a:t>in a </a:t>
            </a:r>
            <a:r>
              <a:rPr lang="en-US" b="1" dirty="0">
                <a:solidFill>
                  <a:srgbClr val="0066FF"/>
                </a:solidFill>
              </a:rPr>
              <a:t>B-tree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linked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We will </a:t>
            </a:r>
            <a:r>
              <a:rPr lang="en-US" sz="2800" i="1" dirty="0">
                <a:solidFill>
                  <a:srgbClr val="FF0000"/>
                </a:solidFill>
              </a:rPr>
              <a:t>only</a:t>
            </a:r>
            <a:r>
              <a:rPr lang="en-US" sz="2800" i="1" dirty="0"/>
              <a:t> </a:t>
            </a:r>
            <a:r>
              <a:rPr lang="en-US" sz="2800" dirty="0"/>
              <a:t>use </a:t>
            </a:r>
            <a:r>
              <a:rPr lang="en-US" sz="2800" b="1" dirty="0">
                <a:solidFill>
                  <a:srgbClr val="0066FF"/>
                </a:solidFill>
              </a:rPr>
              <a:t>B+-trees </a:t>
            </a:r>
            <a:r>
              <a:rPr lang="en-US" sz="2800" dirty="0"/>
              <a:t>because:</a:t>
            </a:r>
          </a:p>
          <a:p>
            <a:pPr lvl="1"/>
            <a:r>
              <a:rPr lang="en-US" altLang="zh-CN" dirty="0"/>
              <a:t>It's </a:t>
            </a:r>
            <a:r>
              <a:rPr lang="en-US" altLang="zh-CN" b="1" i="1" dirty="0">
                <a:solidFill>
                  <a:srgbClr val="FF0000"/>
                </a:solidFill>
              </a:rPr>
              <a:t>very</a:t>
            </a:r>
            <a:r>
              <a:rPr lang="en-US" altLang="zh-CN" b="1" dirty="0">
                <a:solidFill>
                  <a:srgbClr val="FF0000"/>
                </a:solidFill>
              </a:rPr>
              <a:t> little</a:t>
            </a:r>
            <a:r>
              <a:rPr lang="en-US" altLang="zh-CN" dirty="0"/>
              <a:t> effort to </a:t>
            </a:r>
            <a:r>
              <a:rPr lang="en-US" altLang="zh-CN" b="1" dirty="0"/>
              <a:t>maintain</a:t>
            </a:r>
            <a:r>
              <a:rPr lang="en-US" altLang="zh-CN" dirty="0"/>
              <a:t> the </a:t>
            </a:r>
            <a:r>
              <a:rPr lang="en-US" altLang="zh-CN" b="1" dirty="0">
                <a:solidFill>
                  <a:srgbClr val="0066FF"/>
                </a:solidFill>
              </a:rPr>
              <a:t>links</a:t>
            </a:r>
            <a:r>
              <a:rPr lang="en-US" altLang="zh-CN" dirty="0">
                <a:solidFill>
                  <a:srgbClr val="0066FF"/>
                </a:solidFill>
              </a:rPr>
              <a:t> </a:t>
            </a:r>
            <a:r>
              <a:rPr lang="en-US" altLang="zh-CN" dirty="0"/>
              <a:t>in the </a:t>
            </a:r>
            <a:r>
              <a:rPr lang="en-US" altLang="zh-CN" b="1" dirty="0"/>
              <a:t>leaf nodes</a:t>
            </a:r>
          </a:p>
          <a:p>
            <a:pPr lvl="1"/>
            <a:r>
              <a:rPr lang="en-US" altLang="zh-CN" dirty="0"/>
              <a:t>We need the ability to </a:t>
            </a:r>
            <a:r>
              <a:rPr lang="en-US" altLang="zh-CN" b="1" dirty="0">
                <a:solidFill>
                  <a:srgbClr val="FF0000"/>
                </a:solidFill>
              </a:rPr>
              <a:t>traverse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the </a:t>
            </a:r>
            <a:r>
              <a:rPr lang="en-US" altLang="zh-CN" b="1" dirty="0"/>
              <a:t>records</a:t>
            </a:r>
            <a:r>
              <a:rPr lang="en-US" altLang="zh-CN" dirty="0"/>
              <a:t> in an </a:t>
            </a:r>
            <a:r>
              <a:rPr lang="en-US" altLang="zh-CN" b="1" i="1" dirty="0">
                <a:solidFill>
                  <a:srgbClr val="FF0000"/>
                </a:solidFill>
              </a:rPr>
              <a:t>ordered</a:t>
            </a:r>
            <a:r>
              <a:rPr lang="en-US" altLang="zh-CN" b="1" dirty="0">
                <a:solidFill>
                  <a:srgbClr val="FF0000"/>
                </a:solidFill>
              </a:rPr>
              <a:t> manner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556EE-E489-4C88-94B9-E41A4DE9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40" y="4579000"/>
            <a:ext cx="8580952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5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B</a:t>
            </a:r>
            <a:r>
              <a:rPr lang="en-US" baseline="30000" dirty="0"/>
              <a:t>+</a:t>
            </a:r>
            <a:r>
              <a:rPr lang="en-US" dirty="0"/>
              <a:t>-Tree – Internal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Search keys </a:t>
            </a:r>
            <a:r>
              <a:rPr lang="en-US" dirty="0"/>
              <a:t>stored in an </a:t>
            </a:r>
            <a:r>
              <a:rPr lang="en-US" b="1" dirty="0">
                <a:solidFill>
                  <a:srgbClr val="0066FF"/>
                </a:solidFill>
              </a:rPr>
              <a:t>internal node </a:t>
            </a:r>
            <a:r>
              <a:rPr lang="en-US" dirty="0"/>
              <a:t>satisfy the following </a:t>
            </a:r>
            <a:r>
              <a:rPr lang="en-US" b="1" dirty="0"/>
              <a:t>property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B625B-5081-4A7D-A4B5-A4A365A5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" y="2626237"/>
            <a:ext cx="6050322" cy="340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6B98F-CDC0-427A-A337-76E839E2C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63" y="2933762"/>
            <a:ext cx="5752381" cy="4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5CDBB-0D60-4D26-A506-B533371EA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363" y="3800682"/>
            <a:ext cx="5514286" cy="5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B00F97-7005-485F-92B3-A972766B3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411" y="4752180"/>
            <a:ext cx="5495238" cy="609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20EEF-E1BE-4334-9852-2C2F57733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411" y="5719953"/>
            <a:ext cx="1390476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0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B</a:t>
            </a:r>
            <a:r>
              <a:rPr lang="en-US" baseline="30000" dirty="0"/>
              <a:t>+</a:t>
            </a:r>
            <a:r>
              <a:rPr lang="en-US" dirty="0"/>
              <a:t>-Tree – Internal Node (Example)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Search keys </a:t>
            </a:r>
            <a:r>
              <a:rPr lang="en-US" dirty="0"/>
              <a:t>stored in an </a:t>
            </a:r>
            <a:r>
              <a:rPr lang="en-US" b="1" dirty="0">
                <a:solidFill>
                  <a:srgbClr val="0066FF"/>
                </a:solidFill>
              </a:rPr>
              <a:t>internal node </a:t>
            </a:r>
            <a:r>
              <a:rPr lang="en-US" dirty="0"/>
              <a:t>satisfy the following </a:t>
            </a:r>
            <a:r>
              <a:rPr lang="en-US" b="1" dirty="0"/>
              <a:t>property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42E84-8106-422F-A76B-040AF1F7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86" y="2643630"/>
            <a:ext cx="7971428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0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B</a:t>
            </a:r>
            <a:r>
              <a:rPr lang="en-US" baseline="30000" dirty="0"/>
              <a:t>+</a:t>
            </a:r>
            <a:r>
              <a:rPr lang="en-US" dirty="0"/>
              <a:t>-Tree – Internal Node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b="1" dirty="0"/>
              <a:t>internal node </a:t>
            </a:r>
            <a:r>
              <a:rPr lang="en-US" dirty="0"/>
              <a:t>is stored in </a:t>
            </a:r>
            <a:r>
              <a:rPr lang="en-US" dirty="0">
                <a:solidFill>
                  <a:srgbClr val="FF0000"/>
                </a:solidFill>
              </a:rPr>
              <a:t>one block </a:t>
            </a:r>
            <a:r>
              <a:rPr lang="en-US" dirty="0"/>
              <a:t>on </a:t>
            </a:r>
            <a:r>
              <a:rPr lang="en-US" b="1" dirty="0">
                <a:solidFill>
                  <a:srgbClr val="0066FF"/>
                </a:solidFill>
              </a:rPr>
              <a:t>disk</a:t>
            </a:r>
          </a:p>
          <a:p>
            <a:r>
              <a:rPr lang="en-US" dirty="0"/>
              <a:t>A full internal node: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pointer</a:t>
            </a:r>
            <a:r>
              <a:rPr lang="en-US" dirty="0"/>
              <a:t> in an </a:t>
            </a:r>
            <a:r>
              <a:rPr lang="en-US" b="1" dirty="0">
                <a:solidFill>
                  <a:srgbClr val="FF0000"/>
                </a:solidFill>
              </a:rPr>
              <a:t>internal node </a:t>
            </a:r>
            <a:r>
              <a:rPr lang="en-US" dirty="0"/>
              <a:t>points to: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16A04-05F4-4E85-A9CD-096888AE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3" y="2834627"/>
            <a:ext cx="6219048" cy="23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18CC7-AE2A-4EAD-80AC-6887C642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93" y="5934105"/>
            <a:ext cx="5752381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4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B</a:t>
            </a:r>
            <a:r>
              <a:rPr lang="en-US" baseline="30000" dirty="0"/>
              <a:t>+</a:t>
            </a:r>
            <a:r>
              <a:rPr lang="en-US" dirty="0"/>
              <a:t>-Tree – Leaf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6FF"/>
                </a:solidFill>
              </a:rPr>
              <a:t>Search keys</a:t>
            </a:r>
            <a:r>
              <a:rPr lang="en-US" altLang="zh-CN" dirty="0"/>
              <a:t> and </a:t>
            </a:r>
            <a:r>
              <a:rPr lang="en-US" altLang="zh-CN" b="1" dirty="0">
                <a:solidFill>
                  <a:srgbClr val="0066FF"/>
                </a:solidFill>
              </a:rPr>
              <a:t>block/record pointer</a:t>
            </a:r>
            <a:r>
              <a:rPr lang="en-US" altLang="zh-CN" dirty="0"/>
              <a:t> stored in an </a:t>
            </a:r>
            <a:r>
              <a:rPr lang="en-US" altLang="zh-CN" b="1" i="1" dirty="0"/>
              <a:t>leaf</a:t>
            </a:r>
            <a:r>
              <a:rPr lang="en-US" altLang="zh-CN" b="1" dirty="0"/>
              <a:t> node</a:t>
            </a:r>
            <a:r>
              <a:rPr lang="en-US" altLang="zh-CN" dirty="0"/>
              <a:t> satisfy the following </a:t>
            </a:r>
            <a:r>
              <a:rPr lang="en-US" altLang="zh-CN" b="1" dirty="0"/>
              <a:t>property</a:t>
            </a:r>
            <a:r>
              <a:rPr lang="en-US" altLang="zh-CN" dirty="0"/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5269-D95B-450A-84CF-995308BB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81" y="2652983"/>
            <a:ext cx="6458929" cy="4068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89C83-3B04-4B95-B82C-828E5E312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84" y="5471427"/>
            <a:ext cx="4942857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5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B</a:t>
            </a:r>
            <a:r>
              <a:rPr lang="en-US" baseline="30000" dirty="0"/>
              <a:t>+</a:t>
            </a:r>
            <a:r>
              <a:rPr lang="en-US" dirty="0"/>
              <a:t>-Tree – Leaf Node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Each </a:t>
            </a:r>
            <a:r>
              <a:rPr lang="en-US" altLang="zh-CN" b="1" dirty="0">
                <a:solidFill>
                  <a:srgbClr val="0066FF"/>
                </a:solidFill>
              </a:rPr>
              <a:t>leaf node </a:t>
            </a:r>
            <a:r>
              <a:rPr lang="en-US" altLang="zh-CN" dirty="0"/>
              <a:t>is stored in </a:t>
            </a:r>
            <a:r>
              <a:rPr lang="en-US" altLang="zh-CN" dirty="0">
                <a:solidFill>
                  <a:srgbClr val="FF0000"/>
                </a:solidFill>
              </a:rPr>
              <a:t>one block </a:t>
            </a:r>
            <a:r>
              <a:rPr lang="en-US" altLang="zh-CN" dirty="0"/>
              <a:t>on disk</a:t>
            </a:r>
          </a:p>
          <a:p>
            <a:r>
              <a:rPr lang="en-US" altLang="zh-CN" dirty="0"/>
              <a:t>The </a:t>
            </a:r>
            <a:r>
              <a:rPr lang="en-US" altLang="zh-CN" b="1" i="1" dirty="0"/>
              <a:t>last</a:t>
            </a:r>
            <a:r>
              <a:rPr lang="en-US" altLang="zh-CN" b="1" dirty="0"/>
              <a:t> pointer</a:t>
            </a:r>
            <a:r>
              <a:rPr lang="en-US" altLang="zh-CN" dirty="0"/>
              <a:t> points to the </a:t>
            </a:r>
            <a:r>
              <a:rPr lang="en-US" altLang="zh-CN" b="1" i="1" dirty="0">
                <a:solidFill>
                  <a:srgbClr val="FF0000"/>
                </a:solidFill>
              </a:rPr>
              <a:t>next</a:t>
            </a:r>
            <a:r>
              <a:rPr lang="en-US" altLang="zh-CN" b="1" dirty="0">
                <a:solidFill>
                  <a:srgbClr val="FF0000"/>
                </a:solidFill>
              </a:rPr>
              <a:t> leaf node</a:t>
            </a:r>
            <a:r>
              <a:rPr lang="en-US" altLang="zh-CN" dirty="0"/>
              <a:t> (= a </a:t>
            </a:r>
            <a:r>
              <a:rPr lang="en-US" altLang="zh-CN" b="1" dirty="0"/>
              <a:t>disk block</a:t>
            </a:r>
            <a:r>
              <a:rPr lang="en-US" altLang="zh-CN" dirty="0"/>
              <a:t> !) in the </a:t>
            </a:r>
            <a:r>
              <a:rPr lang="en-US" altLang="zh-CN" b="1" dirty="0"/>
              <a:t>B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-tree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4858E-065B-45CD-B097-DA90BB08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47" y="3396011"/>
            <a:ext cx="7828571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7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</a:t>
            </a:r>
            <a:r>
              <a:rPr lang="en-US" baseline="30000" dirty="0"/>
              <a:t>+</a:t>
            </a:r>
            <a:r>
              <a:rPr lang="en-US" dirty="0"/>
              <a:t>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</a:t>
            </a:r>
            <a:r>
              <a:rPr lang="en-US" altLang="zh-CN" b="1" dirty="0">
                <a:solidFill>
                  <a:srgbClr val="0066FF"/>
                </a:solidFill>
              </a:rPr>
              <a:t>B</a:t>
            </a:r>
            <a:r>
              <a:rPr lang="en-US" altLang="zh-CN" b="1" baseline="30000" dirty="0">
                <a:solidFill>
                  <a:srgbClr val="0066FF"/>
                </a:solidFill>
              </a:rPr>
              <a:t>+</a:t>
            </a:r>
            <a:r>
              <a:rPr lang="en-US" altLang="zh-CN" b="1" dirty="0">
                <a:solidFill>
                  <a:srgbClr val="0066FF"/>
                </a:solidFill>
              </a:rPr>
              <a:t>-tree </a:t>
            </a:r>
            <a:r>
              <a:rPr lang="en-US" altLang="zh-CN" dirty="0"/>
              <a:t>(with </a:t>
            </a:r>
            <a:r>
              <a:rPr lang="en-US" altLang="zh-CN" i="1" dirty="0"/>
              <a:t>n</a:t>
            </a:r>
            <a:r>
              <a:rPr lang="en-US" altLang="zh-CN" dirty="0"/>
              <a:t> = 3, #pointers = 4):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4EFFA-6B81-425C-B960-E987615D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0" y="2545425"/>
            <a:ext cx="7417420" cy="41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97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 B</a:t>
            </a:r>
            <a:r>
              <a:rPr lang="en-US" baseline="30000" dirty="0"/>
              <a:t>+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for a </a:t>
            </a:r>
            <a:r>
              <a:rPr lang="en-US" b="1" dirty="0">
                <a:solidFill>
                  <a:srgbClr val="0066FF"/>
                </a:solidFill>
              </a:rPr>
              <a:t>record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search key = x</a:t>
            </a:r>
            <a:r>
              <a:rPr lang="en-US" dirty="0"/>
              <a:t>:</a:t>
            </a:r>
          </a:p>
          <a:p>
            <a:pPr lvl="1"/>
            <a:r>
              <a:rPr lang="en-US" altLang="zh-CN" b="1" dirty="0">
                <a:solidFill>
                  <a:srgbClr val="0066FF"/>
                </a:solidFill>
              </a:rPr>
              <a:t>Step 1:</a:t>
            </a:r>
            <a:r>
              <a:rPr lang="en-US" altLang="zh-CN" b="1" dirty="0"/>
              <a:t> start</a:t>
            </a:r>
            <a:r>
              <a:rPr lang="en-US" altLang="zh-CN" dirty="0"/>
              <a:t> at the </a:t>
            </a:r>
            <a:r>
              <a:rPr lang="en-US" altLang="zh-CN" b="1" dirty="0">
                <a:solidFill>
                  <a:srgbClr val="FF0000"/>
                </a:solidFill>
              </a:rPr>
              <a:t>root node</a:t>
            </a:r>
            <a:r>
              <a:rPr lang="en-US" altLang="zh-CN" dirty="0"/>
              <a:t> use a </a:t>
            </a:r>
            <a:r>
              <a:rPr lang="en-US" altLang="zh-CN" b="1" i="1" dirty="0"/>
              <a:t>linear</a:t>
            </a:r>
            <a:r>
              <a:rPr lang="en-US" altLang="zh-CN" b="1" dirty="0"/>
              <a:t> search</a:t>
            </a:r>
            <a:r>
              <a:rPr lang="en-US" altLang="zh-CN" dirty="0"/>
              <a:t> to find the </a:t>
            </a:r>
            <a:r>
              <a:rPr lang="en-US" altLang="zh-CN" b="1" dirty="0">
                <a:solidFill>
                  <a:srgbClr val="FF0000"/>
                </a:solidFill>
              </a:rPr>
              <a:t>next node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as follows: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Follow</a:t>
            </a:r>
            <a:r>
              <a:rPr lang="en-US" altLang="zh-CN" dirty="0"/>
              <a:t> </a:t>
            </a:r>
            <a:r>
              <a:rPr lang="en-US" altLang="zh-CN" b="1" i="1" dirty="0"/>
              <a:t>one</a:t>
            </a:r>
            <a:r>
              <a:rPr lang="en-US" altLang="zh-CN" dirty="0"/>
              <a:t> of the </a:t>
            </a:r>
            <a:r>
              <a:rPr lang="en-US" altLang="zh-CN" b="1" dirty="0">
                <a:solidFill>
                  <a:srgbClr val="0066FF"/>
                </a:solidFill>
              </a:rPr>
              <a:t>pointers</a:t>
            </a:r>
            <a:r>
              <a:rPr lang="en-US" altLang="zh-CN" dirty="0">
                <a:solidFill>
                  <a:srgbClr val="0066FF"/>
                </a:solidFill>
              </a:rPr>
              <a:t> </a:t>
            </a:r>
            <a:r>
              <a:rPr lang="en-US" altLang="zh-CN" dirty="0"/>
              <a:t>to the </a:t>
            </a:r>
            <a:r>
              <a:rPr lang="en-US" altLang="zh-CN" b="1" dirty="0">
                <a:solidFill>
                  <a:srgbClr val="0066FF"/>
                </a:solidFill>
              </a:rPr>
              <a:t>next node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Repeat</a:t>
            </a:r>
            <a:r>
              <a:rPr lang="en-US" altLang="zh-CN" dirty="0"/>
              <a:t> this </a:t>
            </a:r>
            <a:r>
              <a:rPr lang="en-US" altLang="zh-CN" b="1" dirty="0"/>
              <a:t>step</a:t>
            </a:r>
            <a:r>
              <a:rPr lang="en-US" altLang="zh-CN" dirty="0"/>
              <a:t> as long as the </a:t>
            </a:r>
            <a:r>
              <a:rPr lang="en-US" altLang="zh-CN" b="1" dirty="0">
                <a:solidFill>
                  <a:srgbClr val="0066FF"/>
                </a:solidFill>
              </a:rPr>
              <a:t>next node</a:t>
            </a:r>
            <a:r>
              <a:rPr lang="en-US" altLang="zh-CN" dirty="0"/>
              <a:t> is an </a:t>
            </a:r>
            <a:r>
              <a:rPr lang="en-US" altLang="zh-CN" b="1" i="1" dirty="0">
                <a:solidFill>
                  <a:srgbClr val="0066FF"/>
                </a:solidFill>
              </a:rPr>
              <a:t>internal</a:t>
            </a:r>
            <a:r>
              <a:rPr lang="en-US" altLang="zh-CN" b="1" dirty="0">
                <a:solidFill>
                  <a:srgbClr val="0066FF"/>
                </a:solidFill>
              </a:rPr>
              <a:t> node</a:t>
            </a:r>
            <a:endParaRPr lang="en-US" altLang="zh-CN" dirty="0">
              <a:solidFill>
                <a:srgbClr val="0066F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0E6EB-A9A3-4AA3-B46F-BBBE32FE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62" y="3023967"/>
            <a:ext cx="6300381" cy="25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efficient </a:t>
            </a:r>
            <a:r>
              <a:rPr lang="en-US" dirty="0"/>
              <a:t>processing:</a:t>
            </a:r>
            <a:endParaRPr lang="en-US" b="1" dirty="0"/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Maintain</a:t>
            </a:r>
            <a:r>
              <a:rPr lang="en-US" dirty="0"/>
              <a:t> </a:t>
            </a:r>
            <a:r>
              <a:rPr lang="en-US" b="1" dirty="0"/>
              <a:t>additional information </a:t>
            </a:r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specific attributes </a:t>
            </a:r>
            <a:r>
              <a:rPr lang="en-US" dirty="0"/>
              <a:t>(most </a:t>
            </a:r>
            <a:r>
              <a:rPr lang="en-US" b="1" dirty="0"/>
              <a:t>useful </a:t>
            </a:r>
            <a:r>
              <a:rPr lang="en-US" dirty="0"/>
              <a:t>ones, e.g., </a:t>
            </a:r>
            <a:r>
              <a:rPr lang="en-US" b="1" dirty="0"/>
              <a:t>key attributes</a:t>
            </a:r>
            <a:r>
              <a:rPr lang="en-US" dirty="0"/>
              <a:t>) in the relation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Search key:</a:t>
            </a:r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Search key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field(s) </a:t>
            </a:r>
            <a:r>
              <a:rPr lang="en-US" dirty="0"/>
              <a:t>used to </a:t>
            </a:r>
            <a:r>
              <a:rPr lang="en-US" b="1" dirty="0"/>
              <a:t>create</a:t>
            </a:r>
            <a:r>
              <a:rPr lang="en-US" dirty="0"/>
              <a:t> the </a:t>
            </a:r>
            <a:r>
              <a:rPr lang="en-US" b="1" dirty="0"/>
              <a:t>additional search information </a:t>
            </a: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speed up</a:t>
            </a:r>
            <a:r>
              <a:rPr lang="en-US" dirty="0"/>
              <a:t> a look up operation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7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 B</a:t>
            </a:r>
            <a:r>
              <a:rPr lang="en-US" baseline="30000" dirty="0"/>
              <a:t>+</a:t>
            </a:r>
            <a:r>
              <a:rPr lang="en-US" dirty="0"/>
              <a:t> Tree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When you </a:t>
            </a:r>
            <a:r>
              <a:rPr lang="en-US" altLang="zh-CN" b="1" dirty="0"/>
              <a:t>reached</a:t>
            </a:r>
            <a:r>
              <a:rPr lang="en-US" altLang="zh-CN" dirty="0"/>
              <a:t> a </a:t>
            </a:r>
            <a:r>
              <a:rPr lang="en-US" altLang="zh-CN" b="1" i="1" dirty="0">
                <a:solidFill>
                  <a:srgbClr val="0066FF"/>
                </a:solidFill>
              </a:rPr>
              <a:t>leaf</a:t>
            </a:r>
            <a:r>
              <a:rPr lang="en-US" altLang="zh-CN" b="1" dirty="0">
                <a:solidFill>
                  <a:srgbClr val="0066FF"/>
                </a:solidFill>
              </a:rPr>
              <a:t> node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B20E6-445E-4239-9906-296030EE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92" y="2348437"/>
            <a:ext cx="6571429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D5D39-8C15-46DE-BE34-852532C9E8AE}"/>
              </a:ext>
            </a:extLst>
          </p:cNvPr>
          <p:cNvSpPr txBox="1"/>
          <p:nvPr/>
        </p:nvSpPr>
        <p:spPr>
          <a:xfrm>
            <a:off x="7739526" y="2773169"/>
            <a:ext cx="4049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Arial"/>
              <a:buChar char="•"/>
            </a:pPr>
            <a:r>
              <a:rPr lang="en-US" altLang="zh-CN" sz="2800" dirty="0"/>
              <a:t>Search for the </a:t>
            </a:r>
            <a:r>
              <a:rPr lang="en-US" altLang="zh-CN" sz="2800" dirty="0">
                <a:solidFill>
                  <a:srgbClr val="FF0000"/>
                </a:solidFill>
              </a:rPr>
              <a:t>key = x: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marL="51435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sz="2400" dirty="0"/>
              <a:t>If 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 is found</a:t>
            </a:r>
            <a:r>
              <a:rPr lang="en-US" altLang="zh-CN" sz="2400" dirty="0"/>
              <a:t>:</a:t>
            </a:r>
          </a:p>
          <a:p>
            <a:pPr marL="971550" lvl="2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/>
              <a:t>Use the </a:t>
            </a:r>
            <a:r>
              <a:rPr lang="en-US" altLang="zh-CN" b="1" dirty="0">
                <a:solidFill>
                  <a:srgbClr val="0066FF"/>
                </a:solidFill>
              </a:rPr>
              <a:t>block/record pointer</a:t>
            </a:r>
            <a:r>
              <a:rPr lang="en-US" altLang="zh-CN" dirty="0"/>
              <a:t> to </a:t>
            </a:r>
            <a:r>
              <a:rPr lang="en-US" altLang="zh-CN" b="1" dirty="0">
                <a:solidFill>
                  <a:srgbClr val="FF0000"/>
                </a:solidFill>
              </a:rPr>
              <a:t>fetch 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lvl="1" indent="-228600">
              <a:lnSpc>
                <a:spcPct val="90000"/>
              </a:lnSpc>
              <a:buFont typeface="Arial"/>
              <a:buChar char="•"/>
            </a:pPr>
            <a:endParaRPr lang="en-US" altLang="zh-CN" sz="2400" dirty="0"/>
          </a:p>
          <a:p>
            <a:pPr marL="51435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sz="2400" dirty="0"/>
              <a:t>If </a:t>
            </a:r>
            <a:r>
              <a:rPr lang="en-US" altLang="zh-CN" sz="2400" b="1" dirty="0"/>
              <a:t>x is not found:</a:t>
            </a:r>
          </a:p>
          <a:p>
            <a:pPr marL="971550" lvl="2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/>
              <a:t>Report a</a:t>
            </a:r>
            <a:r>
              <a:rPr lang="en-US" altLang="zh-CN" i="1" dirty="0"/>
              <a:t> </a:t>
            </a:r>
            <a:r>
              <a:rPr lang="en-US" altLang="zh-CN" b="1" i="1" dirty="0"/>
              <a:t>x</a:t>
            </a:r>
            <a:r>
              <a:rPr lang="en-US" altLang="zh-CN" b="1" dirty="0"/>
              <a:t> not found </a:t>
            </a:r>
            <a:r>
              <a:rPr lang="en-US" altLang="zh-CN" dirty="0"/>
              <a:t>error</a:t>
            </a:r>
          </a:p>
          <a:p>
            <a:pPr marL="514350" lvl="1" indent="-228600">
              <a:lnSpc>
                <a:spcPct val="90000"/>
              </a:lnSpc>
              <a:buFont typeface="Arial"/>
              <a:buChar char="•"/>
            </a:pPr>
            <a:endParaRPr lang="en-US" altLang="zh-CN" sz="2400" dirty="0"/>
          </a:p>
          <a:p>
            <a:pPr marL="514350" lvl="1" indent="-228600">
              <a:lnSpc>
                <a:spcPct val="90000"/>
              </a:lnSpc>
              <a:buFont typeface="Arial"/>
              <a:buChar char="•"/>
            </a:pPr>
            <a:endParaRPr lang="en-US" altLang="zh-CN" sz="2400" dirty="0"/>
          </a:p>
          <a:p>
            <a:pPr marL="514350" lvl="1" indent="-228600">
              <a:lnSpc>
                <a:spcPct val="90000"/>
              </a:lnSpc>
              <a:buFont typeface="Arial"/>
              <a:buChar char="•"/>
            </a:pPr>
            <a:endParaRPr lang="en-US" altLang="zh-CN" sz="2400" dirty="0"/>
          </a:p>
          <a:p>
            <a:pPr marL="514350" lvl="1" indent="-228600">
              <a:lnSpc>
                <a:spcPct val="90000"/>
              </a:lnSpc>
              <a:buFont typeface="Arial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909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 B</a:t>
            </a:r>
            <a:r>
              <a:rPr lang="en-US" baseline="30000" dirty="0"/>
              <a:t>+</a:t>
            </a:r>
            <a:r>
              <a:rPr lang="en-US" dirty="0"/>
              <a:t> Tree (Example)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Example:</a:t>
            </a:r>
            <a:r>
              <a:rPr lang="en-US" altLang="zh-CN" dirty="0"/>
              <a:t> search for </a:t>
            </a:r>
            <a:r>
              <a:rPr lang="en-US" altLang="zh-CN" b="1" dirty="0">
                <a:solidFill>
                  <a:srgbClr val="FF0000"/>
                </a:solidFill>
              </a:rPr>
              <a:t>search key = 40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A78E5E-3219-4F39-B906-546D8A95D33A}"/>
              </a:ext>
            </a:extLst>
          </p:cNvPr>
          <p:cNvGrpSpPr/>
          <p:nvPr/>
        </p:nvGrpSpPr>
        <p:grpSpPr>
          <a:xfrm>
            <a:off x="1108851" y="2321025"/>
            <a:ext cx="7779365" cy="4456433"/>
            <a:chOff x="1108851" y="2321025"/>
            <a:chExt cx="7779365" cy="44564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2F4A7C-BC93-499C-A930-6A8CEAAA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851" y="2364078"/>
              <a:ext cx="7779365" cy="44133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95A4F6-B5DD-45F9-93B3-89153F053D54}"/>
                </a:ext>
              </a:extLst>
            </p:cNvPr>
            <p:cNvSpPr txBox="1"/>
            <p:nvPr/>
          </p:nvSpPr>
          <p:spPr>
            <a:xfrm>
              <a:off x="4312226" y="2322514"/>
              <a:ext cx="426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50</a:t>
              </a:r>
              <a:endParaRPr lang="zh-CN" altLang="en-US" sz="1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6F508-3ED7-4716-AB99-56977EE97B9A}"/>
                </a:ext>
              </a:extLst>
            </p:cNvPr>
            <p:cNvSpPr txBox="1"/>
            <p:nvPr/>
          </p:nvSpPr>
          <p:spPr>
            <a:xfrm>
              <a:off x="4652148" y="2321025"/>
              <a:ext cx="426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80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572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 B</a:t>
            </a:r>
            <a:r>
              <a:rPr lang="en-US" baseline="30000" dirty="0"/>
              <a:t>+</a:t>
            </a:r>
            <a:r>
              <a:rPr lang="en-US" dirty="0"/>
              <a:t> Tree (Example)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Example:</a:t>
            </a:r>
            <a:r>
              <a:rPr lang="en-US" altLang="zh-CN" dirty="0"/>
              <a:t> search for </a:t>
            </a:r>
            <a:r>
              <a:rPr lang="en-US" altLang="zh-CN" b="1" dirty="0">
                <a:solidFill>
                  <a:srgbClr val="FF0000"/>
                </a:solidFill>
              </a:rPr>
              <a:t>search key = 41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D17E9-98C3-481B-B354-BC3EE61E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93" y="2400300"/>
            <a:ext cx="7681256" cy="43627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25B49-3565-423E-8C57-036285AA37FF}"/>
              </a:ext>
            </a:extLst>
          </p:cNvPr>
          <p:cNvSpPr txBox="1"/>
          <p:nvPr/>
        </p:nvSpPr>
        <p:spPr>
          <a:xfrm>
            <a:off x="4343399" y="2364078"/>
            <a:ext cx="42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50</a:t>
            </a:r>
            <a:endParaRPr lang="zh-CN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03F54-180B-4D0B-A1D8-B88CBD2FB3FC}"/>
              </a:ext>
            </a:extLst>
          </p:cNvPr>
          <p:cNvSpPr txBox="1"/>
          <p:nvPr/>
        </p:nvSpPr>
        <p:spPr>
          <a:xfrm>
            <a:off x="4683321" y="2362589"/>
            <a:ext cx="42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80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0552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Discussion for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Question: Consider a disk with the following characteristics:</a:t>
            </a:r>
            <a:endParaRPr lang="en-US" b="1" dirty="0"/>
          </a:p>
          <a:p>
            <a:pPr lvl="1"/>
            <a:r>
              <a:rPr lang="en-US" b="1" dirty="0"/>
              <a:t>Block size: </a:t>
            </a:r>
            <a:r>
              <a:rPr lang="en-US" dirty="0"/>
              <a:t>B=512 bytes</a:t>
            </a:r>
          </a:p>
          <a:p>
            <a:pPr lvl="1"/>
            <a:r>
              <a:rPr lang="en-US" b="1" dirty="0"/>
              <a:t>Inter-block gap size</a:t>
            </a:r>
            <a:r>
              <a:rPr lang="en-US" dirty="0"/>
              <a:t>: G=128 bytes</a:t>
            </a:r>
          </a:p>
          <a:p>
            <a:pPr lvl="1"/>
            <a:r>
              <a:rPr lang="en-US" b="1" dirty="0"/>
              <a:t># of blocks per track</a:t>
            </a:r>
            <a:r>
              <a:rPr lang="en-US" dirty="0"/>
              <a:t>: 20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Average seek time: 30 </a:t>
            </a:r>
            <a:r>
              <a:rPr lang="en-US" b="1" dirty="0" err="1">
                <a:solidFill>
                  <a:srgbClr val="FF0000"/>
                </a:solidFill>
              </a:rPr>
              <a:t>ms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 disk drive rotates the disk pack at a speed of 2400 rpm</a:t>
            </a:r>
          </a:p>
          <a:p>
            <a:pPr lvl="1"/>
            <a:r>
              <a:rPr lang="en-US" b="1" dirty="0"/>
              <a:t>Q1</a:t>
            </a:r>
            <a:r>
              <a:rPr lang="en-US" dirty="0"/>
              <a:t>: Calculate the average time it would take to transfer 20 random blocks</a:t>
            </a:r>
          </a:p>
          <a:p>
            <a:r>
              <a:rPr lang="en-US" dirty="0"/>
              <a:t>Solution for Q1:</a:t>
            </a:r>
          </a:p>
          <a:p>
            <a:pPr lvl="1"/>
            <a:r>
              <a:rPr lang="en-US" dirty="0"/>
              <a:t>1) Average seek time = 30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2) Rotational latency = </a:t>
            </a:r>
          </a:p>
          <a:p>
            <a:pPr lvl="1"/>
            <a:r>
              <a:rPr lang="en-US" dirty="0"/>
              <a:t>3) Block Transfer time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C130349-66B3-4C68-AF51-E0C498CD8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34675"/>
              </p:ext>
            </p:extLst>
          </p:nvPr>
        </p:nvGraphicFramePr>
        <p:xfrm>
          <a:off x="4399973" y="5460194"/>
          <a:ext cx="1605972" cy="54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168200" imgH="393480" progId="Equation.3">
                  <p:embed/>
                </p:oleObj>
              </mc:Choice>
              <mc:Fallback>
                <p:oleObj name="Equation" r:id="rId4" imgW="1168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9973" y="5460194"/>
                        <a:ext cx="1605972" cy="541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863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Discussion for Homework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3)Transfer time = ?</a:t>
            </a:r>
          </a:p>
          <a:p>
            <a:pPr lvl="1"/>
            <a:r>
              <a:rPr lang="en-US" dirty="0"/>
              <a:t>We first compute transfer rate: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Transfer time per one block =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 Solution: </a:t>
            </a:r>
          </a:p>
          <a:p>
            <a:pPr lvl="1"/>
            <a:r>
              <a:rPr lang="en-US" dirty="0"/>
              <a:t>Time to transfer 20 random blocks = 20 * (S + RL + BTT) = 20 * (30 + 12.5 + 1) = 870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0089FAF-2CFE-45CD-A3AB-053943863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782564"/>
              </p:ext>
            </p:extLst>
          </p:nvPr>
        </p:nvGraphicFramePr>
        <p:xfrm>
          <a:off x="5577608" y="2058319"/>
          <a:ext cx="3108275" cy="69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930320" imgH="431640" progId="Equation.3">
                  <p:embed/>
                </p:oleObj>
              </mc:Choice>
              <mc:Fallback>
                <p:oleObj name="Equation" r:id="rId4" imgW="19303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7608" y="2058319"/>
                        <a:ext cx="3108275" cy="695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2EB0ACA-7489-41CE-B6BF-34A79D101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71768"/>
              </p:ext>
            </p:extLst>
          </p:nvPr>
        </p:nvGraphicFramePr>
        <p:xfrm>
          <a:off x="5384222" y="2986286"/>
          <a:ext cx="1952031" cy="65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1257120" imgH="419040" progId="Equation.3">
                  <p:embed/>
                </p:oleObj>
              </mc:Choice>
              <mc:Fallback>
                <p:oleObj name="Equation" r:id="rId6" imgW="12571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4222" y="2986286"/>
                        <a:ext cx="1952031" cy="650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48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Discussion for Homework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Question: Consider a disk with the following characteristics:</a:t>
            </a:r>
            <a:endParaRPr lang="en-US" b="1" dirty="0"/>
          </a:p>
          <a:p>
            <a:pPr lvl="1"/>
            <a:r>
              <a:rPr lang="en-US" b="1" dirty="0"/>
              <a:t>Block size: </a:t>
            </a:r>
            <a:r>
              <a:rPr lang="en-US" dirty="0"/>
              <a:t>B=512 bytes</a:t>
            </a:r>
          </a:p>
          <a:p>
            <a:pPr lvl="1"/>
            <a:r>
              <a:rPr lang="en-US" b="1" dirty="0"/>
              <a:t>Inter-block gap size</a:t>
            </a:r>
            <a:r>
              <a:rPr lang="en-US" dirty="0"/>
              <a:t>: G=128 bytes</a:t>
            </a:r>
          </a:p>
          <a:p>
            <a:pPr lvl="1"/>
            <a:r>
              <a:rPr lang="en-US" b="1" dirty="0"/>
              <a:t># of blocks per track</a:t>
            </a:r>
            <a:r>
              <a:rPr lang="en-US" dirty="0"/>
              <a:t>: 20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Average seek time: 30 </a:t>
            </a:r>
            <a:r>
              <a:rPr lang="en-US" b="1" dirty="0" err="1">
                <a:solidFill>
                  <a:srgbClr val="FF0000"/>
                </a:solidFill>
              </a:rPr>
              <a:t>ms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 disk drive rotates the disk pack at a speed of 2400 rpm</a:t>
            </a:r>
          </a:p>
          <a:p>
            <a:pPr lvl="1"/>
            <a:endParaRPr lang="en-US" b="1" dirty="0"/>
          </a:p>
          <a:p>
            <a:pPr lvl="1"/>
            <a:r>
              <a:rPr lang="en-US" altLang="zh-CN" b="1" dirty="0"/>
              <a:t>Q2</a:t>
            </a:r>
            <a:r>
              <a:rPr lang="en-US" altLang="zh-CN" dirty="0"/>
              <a:t>: Calculate the average time it would take to transfer </a:t>
            </a:r>
            <a:r>
              <a:rPr lang="en-US" altLang="zh-CN" dirty="0" err="1"/>
              <a:t>transfer</a:t>
            </a:r>
            <a:r>
              <a:rPr lang="en-US" altLang="zh-CN" dirty="0"/>
              <a:t> 20 consecutive blocks using double buffering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8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Discussion for Homework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Solution for Q2:</a:t>
            </a:r>
          </a:p>
          <a:p>
            <a:pPr lvl="1"/>
            <a:r>
              <a:rPr lang="en-US" altLang="zh-CN" dirty="0"/>
              <a:t>1) Average seek time = 30 </a:t>
            </a:r>
            <a:r>
              <a:rPr lang="en-US" altLang="zh-CN" dirty="0" err="1"/>
              <a:t>ms</a:t>
            </a:r>
            <a:endParaRPr lang="en-US" altLang="zh-CN" dirty="0"/>
          </a:p>
          <a:p>
            <a:pPr lvl="1"/>
            <a:r>
              <a:rPr lang="en-US" altLang="zh-CN" dirty="0"/>
              <a:t>2) Rotational latency = </a:t>
            </a:r>
          </a:p>
          <a:p>
            <a:pPr lvl="1"/>
            <a:r>
              <a:rPr lang="en-US" altLang="zh-CN" dirty="0"/>
              <a:t>3) Block Transfer time =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020638-4A5F-4C0B-A1D6-1DDAF5E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60" y="3645027"/>
            <a:ext cx="8645540" cy="307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040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Discussion for Homework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Solution for Q2:</a:t>
            </a:r>
          </a:p>
          <a:p>
            <a:pPr lvl="1"/>
            <a:r>
              <a:rPr lang="en-US" altLang="zh-CN" dirty="0"/>
              <a:t>1) Average seek time = 30 </a:t>
            </a:r>
            <a:r>
              <a:rPr lang="en-US" altLang="zh-CN" dirty="0" err="1"/>
              <a:t>ms</a:t>
            </a:r>
            <a:endParaRPr lang="en-US" altLang="zh-CN" dirty="0"/>
          </a:p>
          <a:p>
            <a:pPr lvl="1"/>
            <a:r>
              <a:rPr lang="en-US" altLang="zh-CN" dirty="0"/>
              <a:t>2) Rotational latency = 12.5 </a:t>
            </a:r>
            <a:r>
              <a:rPr lang="en-US" altLang="zh-CN" dirty="0" err="1"/>
              <a:t>ms</a:t>
            </a:r>
            <a:endParaRPr lang="en-US" altLang="zh-CN" dirty="0"/>
          </a:p>
          <a:p>
            <a:pPr lvl="1"/>
            <a:r>
              <a:rPr lang="en-US" altLang="zh-CN" dirty="0"/>
              <a:t>3) Block Transfer time = 1 </a:t>
            </a:r>
            <a:r>
              <a:rPr lang="en-US" altLang="zh-CN" dirty="0" err="1"/>
              <a:t>ms</a:t>
            </a:r>
            <a:endParaRPr lang="en-US" altLang="zh-CN" dirty="0"/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Solution: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Transfer 20 consecutive blocks using double buffering = s + </a:t>
            </a:r>
            <a:r>
              <a:rPr lang="en-US" sz="2400" dirty="0" err="1"/>
              <a:t>rd</a:t>
            </a:r>
            <a:r>
              <a:rPr lang="en-US" sz="2400" dirty="0"/>
              <a:t> + 20*</a:t>
            </a:r>
            <a:r>
              <a:rPr lang="en-US" sz="2400" dirty="0" err="1"/>
              <a:t>btt</a:t>
            </a:r>
            <a:r>
              <a:rPr lang="en-US" sz="2400" dirty="0"/>
              <a:t> = 30 + 12.5 + (20*1) = 62.5 </a:t>
            </a:r>
            <a:r>
              <a:rPr lang="en-US" sz="2400" dirty="0" err="1"/>
              <a:t>msec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2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Index file: a </a:t>
            </a:r>
            <a:r>
              <a:rPr lang="en-US" altLang="zh-CN" sz="2800" b="1" dirty="0">
                <a:solidFill>
                  <a:prstClr val="black"/>
                </a:solidFill>
              </a:rPr>
              <a:t>file</a:t>
            </a:r>
            <a:r>
              <a:rPr lang="en-US" altLang="zh-CN" sz="2800" dirty="0">
                <a:solidFill>
                  <a:prstClr val="black"/>
                </a:solidFill>
              </a:rPr>
              <a:t> that store </a:t>
            </a:r>
            <a:r>
              <a:rPr lang="en-US" altLang="zh-CN" sz="2800" dirty="0">
                <a:solidFill>
                  <a:srgbClr val="FF0000"/>
                </a:solidFill>
              </a:rPr>
              <a:t>records</a:t>
            </a:r>
            <a:r>
              <a:rPr lang="en-US" altLang="zh-CN" sz="2800" dirty="0">
                <a:solidFill>
                  <a:prstClr val="black"/>
                </a:solidFill>
              </a:rPr>
              <a:t> of the following format: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Graphically: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B62A4-1D42-4CEA-A5E1-6D1F70B7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80" y="2355133"/>
            <a:ext cx="4161905" cy="6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2B9E0-08A8-4845-B8F9-E37EBDD0F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80" y="3649999"/>
            <a:ext cx="2731238" cy="2594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54489-C930-4C28-A467-647F3F88B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80" y="6356350"/>
            <a:ext cx="9028571" cy="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2219A-D422-4560-99BC-2D6ABEB6D603}"/>
              </a:ext>
            </a:extLst>
          </p:cNvPr>
          <p:cNvSpPr txBox="1"/>
          <p:nvPr/>
        </p:nvSpPr>
        <p:spPr>
          <a:xfrm>
            <a:off x="5016500" y="2982914"/>
            <a:ext cx="6701367" cy="300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66FF"/>
                </a:solidFill>
              </a:rPr>
              <a:t>pointer</a:t>
            </a:r>
            <a:r>
              <a:rPr lang="en-US" sz="2400" dirty="0"/>
              <a:t> is </a:t>
            </a:r>
            <a:r>
              <a:rPr lang="en-US" sz="2400" b="1" dirty="0"/>
              <a:t>usually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FF0000"/>
                </a:solidFill>
              </a:rPr>
              <a:t>block pointer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/>
              <a:t>So the </a:t>
            </a:r>
            <a:r>
              <a:rPr lang="en-US" sz="2000" b="1" dirty="0">
                <a:solidFill>
                  <a:srgbClr val="0066FF"/>
                </a:solidFill>
              </a:rPr>
              <a:t>index</a:t>
            </a:r>
            <a:r>
              <a:rPr lang="en-US" sz="2000" dirty="0"/>
              <a:t> allow you to locate the </a:t>
            </a:r>
            <a:r>
              <a:rPr lang="en-US" sz="2000" dirty="0">
                <a:solidFill>
                  <a:srgbClr val="FF0000"/>
                </a:solidFill>
              </a:rPr>
              <a:t>block </a:t>
            </a:r>
            <a:r>
              <a:rPr lang="en-US" sz="2000" dirty="0"/>
              <a:t>that contain the </a:t>
            </a:r>
            <a:r>
              <a:rPr lang="en-US" sz="2000" b="1" dirty="0">
                <a:solidFill>
                  <a:srgbClr val="0066FF"/>
                </a:solidFill>
              </a:rPr>
              <a:t>record</a:t>
            </a:r>
            <a:r>
              <a:rPr lang="en-US" sz="2000" dirty="0"/>
              <a:t> </a:t>
            </a:r>
            <a:r>
              <a:rPr lang="en-US" sz="2000" b="1" dirty="0"/>
              <a:t>quickly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20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66FF"/>
                </a:solidFill>
              </a:rPr>
              <a:t>record </a:t>
            </a:r>
            <a:r>
              <a:rPr lang="en-US" sz="2400" dirty="0"/>
              <a:t>is </a:t>
            </a:r>
            <a:r>
              <a:rPr lang="en-US" sz="2400" b="1" dirty="0"/>
              <a:t>found</a:t>
            </a:r>
            <a:r>
              <a:rPr lang="en-US" sz="2400" dirty="0"/>
              <a:t> by a </a:t>
            </a:r>
            <a:r>
              <a:rPr lang="en-US" sz="2400" b="1" dirty="0">
                <a:solidFill>
                  <a:srgbClr val="FF0000"/>
                </a:solidFill>
              </a:rPr>
              <a:t>search operation </a:t>
            </a:r>
            <a:r>
              <a:rPr lang="en-US" sz="2400" dirty="0"/>
              <a:t>after the </a:t>
            </a:r>
            <a:r>
              <a:rPr lang="en-US" sz="2400" b="1" dirty="0">
                <a:solidFill>
                  <a:srgbClr val="0066FF"/>
                </a:solidFill>
              </a:rPr>
              <a:t>block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/>
              <a:t>Because the </a:t>
            </a:r>
            <a:r>
              <a:rPr lang="en-US" sz="2000" b="1" dirty="0">
                <a:solidFill>
                  <a:srgbClr val="0066FF"/>
                </a:solidFill>
              </a:rPr>
              <a:t>search operation </a:t>
            </a:r>
            <a:r>
              <a:rPr lang="en-US" sz="2000" b="1" i="1" dirty="0"/>
              <a:t>only</a:t>
            </a:r>
            <a:r>
              <a:rPr lang="en-US" sz="2000" dirty="0"/>
              <a:t> access </a:t>
            </a:r>
            <a:r>
              <a:rPr lang="en-US" sz="2000" b="1" dirty="0">
                <a:solidFill>
                  <a:srgbClr val="FF0000"/>
                </a:solidFill>
              </a:rPr>
              <a:t>main memory</a:t>
            </a:r>
            <a:r>
              <a:rPr lang="en-US" sz="2000" dirty="0"/>
              <a:t>, the search is </a:t>
            </a:r>
            <a:r>
              <a:rPr lang="en-US" sz="2000" b="1" dirty="0">
                <a:solidFill>
                  <a:srgbClr val="FF0000"/>
                </a:solidFill>
              </a:rPr>
              <a:t>relatively quick </a:t>
            </a:r>
            <a:r>
              <a:rPr lang="en-US" sz="2000" dirty="0"/>
              <a:t>(no disk access)</a:t>
            </a:r>
          </a:p>
        </p:txBody>
      </p:sp>
    </p:spTree>
    <p:extLst>
      <p:ext uri="{BB962C8B-B14F-4D97-AF65-F5344CB8AC3E}">
        <p14:creationId xmlns:p14="http://schemas.microsoft.com/office/powerpoint/2010/main" val="287738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Achieve with an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index will achieve this effect: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230F9-7E6B-4E34-B2C5-BAB0FBA9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886" y="2506872"/>
            <a:ext cx="5541385" cy="33629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9B96B3-3F86-413F-BCEC-749893FBD214}"/>
              </a:ext>
            </a:extLst>
          </p:cNvPr>
          <p:cNvSpPr txBox="1">
            <a:spLocks/>
          </p:cNvSpPr>
          <p:nvPr/>
        </p:nvSpPr>
        <p:spPr>
          <a:xfrm>
            <a:off x="6769510" y="2362716"/>
            <a:ext cx="5058695" cy="277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0066FF"/>
                </a:solidFill>
              </a:rPr>
              <a:t>index</a:t>
            </a:r>
            <a:r>
              <a:rPr lang="en-US" sz="2400" dirty="0"/>
              <a:t> performs the following </a:t>
            </a:r>
            <a:r>
              <a:rPr lang="en-US" sz="2400" b="1" dirty="0">
                <a:solidFill>
                  <a:srgbClr val="FF0000"/>
                </a:solidFill>
              </a:rPr>
              <a:t>mapping</a:t>
            </a:r>
            <a:r>
              <a:rPr lang="en-US" sz="24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E429E-3F15-4CAA-98FE-2A4FD0A0AE2F}"/>
              </a:ext>
            </a:extLst>
          </p:cNvPr>
          <p:cNvSpPr txBox="1"/>
          <p:nvPr/>
        </p:nvSpPr>
        <p:spPr>
          <a:xfrm>
            <a:off x="6952957" y="3240798"/>
            <a:ext cx="5081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Search key value  </a:t>
            </a:r>
            <a:r>
              <a:rPr lang="en-US" sz="2000" dirty="0"/>
              <a:t>=</a:t>
            </a:r>
            <a:r>
              <a:rPr lang="en-US" altLang="zh-CN" sz="2000" dirty="0"/>
              <a:t>====</a:t>
            </a:r>
            <a:r>
              <a:rPr lang="en-US" sz="2000" dirty="0"/>
              <a:t>&gt;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List of blocks </a:t>
            </a:r>
            <a:r>
              <a:rPr lang="en-US" sz="2000" dirty="0">
                <a:solidFill>
                  <a:srgbClr val="0066FF"/>
                </a:solidFill>
              </a:rPr>
              <a:t>that contains the </a:t>
            </a:r>
            <a:r>
              <a:rPr lang="en-US" sz="2000" dirty="0">
                <a:solidFill>
                  <a:srgbClr val="FF0000"/>
                </a:solidFill>
              </a:rPr>
              <a:t>search key value  </a:t>
            </a:r>
          </a:p>
        </p:txBody>
      </p:sp>
    </p:spTree>
    <p:extLst>
      <p:ext uri="{BB962C8B-B14F-4D97-AF65-F5344CB8AC3E}">
        <p14:creationId xmlns:p14="http://schemas.microsoft.com/office/powerpoint/2010/main" val="396144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Concept: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Sequential file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whose </a:t>
            </a:r>
            <a:r>
              <a:rPr lang="en-US" b="1" dirty="0">
                <a:solidFill>
                  <a:srgbClr val="0066FF"/>
                </a:solidFill>
              </a:rPr>
              <a:t>records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sorted</a:t>
            </a:r>
            <a:r>
              <a:rPr lang="en-US" dirty="0"/>
              <a:t> by some </a:t>
            </a:r>
            <a:r>
              <a:rPr lang="en-US" b="1" i="1" dirty="0">
                <a:solidFill>
                  <a:srgbClr val="0066FF"/>
                </a:solidFill>
              </a:rPr>
              <a:t>attribute(s) </a:t>
            </a:r>
            <a:r>
              <a:rPr lang="en-US" dirty="0"/>
              <a:t>(usually its </a:t>
            </a:r>
            <a:r>
              <a:rPr lang="en-US" b="1" dirty="0"/>
              <a:t>primary 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 a </a:t>
            </a:r>
            <a:r>
              <a:rPr lang="en-US" dirty="0">
                <a:solidFill>
                  <a:srgbClr val="FF0000"/>
                </a:solidFill>
              </a:rPr>
              <a:t>sequential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D9919-E13A-4CF3-AC13-1A267B098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45" y="3444064"/>
            <a:ext cx="3825081" cy="3174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C43CB-0342-4FA3-9C32-2BE39A2C8345}"/>
              </a:ext>
            </a:extLst>
          </p:cNvPr>
          <p:cNvSpPr txBox="1"/>
          <p:nvPr/>
        </p:nvSpPr>
        <p:spPr>
          <a:xfrm>
            <a:off x="6044380" y="4503609"/>
            <a:ext cx="5309420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/>
              <a:t>Sort key: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b="1" dirty="0"/>
              <a:t>Field(s)</a:t>
            </a:r>
            <a:r>
              <a:rPr lang="en-US" sz="2400" dirty="0"/>
              <a:t> whose values are used to </a:t>
            </a:r>
            <a:r>
              <a:rPr lang="en-US" sz="2400" dirty="0">
                <a:solidFill>
                  <a:srgbClr val="FF0000"/>
                </a:solidFill>
              </a:rPr>
              <a:t>sort/order </a:t>
            </a:r>
            <a:r>
              <a:rPr lang="en-US" sz="2400" dirty="0"/>
              <a:t>the </a:t>
            </a:r>
            <a:r>
              <a:rPr lang="en-US" sz="2400" b="1" dirty="0"/>
              <a:t>records</a:t>
            </a:r>
            <a:r>
              <a:rPr lang="en-US" sz="2400" dirty="0"/>
              <a:t> in a </a:t>
            </a:r>
            <a:r>
              <a:rPr lang="en-US" sz="2400" b="1" dirty="0">
                <a:solidFill>
                  <a:srgbClr val="0066FF"/>
                </a:solidFill>
              </a:rPr>
              <a:t>sequential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3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index:</a:t>
            </a:r>
            <a:endParaRPr lang="en-US" b="1" dirty="0"/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Ordered index </a:t>
            </a:r>
            <a:r>
              <a:rPr lang="en-US" dirty="0"/>
              <a:t>= an </a:t>
            </a:r>
            <a:r>
              <a:rPr lang="en-US" dirty="0">
                <a:solidFill>
                  <a:srgbClr val="FF0000"/>
                </a:solidFill>
              </a:rPr>
              <a:t>index file </a:t>
            </a:r>
            <a:r>
              <a:rPr lang="en-US" dirty="0"/>
              <a:t>where the </a:t>
            </a:r>
            <a:r>
              <a:rPr lang="en-US" b="1" dirty="0"/>
              <a:t>index entries </a:t>
            </a:r>
            <a:r>
              <a:rPr lang="en-US" dirty="0"/>
              <a:t>are </a:t>
            </a:r>
            <a:r>
              <a:rPr lang="en-US" b="1" dirty="0">
                <a:solidFill>
                  <a:srgbClr val="0066FF"/>
                </a:solidFill>
              </a:rPr>
              <a:t>sorted </a:t>
            </a:r>
            <a:r>
              <a:rPr lang="en-US" dirty="0"/>
              <a:t>(in the order of the </a:t>
            </a:r>
            <a:r>
              <a:rPr lang="en-US" b="1" dirty="0">
                <a:solidFill>
                  <a:srgbClr val="0066FF"/>
                </a:solidFill>
              </a:rPr>
              <a:t>search key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an ordered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09543-9A95-4C1C-9CCF-1D966825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00" y="2169094"/>
            <a:ext cx="7000000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Index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Note:</a:t>
            </a:r>
          </a:p>
          <a:p>
            <a:pPr lvl="1"/>
            <a:r>
              <a:rPr lang="en-US" dirty="0"/>
              <a:t>Take </a:t>
            </a:r>
            <a:r>
              <a:rPr lang="en-US" b="1" dirty="0">
                <a:solidFill>
                  <a:srgbClr val="FF0000"/>
                </a:solidFill>
              </a:rPr>
              <a:t>sorted </a:t>
            </a:r>
            <a:r>
              <a:rPr lang="en-US" dirty="0"/>
              <a:t>with a grain of salt</a:t>
            </a:r>
          </a:p>
          <a:p>
            <a:pPr lvl="2"/>
            <a:r>
              <a:rPr lang="en-US" altLang="zh-CN" dirty="0"/>
              <a:t>We will discuss</a:t>
            </a:r>
            <a:r>
              <a:rPr lang="en-US" altLang="zh-CN" dirty="0">
                <a:solidFill>
                  <a:srgbClr val="0066FF"/>
                </a:solidFill>
              </a:rPr>
              <a:t> </a:t>
            </a:r>
            <a:r>
              <a:rPr lang="en-US" altLang="zh-CN" b="1" dirty="0">
                <a:solidFill>
                  <a:srgbClr val="0066FF"/>
                </a:solidFill>
              </a:rPr>
              <a:t>B-tree</a:t>
            </a:r>
            <a:r>
              <a:rPr lang="en-US" altLang="zh-CN" dirty="0"/>
              <a:t> that store the </a:t>
            </a:r>
            <a:r>
              <a:rPr lang="en-US" altLang="zh-CN" b="1" dirty="0"/>
              <a:t>keys</a:t>
            </a:r>
            <a:r>
              <a:rPr lang="en-US" altLang="zh-CN" dirty="0"/>
              <a:t> in a </a:t>
            </a:r>
            <a:r>
              <a:rPr lang="en-US" altLang="zh-CN" b="1" dirty="0">
                <a:solidFill>
                  <a:srgbClr val="FF0000"/>
                </a:solidFill>
              </a:rPr>
              <a:t>tree structure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There is an </a:t>
            </a:r>
            <a:r>
              <a:rPr lang="en-US" b="1" dirty="0">
                <a:solidFill>
                  <a:srgbClr val="0066FF"/>
                </a:solidFill>
              </a:rPr>
              <a:t>ordering</a:t>
            </a:r>
            <a:r>
              <a:rPr lang="en-US" dirty="0"/>
              <a:t> of the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in a </a:t>
            </a:r>
            <a:r>
              <a:rPr lang="en-US" b="1" dirty="0">
                <a:solidFill>
                  <a:srgbClr val="FF0000"/>
                </a:solidFill>
              </a:rPr>
              <a:t>B-tree</a:t>
            </a:r>
            <a:r>
              <a:rPr lang="en-US" dirty="0"/>
              <a:t>, but the </a:t>
            </a:r>
            <a:r>
              <a:rPr lang="en-US" b="1" dirty="0">
                <a:solidFill>
                  <a:srgbClr val="0066FF"/>
                </a:solidFill>
              </a:rPr>
              <a:t>ordering </a:t>
            </a:r>
            <a:r>
              <a:rPr lang="en-US" dirty="0"/>
              <a:t>is not </a:t>
            </a:r>
            <a:r>
              <a:rPr lang="en-US" b="1" dirty="0">
                <a:solidFill>
                  <a:srgbClr val="0066FF"/>
                </a:solidFill>
              </a:rPr>
              <a:t>sequential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See it shortly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09543-9A95-4C1C-9CCF-1D966825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385" y="4099034"/>
            <a:ext cx="4032415" cy="26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Index – Primary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index:</a:t>
            </a:r>
            <a:endParaRPr lang="en-US" b="1" dirty="0"/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ordered index </a:t>
            </a:r>
            <a:r>
              <a:rPr lang="en-US" dirty="0"/>
              <a:t>whose </a:t>
            </a:r>
            <a:r>
              <a:rPr lang="en-US" b="1" dirty="0">
                <a:solidFill>
                  <a:srgbClr val="0066FF"/>
                </a:solidFill>
              </a:rPr>
              <a:t>search key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also</a:t>
            </a:r>
            <a:r>
              <a:rPr lang="en-US" dirty="0"/>
              <a:t> the </a:t>
            </a:r>
            <a:r>
              <a:rPr lang="en-US" b="1" dirty="0">
                <a:solidFill>
                  <a:srgbClr val="0066FF"/>
                </a:solidFill>
              </a:rPr>
              <a:t>sort key </a:t>
            </a:r>
            <a:r>
              <a:rPr lang="en-US" dirty="0"/>
              <a:t>used for the </a:t>
            </a:r>
            <a:r>
              <a:rPr lang="en-US" b="1" dirty="0">
                <a:solidFill>
                  <a:srgbClr val="0066FF"/>
                </a:solidFill>
              </a:rPr>
              <a:t>sequential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a primary index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F4403-4939-48AF-B3A0-35F2E394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45" y="2669458"/>
            <a:ext cx="5613769" cy="41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1341</Words>
  <Application>Microsoft Office PowerPoint</Application>
  <PresentationFormat>Widescreen</PresentationFormat>
  <Paragraphs>315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Office Theme</vt:lpstr>
      <vt:lpstr>Microsoft Equation 3.0</vt:lpstr>
      <vt:lpstr>Chapter 17: Indexing</vt:lpstr>
      <vt:lpstr>Introduction to Indexing</vt:lpstr>
      <vt:lpstr>Definitions</vt:lpstr>
      <vt:lpstr>Definitions (cont.)</vt:lpstr>
      <vt:lpstr>What You Can Achieve with an Index</vt:lpstr>
      <vt:lpstr>Basic Concept: Sequential File</vt:lpstr>
      <vt:lpstr>Ordered Index</vt:lpstr>
      <vt:lpstr>Ordered Index (cont.)</vt:lpstr>
      <vt:lpstr>Ordered Index – Primary Index</vt:lpstr>
      <vt:lpstr>Ordered Index – Secondary Index</vt:lpstr>
      <vt:lpstr>Dense and Sparse Index</vt:lpstr>
      <vt:lpstr>Dense and Sparse Index (cont.)</vt:lpstr>
      <vt:lpstr>How to Use a Sparse Index</vt:lpstr>
      <vt:lpstr>Multi-Level Index</vt:lpstr>
      <vt:lpstr>Example: A Multi-Level Index</vt:lpstr>
      <vt:lpstr>How to Use a Multi-Level Index </vt:lpstr>
      <vt:lpstr>Using an Index to Answer Queries</vt:lpstr>
      <vt:lpstr>Using an Index to Answer Queries (cont.)</vt:lpstr>
      <vt:lpstr>PowerPoint Presentation</vt:lpstr>
      <vt:lpstr>B+-Tree: Introduction </vt:lpstr>
      <vt:lpstr>B+-Tree: Introduction (cont.) </vt:lpstr>
      <vt:lpstr>Difference between a B-Tree and a B+-Tree</vt:lpstr>
      <vt:lpstr>Structure of a B+-Tree – Internal Node</vt:lpstr>
      <vt:lpstr>Structure of a B+-Tree – Internal Node (Example)</vt:lpstr>
      <vt:lpstr>Structure of a B+-Tree – Internal Node (cont.)</vt:lpstr>
      <vt:lpstr>Structure of a B+-Tree – Leaf Node</vt:lpstr>
      <vt:lpstr>Structure of a B+-Tree – Leaf Node (cont.)</vt:lpstr>
      <vt:lpstr>Example of a B+-Tree</vt:lpstr>
      <vt:lpstr>Searching in A B+ Tree</vt:lpstr>
      <vt:lpstr>Searching in A B+ Tree (cont.)</vt:lpstr>
      <vt:lpstr>Searching in A B+ Tree (Example)</vt:lpstr>
      <vt:lpstr>Searching in A B+ Tree (Example) (cont.)</vt:lpstr>
      <vt:lpstr>Discussion for Homework</vt:lpstr>
      <vt:lpstr>Discussion for Homework (cont.)</vt:lpstr>
      <vt:lpstr>Discussion for Homework (cont.)</vt:lpstr>
      <vt:lpstr>Discussion for Homework (cont.)</vt:lpstr>
      <vt:lpstr>Discussion for Homework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Administrator</cp:lastModifiedBy>
  <cp:revision>505</cp:revision>
  <dcterms:created xsi:type="dcterms:W3CDTF">2015-09-18T05:48:25Z</dcterms:created>
  <dcterms:modified xsi:type="dcterms:W3CDTF">2017-10-30T19:39:59Z</dcterms:modified>
</cp:coreProperties>
</file>