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17" r:id="rId3"/>
    <p:sldId id="449" r:id="rId4"/>
    <p:sldId id="448" r:id="rId5"/>
    <p:sldId id="420" r:id="rId6"/>
    <p:sldId id="418" r:id="rId7"/>
    <p:sldId id="419" r:id="rId8"/>
    <p:sldId id="421" r:id="rId9"/>
    <p:sldId id="422" r:id="rId10"/>
    <p:sldId id="423" r:id="rId11"/>
    <p:sldId id="424" r:id="rId12"/>
    <p:sldId id="425" r:id="rId13"/>
    <p:sldId id="42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28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5" autoAdjust="0"/>
    <p:restoredTop sz="95199" autoAdjust="0"/>
  </p:normalViewPr>
  <p:slideViewPr>
    <p:cSldViewPr snapToGrid="0" snapToObjects="1">
      <p:cViewPr varScale="1">
        <p:scale>
          <a:sx n="114" d="100"/>
          <a:sy n="114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2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8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6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0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5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9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1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2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9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5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17: Indexing (cont.)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Split</a:t>
            </a:r>
            <a:r>
              <a:rPr lang="en-US" altLang="zh-CN" dirty="0"/>
              <a:t> this </a:t>
            </a:r>
            <a:r>
              <a:rPr lang="en-US" altLang="zh-CN" b="1" dirty="0">
                <a:solidFill>
                  <a:srgbClr val="0066FF"/>
                </a:solidFill>
              </a:rPr>
              <a:t>virtual node</a:t>
            </a:r>
            <a:r>
              <a:rPr lang="en-US" altLang="zh-CN" dirty="0"/>
              <a:t> into </a:t>
            </a:r>
            <a:r>
              <a:rPr lang="en-US" altLang="zh-CN" b="1" dirty="0">
                <a:solidFill>
                  <a:srgbClr val="FF0000"/>
                </a:solidFill>
              </a:rPr>
              <a:t>2 "equal" halves</a:t>
            </a:r>
            <a:r>
              <a:rPr lang="en-US" altLang="zh-CN" dirty="0"/>
              <a:t>: 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2B91B-312F-40D8-AECD-A3B44733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27" y="2454950"/>
            <a:ext cx="7247619" cy="35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A12E8B-7A0A-443A-BA86-CA019412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4" r="15096" b="35734"/>
          <a:stretch/>
        </p:blipFill>
        <p:spPr>
          <a:xfrm>
            <a:off x="5098143" y="5869764"/>
            <a:ext cx="3512457" cy="9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Redrawn: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4EFABB-2F03-459D-BDEA-F0DC429336FD}"/>
              </a:ext>
            </a:extLst>
          </p:cNvPr>
          <p:cNvGrpSpPr/>
          <p:nvPr/>
        </p:nvGrpSpPr>
        <p:grpSpPr>
          <a:xfrm>
            <a:off x="838200" y="2886464"/>
            <a:ext cx="8971428" cy="3104762"/>
            <a:chOff x="838200" y="2886464"/>
            <a:chExt cx="8971428" cy="31047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74C157-BA09-4886-95D6-9379FB30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886464"/>
              <a:ext cx="8971428" cy="31047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BA7CE6-28A3-47D7-B923-1B289378628A}"/>
                </a:ext>
              </a:extLst>
            </p:cNvPr>
            <p:cNvSpPr txBox="1"/>
            <p:nvPr/>
          </p:nvSpPr>
          <p:spPr>
            <a:xfrm>
              <a:off x="3886200" y="4777740"/>
              <a:ext cx="25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F954AC-6991-4D63-9732-7DE506363213}"/>
                </a:ext>
              </a:extLst>
            </p:cNvPr>
            <p:cNvSpPr txBox="1"/>
            <p:nvPr/>
          </p:nvSpPr>
          <p:spPr>
            <a:xfrm>
              <a:off x="4160520" y="4776400"/>
              <a:ext cx="342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The </a:t>
            </a:r>
            <a:r>
              <a:rPr lang="en-US" altLang="zh-CN" b="1" i="1" dirty="0">
                <a:solidFill>
                  <a:srgbClr val="0066FF"/>
                </a:solidFill>
              </a:rPr>
              <a:t>middle</a:t>
            </a:r>
            <a:r>
              <a:rPr lang="en-US" altLang="zh-CN" b="1" dirty="0">
                <a:solidFill>
                  <a:srgbClr val="0066FF"/>
                </a:solidFill>
              </a:rPr>
              <a:t> search key</a:t>
            </a:r>
            <a:r>
              <a:rPr lang="en-US" altLang="zh-CN" dirty="0"/>
              <a:t> (= 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) (and the </a:t>
            </a:r>
            <a:r>
              <a:rPr lang="en-US" altLang="zh-CN" b="1" dirty="0">
                <a:solidFill>
                  <a:srgbClr val="0066FF"/>
                </a:solidFill>
              </a:rPr>
              <a:t>new node pointer L'</a:t>
            </a:r>
            <a:r>
              <a:rPr lang="en-US" altLang="zh-CN" dirty="0"/>
              <a:t>) ---</a:t>
            </a:r>
            <a:r>
              <a:rPr lang="en-US" altLang="zh-CN" b="1" dirty="0"/>
              <a:t> insert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(4, L')</a:t>
            </a:r>
            <a:r>
              <a:rPr lang="en-US" altLang="zh-CN" dirty="0"/>
              <a:t> --- into the </a:t>
            </a:r>
            <a:r>
              <a:rPr lang="en-US" altLang="zh-CN" b="1" dirty="0">
                <a:solidFill>
                  <a:srgbClr val="0066FF"/>
                </a:solidFill>
              </a:rPr>
              <a:t>parent node</a:t>
            </a:r>
            <a:r>
              <a:rPr lang="en-US" altLang="zh-CN" dirty="0"/>
              <a:t> of 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E14666-4862-48BE-B70F-DC97B4F3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95" y="3553131"/>
            <a:ext cx="852380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Result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1571C-420A-4272-994E-2E3A911E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95" y="2699209"/>
            <a:ext cx="8561905" cy="24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9EC11C-967F-48A7-8C78-DB322449DD71}"/>
              </a:ext>
            </a:extLst>
          </p:cNvPr>
          <p:cNvSpPr/>
          <p:nvPr/>
        </p:nvSpPr>
        <p:spPr>
          <a:xfrm>
            <a:off x="1420294" y="5464563"/>
            <a:ext cx="8790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Notice that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the node </a:t>
            </a:r>
            <a:r>
              <a:rPr lang="en-US" altLang="zh-CN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L'</a:t>
            </a:r>
            <a:r>
              <a:rPr lang="en-US" altLang="zh-CN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the </a:t>
            </a:r>
            <a:r>
              <a:rPr lang="en-US" altLang="zh-CN" b="1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right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subtree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of the </a:t>
            </a:r>
            <a:r>
              <a:rPr lang="en-US" altLang="zh-CN" b="1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en-US" altLang="zh-CN" dirty="0">
                <a:solidFill>
                  <a:srgbClr val="006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Insert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( 40,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(40) )</a:t>
            </a:r>
            <a:r>
              <a:rPr lang="en-US" altLang="zh-CN" dirty="0"/>
              <a:t> into the following 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-tree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73CAB-9E31-4E7C-A047-1BDB437D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53" y="2944863"/>
            <a:ext cx="8219048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Find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leaf node L</a:t>
            </a:r>
            <a:r>
              <a:rPr lang="en-US" altLang="zh-CN" dirty="0"/>
              <a:t> that would </a:t>
            </a:r>
            <a:r>
              <a:rPr lang="en-US" altLang="zh-CN" b="1" dirty="0"/>
              <a:t>contain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search key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0B0DA-2B9D-400C-985D-19EC0EFA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77" y="2793644"/>
            <a:ext cx="8200000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Make a </a:t>
            </a:r>
            <a:r>
              <a:rPr lang="en-US" altLang="zh-CN" b="1" dirty="0">
                <a:solidFill>
                  <a:srgbClr val="0066FF"/>
                </a:solidFill>
              </a:rPr>
              <a:t>virtual node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dirty="0"/>
              <a:t>by </a:t>
            </a:r>
            <a:r>
              <a:rPr lang="en-US" altLang="zh-CN" b="1" dirty="0"/>
              <a:t>inserting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( 40,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(40) )</a:t>
            </a:r>
            <a:r>
              <a:rPr lang="en-US" altLang="zh-CN" dirty="0"/>
              <a:t> into the </a:t>
            </a:r>
            <a:r>
              <a:rPr lang="en-US" altLang="zh-CN" b="1" dirty="0"/>
              <a:t>correct position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8208F-707D-4D21-AFB4-01A242E9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16" y="2416713"/>
            <a:ext cx="8209524" cy="4304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751CD-22B2-4B14-AADF-064E58C4F85A}"/>
              </a:ext>
            </a:extLst>
          </p:cNvPr>
          <p:cNvSpPr txBox="1"/>
          <p:nvPr/>
        </p:nvSpPr>
        <p:spPr>
          <a:xfrm>
            <a:off x="478960" y="3414932"/>
            <a:ext cx="306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 </a:t>
            </a:r>
            <a:r>
              <a:rPr lang="en-US" altLang="zh-CN" sz="2400" b="1" dirty="0">
                <a:solidFill>
                  <a:srgbClr val="0066FF"/>
                </a:solidFill>
              </a:rPr>
              <a:t>virtual node </a:t>
            </a:r>
            <a:r>
              <a:rPr lang="en-US" altLang="zh-CN" sz="2400" dirty="0"/>
              <a:t>does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b="1" dirty="0"/>
              <a:t> </a:t>
            </a:r>
            <a:r>
              <a:rPr lang="en-US" altLang="zh-CN" sz="2400" dirty="0"/>
              <a:t>exist !</a:t>
            </a:r>
          </a:p>
          <a:p>
            <a:endParaRPr lang="en-US" sz="2400" dirty="0"/>
          </a:p>
          <a:p>
            <a:r>
              <a:rPr lang="en-US" altLang="zh-CN" sz="2400" dirty="0"/>
              <a:t>This step is </a:t>
            </a:r>
            <a:r>
              <a:rPr lang="en-US" altLang="zh-CN" sz="2400" b="1" i="1" dirty="0"/>
              <a:t>only</a:t>
            </a:r>
            <a:r>
              <a:rPr lang="en-US" altLang="zh-CN" sz="2400" dirty="0"/>
              <a:t> done to help you </a:t>
            </a:r>
            <a:r>
              <a:rPr lang="en-US" altLang="zh-CN" sz="2400" b="1" dirty="0">
                <a:solidFill>
                  <a:srgbClr val="FF0000"/>
                </a:solidFill>
              </a:rPr>
              <a:t>visualize</a:t>
            </a:r>
            <a:r>
              <a:rPr lang="en-US" altLang="zh-CN" sz="2400" b="1" dirty="0"/>
              <a:t> </a:t>
            </a: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rgbClr val="0066FF"/>
                </a:solidFill>
              </a:rPr>
              <a:t>insert algorithm</a:t>
            </a:r>
            <a:endParaRPr lang="en-US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Split</a:t>
            </a:r>
            <a:r>
              <a:rPr lang="en-US" altLang="zh-CN" dirty="0"/>
              <a:t> this </a:t>
            </a:r>
            <a:r>
              <a:rPr lang="en-US" altLang="zh-CN" b="1" dirty="0">
                <a:solidFill>
                  <a:srgbClr val="0066FF"/>
                </a:solidFill>
              </a:rPr>
              <a:t>virtual node</a:t>
            </a:r>
            <a:r>
              <a:rPr lang="en-US" altLang="zh-CN" dirty="0"/>
              <a:t> into </a:t>
            </a:r>
            <a:r>
              <a:rPr lang="en-US" altLang="zh-CN" b="1" dirty="0"/>
              <a:t>2 "equal" halves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2B0C7-0355-49FE-ACB3-E72AEB95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1" y="2469468"/>
            <a:ext cx="8209524" cy="4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05A58-35BC-46E7-956F-6BBD1B99A8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4" r="6643" b="38150"/>
          <a:stretch/>
        </p:blipFill>
        <p:spPr>
          <a:xfrm>
            <a:off x="8312325" y="5790778"/>
            <a:ext cx="3411415" cy="9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Redrawn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182D3-63B0-49FE-9F59-8A1639B5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35" y="2565876"/>
            <a:ext cx="9676190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Insert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(40, L') </a:t>
            </a:r>
            <a:r>
              <a:rPr lang="en-US" altLang="zh-CN" dirty="0"/>
              <a:t>into the </a:t>
            </a:r>
            <a:r>
              <a:rPr lang="en-US" altLang="zh-CN" b="1" dirty="0"/>
              <a:t>parent node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41278-A411-445D-AA06-010E654B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19" y="2781702"/>
            <a:ext cx="9704762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 Topic: </a:t>
            </a:r>
            <a:r>
              <a:rPr lang="en-US" altLang="zh-CN" b="1" dirty="0"/>
              <a:t>Inserting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search key 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 </a:t>
            </a:r>
            <a:r>
              <a:rPr lang="en-US" altLang="zh-CN" dirty="0"/>
              <a:t>into a </a:t>
            </a:r>
            <a:r>
              <a:rPr lang="en-US" altLang="zh-CN" b="1" dirty="0">
                <a:solidFill>
                  <a:srgbClr val="0066FF"/>
                </a:solidFill>
              </a:rPr>
              <a:t>B-tree</a:t>
            </a:r>
          </a:p>
          <a:p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dirty="0"/>
              <a:t>Two limitation </a:t>
            </a:r>
            <a:r>
              <a:rPr lang="en-US" altLang="zh-CN" b="1" dirty="0"/>
              <a:t>condition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Means what???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maximum</a:t>
            </a:r>
            <a:r>
              <a:rPr lang="en-US" altLang="zh-CN" dirty="0"/>
              <a:t> number of </a:t>
            </a:r>
            <a:r>
              <a:rPr lang="en-US" altLang="zh-CN" b="1" dirty="0"/>
              <a:t>pointers</a:t>
            </a:r>
            <a:r>
              <a:rPr lang="en-US" altLang="zh-CN" dirty="0"/>
              <a:t> in a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 tree node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</a:p>
          <a:p>
            <a:pPr lvl="2"/>
            <a:endParaRPr lang="en-US" altLang="zh-CN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leaf</a:t>
            </a:r>
            <a:r>
              <a:rPr lang="en-US" altLang="zh-CN" sz="2400" b="1" i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Means what???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maximum</a:t>
            </a:r>
            <a:r>
              <a:rPr lang="en-US" altLang="zh-CN" dirty="0"/>
              <a:t> number of </a:t>
            </a:r>
            <a:r>
              <a:rPr lang="en-US" altLang="zh-CN" b="1" dirty="0"/>
              <a:t>pointers</a:t>
            </a:r>
            <a:r>
              <a:rPr lang="en-US" altLang="zh-CN" dirty="0"/>
              <a:t> in a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 tree </a:t>
            </a:r>
            <a:r>
              <a:rPr lang="en-US" altLang="zh-CN" b="1" dirty="0">
                <a:solidFill>
                  <a:srgbClr val="FF0000"/>
                </a:solidFill>
              </a:rPr>
              <a:t>leaf</a:t>
            </a:r>
            <a:r>
              <a:rPr lang="en-US" altLang="zh-CN" b="1" dirty="0">
                <a:solidFill>
                  <a:srgbClr val="0066FF"/>
                </a:solidFill>
              </a:rPr>
              <a:t> node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leaf</a:t>
            </a:r>
          </a:p>
          <a:p>
            <a:pPr lvl="2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Insert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(40, L') </a:t>
            </a:r>
            <a:r>
              <a:rPr lang="en-US" altLang="zh-CN" dirty="0"/>
              <a:t>into the </a:t>
            </a:r>
            <a:r>
              <a:rPr lang="en-US" altLang="zh-CN" b="1" dirty="0"/>
              <a:t>parent node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B0718-8EA0-4587-B4D0-94111E6C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51" y="2689751"/>
            <a:ext cx="9676190" cy="2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05C95-5C6F-4AE0-A2AB-64CCCB34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5" y="3341074"/>
            <a:ext cx="2400000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Split</a:t>
            </a:r>
            <a:r>
              <a:rPr lang="en-US" altLang="zh-CN" dirty="0"/>
              <a:t> this </a:t>
            </a:r>
            <a:r>
              <a:rPr lang="en-US" altLang="zh-CN" b="1" dirty="0">
                <a:solidFill>
                  <a:srgbClr val="FF0000"/>
                </a:solidFill>
              </a:rPr>
              <a:t>virtual node</a:t>
            </a:r>
            <a:r>
              <a:rPr lang="en-US" altLang="zh-CN" dirty="0"/>
              <a:t> into </a:t>
            </a:r>
            <a:r>
              <a:rPr lang="en-US" altLang="zh-CN" b="1" dirty="0"/>
              <a:t>3 parts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Take the </a:t>
            </a:r>
            <a:r>
              <a:rPr lang="en-US" altLang="zh-CN" b="1" dirty="0">
                <a:solidFill>
                  <a:srgbClr val="FF0000"/>
                </a:solidFill>
              </a:rPr>
              <a:t>middle node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0066FF"/>
                </a:solidFill>
              </a:rPr>
              <a:t>out</a:t>
            </a:r>
            <a:r>
              <a:rPr lang="en-US" altLang="zh-CN" dirty="0"/>
              <a:t> !!!</a:t>
            </a:r>
          </a:p>
          <a:p>
            <a:pPr lvl="1"/>
            <a:r>
              <a:rPr lang="en-US" altLang="zh-CN" dirty="0"/>
              <a:t>Make a </a:t>
            </a:r>
            <a:r>
              <a:rPr lang="en-US" altLang="zh-CN" b="1" i="1" dirty="0">
                <a:solidFill>
                  <a:srgbClr val="FF0000"/>
                </a:solidFill>
              </a:rPr>
              <a:t>left</a:t>
            </a:r>
            <a:r>
              <a:rPr lang="en-US" altLang="zh-CN" b="1" dirty="0">
                <a:solidFill>
                  <a:srgbClr val="FF0000"/>
                </a:solidFill>
              </a:rPr>
              <a:t> half node 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Make a </a:t>
            </a:r>
            <a:r>
              <a:rPr lang="en-US" altLang="zh-CN" b="1" i="1" dirty="0">
                <a:solidFill>
                  <a:srgbClr val="FF0000"/>
                </a:solidFill>
              </a:rPr>
              <a:t>right</a:t>
            </a:r>
            <a:r>
              <a:rPr lang="en-US" altLang="zh-CN" b="1" dirty="0">
                <a:solidFill>
                  <a:srgbClr val="FF0000"/>
                </a:solidFill>
              </a:rPr>
              <a:t> half node R</a:t>
            </a:r>
            <a:r>
              <a:rPr lang="en-US" altLang="zh-CN" dirty="0"/>
              <a:t>         </a:t>
            </a:r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6E99-560E-4703-877B-6CB7C8AA6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07"/>
          <a:stretch/>
        </p:blipFill>
        <p:spPr>
          <a:xfrm>
            <a:off x="1224571" y="3891528"/>
            <a:ext cx="9742857" cy="28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Result: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78904-199B-4CA5-8B75-56DC93BA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43" y="2671940"/>
            <a:ext cx="9685714" cy="2838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49845E-5720-4E14-960E-EDF63FC17DDA}"/>
              </a:ext>
            </a:extLst>
          </p:cNvPr>
          <p:cNvSpPr/>
          <p:nvPr/>
        </p:nvSpPr>
        <p:spPr>
          <a:xfrm>
            <a:off x="1253143" y="5903524"/>
            <a:ext cx="9508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Notice that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the 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 node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is the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subtree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of the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400" b="1" dirty="0">
                <a:latin typeface="Times New Roman" panose="02020603050405020304" pitchFamily="18" charset="0"/>
              </a:rPr>
              <a:t>40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!!!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44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>
            <a:normAutofit/>
          </a:bodyPr>
          <a:lstStyle/>
          <a:p>
            <a:r>
              <a:rPr lang="en-US" altLang="zh-CN" dirty="0"/>
              <a:t>Insert 40 into its parent:</a:t>
            </a:r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3605F-D5E8-466A-9A7D-50D47826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78" y="2873929"/>
            <a:ext cx="854285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3: Leaf Node is Full - Cascade Insert Up Multiple Levels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>
            <a:normAutofit/>
          </a:bodyPr>
          <a:lstStyle/>
          <a:p>
            <a:r>
              <a:rPr lang="en-US" altLang="zh-CN" dirty="0"/>
              <a:t>Result:</a:t>
            </a:r>
          </a:p>
          <a:p>
            <a:pPr lvl="2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596F4-647A-483B-9A77-9E5C0E7A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05" y="2626866"/>
            <a:ext cx="8571428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PARTS </a:t>
            </a:r>
            <a:r>
              <a:rPr lang="en-US" b="1" dirty="0">
                <a:solidFill>
                  <a:srgbClr val="0066FF"/>
                </a:solidFill>
              </a:rPr>
              <a:t>file</a:t>
            </a:r>
            <a:r>
              <a:rPr lang="en-US" dirty="0"/>
              <a:t> with Part# as the </a:t>
            </a:r>
            <a:r>
              <a:rPr lang="en-US" b="1" dirty="0">
                <a:solidFill>
                  <a:srgbClr val="0066FF"/>
                </a:solidFill>
              </a:rPr>
              <a:t>key field </a:t>
            </a:r>
            <a:r>
              <a:rPr lang="en-US" dirty="0"/>
              <a:t>includes </a:t>
            </a:r>
            <a:r>
              <a:rPr lang="en-US" b="1" dirty="0">
                <a:solidFill>
                  <a:srgbClr val="0066FF"/>
                </a:solidFill>
              </a:rPr>
              <a:t>records</a:t>
            </a:r>
            <a:r>
              <a:rPr lang="en-US" dirty="0"/>
              <a:t> with the following Part# values: </a:t>
            </a:r>
          </a:p>
          <a:p>
            <a:pPr lvl="1"/>
            <a:r>
              <a:rPr lang="en-US" dirty="0"/>
              <a:t>23, 65, 37, 60, 46, 92, 48, 71, 56, 59, 18, 21, 10, 74, 78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Suppose that the </a:t>
            </a:r>
            <a:r>
              <a:rPr lang="en-US" b="1" dirty="0">
                <a:solidFill>
                  <a:srgbClr val="0066FF"/>
                </a:solidFill>
              </a:rPr>
              <a:t>search field </a:t>
            </a:r>
            <a:r>
              <a:rPr lang="en-US" dirty="0"/>
              <a:t>values are </a:t>
            </a:r>
            <a:r>
              <a:rPr lang="en-US" b="1" dirty="0">
                <a:solidFill>
                  <a:srgbClr val="FF0000"/>
                </a:solidFill>
              </a:rPr>
              <a:t>inserted</a:t>
            </a:r>
            <a:r>
              <a:rPr lang="en-US" dirty="0"/>
              <a:t> </a:t>
            </a:r>
            <a:r>
              <a:rPr lang="en-US" b="1" dirty="0"/>
              <a:t>in the given order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Into </a:t>
            </a:r>
            <a:r>
              <a:rPr lang="en-US" b="1" dirty="0">
                <a:solidFill>
                  <a:srgbClr val="0066FF"/>
                </a:solidFill>
              </a:rPr>
              <a:t>B</a:t>
            </a:r>
            <a:r>
              <a:rPr lang="en-US" b="1" baseline="30000" dirty="0">
                <a:solidFill>
                  <a:srgbClr val="0066FF"/>
                </a:solidFill>
              </a:rPr>
              <a:t>+</a:t>
            </a:r>
            <a:r>
              <a:rPr lang="en-US" b="1" dirty="0">
                <a:solidFill>
                  <a:srgbClr val="0066FF"/>
                </a:solidFill>
              </a:rPr>
              <a:t>-tree </a:t>
            </a:r>
            <a:r>
              <a:rPr lang="en-US" dirty="0"/>
              <a:t>of order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= 4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baseline="-25000" dirty="0">
                <a:solidFill>
                  <a:srgbClr val="FF0000"/>
                </a:solidFill>
              </a:rPr>
              <a:t>leaf</a:t>
            </a:r>
            <a:r>
              <a:rPr lang="en-US" b="1" dirty="0">
                <a:solidFill>
                  <a:srgbClr val="FF0000"/>
                </a:solidFill>
              </a:rPr>
              <a:t> = 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show how the tree will expand and the final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= 4! </a:t>
            </a:r>
          </a:p>
          <a:p>
            <a:pPr lvl="1"/>
            <a:r>
              <a:rPr lang="en-US" dirty="0"/>
              <a:t>Means what???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dirty="0"/>
              <a:t> number of </a:t>
            </a:r>
            <a:r>
              <a:rPr lang="en-US" b="1" dirty="0"/>
              <a:t>pointers</a:t>
            </a:r>
            <a:r>
              <a:rPr lang="en-US" dirty="0"/>
              <a:t> in a </a:t>
            </a:r>
            <a:r>
              <a:rPr lang="en-US" b="1" dirty="0">
                <a:solidFill>
                  <a:srgbClr val="0066FF"/>
                </a:solidFill>
              </a:rPr>
              <a:t>B</a:t>
            </a:r>
            <a:r>
              <a:rPr lang="en-US" b="1" baseline="30000" dirty="0">
                <a:solidFill>
                  <a:srgbClr val="0066FF"/>
                </a:solidFill>
              </a:rPr>
              <a:t>+</a:t>
            </a:r>
            <a:r>
              <a:rPr lang="en-US" b="1" dirty="0">
                <a:solidFill>
                  <a:srgbClr val="0066FF"/>
                </a:solidFill>
              </a:rPr>
              <a:t> tree node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i="1" dirty="0">
                <a:solidFill>
                  <a:srgbClr val="FF0000"/>
                </a:solidFill>
              </a:rPr>
              <a:t>P</a:t>
            </a:r>
            <a:r>
              <a:rPr lang="en-US" sz="2800" b="1" baseline="-25000" dirty="0">
                <a:solidFill>
                  <a:srgbClr val="FF0000"/>
                </a:solidFill>
              </a:rPr>
              <a:t>leaf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3!</a:t>
            </a:r>
          </a:p>
          <a:p>
            <a:pPr lvl="1"/>
            <a:r>
              <a:rPr lang="en-US" dirty="0"/>
              <a:t>Means what???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maximum</a:t>
            </a:r>
            <a:r>
              <a:rPr lang="en-US" altLang="zh-CN" dirty="0"/>
              <a:t> number of </a:t>
            </a:r>
            <a:r>
              <a:rPr lang="en-US" altLang="zh-CN" b="1" dirty="0"/>
              <a:t>pointers</a:t>
            </a:r>
            <a:r>
              <a:rPr lang="en-US" altLang="zh-CN" dirty="0"/>
              <a:t> in a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 tree </a:t>
            </a:r>
            <a:r>
              <a:rPr lang="en-US" altLang="zh-CN" b="1" dirty="0">
                <a:solidFill>
                  <a:srgbClr val="FF0000"/>
                </a:solidFill>
              </a:rPr>
              <a:t>leaf</a:t>
            </a:r>
            <a:r>
              <a:rPr lang="en-US" altLang="zh-CN" b="1" dirty="0">
                <a:solidFill>
                  <a:srgbClr val="0066FF"/>
                </a:solidFill>
              </a:rPr>
              <a:t> node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23, 65,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9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23, 65, 37</a:t>
            </a:r>
            <a:r>
              <a:rPr lang="en-US" altLang="zh-CN" dirty="0">
                <a:solidFill>
                  <a:prstClr val="black"/>
                </a:solidFill>
              </a:rPr>
              <a:t>, 60, 46,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23, 65. 37 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b="1" dirty="0">
                <a:solidFill>
                  <a:prstClr val="black"/>
                </a:solidFill>
              </a:rPr>
              <a:t> 60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D3B0FE-F3E7-4276-84C1-9B16621A615D}"/>
              </a:ext>
            </a:extLst>
          </p:cNvPr>
          <p:cNvGrpSpPr/>
          <p:nvPr/>
        </p:nvGrpSpPr>
        <p:grpSpPr>
          <a:xfrm>
            <a:off x="1117602" y="2950866"/>
            <a:ext cx="2540001" cy="661342"/>
            <a:chOff x="1219200" y="3670587"/>
            <a:chExt cx="2540001" cy="6613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C9C5AA-AFCF-4B02-ACA5-6D1470A771D9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350C1C-6309-414F-8C34-FA9E6FD1ADAF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A44CC1-B87C-4DD8-99A7-DDBEF752EA80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A64E02-648A-4732-94A5-F378C3864199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66C780-9ADD-4AB8-8B8C-80DEFF1F8B80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800492-AF0F-4328-8DC7-8506061A6E59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37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55204E-4251-4494-9AC4-8E33A954E91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FDDE58-1499-4693-9F24-52C25F1FF9E1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2642D0-8A11-437D-AC50-435AB5C748F7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65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E98FC9-2924-4FE1-91CB-026E55E8AB4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01C004-2AB3-4E63-B983-ADC4D9C4498C}"/>
              </a:ext>
            </a:extLst>
          </p:cNvPr>
          <p:cNvGrpSpPr/>
          <p:nvPr/>
        </p:nvGrpSpPr>
        <p:grpSpPr>
          <a:xfrm>
            <a:off x="1117602" y="4886945"/>
            <a:ext cx="3285068" cy="661342"/>
            <a:chOff x="5537193" y="3636721"/>
            <a:chExt cx="3285068" cy="6613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015A64-925C-4232-B190-D79B6E7C82E4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1B68C-D35C-41A7-8066-BBB3C53931BF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391BEA-56BE-48C1-A32D-59614090D4ED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F1EC85-5927-48D3-8120-890AE905C299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E1FE73-367B-4DCE-947D-33F2516A5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89F4C1-FE58-4015-B52A-F7696A30884C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734DC2-EDA0-478F-868C-0381FA9C5773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8718E-065D-4EC1-B21B-4C2AB93FCD0C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F01E2-4707-492A-A418-0304FB6123D7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70C1D3E-2A3F-4F47-B201-4FBCE5891684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D49160-2259-4B83-B120-CF330B46ECF9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69252A-5690-488E-AFE4-DCB7F238E234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1F8E95-8C15-4A2A-9EA1-3A1FF03FE3E8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60</a:t>
              </a:r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id="{642C432A-9681-4C44-80E4-2A5EDDCAC8F2}"/>
              </a:ext>
            </a:extLst>
          </p:cNvPr>
          <p:cNvSpPr/>
          <p:nvPr/>
        </p:nvSpPr>
        <p:spPr>
          <a:xfrm>
            <a:off x="3437465" y="3968544"/>
            <a:ext cx="406403" cy="576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9A6EFC-A352-4785-9112-F7C9CEF578A6}"/>
              </a:ext>
            </a:extLst>
          </p:cNvPr>
          <p:cNvSpPr txBox="1"/>
          <p:nvPr/>
        </p:nvSpPr>
        <p:spPr>
          <a:xfrm>
            <a:off x="3966627" y="4020068"/>
            <a:ext cx="241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Right or Wrong?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E28774-5C29-4D3A-BB3F-40DB950E0532}"/>
              </a:ext>
            </a:extLst>
          </p:cNvPr>
          <p:cNvGrpSpPr/>
          <p:nvPr/>
        </p:nvGrpSpPr>
        <p:grpSpPr>
          <a:xfrm>
            <a:off x="8305813" y="5161927"/>
            <a:ext cx="3285068" cy="661342"/>
            <a:chOff x="5537193" y="3636721"/>
            <a:chExt cx="3285068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F2041B-C781-4D79-BB15-4DFD3285D6A8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999B22-8BB5-403D-B399-F7F1552A3695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72AB60A-7501-4705-8ED3-DB4F912B57BD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D59C40-7A7A-454F-83CF-145273FA0E87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B4CD4E8-4A13-4BAD-958D-61569B8D7D93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AF8FF3-662C-4010-8DD9-0E02222C3E9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C3B243-B067-417D-8606-2C9EDBF93A50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B795AC-C09A-4780-9EF8-E0B8A9F098D9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44A5AE-D404-462D-948F-E3A5FCC68785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1BC9B5D-6167-46EB-A73E-8D3C48D82E96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1D06F5-7FF9-40EF-8336-080609D54B4B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397417-D385-4299-9365-1A9F361721D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4C27C9-F514-490B-A5BE-E8828CCACDE1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D8CC9D0-C19A-431A-A5D8-C041065C3901}"/>
              </a:ext>
            </a:extLst>
          </p:cNvPr>
          <p:cNvSpPr txBox="1"/>
          <p:nvPr/>
        </p:nvSpPr>
        <p:spPr>
          <a:xfrm>
            <a:off x="9118614" y="4031651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Split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BC1DE8-D875-4918-B8D6-5265C8A93586}"/>
              </a:ext>
            </a:extLst>
          </p:cNvPr>
          <p:cNvCxnSpPr>
            <a:cxnSpLocks/>
          </p:cNvCxnSpPr>
          <p:nvPr/>
        </p:nvCxnSpPr>
        <p:spPr>
          <a:xfrm flipV="1">
            <a:off x="9558912" y="4493316"/>
            <a:ext cx="0" cy="644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60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723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</a:t>
            </a:r>
            <a:r>
              <a:rPr lang="en-US" altLang="zh-CN" b="1" dirty="0">
                <a:solidFill>
                  <a:prstClr val="black"/>
                </a:solidFill>
              </a:rPr>
              <a:t>60</a:t>
            </a:r>
            <a:r>
              <a:rPr lang="en-US" altLang="zh-CN" dirty="0">
                <a:solidFill>
                  <a:prstClr val="black"/>
                </a:solidFill>
              </a:rPr>
              <a:t>, 46,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60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1CBB08-04A6-4054-B351-95497BAD4AB4}"/>
              </a:ext>
            </a:extLst>
          </p:cNvPr>
          <p:cNvGrpSpPr/>
          <p:nvPr/>
        </p:nvGrpSpPr>
        <p:grpSpPr>
          <a:xfrm>
            <a:off x="8305813" y="4031651"/>
            <a:ext cx="3285068" cy="1791618"/>
            <a:chOff x="8305813" y="4031651"/>
            <a:chExt cx="3285068" cy="179161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8E28774-5C29-4D3A-BB3F-40DB950E0532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F2041B-C781-4D79-BB15-4DFD3285D6A8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2999B22-8BB5-403D-B399-F7F1552A3695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72AB60A-7501-4705-8ED3-DB4F912B57BD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D59C40-7A7A-454F-83CF-145273FA0E87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23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B4CD4E8-4A13-4BAD-958D-61569B8D7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AF8FF3-662C-4010-8DD9-0E02222C3E9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6C3B243-B067-417D-8606-2C9EDBF93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B795AC-C09A-4780-9EF8-E0B8A9F09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44A5AE-D404-462D-948F-E3A5FCC68785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1BC9B5D-6167-46EB-A73E-8D3C48D82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F1D06F5-7FF9-40EF-8336-080609D54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397417-D385-4299-9365-1A9F36172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4C27C9-F514-490B-A5BE-E8828CCACDE1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65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8CC9D0-C19A-431A-A5D8-C041065C3901}"/>
                </a:ext>
              </a:extLst>
            </p:cNvPr>
            <p:cNvSpPr txBox="1"/>
            <p:nvPr/>
          </p:nvSpPr>
          <p:spPr>
            <a:xfrm>
              <a:off x="9118614" y="4031651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Split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BC1DE8-D875-4918-B8D6-5265C8A93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493316"/>
              <a:ext cx="0" cy="644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50AE83-C797-44B0-B415-95AD9C7B033D}"/>
              </a:ext>
            </a:extLst>
          </p:cNvPr>
          <p:cNvGrpSpPr/>
          <p:nvPr/>
        </p:nvGrpSpPr>
        <p:grpSpPr>
          <a:xfrm>
            <a:off x="2302933" y="3670587"/>
            <a:ext cx="2540001" cy="661342"/>
            <a:chOff x="1219200" y="3670587"/>
            <a:chExt cx="2540001" cy="6613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DA4513-E402-4792-9893-064DED21E18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743B49-A8A6-49DF-9711-C1D11C73CA6B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4A525D-AFBE-4168-8BC5-1A3AB0CC209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6FF043-F1DC-4CF8-B654-3F602324880F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7ABA01-015A-472D-A97B-703A7180E0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262F88-A4E8-4DC5-BF07-E02FE8C427D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EBF888A-D7F2-4DC0-8C20-C745E34F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173784-D6A3-47E1-B705-77F3B9F7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15F169-D5E4-4DE7-8186-E6A7469CF25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ED9E5A-EE20-4EE5-BB1E-113FA4EF0FC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7AC0C1-4C69-4540-AB0A-9316E4DC3BA9}"/>
              </a:ext>
            </a:extLst>
          </p:cNvPr>
          <p:cNvCxnSpPr/>
          <p:nvPr/>
        </p:nvCxnSpPr>
        <p:spPr>
          <a:xfrm flipH="1">
            <a:off x="1845733" y="4331929"/>
            <a:ext cx="575733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A3272-48EB-4298-AA94-E0084D903D5E}"/>
              </a:ext>
            </a:extLst>
          </p:cNvPr>
          <p:cNvCxnSpPr/>
          <p:nvPr/>
        </p:nvCxnSpPr>
        <p:spPr>
          <a:xfrm>
            <a:off x="3251200" y="4331929"/>
            <a:ext cx="745068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85A14C-0D21-43B7-8B5A-47E1F2D1A911}"/>
              </a:ext>
            </a:extLst>
          </p:cNvPr>
          <p:cNvGrpSpPr/>
          <p:nvPr/>
        </p:nvGrpSpPr>
        <p:grpSpPr>
          <a:xfrm>
            <a:off x="296335" y="5223845"/>
            <a:ext cx="2540001" cy="661342"/>
            <a:chOff x="1219200" y="3670587"/>
            <a:chExt cx="2540001" cy="6613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73C82-5A9F-4CA3-8B11-85BD88FE8C66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0B851C-2A93-488A-9735-C42717D71C27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428FBE-00CA-423A-BE11-C117D6E00C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887357-B4EC-4EC2-8F7B-47CE8E8CFD6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F94BC4-BBFE-434B-9584-392A717E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DC34BC-3715-4E10-B88C-CB69CAC82C5F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2B544D5-ED15-4487-BC3B-861C4817DE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E32CA9-C3E9-4684-8032-F9A0877E5C6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A05A8D-2247-4C11-898C-A516993DFFE0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FF3EB6-4029-4CAE-A13E-79C3A5FAA7F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71637B-1F4E-4DB8-9E64-293A9DCF2D23}"/>
              </a:ext>
            </a:extLst>
          </p:cNvPr>
          <p:cNvGrpSpPr/>
          <p:nvPr/>
        </p:nvGrpSpPr>
        <p:grpSpPr>
          <a:xfrm>
            <a:off x="3302000" y="5222992"/>
            <a:ext cx="2540001" cy="661342"/>
            <a:chOff x="1219200" y="3670587"/>
            <a:chExt cx="2540001" cy="6613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B809504-ABB8-48B9-B656-669C51930BB0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A41CD2-EB4C-4B22-AE16-B64BEECF75C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5EAE7A-7106-46FA-B111-C1782809979F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369D791-5B6D-42C4-B801-AA52316CA5D3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A55908E-B3C8-40C6-87D5-13DF954C1DBD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C5F2EF-FFE3-44C1-9304-BEAC402613FC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A09F3DE-9FF5-47F2-A7C2-4822E5EEC044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EFBEFC6-79F9-4ED8-BB68-0FB7D6523E1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CC89613-99C5-4A33-8BF4-A369399A4DBD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9E2165D-2C12-418A-8B02-7B677D7E437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DDA10520-AAC6-40B1-959F-53CA14F33EC4}"/>
              </a:ext>
            </a:extLst>
          </p:cNvPr>
          <p:cNvSpPr/>
          <p:nvPr/>
        </p:nvSpPr>
        <p:spPr>
          <a:xfrm>
            <a:off x="6434667" y="4893733"/>
            <a:ext cx="1227677" cy="39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</a:t>
            </a:r>
            <a:r>
              <a:rPr lang="en-US" altLang="zh-CN" b="1" dirty="0">
                <a:solidFill>
                  <a:prstClr val="black"/>
                </a:solidFill>
              </a:rPr>
              <a:t>46</a:t>
            </a:r>
            <a:r>
              <a:rPr lang="en-US" altLang="zh-CN" dirty="0">
                <a:solidFill>
                  <a:prstClr val="black"/>
                </a:solidFill>
              </a:rPr>
              <a:t>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46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50AE83-C797-44B0-B415-95AD9C7B033D}"/>
              </a:ext>
            </a:extLst>
          </p:cNvPr>
          <p:cNvGrpSpPr/>
          <p:nvPr/>
        </p:nvGrpSpPr>
        <p:grpSpPr>
          <a:xfrm>
            <a:off x="2167469" y="3670587"/>
            <a:ext cx="2540001" cy="661342"/>
            <a:chOff x="1219200" y="3670587"/>
            <a:chExt cx="2540001" cy="6613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DA4513-E402-4792-9893-064DED21E18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743B49-A8A6-49DF-9711-C1D11C73CA6B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4A525D-AFBE-4168-8BC5-1A3AB0CC209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6FF043-F1DC-4CF8-B654-3F602324880F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7ABA01-015A-472D-A97B-703A7180E0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262F88-A4E8-4DC5-BF07-E02FE8C427D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EBF888A-D7F2-4DC0-8C20-C745E34F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173784-D6A3-47E1-B705-77F3B9F7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15F169-D5E4-4DE7-8186-E6A7469CF25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ED9E5A-EE20-4EE5-BB1E-113FA4EF0FC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7AC0C1-4C69-4540-AB0A-9316E4DC3BA9}"/>
              </a:ext>
            </a:extLst>
          </p:cNvPr>
          <p:cNvCxnSpPr/>
          <p:nvPr/>
        </p:nvCxnSpPr>
        <p:spPr>
          <a:xfrm flipH="1">
            <a:off x="1710269" y="4331929"/>
            <a:ext cx="575733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A3272-48EB-4298-AA94-E0084D903D5E}"/>
              </a:ext>
            </a:extLst>
          </p:cNvPr>
          <p:cNvCxnSpPr/>
          <p:nvPr/>
        </p:nvCxnSpPr>
        <p:spPr>
          <a:xfrm>
            <a:off x="3115736" y="4331929"/>
            <a:ext cx="745068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85A14C-0D21-43B7-8B5A-47E1F2D1A911}"/>
              </a:ext>
            </a:extLst>
          </p:cNvPr>
          <p:cNvGrpSpPr/>
          <p:nvPr/>
        </p:nvGrpSpPr>
        <p:grpSpPr>
          <a:xfrm>
            <a:off x="160871" y="5223845"/>
            <a:ext cx="2540001" cy="661342"/>
            <a:chOff x="1219200" y="3670587"/>
            <a:chExt cx="2540001" cy="6613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73C82-5A9F-4CA3-8B11-85BD88FE8C66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0B851C-2A93-488A-9735-C42717D71C27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428FBE-00CA-423A-BE11-C117D6E00C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887357-B4EC-4EC2-8F7B-47CE8E8CFD6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F94BC4-BBFE-434B-9584-392A717E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DC34BC-3715-4E10-B88C-CB69CAC82C5F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2B544D5-ED15-4487-BC3B-861C4817DE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E32CA9-C3E9-4684-8032-F9A0877E5C6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A05A8D-2247-4C11-898C-A516993DFFE0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FF3EB6-4029-4CAE-A13E-79C3A5FAA7F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DDA10520-AAC6-40B1-959F-53CA14F33EC4}"/>
              </a:ext>
            </a:extLst>
          </p:cNvPr>
          <p:cNvSpPr/>
          <p:nvPr/>
        </p:nvSpPr>
        <p:spPr>
          <a:xfrm rot="10800000">
            <a:off x="5858920" y="4297120"/>
            <a:ext cx="1227677" cy="39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553200" y="3726276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65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809504-ABB8-48B9-B656-669C51930BB0}"/>
              </a:ext>
            </a:extLst>
          </p:cNvPr>
          <p:cNvSpPr/>
          <p:nvPr/>
        </p:nvSpPr>
        <p:spPr>
          <a:xfrm>
            <a:off x="3166536" y="5243872"/>
            <a:ext cx="2540001" cy="626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0A41CD2-EB4C-4B22-AE16-B64BEECF75CE}"/>
              </a:ext>
            </a:extLst>
          </p:cNvPr>
          <p:cNvCxnSpPr/>
          <p:nvPr/>
        </p:nvCxnSpPr>
        <p:spPr>
          <a:xfrm>
            <a:off x="3285069" y="524387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5EAE7A-7106-46FA-B111-C1782809979F}"/>
              </a:ext>
            </a:extLst>
          </p:cNvPr>
          <p:cNvCxnSpPr/>
          <p:nvPr/>
        </p:nvCxnSpPr>
        <p:spPr>
          <a:xfrm>
            <a:off x="4013202" y="524387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69D791-5B6D-42C4-B801-AA52316CA5D3}"/>
              </a:ext>
            </a:extLst>
          </p:cNvPr>
          <p:cNvSpPr txBox="1"/>
          <p:nvPr/>
        </p:nvSpPr>
        <p:spPr>
          <a:xfrm>
            <a:off x="3285069" y="5291669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60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A55908E-B3C8-40C6-87D5-13DF954C1DBD}"/>
              </a:ext>
            </a:extLst>
          </p:cNvPr>
          <p:cNvCxnSpPr>
            <a:cxnSpLocks/>
          </p:cNvCxnSpPr>
          <p:nvPr/>
        </p:nvCxnSpPr>
        <p:spPr>
          <a:xfrm>
            <a:off x="4114803" y="5236923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8C5F2EF-FFE3-44C1-9304-BEAC402613FC}"/>
              </a:ext>
            </a:extLst>
          </p:cNvPr>
          <p:cNvSpPr txBox="1"/>
          <p:nvPr/>
        </p:nvSpPr>
        <p:spPr>
          <a:xfrm>
            <a:off x="4165603" y="5278681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65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09F3DE-9FF5-47F2-A7C2-4822E5EEC044}"/>
              </a:ext>
            </a:extLst>
          </p:cNvPr>
          <p:cNvCxnSpPr>
            <a:cxnSpLocks/>
          </p:cNvCxnSpPr>
          <p:nvPr/>
        </p:nvCxnSpPr>
        <p:spPr>
          <a:xfrm>
            <a:off x="4859871" y="5257801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FBEFC6-79F9-4ED8-BB68-0FB7D6523E1B}"/>
              </a:ext>
            </a:extLst>
          </p:cNvPr>
          <p:cNvCxnSpPr>
            <a:cxnSpLocks/>
          </p:cNvCxnSpPr>
          <p:nvPr/>
        </p:nvCxnSpPr>
        <p:spPr>
          <a:xfrm>
            <a:off x="4944536" y="5257800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CC89613-99C5-4A33-8BF4-A369399A4DBD}"/>
              </a:ext>
            </a:extLst>
          </p:cNvPr>
          <p:cNvSpPr txBox="1"/>
          <p:nvPr/>
        </p:nvSpPr>
        <p:spPr>
          <a:xfrm>
            <a:off x="4978403" y="5264750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9E2165D-2C12-418A-8B02-7B677D7E437A}"/>
              </a:ext>
            </a:extLst>
          </p:cNvPr>
          <p:cNvCxnSpPr>
            <a:cxnSpLocks/>
          </p:cNvCxnSpPr>
          <p:nvPr/>
        </p:nvCxnSpPr>
        <p:spPr>
          <a:xfrm>
            <a:off x="5604939" y="522299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Inserting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 Definition: the</a:t>
            </a:r>
            <a:r>
              <a:rPr lang="en-US" altLang="zh-CN" dirty="0">
                <a:solidFill>
                  <a:srgbClr val="FF0000"/>
                </a:solidFill>
              </a:rPr>
              <a:t> middle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endParaRPr lang="en-US" altLang="zh-CN" b="1" dirty="0">
              <a:solidFill>
                <a:srgbClr val="0066FF"/>
              </a:solidFill>
            </a:endParaRPr>
          </a:p>
          <a:p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middle key </a:t>
            </a:r>
            <a:r>
              <a:rPr lang="en-US" altLang="zh-CN" dirty="0"/>
              <a:t>is the key with the </a:t>
            </a:r>
            <a:r>
              <a:rPr lang="en-US" altLang="zh-CN" dirty="0">
                <a:solidFill>
                  <a:srgbClr val="0066FF"/>
                </a:solidFill>
              </a:rPr>
              <a:t>index</a:t>
            </a:r>
            <a:r>
              <a:rPr lang="en-US" altLang="zh-CN" dirty="0"/>
              <a:t> equal to: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98CC7-588F-47D0-B339-35B30DC5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87" y="3428999"/>
            <a:ext cx="4523809" cy="4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6ECFF-D57B-4A38-9ECD-93759BC8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71" y="4786694"/>
            <a:ext cx="4761905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</a:t>
            </a:r>
            <a:r>
              <a:rPr lang="en-US" altLang="zh-CN" b="1" dirty="0">
                <a:solidFill>
                  <a:prstClr val="black"/>
                </a:solidFill>
              </a:rPr>
              <a:t>92</a:t>
            </a:r>
            <a:r>
              <a:rPr lang="en-US" altLang="zh-CN" dirty="0">
                <a:solidFill>
                  <a:prstClr val="black"/>
                </a:solidFill>
              </a:rPr>
              <a:t>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92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65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A45BE8-9C95-409F-A270-B42BEADEE8EF}"/>
              </a:ext>
            </a:extLst>
          </p:cNvPr>
          <p:cNvGrpSpPr/>
          <p:nvPr/>
        </p:nvGrpSpPr>
        <p:grpSpPr>
          <a:xfrm>
            <a:off x="8212672" y="5141632"/>
            <a:ext cx="3285068" cy="661342"/>
            <a:chOff x="5537193" y="3636721"/>
            <a:chExt cx="3285068" cy="66134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65420E8-0091-4103-B429-70EBA5F45811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CB0CF49-C441-4F0B-B734-5070A5A8EE61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CD76092-780A-49C0-B84E-2C0C82F29E64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2285D73-FCEE-41D0-8DE4-53FE81672961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46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AAD68B9-3365-42E9-BFE4-FA89F3704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9E95CB-E480-4B85-951F-D0A134DFE34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DABEDAB-5BDC-4F4D-909D-D4DD63F2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924C3D-57BB-447D-A047-9489D8ABA5D4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6A7E628-C02E-46EB-96F8-B9AA784B981A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2869A54-2F5D-4BE7-A3FE-DC584BAC7633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5DAE717-AE9B-4631-B411-7F0EDDA3980E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E780728-C6B1-4545-AB7F-7AE52E73E7C4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C81910E-E880-476E-AD76-0C8AE3460BB4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92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DC37DCA-9345-4AF9-A0E6-51566C22D34E}"/>
              </a:ext>
            </a:extLst>
          </p:cNvPr>
          <p:cNvSpPr txBox="1"/>
          <p:nvPr/>
        </p:nvSpPr>
        <p:spPr>
          <a:xfrm>
            <a:off x="9025473" y="4299217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Split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6A954FF-71B6-446C-873B-D33BBB9208DB}"/>
              </a:ext>
            </a:extLst>
          </p:cNvPr>
          <p:cNvCxnSpPr>
            <a:cxnSpLocks/>
          </p:cNvCxnSpPr>
          <p:nvPr/>
        </p:nvCxnSpPr>
        <p:spPr>
          <a:xfrm flipV="1">
            <a:off x="9465771" y="4620945"/>
            <a:ext cx="0" cy="48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36EE535A-88EA-412E-B373-468FE9AA3286}"/>
              </a:ext>
            </a:extLst>
          </p:cNvPr>
          <p:cNvSpPr/>
          <p:nvPr/>
        </p:nvSpPr>
        <p:spPr>
          <a:xfrm>
            <a:off x="6171943" y="5919554"/>
            <a:ext cx="237246" cy="4169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92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5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</a:t>
            </a:r>
            <a:r>
              <a:rPr lang="en-US" altLang="zh-CN" b="1" dirty="0">
                <a:solidFill>
                  <a:prstClr val="black"/>
                </a:solidFill>
              </a:rPr>
              <a:t>92</a:t>
            </a:r>
            <a:r>
              <a:rPr lang="en-US" altLang="zh-CN" dirty="0">
                <a:solidFill>
                  <a:prstClr val="black"/>
                </a:solidFill>
              </a:rPr>
              <a:t>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92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03E51A-6951-474B-9C50-88DE0F964C98}"/>
              </a:ext>
            </a:extLst>
          </p:cNvPr>
          <p:cNvGrpSpPr/>
          <p:nvPr/>
        </p:nvGrpSpPr>
        <p:grpSpPr>
          <a:xfrm>
            <a:off x="8661410" y="2400472"/>
            <a:ext cx="3285068" cy="1503757"/>
            <a:chOff x="8305813" y="4319512"/>
            <a:chExt cx="3285068" cy="150375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A45BE8-9C95-409F-A270-B42BEADEE8EF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65420E8-0091-4103-B429-70EBA5F45811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CB0CF49-C441-4F0B-B734-5070A5A8EE61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CD76092-780A-49C0-B84E-2C0C82F29E64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2285D73-FCEE-41D0-8DE4-53FE81672961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AD68B9-3365-42E9-BFE4-FA89F3704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39E95CB-E480-4B85-951F-D0A134DFE34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DABEDAB-5BDC-4F4D-909D-D4DD63F2B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C924C3D-57BB-447D-A047-9489D8ABA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6A7E628-C02E-46EB-96F8-B9AA784B981A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65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2869A54-2F5D-4BE7-A3FE-DC584BAC7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5DAE717-AE9B-4631-B411-7F0EDDA39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2E780728-C6B1-4545-AB7F-7AE52E73E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C81910E-E880-476E-AD76-0C8AE3460BB4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92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DC37DCA-9345-4AF9-A0E6-51566C22D34E}"/>
                </a:ext>
              </a:extLst>
            </p:cNvPr>
            <p:cNvSpPr txBox="1"/>
            <p:nvPr/>
          </p:nvSpPr>
          <p:spPr>
            <a:xfrm>
              <a:off x="9118614" y="4319512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Split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6A954FF-71B6-446C-873B-D33BBB920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641240"/>
              <a:ext cx="0" cy="48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B4FFB-8655-4479-A774-4455ECEC3675}"/>
              </a:ext>
            </a:extLst>
          </p:cNvPr>
          <p:cNvGrpSpPr/>
          <p:nvPr/>
        </p:nvGrpSpPr>
        <p:grpSpPr>
          <a:xfrm>
            <a:off x="698494" y="3590963"/>
            <a:ext cx="8602131" cy="2219490"/>
            <a:chOff x="698494" y="3590963"/>
            <a:chExt cx="8602131" cy="221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34AE60E-CACD-4F63-8C0E-7418733B1FA7}"/>
                </a:ext>
              </a:extLst>
            </p:cNvPr>
            <p:cNvGrpSpPr/>
            <p:nvPr/>
          </p:nvGrpSpPr>
          <p:grpSpPr>
            <a:xfrm>
              <a:off x="698494" y="3590963"/>
              <a:ext cx="5545666" cy="2214600"/>
              <a:chOff x="296335" y="3670587"/>
              <a:chExt cx="5545666" cy="22146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C48CCC-F115-494A-96FC-9451D37A4088}"/>
                  </a:ext>
                </a:extLst>
              </p:cNvPr>
              <p:cNvGrpSpPr/>
              <p:nvPr/>
            </p:nvGrpSpPr>
            <p:grpSpPr>
              <a:xfrm>
                <a:off x="2302933" y="3670587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3CBEC63-B2FD-49D9-AB5D-BEB583064247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92AF50B-891D-451B-BFA1-C8BB1BD971B2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07A58B7-4367-46EA-A0E4-5FF741420A9C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D0B9CEC-B71C-434E-A8C2-59846D36FBA2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37</a:t>
                  </a:r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17CAD7F-0565-44BD-8151-93053918E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046A523-E9AB-4195-A0B8-440523702461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60</a:t>
                  </a: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92842A23-830B-4DDA-8FD8-18FA076EC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0B4F556-3FB4-499C-B400-07FB71466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E14C634-FE81-48CB-8191-B11EDFE0D16C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A014A5DE-12E1-4EF0-9765-730082852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B3FF10E-21A6-4FCC-829E-62E0A16E0241}"/>
                  </a:ext>
                </a:extLst>
              </p:cNvPr>
              <p:cNvCxnSpPr/>
              <p:nvPr/>
            </p:nvCxnSpPr>
            <p:spPr>
              <a:xfrm flipH="1">
                <a:off x="1845733" y="4331929"/>
                <a:ext cx="575733" cy="898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B61A8C-E85F-4889-88CF-988534B85AC4}"/>
                  </a:ext>
                </a:extLst>
              </p:cNvPr>
              <p:cNvCxnSpPr/>
              <p:nvPr/>
            </p:nvCxnSpPr>
            <p:spPr>
              <a:xfrm>
                <a:off x="3251200" y="4331929"/>
                <a:ext cx="745068" cy="898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21871D8-1F1F-4BF3-9144-D1E054482CDC}"/>
                  </a:ext>
                </a:extLst>
              </p:cNvPr>
              <p:cNvGrpSpPr/>
              <p:nvPr/>
            </p:nvGrpSpPr>
            <p:grpSpPr>
              <a:xfrm>
                <a:off x="296335" y="5223845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3A60100-ACA7-48EF-9FAC-9134FC8DA638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230E180-6224-4795-93FD-F11AF7D50785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814453C-846B-4F16-9A16-08928759C7C8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33371BD-3CF7-45D2-A192-5F7988BE058B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23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EE79FEF-4163-4B39-90D6-3F28492D6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F44F084-D215-4E3B-9BC2-496136C0FD66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37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3BF00A9-40D6-4AA9-B91F-56C21EDC0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F75169C-1355-4DED-910C-5543C1610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2EF768A-907A-46F1-92AB-E5B4508892A5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FA9C407-AA5C-4179-90AF-8B3339714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A6B2135-F52F-44B5-84BB-D3493851235A}"/>
                  </a:ext>
                </a:extLst>
              </p:cNvPr>
              <p:cNvGrpSpPr/>
              <p:nvPr/>
            </p:nvGrpSpPr>
            <p:grpSpPr>
              <a:xfrm>
                <a:off x="3302000" y="5222992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B6E3A53-AE6E-45D6-B271-EA0F08358814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52A54D0-76B2-4C7F-9CD0-5920CEF08C1E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0E8E4D5-62D1-4224-A307-22F949DF74B2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DA5E3CF-4B98-4C23-BD45-231A021FA1EA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46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6BB6A10E-134F-4629-BAC6-FC1BA5438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B61DEDD-37AA-4968-8FBD-0C7AEF32A228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60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BCFA0F4-2466-4288-ADD9-409DCFEF8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ECB0D1B-43BE-4E97-B955-7C841704A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44FF598-5EF1-4A88-B658-872A4142504A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4A6523D-29E4-478A-BC70-2AE8E3B83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51D05A-9E8B-43CB-A583-F4AE0E52816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323" y="4231427"/>
              <a:ext cx="2865971" cy="932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0CDD304-6EB9-4FAD-95E8-08C580CA5729}"/>
                </a:ext>
              </a:extLst>
            </p:cNvPr>
            <p:cNvGrpSpPr/>
            <p:nvPr/>
          </p:nvGrpSpPr>
          <p:grpSpPr>
            <a:xfrm>
              <a:off x="6760624" y="5149111"/>
              <a:ext cx="2540001" cy="661342"/>
              <a:chOff x="1219200" y="3670587"/>
              <a:chExt cx="2540001" cy="6613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7A09596-ACB2-46DB-B5DF-D34B6559D2B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33151E-FE5F-49DE-A0A6-048CF20B653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656EC5-10B7-4AA7-A725-30A99D5A19EA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30244B-45BE-4856-967A-7FF04B80BE2D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65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F517910-BF2B-454B-BF62-AB51F58E3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1E7B79-9366-41AE-9C7E-71ED95B13BE4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92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0073EB-D028-4862-9978-45A129289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52A4E0-2145-4F0E-B491-75B377A9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41AC08C-2969-44F2-85F8-8290E5E96AD1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33BC826-DBA2-4745-929B-0F5F5989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9AAF3CAD-B3FE-45F5-8658-C3568C1F615F}"/>
              </a:ext>
            </a:extLst>
          </p:cNvPr>
          <p:cNvSpPr/>
          <p:nvPr/>
        </p:nvSpPr>
        <p:spPr>
          <a:xfrm rot="19730138">
            <a:off x="7609303" y="3997928"/>
            <a:ext cx="808729" cy="348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48,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</a:t>
            </a:r>
            <a:r>
              <a:rPr lang="en-US" altLang="zh-CN" b="1" dirty="0">
                <a:solidFill>
                  <a:prstClr val="black"/>
                </a:solidFill>
              </a:rPr>
              <a:t>48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prstClr val="black"/>
                </a:solidFill>
              </a:rPr>
              <a:t>71</a:t>
            </a:r>
            <a:r>
              <a:rPr lang="en-US" altLang="zh-CN" dirty="0">
                <a:solidFill>
                  <a:prstClr val="black"/>
                </a:solidFill>
              </a:rPr>
              <a:t>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48, 71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48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4487323" y="4231427"/>
            <a:ext cx="286597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760624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71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23, 65, 37, 60, 46, 92, 48, 71, </a:t>
            </a:r>
            <a:r>
              <a:rPr lang="en-US" altLang="zh-CN" b="1" dirty="0">
                <a:solidFill>
                  <a:prstClr val="black"/>
                </a:solidFill>
              </a:rPr>
              <a:t>56</a:t>
            </a:r>
            <a:r>
              <a:rPr lang="en-US" altLang="zh-CN" dirty="0">
                <a:solidFill>
                  <a:prstClr val="black"/>
                </a:solidFill>
              </a:rPr>
              <a:t>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56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48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4487323" y="4231427"/>
            <a:ext cx="286597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760624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71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1E34B-1CD9-4FBD-8F42-215F799126FC}"/>
              </a:ext>
            </a:extLst>
          </p:cNvPr>
          <p:cNvGrpSpPr/>
          <p:nvPr/>
        </p:nvGrpSpPr>
        <p:grpSpPr>
          <a:xfrm>
            <a:off x="8661410" y="3242887"/>
            <a:ext cx="3285068" cy="661342"/>
            <a:chOff x="5537193" y="3636721"/>
            <a:chExt cx="3285068" cy="66134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E7D810-4F50-47A4-B443-2AEFDAC1B47E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55433D-35EC-499C-83FB-F37BC49395E7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23FA46-9210-430A-86BE-709BC18971A3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51ADE17-F556-425A-A01B-47C0D3785EFB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F3C930-FFF6-4DE1-B738-5F113E1E9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BFE8DB-68F4-4125-95BA-0AB1E3B2752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48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D1F000-2D25-4FA4-A72C-2D32F9485F35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24228A-D997-4AED-A542-82BDF3975D01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71ED44-9B2A-4C98-AB9D-47B57E1EAE92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4A2C85-5682-4B64-B714-52D7D64263EF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B3F031-7D41-4BC8-8607-7C918885AAE0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7F48F-E745-4B9F-B3FC-41CE254FCA2A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27BA04-2ABD-4012-A548-2A49A8C79E15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56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9B39EC7-D79E-4D73-9889-B62D96D889E3}"/>
              </a:ext>
            </a:extLst>
          </p:cNvPr>
          <p:cNvSpPr txBox="1"/>
          <p:nvPr/>
        </p:nvSpPr>
        <p:spPr>
          <a:xfrm>
            <a:off x="9474211" y="2400472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Split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1254A2-EB5D-4890-B387-0DB5614302D5}"/>
              </a:ext>
            </a:extLst>
          </p:cNvPr>
          <p:cNvCxnSpPr>
            <a:cxnSpLocks/>
          </p:cNvCxnSpPr>
          <p:nvPr/>
        </p:nvCxnSpPr>
        <p:spPr>
          <a:xfrm flipV="1">
            <a:off x="9914509" y="2722200"/>
            <a:ext cx="0" cy="48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Up 85">
            <a:extLst>
              <a:ext uri="{FF2B5EF4-FFF2-40B4-BE49-F238E27FC236}">
                <a16:creationId xmlns:a16="http://schemas.microsoft.com/office/drawing/2014/main" id="{9063CAAA-AD1D-4C22-A157-75FEA62FE8B4}"/>
              </a:ext>
            </a:extLst>
          </p:cNvPr>
          <p:cNvSpPr/>
          <p:nvPr/>
        </p:nvSpPr>
        <p:spPr>
          <a:xfrm>
            <a:off x="6091294" y="5919554"/>
            <a:ext cx="237246" cy="4169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56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8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23, 65, 37, 60, 46, 92, 48, 71, </a:t>
            </a:r>
            <a:r>
              <a:rPr lang="en-US" altLang="zh-CN" b="1" dirty="0">
                <a:solidFill>
                  <a:prstClr val="black"/>
                </a:solidFill>
              </a:rPr>
              <a:t>56</a:t>
            </a:r>
            <a:r>
              <a:rPr lang="en-US" altLang="zh-CN" dirty="0">
                <a:solidFill>
                  <a:prstClr val="black"/>
                </a:solidFill>
              </a:rPr>
              <a:t>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56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C48CCC-F115-494A-96FC-9451D37A4088}"/>
              </a:ext>
            </a:extLst>
          </p:cNvPr>
          <p:cNvGrpSpPr/>
          <p:nvPr/>
        </p:nvGrpSpPr>
        <p:grpSpPr>
          <a:xfrm>
            <a:off x="3484025" y="3590963"/>
            <a:ext cx="2540001" cy="661342"/>
            <a:chOff x="1219200" y="3670587"/>
            <a:chExt cx="2540001" cy="66134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CBEC63-B2FD-49D9-AB5D-BEB583064247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92AF50B-891D-451B-BFA1-C8BB1BD971B2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7A58B7-4367-46EA-A0E4-5FF741420A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0B9CEC-B71C-434E-A8C2-59846D36FBA2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7CAD7F-0565-44BD-8151-93053918E31F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046A523-E9AB-4195-A0B8-44052370246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48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842A23-830B-4DDA-8FD8-18FA076ECD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0B4F556-3FB4-499C-B400-07FB71466B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E14C634-FE81-48CB-8191-B11EDFE0D16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014A5DE-12E1-4EF0-9765-7300828525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FF10E-21A6-4FCC-829E-62E0A16E0241}"/>
              </a:ext>
            </a:extLst>
          </p:cNvPr>
          <p:cNvCxnSpPr>
            <a:cxnSpLocks/>
          </p:cNvCxnSpPr>
          <p:nvPr/>
        </p:nvCxnSpPr>
        <p:spPr>
          <a:xfrm flipH="1">
            <a:off x="2070104" y="4252305"/>
            <a:ext cx="1413921" cy="89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B61A8C-E85F-4889-88CF-988534B85AC4}"/>
              </a:ext>
            </a:extLst>
          </p:cNvPr>
          <p:cNvCxnSpPr>
            <a:cxnSpLocks/>
          </p:cNvCxnSpPr>
          <p:nvPr/>
        </p:nvCxnSpPr>
        <p:spPr>
          <a:xfrm>
            <a:off x="4398427" y="4252305"/>
            <a:ext cx="0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1871D8-1F1F-4BF3-9144-D1E054482CDC}"/>
              </a:ext>
            </a:extLst>
          </p:cNvPr>
          <p:cNvGrpSpPr/>
          <p:nvPr/>
        </p:nvGrpSpPr>
        <p:grpSpPr>
          <a:xfrm>
            <a:off x="258236" y="5144221"/>
            <a:ext cx="2540001" cy="661342"/>
            <a:chOff x="1219200" y="3670587"/>
            <a:chExt cx="2540001" cy="66134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A60100-ACA7-48EF-9FAC-9134FC8DA63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30E180-6224-4795-93FD-F11AF7D50785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14453C-846B-4F16-9A16-08928759C7C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33371BD-3CF7-45D2-A192-5F7988BE058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23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E79FEF-4163-4B39-90D6-3F28492D62F8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44F084-D215-4E3B-9BC2-496136C0FD66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37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3BF00A9-40D6-4AA9-B91F-56C21EDC09B7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75169C-1355-4DED-910C-5543C1610C3A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EF768A-907A-46F1-92AB-E5B4508892A5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FA9C407-AA5C-4179-90AF-8B333971401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A6B2135-F52F-44B5-84BB-D3493851235A}"/>
              </a:ext>
            </a:extLst>
          </p:cNvPr>
          <p:cNvGrpSpPr/>
          <p:nvPr/>
        </p:nvGrpSpPr>
        <p:grpSpPr>
          <a:xfrm>
            <a:off x="3179229" y="5143368"/>
            <a:ext cx="2540001" cy="661342"/>
            <a:chOff x="1219200" y="3670587"/>
            <a:chExt cx="2540001" cy="66134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6E3A53-AE6E-45D6-B271-EA0F08358814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2A54D0-76B2-4C7F-9CD0-5920CEF08C1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0E8E4D5-62D1-4224-A307-22F949DF74B2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DA5E3CF-4B98-4C23-BD45-231A021FA1EA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46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BB6A10E-134F-4629-BAC6-FC1BA543878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61DEDD-37AA-4968-8FBD-0C7AEF32A228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48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CFA0F4-2466-4288-ADD9-409DCFEF8C50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CB0D1B-43BE-4E97-B955-7C841704A2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44FF598-5EF1-4A88-B658-872A4142504A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4A6523D-29E4-478A-BC70-2AE8E3B837F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5211226" y="4231427"/>
            <a:ext cx="162984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134092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56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60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294902-7311-4D84-A173-1F7A5E7A1B3A}"/>
              </a:ext>
            </a:extLst>
          </p:cNvPr>
          <p:cNvGrpSpPr/>
          <p:nvPr/>
        </p:nvGrpSpPr>
        <p:grpSpPr>
          <a:xfrm>
            <a:off x="8661410" y="2400472"/>
            <a:ext cx="3285068" cy="1503757"/>
            <a:chOff x="8305813" y="4319512"/>
            <a:chExt cx="3285068" cy="150375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A11E34B-1CD9-4FBD-8F42-215F799126FC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4E7D810-4F50-47A4-B443-2AEFDAC1B47E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55433D-35EC-499C-83FB-F37BC49395E7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C23FA46-9210-430A-86BE-709BC18971A3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51ADE17-F556-425A-A01B-47C0D3785EFB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6F3C930-FFF6-4DE1-B738-5F113E1E9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3BFE8DB-68F4-4125-95BA-0AB1E3B2752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48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D1F000-2D25-4FA4-A72C-2D32F9485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924228A-D997-4AED-A542-82BDF3975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71ED44-9B2A-4C98-AB9D-47B57E1EAE92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60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4A2C85-5682-4B64-B714-52D7D6426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6B3F031-7D41-4BC8-8607-7C918885A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6D7F48F-E745-4B9F-B3FC-41CE254F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27BA04-2ABD-4012-A548-2A49A8C79E15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56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B39EC7-D79E-4D73-9889-B62D96D889E3}"/>
                </a:ext>
              </a:extLst>
            </p:cNvPr>
            <p:cNvSpPr txBox="1"/>
            <p:nvPr/>
          </p:nvSpPr>
          <p:spPr>
            <a:xfrm>
              <a:off x="9118614" y="4319512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Split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61254A2-EB5D-4890-B387-0DB56143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641240"/>
              <a:ext cx="0" cy="48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A05ED0-2A3A-45A6-8701-B2B2F8122C75}"/>
              </a:ext>
            </a:extLst>
          </p:cNvPr>
          <p:cNvGrpSpPr/>
          <p:nvPr/>
        </p:nvGrpSpPr>
        <p:grpSpPr>
          <a:xfrm>
            <a:off x="9063552" y="5149114"/>
            <a:ext cx="2540001" cy="661342"/>
            <a:chOff x="1219200" y="3670587"/>
            <a:chExt cx="2540001" cy="66134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8DEF62-EFA8-4047-86AC-18EF59686D6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99BD506-9A0A-4F89-8601-E94800E8E6A1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1D461B-C629-43BD-84D2-726C3419ABD9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A82685-41ED-4617-9417-ABCF804AB4E7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65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85AAAA-BAAD-4629-B1C2-5194AFF085C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5A75AB-74A6-47E6-BDC1-51CE54FFBA7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71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53807C-D816-465E-B5DC-2438A5F03EAD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13F091C-05AE-4002-85F0-A0A71B90F468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A810C1-D31F-4E66-83F6-1440A5527E05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92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B28384-84F6-47C9-B7D5-A229C357C8C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BC6F22-B6B5-4296-9F79-EA6D3E32CF75}"/>
              </a:ext>
            </a:extLst>
          </p:cNvPr>
          <p:cNvCxnSpPr>
            <a:cxnSpLocks/>
          </p:cNvCxnSpPr>
          <p:nvPr/>
        </p:nvCxnSpPr>
        <p:spPr>
          <a:xfrm>
            <a:off x="6024026" y="4217496"/>
            <a:ext cx="3522126" cy="92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 of Insert: Leaf Node Has Space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Insert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(10,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(10)) </a:t>
            </a:r>
            <a:r>
              <a:rPr lang="en-US" altLang="zh-CN" dirty="0"/>
              <a:t>into the following </a:t>
            </a:r>
            <a:r>
              <a:rPr lang="en-US" altLang="zh-CN" b="1" dirty="0">
                <a:solidFill>
                  <a:srgbClr val="0066FF"/>
                </a:solidFill>
              </a:rPr>
              <a:t>B+-tree: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77F1C-81CB-4E70-A049-C70C7047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47" y="3024007"/>
            <a:ext cx="8228571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 of Insert: Leaf Node Has Space (cont.)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Find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leaf node L</a:t>
            </a:r>
            <a:r>
              <a:rPr lang="en-US" altLang="zh-CN" dirty="0"/>
              <a:t> that would </a:t>
            </a:r>
            <a:r>
              <a:rPr lang="en-US" altLang="zh-CN" b="1" dirty="0"/>
              <a:t>contain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search key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A3BCD-4E9B-4F9E-927E-78D6E460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10" y="2945532"/>
            <a:ext cx="7285714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 of Insert: Leaf Node Has Space (cont.)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Shift keys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and </a:t>
            </a:r>
            <a:r>
              <a:rPr lang="en-US" altLang="zh-CN" b="1" dirty="0"/>
              <a:t>insert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( 10,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(10) )</a:t>
            </a:r>
            <a:r>
              <a:rPr lang="en-US" altLang="zh-CN" dirty="0"/>
              <a:t> into the </a:t>
            </a:r>
            <a:r>
              <a:rPr lang="en-US" altLang="zh-CN" b="1" dirty="0">
                <a:solidFill>
                  <a:srgbClr val="0066FF"/>
                </a:solidFill>
              </a:rPr>
              <a:t>correct position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C6ED1-51C8-40E0-ABDB-FED59F72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95" y="2915380"/>
            <a:ext cx="8161905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Cascade insert up </a:t>
            </a:r>
            <a:r>
              <a:rPr lang="en-US" altLang="zh-CN" b="1" dirty="0">
                <a:solidFill>
                  <a:srgbClr val="FF0000"/>
                </a:solidFill>
              </a:rPr>
              <a:t>1 level</a:t>
            </a:r>
          </a:p>
          <a:p>
            <a:r>
              <a:rPr lang="en-US" altLang="zh-CN" b="1" dirty="0"/>
              <a:t>Insert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(4,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(4)) </a:t>
            </a:r>
            <a:r>
              <a:rPr lang="en-US" altLang="zh-CN" dirty="0"/>
              <a:t>into the following </a:t>
            </a:r>
            <a:r>
              <a:rPr lang="en-US" altLang="zh-CN" b="1" dirty="0">
                <a:solidFill>
                  <a:srgbClr val="0066FF"/>
                </a:solidFill>
              </a:rPr>
              <a:t>B+-tree: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95AC8-656A-4A64-AEE3-3A153017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0" y="3428999"/>
            <a:ext cx="82476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Find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FF0000"/>
                </a:solidFill>
              </a:rPr>
              <a:t>leaf node L</a:t>
            </a:r>
            <a:r>
              <a:rPr lang="en-US" altLang="zh-CN" dirty="0"/>
              <a:t> that would </a:t>
            </a:r>
            <a:r>
              <a:rPr lang="en-US" altLang="zh-CN" b="1" dirty="0"/>
              <a:t>contain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search key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90DA4-B820-4C6E-AF99-874F4F31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05" y="2764562"/>
            <a:ext cx="7238095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2: Leaf Node is Full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Make a </a:t>
            </a:r>
            <a:r>
              <a:rPr lang="en-US" altLang="zh-CN" b="1" dirty="0">
                <a:solidFill>
                  <a:srgbClr val="0066FF"/>
                </a:solidFill>
              </a:rPr>
              <a:t>virtual node</a:t>
            </a:r>
            <a:r>
              <a:rPr lang="en-US" altLang="zh-CN" dirty="0"/>
              <a:t> by </a:t>
            </a:r>
            <a:r>
              <a:rPr lang="en-US" altLang="zh-CN" b="1" dirty="0"/>
              <a:t>inserting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( 4, </a:t>
            </a:r>
            <a:r>
              <a:rPr lang="en-US" altLang="zh-CN" b="1" dirty="0" err="1">
                <a:solidFill>
                  <a:srgbClr val="FF0000"/>
                </a:solidFill>
              </a:rPr>
              <a:t>recordPtr</a:t>
            </a:r>
            <a:r>
              <a:rPr lang="en-US" altLang="zh-CN" b="1" dirty="0">
                <a:solidFill>
                  <a:srgbClr val="FF0000"/>
                </a:solidFill>
              </a:rPr>
              <a:t>(4) )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into the </a:t>
            </a:r>
            <a:r>
              <a:rPr lang="en-US" altLang="zh-CN" b="1" dirty="0"/>
              <a:t>correct position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A3ED1-BA07-4378-B096-08981191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55" y="2948436"/>
            <a:ext cx="7247619" cy="359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AD158-08FF-4A00-A7B6-099C2FAB4933}"/>
              </a:ext>
            </a:extLst>
          </p:cNvPr>
          <p:cNvSpPr txBox="1"/>
          <p:nvPr/>
        </p:nvSpPr>
        <p:spPr>
          <a:xfrm>
            <a:off x="8881529" y="3473369"/>
            <a:ext cx="306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 </a:t>
            </a:r>
            <a:r>
              <a:rPr lang="en-US" altLang="zh-CN" sz="2400" b="1" dirty="0">
                <a:solidFill>
                  <a:srgbClr val="0066FF"/>
                </a:solidFill>
              </a:rPr>
              <a:t>virtual node </a:t>
            </a:r>
            <a:r>
              <a:rPr lang="en-US" altLang="zh-CN" sz="2400" dirty="0"/>
              <a:t>does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b="1" dirty="0"/>
              <a:t> </a:t>
            </a:r>
            <a:r>
              <a:rPr lang="en-US" altLang="zh-CN" sz="2400" dirty="0"/>
              <a:t>exist !</a:t>
            </a:r>
          </a:p>
          <a:p>
            <a:endParaRPr lang="en-US" sz="2400" dirty="0"/>
          </a:p>
          <a:p>
            <a:r>
              <a:rPr lang="en-US" altLang="zh-CN" sz="2400" dirty="0"/>
              <a:t>This step is </a:t>
            </a:r>
            <a:r>
              <a:rPr lang="en-US" altLang="zh-CN" sz="2400" b="1" i="1" dirty="0"/>
              <a:t>only</a:t>
            </a:r>
            <a:r>
              <a:rPr lang="en-US" altLang="zh-CN" sz="2400" dirty="0"/>
              <a:t> done to help you </a:t>
            </a:r>
            <a:r>
              <a:rPr lang="en-US" altLang="zh-CN" sz="2400" b="1" dirty="0">
                <a:solidFill>
                  <a:srgbClr val="FF0000"/>
                </a:solidFill>
              </a:rPr>
              <a:t>visualize</a:t>
            </a:r>
            <a:r>
              <a:rPr lang="en-US" altLang="zh-CN" sz="2400" b="1" dirty="0"/>
              <a:t> </a:t>
            </a: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rgbClr val="0066FF"/>
                </a:solidFill>
              </a:rPr>
              <a:t>insert algorithm</a:t>
            </a:r>
            <a:endParaRPr lang="en-US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975</Words>
  <Application>Microsoft Office PowerPoint</Application>
  <PresentationFormat>Widescreen</PresentationFormat>
  <Paragraphs>303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Chapter 17: Indexing (cont.)</vt:lpstr>
      <vt:lpstr>Inserting </vt:lpstr>
      <vt:lpstr>Inserting (cont.) </vt:lpstr>
      <vt:lpstr>Example 1 of Insert: Leaf Node Has Space  </vt:lpstr>
      <vt:lpstr>Example 1 of Insert: Leaf Node Has Space (cont.)  </vt:lpstr>
      <vt:lpstr>Example 1 of Insert: Leaf Node Has Space (cont.)  </vt:lpstr>
      <vt:lpstr>Example 2: Leaf Node is Full</vt:lpstr>
      <vt:lpstr>Example 2: Leaf Node is Full (cont.)</vt:lpstr>
      <vt:lpstr>Example 2: Leaf Node is Full (cont.)</vt:lpstr>
      <vt:lpstr>Example 2: Leaf Node is Full (cont.)</vt:lpstr>
      <vt:lpstr>Example 2: Leaf Node is Full (cont.)</vt:lpstr>
      <vt:lpstr>Example 2: Leaf Node is Full (cont.)</vt:lpstr>
      <vt:lpstr>Example 2: Leaf Node is Full (cont.)</vt:lpstr>
      <vt:lpstr>Example 3: Leaf Node is Full - Cascade Insert Up Multiple Levels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Example 3: Leaf Node is Full - Cascade Insert Up Multiple Levels (cont.)</vt:lpstr>
      <vt:lpstr>Discussion of the Homework (cont.)</vt:lpstr>
      <vt:lpstr>Discussion of the Homework</vt:lpstr>
      <vt:lpstr>Insert 23, 65, 37</vt:lpstr>
      <vt:lpstr>Insert 60 </vt:lpstr>
      <vt:lpstr>Insert 46</vt:lpstr>
      <vt:lpstr>Insert 92</vt:lpstr>
      <vt:lpstr>Insert 92 (cont.)</vt:lpstr>
      <vt:lpstr>Insert 48, 71</vt:lpstr>
      <vt:lpstr>Insert 56</vt:lpstr>
      <vt:lpstr>Insert 56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Administrator</cp:lastModifiedBy>
  <cp:revision>562</cp:revision>
  <dcterms:created xsi:type="dcterms:W3CDTF">2015-09-18T05:48:25Z</dcterms:created>
  <dcterms:modified xsi:type="dcterms:W3CDTF">2017-11-01T16:58:38Z</dcterms:modified>
</cp:coreProperties>
</file>