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428" r:id="rId3"/>
    <p:sldId id="429" r:id="rId4"/>
    <p:sldId id="431" r:id="rId5"/>
    <p:sldId id="430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68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9" r:id="rId44"/>
    <p:sldId id="470" r:id="rId45"/>
    <p:sldId id="471" r:id="rId46"/>
    <p:sldId id="472" r:id="rId47"/>
    <p:sldId id="473" r:id="rId48"/>
    <p:sldId id="474" r:id="rId49"/>
    <p:sldId id="475" r:id="rId50"/>
    <p:sldId id="476" r:id="rId51"/>
    <p:sldId id="477" r:id="rId52"/>
    <p:sldId id="478" r:id="rId53"/>
    <p:sldId id="479" r:id="rId54"/>
    <p:sldId id="480" r:id="rId55"/>
    <p:sldId id="48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5" autoAdjust="0"/>
    <p:restoredTop sz="95199" autoAdjust="0"/>
  </p:normalViewPr>
  <p:slideViewPr>
    <p:cSldViewPr snapToGrid="0" snapToObjects="1">
      <p:cViewPr varScale="1">
        <p:scale>
          <a:sx n="114" d="100"/>
          <a:sy n="114" d="100"/>
        </p:scale>
        <p:origin x="612" y="10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21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91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1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27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5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5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9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5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0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1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10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1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23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53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472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98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25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76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2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34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7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88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44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8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66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77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054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755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78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87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57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0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620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366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600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85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06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844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447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38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808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505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74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817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599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211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320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8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49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80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6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14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9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3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20: Transaction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5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the </a:t>
            </a:r>
            <a:r>
              <a:rPr lang="en-US" dirty="0" err="1"/>
              <a:t>read_item</a:t>
            </a:r>
            <a:r>
              <a:rPr lang="en-US" dirty="0"/>
              <a:t>(x)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Locate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disk block </a:t>
            </a:r>
            <a:r>
              <a:rPr lang="en-US" dirty="0"/>
              <a:t>that contains the </a:t>
            </a:r>
            <a:r>
              <a:rPr lang="en-US" dirty="0">
                <a:solidFill>
                  <a:srgbClr val="0066FF"/>
                </a:solidFill>
              </a:rPr>
              <a:t>data item x</a:t>
            </a:r>
            <a:r>
              <a:rPr lang="en-US" dirty="0"/>
              <a:t>: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1B4D1-C017-4933-9654-46CED673C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968" y="2729344"/>
            <a:ext cx="7571428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0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the </a:t>
            </a:r>
            <a:r>
              <a:rPr lang="en-US" dirty="0" err="1"/>
              <a:t>read_item</a:t>
            </a:r>
            <a:r>
              <a:rPr lang="en-US" dirty="0"/>
              <a:t>(x) operation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 (copy)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disk block </a:t>
            </a:r>
            <a:r>
              <a:rPr lang="en-US" dirty="0"/>
              <a:t>that contains the </a:t>
            </a:r>
            <a:r>
              <a:rPr lang="en-US" dirty="0">
                <a:solidFill>
                  <a:srgbClr val="0066FF"/>
                </a:solidFill>
              </a:rPr>
              <a:t>data item x </a:t>
            </a:r>
            <a:r>
              <a:rPr lang="en-US" dirty="0"/>
              <a:t>into a </a:t>
            </a:r>
            <a:r>
              <a:rPr lang="en-US" dirty="0">
                <a:solidFill>
                  <a:srgbClr val="FF0000"/>
                </a:solidFill>
              </a:rPr>
              <a:t>system buffer </a:t>
            </a:r>
            <a:r>
              <a:rPr lang="en-US" dirty="0"/>
              <a:t>(inside the </a:t>
            </a:r>
            <a:r>
              <a:rPr lang="en-US" b="1" dirty="0"/>
              <a:t>Operating System</a:t>
            </a:r>
            <a:r>
              <a:rPr lang="en-US" dirty="0"/>
              <a:t>):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FF25C-07B3-429E-B47D-48402BF46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17" y="2759911"/>
            <a:ext cx="7561905" cy="34476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F5E45E-D57A-4B72-8570-68426D6D01D9}"/>
              </a:ext>
            </a:extLst>
          </p:cNvPr>
          <p:cNvSpPr/>
          <p:nvPr/>
        </p:nvSpPr>
        <p:spPr>
          <a:xfrm>
            <a:off x="555813" y="6370819"/>
            <a:ext cx="99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(In other words: the </a:t>
            </a:r>
            <a:r>
              <a:rPr lang="en-US" sz="2400" dirty="0">
                <a:solidFill>
                  <a:srgbClr val="FF0000"/>
                </a:solidFill>
              </a:rPr>
              <a:t>entire disk block </a:t>
            </a:r>
            <a:r>
              <a:rPr lang="en-US" sz="2400" dirty="0"/>
              <a:t>is </a:t>
            </a:r>
            <a:r>
              <a:rPr lang="en-US" sz="2400" b="1" dirty="0"/>
              <a:t>read</a:t>
            </a:r>
            <a:r>
              <a:rPr lang="en-US" sz="2400" dirty="0"/>
              <a:t> in (</a:t>
            </a:r>
            <a:r>
              <a:rPr lang="en-US" sz="2400" b="1" dirty="0"/>
              <a:t>not just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data item x </a:t>
            </a:r>
            <a:r>
              <a:rPr lang="en-US" sz="2400" dirty="0"/>
              <a:t>!!!)</a:t>
            </a:r>
          </a:p>
        </p:txBody>
      </p:sp>
    </p:spTree>
    <p:extLst>
      <p:ext uri="{BB962C8B-B14F-4D97-AF65-F5344CB8AC3E}">
        <p14:creationId xmlns:p14="http://schemas.microsoft.com/office/powerpoint/2010/main" val="951832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the </a:t>
            </a:r>
            <a:r>
              <a:rPr lang="en-US" dirty="0" err="1"/>
              <a:t>read_item</a:t>
            </a:r>
            <a:r>
              <a:rPr lang="en-US" dirty="0"/>
              <a:t>(x) operation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 (copy)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data item x </a:t>
            </a:r>
            <a:r>
              <a:rPr lang="en-US" dirty="0"/>
              <a:t>from the </a:t>
            </a:r>
            <a:r>
              <a:rPr lang="en-US" dirty="0">
                <a:solidFill>
                  <a:srgbClr val="0066FF"/>
                </a:solidFill>
              </a:rPr>
              <a:t>Operating System buffer</a:t>
            </a:r>
            <a:r>
              <a:rPr lang="en-US" dirty="0"/>
              <a:t> into a </a:t>
            </a:r>
            <a:r>
              <a:rPr lang="en-US" dirty="0">
                <a:solidFill>
                  <a:srgbClr val="FF0000"/>
                </a:solidFill>
              </a:rPr>
              <a:t>program variable </a:t>
            </a:r>
            <a:r>
              <a:rPr lang="en-US" dirty="0"/>
              <a:t>inside the </a:t>
            </a:r>
            <a:r>
              <a:rPr lang="en-US" b="1" dirty="0"/>
              <a:t>DBMS</a:t>
            </a:r>
            <a:r>
              <a:rPr lang="en-US" dirty="0"/>
              <a:t>: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5614B-3B13-4407-866A-D425B42FE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644" y="2953994"/>
            <a:ext cx="7552381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the </a:t>
            </a:r>
            <a:r>
              <a:rPr lang="en-US" dirty="0" err="1"/>
              <a:t>write_item</a:t>
            </a:r>
            <a:r>
              <a:rPr lang="en-US" dirty="0"/>
              <a:t>(x) operation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rgbClr val="0066FF"/>
                </a:solidFill>
              </a:rPr>
              <a:t>DBMS variable x </a:t>
            </a:r>
            <a:r>
              <a:rPr lang="en-US" dirty="0"/>
              <a:t>will be </a:t>
            </a:r>
            <a:r>
              <a:rPr lang="en-US" b="1" i="1" dirty="0"/>
              <a:t>used</a:t>
            </a:r>
            <a:r>
              <a:rPr lang="en-US" dirty="0"/>
              <a:t> to </a:t>
            </a:r>
            <a:r>
              <a:rPr lang="en-US" b="1" dirty="0">
                <a:solidFill>
                  <a:srgbClr val="FF0000"/>
                </a:solidFill>
              </a:rPr>
              <a:t>update</a:t>
            </a:r>
            <a:r>
              <a:rPr lang="en-US" dirty="0"/>
              <a:t> the </a:t>
            </a:r>
            <a:r>
              <a:rPr lang="en-US" b="1" dirty="0"/>
              <a:t>data item x</a:t>
            </a:r>
            <a:r>
              <a:rPr lang="en-US" dirty="0"/>
              <a:t> in the database: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C2B4E-C11C-4431-9C57-D9FC92926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86" y="2643630"/>
            <a:ext cx="7571428" cy="353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4777B8-A8CB-4525-B894-D0C73125BA75}"/>
              </a:ext>
            </a:extLst>
          </p:cNvPr>
          <p:cNvSpPr txBox="1"/>
          <p:nvPr/>
        </p:nvSpPr>
        <p:spPr>
          <a:xfrm>
            <a:off x="475133" y="633842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The x in </a:t>
            </a:r>
            <a:r>
              <a:rPr lang="en-US" sz="2400" b="1" dirty="0" err="1">
                <a:solidFill>
                  <a:srgbClr val="0066FF"/>
                </a:solidFill>
              </a:rPr>
              <a:t>write_item</a:t>
            </a:r>
            <a:r>
              <a:rPr lang="en-US" sz="2400" b="1" dirty="0">
                <a:solidFill>
                  <a:srgbClr val="0066FF"/>
                </a:solidFill>
              </a:rPr>
              <a:t>(x) </a:t>
            </a:r>
            <a:r>
              <a:rPr lang="en-US" sz="2400" dirty="0"/>
              <a:t>refers to the </a:t>
            </a:r>
            <a:r>
              <a:rPr lang="en-US" sz="2400" b="1" dirty="0"/>
              <a:t>memory variable x </a:t>
            </a:r>
            <a:r>
              <a:rPr lang="en-US" sz="2400" dirty="0"/>
              <a:t>(with value </a:t>
            </a:r>
            <a:r>
              <a:rPr lang="en-US" sz="2400" dirty="0">
                <a:solidFill>
                  <a:srgbClr val="FF0000"/>
                </a:solidFill>
              </a:rPr>
              <a:t>777</a:t>
            </a:r>
            <a:r>
              <a:rPr lang="en-US" sz="2400" dirty="0"/>
              <a:t>) !!!</a:t>
            </a:r>
          </a:p>
        </p:txBody>
      </p:sp>
    </p:spTree>
    <p:extLst>
      <p:ext uri="{BB962C8B-B14F-4D97-AF65-F5344CB8AC3E}">
        <p14:creationId xmlns:p14="http://schemas.microsoft.com/office/powerpoint/2010/main" val="1892053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the </a:t>
            </a:r>
            <a:r>
              <a:rPr lang="en-US" dirty="0" err="1"/>
              <a:t>write_item</a:t>
            </a:r>
            <a:r>
              <a:rPr lang="en-US" dirty="0"/>
              <a:t>(x) operation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Locate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disk block </a:t>
            </a:r>
            <a:r>
              <a:rPr lang="en-US" dirty="0"/>
              <a:t>that contains the </a:t>
            </a:r>
            <a:r>
              <a:rPr lang="en-US" dirty="0">
                <a:solidFill>
                  <a:srgbClr val="0066FF"/>
                </a:solidFill>
              </a:rPr>
              <a:t>data item x</a:t>
            </a:r>
            <a:endParaRPr lang="en-US" altLang="zh-CN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B827B2-5C33-4E5E-A10C-655B6F1BB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769" y="2832541"/>
            <a:ext cx="7571428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8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the </a:t>
            </a:r>
            <a:r>
              <a:rPr lang="en-US" dirty="0" err="1"/>
              <a:t>write_item</a:t>
            </a:r>
            <a:r>
              <a:rPr lang="en-US" dirty="0"/>
              <a:t>(x) operation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 (copy)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disk block </a:t>
            </a:r>
            <a:r>
              <a:rPr lang="en-US" dirty="0"/>
              <a:t>that contains the </a:t>
            </a:r>
            <a:r>
              <a:rPr lang="en-US" dirty="0">
                <a:solidFill>
                  <a:srgbClr val="0066FF"/>
                </a:solidFill>
              </a:rPr>
              <a:t>data item x </a:t>
            </a:r>
            <a:r>
              <a:rPr lang="en-US" dirty="0"/>
              <a:t>into </a:t>
            </a:r>
            <a:r>
              <a:rPr lang="en-US" dirty="0">
                <a:solidFill>
                  <a:srgbClr val="FF0000"/>
                </a:solidFill>
              </a:rPr>
              <a:t>a system buffer </a:t>
            </a:r>
            <a:r>
              <a:rPr lang="en-US" dirty="0"/>
              <a:t>(inside the </a:t>
            </a:r>
            <a:r>
              <a:rPr lang="en-US" b="1" dirty="0"/>
              <a:t>Operating System</a:t>
            </a:r>
            <a:r>
              <a:rPr lang="en-US" dirty="0"/>
              <a:t>):</a:t>
            </a:r>
            <a:endParaRPr lang="en-US" altLang="zh-CN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4EA64-B206-4088-89D1-5134BFCD3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12" y="2978589"/>
            <a:ext cx="7561905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1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the </a:t>
            </a:r>
            <a:r>
              <a:rPr lang="en-US" dirty="0" err="1"/>
              <a:t>write_item</a:t>
            </a:r>
            <a:r>
              <a:rPr lang="en-US" dirty="0"/>
              <a:t>(x) operation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Write (copy)</a:t>
            </a:r>
            <a:r>
              <a:rPr lang="en-US" altLang="zh-CN" dirty="0"/>
              <a:t> the </a:t>
            </a:r>
            <a:r>
              <a:rPr lang="en-US" altLang="zh-CN" b="1" dirty="0">
                <a:solidFill>
                  <a:srgbClr val="FF0000"/>
                </a:solidFill>
              </a:rPr>
              <a:t>value</a:t>
            </a:r>
            <a:r>
              <a:rPr lang="en-US" altLang="zh-CN" dirty="0"/>
              <a:t>:</a:t>
            </a:r>
            <a:endParaRPr lang="en-US" altLang="zh-CN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A1EA0-9F70-4694-97C8-173719DDE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375" y="2130418"/>
            <a:ext cx="7561905" cy="46476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9460C9-6094-4BF3-8FC7-2E297DDA0B36}"/>
              </a:ext>
            </a:extLst>
          </p:cNvPr>
          <p:cNvSpPr/>
          <p:nvPr/>
        </p:nvSpPr>
        <p:spPr>
          <a:xfrm>
            <a:off x="197226" y="589894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Note</a:t>
            </a:r>
            <a:r>
              <a:rPr lang="en-US" sz="2400" dirty="0"/>
              <a:t>: the </a:t>
            </a:r>
            <a:r>
              <a:rPr lang="en-US" sz="2400" b="1" dirty="0">
                <a:solidFill>
                  <a:srgbClr val="0066FF"/>
                </a:solidFill>
              </a:rPr>
              <a:t>data item x </a:t>
            </a:r>
            <a:r>
              <a:rPr lang="en-US" sz="2400" dirty="0"/>
              <a:t>inside the </a:t>
            </a:r>
            <a:r>
              <a:rPr lang="en-US" sz="2400" b="1" dirty="0"/>
              <a:t>database</a:t>
            </a:r>
            <a:r>
              <a:rPr lang="en-US" sz="2400" dirty="0"/>
              <a:t> has </a:t>
            </a:r>
            <a:r>
              <a:rPr lang="en-US" sz="2400" b="1" dirty="0">
                <a:solidFill>
                  <a:srgbClr val="FF0000"/>
                </a:solidFill>
              </a:rPr>
              <a:t>not been updated yet </a:t>
            </a:r>
            <a:r>
              <a:rPr lang="en-US" sz="24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783848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the </a:t>
            </a:r>
            <a:r>
              <a:rPr lang="en-US" dirty="0" err="1"/>
              <a:t>write_item</a:t>
            </a:r>
            <a:r>
              <a:rPr lang="en-US" dirty="0"/>
              <a:t>(x) operation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Write (copy)</a:t>
            </a:r>
            <a:r>
              <a:rPr lang="en-US" altLang="zh-CN" dirty="0"/>
              <a:t> the </a:t>
            </a:r>
            <a:r>
              <a:rPr lang="en-US" altLang="zh-CN" b="1" dirty="0">
                <a:solidFill>
                  <a:srgbClr val="FF0000"/>
                </a:solidFill>
              </a:rPr>
              <a:t>disk block to </a:t>
            </a:r>
            <a:r>
              <a:rPr lang="en-US" altLang="zh-CN" b="1" dirty="0"/>
              <a:t>disk</a:t>
            </a:r>
            <a:r>
              <a:rPr lang="en-US" altLang="zh-CN" dirty="0"/>
              <a:t>:</a:t>
            </a:r>
            <a:endParaRPr lang="en-US" altLang="zh-CN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4FBF1-4E8C-4473-8652-9CB0FC752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463" y="2393398"/>
            <a:ext cx="7156443" cy="43928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3FD2F4-1E24-4678-83EE-CCEB87333C94}"/>
              </a:ext>
            </a:extLst>
          </p:cNvPr>
          <p:cNvSpPr/>
          <p:nvPr/>
        </p:nvSpPr>
        <p:spPr>
          <a:xfrm>
            <a:off x="197226" y="625981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Note</a:t>
            </a:r>
            <a:r>
              <a:rPr lang="en-US" sz="2400" dirty="0"/>
              <a:t>: </a:t>
            </a:r>
            <a:r>
              <a:rPr lang="en-US" sz="2400" b="1" i="1" dirty="0"/>
              <a:t>now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66FF"/>
                </a:solidFill>
              </a:rPr>
              <a:t>data item x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FF0000"/>
                </a:solidFill>
              </a:rPr>
              <a:t>updated </a:t>
            </a:r>
            <a:r>
              <a:rPr lang="en-US" sz="24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178790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In-Place Write and Deferred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Recall that: A </a:t>
            </a:r>
            <a:r>
              <a:rPr lang="en-US" altLang="zh-CN" b="1" dirty="0">
                <a:solidFill>
                  <a:srgbClr val="0066FF"/>
                </a:solidFill>
              </a:rPr>
              <a:t>transaction</a:t>
            </a:r>
            <a:r>
              <a:rPr lang="en-US" altLang="zh-CN" dirty="0"/>
              <a:t> consists of </a:t>
            </a:r>
            <a:r>
              <a:rPr lang="en-US" altLang="zh-CN" b="1" dirty="0">
                <a:solidFill>
                  <a:srgbClr val="FF0000"/>
                </a:solidFill>
              </a:rPr>
              <a:t>many operations</a:t>
            </a:r>
          </a:p>
          <a:p>
            <a:r>
              <a:rPr lang="en-US" altLang="zh-CN" dirty="0"/>
              <a:t>In particular:</a:t>
            </a:r>
          </a:p>
          <a:p>
            <a:pPr lvl="1"/>
            <a:r>
              <a:rPr lang="en-US" altLang="zh-CN" dirty="0"/>
              <a:t>A </a:t>
            </a:r>
            <a:r>
              <a:rPr lang="en-US" altLang="zh-CN" b="1" dirty="0">
                <a:solidFill>
                  <a:srgbClr val="FF0000"/>
                </a:solidFill>
              </a:rPr>
              <a:t>transaction</a:t>
            </a:r>
            <a:r>
              <a:rPr lang="en-US" altLang="zh-CN" dirty="0"/>
              <a:t> consists of </a:t>
            </a:r>
            <a:r>
              <a:rPr lang="en-US" altLang="zh-CN" b="1" dirty="0">
                <a:solidFill>
                  <a:srgbClr val="FF0000"/>
                </a:solidFill>
              </a:rPr>
              <a:t>many </a:t>
            </a:r>
            <a:r>
              <a:rPr lang="en-US" altLang="zh-CN" b="1" i="1" dirty="0">
                <a:solidFill>
                  <a:srgbClr val="FF0000"/>
                </a:solidFill>
              </a:rPr>
              <a:t>write </a:t>
            </a:r>
            <a:r>
              <a:rPr lang="en-US" altLang="zh-CN" b="1" dirty="0">
                <a:solidFill>
                  <a:srgbClr val="FF0000"/>
                </a:solidFill>
              </a:rPr>
              <a:t>operations</a:t>
            </a:r>
            <a:r>
              <a:rPr lang="en-US" altLang="zh-CN" dirty="0"/>
              <a:t>.</a:t>
            </a:r>
          </a:p>
          <a:p>
            <a:pPr lvl="1"/>
            <a:endParaRPr lang="en-US" altLang="zh-CN" dirty="0">
              <a:solidFill>
                <a:srgbClr val="0066FF"/>
              </a:solidFill>
            </a:endParaRPr>
          </a:p>
          <a:p>
            <a:r>
              <a:rPr lang="en-US" altLang="zh-CN" dirty="0"/>
              <a:t>When a </a:t>
            </a:r>
            <a:r>
              <a:rPr lang="en-US" altLang="zh-CN" b="1" dirty="0"/>
              <a:t>transaction</a:t>
            </a:r>
            <a:r>
              <a:rPr lang="en-US" altLang="zh-CN" dirty="0"/>
              <a:t> </a:t>
            </a:r>
            <a:r>
              <a:rPr lang="en-US" altLang="zh-CN" b="1" dirty="0">
                <a:solidFill>
                  <a:srgbClr val="0066FF"/>
                </a:solidFill>
              </a:rPr>
              <a:t>updates</a:t>
            </a:r>
            <a:r>
              <a:rPr lang="en-US" altLang="zh-CN" dirty="0"/>
              <a:t> a </a:t>
            </a:r>
            <a:r>
              <a:rPr lang="en-US" altLang="zh-CN" b="1" dirty="0">
                <a:solidFill>
                  <a:srgbClr val="FF0000"/>
                </a:solidFill>
              </a:rPr>
              <a:t>variable in </a:t>
            </a:r>
            <a:r>
              <a:rPr lang="en-US" altLang="zh-CN" b="1" i="1" dirty="0">
                <a:solidFill>
                  <a:srgbClr val="FF0000"/>
                </a:solidFill>
              </a:rPr>
              <a:t>memory</a:t>
            </a:r>
            <a:r>
              <a:rPr lang="en-US" altLang="zh-CN" dirty="0"/>
              <a:t>, the </a:t>
            </a:r>
            <a:r>
              <a:rPr lang="en-US" altLang="zh-CN" b="1" dirty="0"/>
              <a:t>update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66FF"/>
                </a:solidFill>
              </a:rPr>
              <a:t>must </a:t>
            </a:r>
            <a:r>
              <a:rPr lang="en-US" altLang="zh-CN" b="1" i="1" dirty="0">
                <a:solidFill>
                  <a:srgbClr val="0066FF"/>
                </a:solidFill>
              </a:rPr>
              <a:t>eventually</a:t>
            </a:r>
            <a:r>
              <a:rPr lang="en-US" altLang="zh-CN" dirty="0"/>
              <a:t> be </a:t>
            </a:r>
            <a:r>
              <a:rPr lang="en-US" altLang="zh-CN" b="1" dirty="0">
                <a:solidFill>
                  <a:srgbClr val="FF0000"/>
                </a:solidFill>
              </a:rPr>
              <a:t>written</a:t>
            </a:r>
            <a:r>
              <a:rPr lang="en-US" altLang="zh-CN" dirty="0"/>
              <a:t> to the </a:t>
            </a:r>
            <a:r>
              <a:rPr lang="en-US" altLang="zh-CN" b="1" dirty="0"/>
              <a:t>database</a:t>
            </a:r>
            <a:r>
              <a:rPr lang="en-US" altLang="zh-CN" dirty="0"/>
              <a:t>:</a:t>
            </a:r>
            <a:endParaRPr lang="en-US" altLang="zh-CN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718CB-D4E6-4E2D-93FD-CF7132506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209" y="3188142"/>
            <a:ext cx="7590476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0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Write and Deferred Write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Important fact: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We have a </a:t>
            </a:r>
            <a:r>
              <a:rPr lang="en-US" altLang="zh-CN" b="1" dirty="0">
                <a:solidFill>
                  <a:srgbClr val="0066FF"/>
                </a:solidFill>
              </a:rPr>
              <a:t>choice</a:t>
            </a:r>
            <a:r>
              <a:rPr lang="en-US" altLang="zh-CN" dirty="0"/>
              <a:t> to select the </a:t>
            </a:r>
            <a:r>
              <a:rPr lang="en-US" altLang="zh-CN" b="1" i="1" dirty="0">
                <a:solidFill>
                  <a:srgbClr val="FF0000"/>
                </a:solidFill>
              </a:rPr>
              <a:t>moment</a:t>
            </a:r>
            <a:r>
              <a:rPr lang="en-US" altLang="zh-CN" b="1" dirty="0">
                <a:solidFill>
                  <a:srgbClr val="FF0000"/>
                </a:solidFill>
              </a:rPr>
              <a:t> in time</a:t>
            </a:r>
            <a:r>
              <a:rPr lang="en-US" altLang="zh-CN" dirty="0"/>
              <a:t> when the </a:t>
            </a:r>
            <a:r>
              <a:rPr lang="en-US" altLang="zh-CN" b="1" dirty="0"/>
              <a:t>updates to the memory variables</a:t>
            </a:r>
            <a:r>
              <a:rPr lang="en-US" altLang="zh-CN" dirty="0"/>
              <a:t> will be </a:t>
            </a:r>
            <a:r>
              <a:rPr lang="en-US" altLang="zh-CN" b="1" i="1" dirty="0">
                <a:solidFill>
                  <a:srgbClr val="0066FF"/>
                </a:solidFill>
              </a:rPr>
              <a:t>written</a:t>
            </a:r>
            <a:r>
              <a:rPr lang="en-US" altLang="zh-CN" b="1" dirty="0">
                <a:solidFill>
                  <a:srgbClr val="0066FF"/>
                </a:solidFill>
              </a:rPr>
              <a:t> to the database</a:t>
            </a:r>
            <a:endParaRPr lang="en-US" altLang="zh-CN" dirty="0">
              <a:solidFill>
                <a:srgbClr val="0066FF"/>
              </a:solidFill>
            </a:endParaRPr>
          </a:p>
          <a:p>
            <a:pPr lvl="1"/>
            <a:endParaRPr lang="en-US" altLang="zh-CN" b="1" dirty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Timing</a:t>
            </a:r>
            <a:r>
              <a:rPr lang="en-US" altLang="zh-CN" sz="2800" dirty="0"/>
              <a:t> of </a:t>
            </a:r>
            <a:r>
              <a:rPr lang="en-US" altLang="zh-CN" sz="2800" i="1" dirty="0"/>
              <a:t>issuing</a:t>
            </a:r>
            <a:r>
              <a:rPr lang="en-US" altLang="zh-CN" sz="2800" dirty="0"/>
              <a:t>/</a:t>
            </a:r>
            <a:r>
              <a:rPr lang="en-US" altLang="zh-CN" sz="2800" i="1" dirty="0"/>
              <a:t>executing </a:t>
            </a:r>
            <a:r>
              <a:rPr lang="en-US" altLang="zh-CN" sz="2800" dirty="0"/>
              <a:t>a write operation:</a:t>
            </a:r>
          </a:p>
          <a:p>
            <a:pPr marL="685800" lvl="2">
              <a:spcBef>
                <a:spcPts val="1000"/>
              </a:spcBef>
            </a:pPr>
            <a:endParaRPr lang="en-US" altLang="zh-CN" dirty="0"/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There are </a:t>
            </a:r>
            <a:r>
              <a:rPr lang="en-US" altLang="zh-CN" sz="2400" b="1" dirty="0"/>
              <a:t>2 </a:t>
            </a:r>
            <a:r>
              <a:rPr lang="en-US" altLang="zh-CN" sz="2400" b="1" i="1" dirty="0"/>
              <a:t>commonly used</a:t>
            </a:r>
            <a:r>
              <a:rPr lang="en-US" altLang="zh-CN" sz="2400" b="1" dirty="0"/>
              <a:t> moments</a:t>
            </a:r>
            <a:r>
              <a:rPr lang="en-US" altLang="zh-CN" sz="2400" dirty="0"/>
              <a:t> to issue </a:t>
            </a:r>
            <a:r>
              <a:rPr lang="en-US" altLang="zh-CN" sz="2400" b="1" dirty="0">
                <a:solidFill>
                  <a:srgbClr val="0066FF"/>
                </a:solidFill>
              </a:rPr>
              <a:t>write operations</a:t>
            </a:r>
            <a:r>
              <a:rPr lang="en-US" altLang="zh-CN" sz="2400" dirty="0"/>
              <a:t>: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6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Reality: </a:t>
            </a:r>
          </a:p>
          <a:p>
            <a:pPr lvl="1"/>
            <a:r>
              <a:rPr lang="en-US" b="1" dirty="0">
                <a:solidFill>
                  <a:srgbClr val="0066FF"/>
                </a:solidFill>
              </a:rPr>
              <a:t>Most </a:t>
            </a:r>
            <a:r>
              <a:rPr lang="en-US" dirty="0"/>
              <a:t>of the time, computer systems do </a:t>
            </a:r>
            <a:r>
              <a:rPr lang="en-US" dirty="0">
                <a:solidFill>
                  <a:srgbClr val="FF0000"/>
                </a:solidFill>
              </a:rPr>
              <a:t>not fail</a:t>
            </a:r>
          </a:p>
          <a:p>
            <a:pPr lvl="1"/>
            <a:r>
              <a:rPr lang="en-US" b="1" dirty="0">
                <a:solidFill>
                  <a:srgbClr val="0066FF"/>
                </a:solidFill>
              </a:rPr>
              <a:t>But</a:t>
            </a:r>
            <a:r>
              <a:rPr lang="en-US" dirty="0"/>
              <a:t>, from time to time, a computer system </a:t>
            </a:r>
            <a:r>
              <a:rPr lang="en-US" dirty="0">
                <a:solidFill>
                  <a:srgbClr val="FF0000"/>
                </a:solidFill>
              </a:rPr>
              <a:t>can fail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Facts</a:t>
            </a:r>
          </a:p>
          <a:p>
            <a:pPr lvl="1"/>
            <a:r>
              <a:rPr lang="en-US" b="1" dirty="0">
                <a:solidFill>
                  <a:srgbClr val="0066FF"/>
                </a:solidFill>
              </a:rPr>
              <a:t>Financial applications </a:t>
            </a:r>
            <a:r>
              <a:rPr lang="en-US" dirty="0"/>
              <a:t>(e.g., banking) often </a:t>
            </a:r>
            <a:r>
              <a:rPr lang="en-US" dirty="0">
                <a:solidFill>
                  <a:srgbClr val="FF0000"/>
                </a:solidFill>
              </a:rPr>
              <a:t>use database systems </a:t>
            </a:r>
            <a:r>
              <a:rPr lang="en-US" dirty="0"/>
              <a:t>to process their </a:t>
            </a:r>
            <a:r>
              <a:rPr lang="en-US" b="1" dirty="0"/>
              <a:t>transactions</a:t>
            </a:r>
          </a:p>
          <a:p>
            <a:pPr lvl="1"/>
            <a:r>
              <a:rPr lang="en-US" b="1" dirty="0"/>
              <a:t>Computer failures </a:t>
            </a:r>
            <a:r>
              <a:rPr lang="en-US" dirty="0"/>
              <a:t>have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detrimental consequences </a:t>
            </a:r>
            <a:r>
              <a:rPr lang="en-US" dirty="0"/>
              <a:t>in financial applications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See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3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Write and Deferred Write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In-place write:</a:t>
            </a:r>
            <a:r>
              <a:rPr lang="en-US" altLang="zh-CN" b="1" i="1" dirty="0">
                <a:solidFill>
                  <a:srgbClr val="FF0000"/>
                </a:solidFill>
              </a:rPr>
              <a:t> Immediately</a:t>
            </a:r>
            <a:r>
              <a:rPr lang="en-US" altLang="zh-CN" dirty="0"/>
              <a:t> (as soon as the </a:t>
            </a:r>
            <a:r>
              <a:rPr lang="en-US" altLang="zh-CN" b="1" dirty="0"/>
              <a:t>memory variable</a:t>
            </a:r>
            <a:r>
              <a:rPr lang="en-US" altLang="zh-CN" dirty="0"/>
              <a:t> is </a:t>
            </a:r>
            <a:r>
              <a:rPr lang="en-US" altLang="zh-CN" b="1" dirty="0">
                <a:solidFill>
                  <a:srgbClr val="0066FF"/>
                </a:solidFill>
              </a:rPr>
              <a:t>updated</a:t>
            </a:r>
            <a:r>
              <a:rPr lang="en-US" altLang="zh-CN" dirty="0"/>
              <a:t>, the </a:t>
            </a:r>
            <a:r>
              <a:rPr lang="en-US" altLang="zh-CN" b="1" dirty="0"/>
              <a:t>change</a:t>
            </a:r>
            <a:r>
              <a:rPr lang="en-US" altLang="zh-CN" dirty="0"/>
              <a:t> is </a:t>
            </a:r>
            <a:r>
              <a:rPr lang="en-US" altLang="zh-CN" b="1" dirty="0">
                <a:solidFill>
                  <a:srgbClr val="FF0000"/>
                </a:solidFill>
              </a:rPr>
              <a:t>written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to the data in the database)</a:t>
            </a:r>
          </a:p>
          <a:p>
            <a:pPr lvl="1"/>
            <a:r>
              <a:rPr lang="en-US" altLang="zh-CN" dirty="0"/>
              <a:t>The </a:t>
            </a:r>
            <a:r>
              <a:rPr lang="en-US" altLang="zh-CN" b="1" dirty="0">
                <a:solidFill>
                  <a:srgbClr val="0066FF"/>
                </a:solidFill>
              </a:rPr>
              <a:t>rationale</a:t>
            </a:r>
            <a:r>
              <a:rPr lang="en-US" altLang="zh-CN" dirty="0"/>
              <a:t> for this choice is the fact that we want to make the </a:t>
            </a:r>
            <a:r>
              <a:rPr lang="en-US" altLang="zh-CN" b="1" dirty="0">
                <a:solidFill>
                  <a:srgbClr val="FF0000"/>
                </a:solidFill>
              </a:rPr>
              <a:t>new value </a:t>
            </a:r>
            <a:r>
              <a:rPr lang="en-US" altLang="zh-CN" b="1" i="1" dirty="0">
                <a:solidFill>
                  <a:srgbClr val="FF0000"/>
                </a:solidFill>
              </a:rPr>
              <a:t>available</a:t>
            </a:r>
            <a:r>
              <a:rPr lang="en-US" altLang="zh-CN" dirty="0"/>
              <a:t> to </a:t>
            </a:r>
            <a:r>
              <a:rPr lang="en-US" altLang="zh-CN" b="1" dirty="0"/>
              <a:t>other transactions</a:t>
            </a:r>
            <a:r>
              <a:rPr lang="en-US" altLang="zh-CN" dirty="0"/>
              <a:t> </a:t>
            </a:r>
            <a:r>
              <a:rPr lang="en-US" altLang="zh-CN" b="1" dirty="0">
                <a:solidFill>
                  <a:srgbClr val="0066FF"/>
                </a:solidFill>
              </a:rPr>
              <a:t>as soon as possible</a:t>
            </a:r>
          </a:p>
          <a:p>
            <a:pPr lvl="1"/>
            <a:endParaRPr lang="en-US" altLang="zh-CN" b="1" dirty="0"/>
          </a:p>
          <a:p>
            <a:r>
              <a:rPr lang="en-US" altLang="zh-CN" dirty="0"/>
              <a:t> Deferred write: At the </a:t>
            </a:r>
            <a:r>
              <a:rPr lang="en-US" altLang="zh-CN" b="1" i="1" dirty="0">
                <a:solidFill>
                  <a:srgbClr val="FF0000"/>
                </a:solidFill>
              </a:rPr>
              <a:t>end</a:t>
            </a:r>
            <a:r>
              <a:rPr lang="en-US" altLang="zh-CN" dirty="0"/>
              <a:t> of the </a:t>
            </a:r>
            <a:r>
              <a:rPr lang="en-US" altLang="zh-CN" b="1" dirty="0"/>
              <a:t>transaction</a:t>
            </a:r>
          </a:p>
          <a:p>
            <a:pPr lvl="1"/>
            <a:r>
              <a:rPr lang="en-US" altLang="zh-CN" dirty="0"/>
              <a:t>The </a:t>
            </a:r>
            <a:r>
              <a:rPr lang="en-US" altLang="zh-CN" b="1" dirty="0">
                <a:solidFill>
                  <a:srgbClr val="0066FF"/>
                </a:solidFill>
              </a:rPr>
              <a:t>rationale</a:t>
            </a:r>
            <a:r>
              <a:rPr lang="en-US" altLang="zh-CN" dirty="0"/>
              <a:t> for this choice is the fact that the </a:t>
            </a:r>
            <a:r>
              <a:rPr lang="en-US" altLang="zh-CN" b="1" dirty="0"/>
              <a:t>same variable</a:t>
            </a:r>
            <a:r>
              <a:rPr lang="en-US" altLang="zh-CN" dirty="0"/>
              <a:t> may be </a:t>
            </a:r>
            <a:r>
              <a:rPr lang="en-US" altLang="zh-CN" b="1" dirty="0">
                <a:solidFill>
                  <a:srgbClr val="FF0000"/>
                </a:solidFill>
              </a:rPr>
              <a:t>updated </a:t>
            </a:r>
            <a:r>
              <a:rPr lang="en-US" altLang="zh-CN" b="1" i="1" dirty="0">
                <a:solidFill>
                  <a:srgbClr val="FF0000"/>
                </a:solidFill>
              </a:rPr>
              <a:t>multiple</a:t>
            </a:r>
            <a:r>
              <a:rPr lang="en-US" altLang="zh-CN" b="1" dirty="0">
                <a:solidFill>
                  <a:srgbClr val="FF0000"/>
                </a:solidFill>
              </a:rPr>
              <a:t> times</a:t>
            </a:r>
            <a:r>
              <a:rPr lang="en-US" altLang="zh-CN" dirty="0"/>
              <a:t> within </a:t>
            </a:r>
            <a:r>
              <a:rPr lang="en-US" altLang="zh-CN" b="1" dirty="0"/>
              <a:t>one transaction</a:t>
            </a:r>
            <a:endParaRPr lang="en-US" altLang="zh-CN" dirty="0"/>
          </a:p>
          <a:p>
            <a:pPr lvl="1"/>
            <a:r>
              <a:rPr lang="en-US" altLang="zh-CN" dirty="0"/>
              <a:t>This scheme will be more </a:t>
            </a:r>
            <a:r>
              <a:rPr lang="en-US" altLang="zh-CN" b="1" dirty="0"/>
              <a:t>efficient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53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Write and Deferred Write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i="1" dirty="0"/>
              <a:t>In-place</a:t>
            </a:r>
            <a:r>
              <a:rPr lang="en-US" altLang="zh-CN" dirty="0"/>
              <a:t> (or </a:t>
            </a:r>
            <a:r>
              <a:rPr lang="en-US" altLang="zh-CN" i="1" dirty="0"/>
              <a:t>immediate</a:t>
            </a:r>
            <a:r>
              <a:rPr lang="en-US" altLang="zh-CN" dirty="0"/>
              <a:t>) write: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b="1" i="1" dirty="0"/>
              <a:t>In place</a:t>
            </a:r>
            <a:r>
              <a:rPr lang="en-US" altLang="zh-CN" b="1" dirty="0"/>
              <a:t> (or </a:t>
            </a:r>
            <a:r>
              <a:rPr lang="en-US" altLang="zh-CN" b="1" i="1" dirty="0"/>
              <a:t>immediate</a:t>
            </a:r>
            <a:r>
              <a:rPr lang="en-US" altLang="zh-CN" b="1" dirty="0"/>
              <a:t>) write</a:t>
            </a:r>
            <a:r>
              <a:rPr lang="en-US" altLang="zh-CN" dirty="0"/>
              <a:t> = a </a:t>
            </a:r>
            <a:r>
              <a:rPr lang="en-US" altLang="zh-CN" b="1" dirty="0">
                <a:solidFill>
                  <a:srgbClr val="0066FF"/>
                </a:solidFill>
              </a:rPr>
              <a:t>write operation</a:t>
            </a:r>
            <a:r>
              <a:rPr lang="en-US" altLang="zh-CN" dirty="0"/>
              <a:t> to the </a:t>
            </a:r>
            <a:r>
              <a:rPr lang="en-US" altLang="zh-CN" b="1" dirty="0"/>
              <a:t>database</a:t>
            </a:r>
            <a:r>
              <a:rPr lang="en-US" altLang="zh-CN" dirty="0"/>
              <a:t> is issued </a:t>
            </a:r>
            <a:r>
              <a:rPr lang="en-US" altLang="zh-CN" b="1" dirty="0">
                <a:solidFill>
                  <a:srgbClr val="FF0000"/>
                </a:solidFill>
              </a:rPr>
              <a:t>as soon as</a:t>
            </a:r>
            <a:r>
              <a:rPr lang="en-US" altLang="zh-CN" dirty="0"/>
              <a:t> a </a:t>
            </a:r>
            <a:r>
              <a:rPr lang="en-US" altLang="zh-CN" b="1" dirty="0">
                <a:solidFill>
                  <a:srgbClr val="0066FF"/>
                </a:solidFill>
              </a:rPr>
              <a:t>memory variable is </a:t>
            </a:r>
            <a:r>
              <a:rPr lang="en-US" altLang="zh-CN" b="1" i="1" dirty="0">
                <a:solidFill>
                  <a:srgbClr val="0066FF"/>
                </a:solidFill>
              </a:rPr>
              <a:t>updated</a:t>
            </a:r>
            <a:endParaRPr lang="en-US" altLang="zh-CN" dirty="0">
              <a:solidFill>
                <a:srgbClr val="0066FF"/>
              </a:solidFill>
            </a:endParaRPr>
          </a:p>
          <a:p>
            <a:pPr lvl="1"/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i="1" dirty="0"/>
              <a:t>Deferred write: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b="1" i="1" dirty="0"/>
              <a:t>Deferred</a:t>
            </a:r>
            <a:r>
              <a:rPr lang="en-US" altLang="zh-CN" b="1" dirty="0"/>
              <a:t> write</a:t>
            </a:r>
            <a:r>
              <a:rPr lang="en-US" altLang="zh-CN" dirty="0"/>
              <a:t> = </a:t>
            </a:r>
            <a:r>
              <a:rPr lang="en-US" altLang="zh-CN" b="1" i="1" dirty="0">
                <a:solidFill>
                  <a:srgbClr val="FF0000"/>
                </a:solidFill>
              </a:rPr>
              <a:t>all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write operations</a:t>
            </a:r>
            <a:r>
              <a:rPr lang="en-US" altLang="zh-CN" dirty="0"/>
              <a:t> to the </a:t>
            </a:r>
            <a:r>
              <a:rPr lang="en-US" altLang="zh-CN" b="1" dirty="0"/>
              <a:t>database</a:t>
            </a:r>
            <a:r>
              <a:rPr lang="en-US" altLang="zh-CN" dirty="0"/>
              <a:t> are issued at the </a:t>
            </a:r>
            <a:r>
              <a:rPr lang="en-US" altLang="zh-CN" b="1" dirty="0">
                <a:solidFill>
                  <a:srgbClr val="FF0000"/>
                </a:solidFill>
              </a:rPr>
              <a:t>end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of the </a:t>
            </a:r>
            <a:r>
              <a:rPr lang="en-US" altLang="zh-CN" b="1" dirty="0"/>
              <a:t>transaction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Example 1 of a transaction: </a:t>
            </a:r>
            <a:r>
              <a:rPr lang="en-US" altLang="zh-CN" b="1" i="1" dirty="0"/>
              <a:t>transfer</a:t>
            </a:r>
            <a:r>
              <a:rPr lang="en-US" altLang="zh-CN" dirty="0"/>
              <a:t> an amount of </a:t>
            </a:r>
            <a:r>
              <a:rPr lang="en-US" altLang="zh-CN" b="1" dirty="0"/>
              <a:t>$N</a:t>
            </a:r>
            <a:r>
              <a:rPr lang="en-US" altLang="zh-CN" dirty="0"/>
              <a:t> from </a:t>
            </a:r>
            <a:r>
              <a:rPr lang="en-US" altLang="zh-CN" dirty="0">
                <a:solidFill>
                  <a:srgbClr val="FF0000"/>
                </a:solidFill>
              </a:rPr>
              <a:t>account X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FF0000"/>
                </a:solidFill>
              </a:rPr>
              <a:t>account Y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Example 2 of a transaction: </a:t>
            </a:r>
            <a:r>
              <a:rPr lang="en-US" altLang="zh-CN" b="1" i="1" dirty="0"/>
              <a:t>deposit</a:t>
            </a:r>
            <a:r>
              <a:rPr lang="en-US" altLang="zh-CN" dirty="0"/>
              <a:t> an amount of $N into the </a:t>
            </a:r>
            <a:r>
              <a:rPr lang="en-US" altLang="zh-CN" dirty="0">
                <a:solidFill>
                  <a:srgbClr val="FF0000"/>
                </a:solidFill>
              </a:rPr>
              <a:t>account X</a:t>
            </a:r>
            <a:r>
              <a:rPr lang="en-US" altLang="zh-CN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1E76C6-4457-4B64-A830-A254D139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7" y="5602925"/>
            <a:ext cx="3190476" cy="122857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060F744-901E-48E0-B4A0-37D770E05D96}"/>
              </a:ext>
            </a:extLst>
          </p:cNvPr>
          <p:cNvGrpSpPr/>
          <p:nvPr/>
        </p:nvGrpSpPr>
        <p:grpSpPr>
          <a:xfrm>
            <a:off x="1112970" y="2891770"/>
            <a:ext cx="3619048" cy="2219048"/>
            <a:chOff x="1112970" y="2891770"/>
            <a:chExt cx="3619048" cy="22190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B3186C-C8DB-4036-9368-D1DE93948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2970" y="2891770"/>
              <a:ext cx="3619048" cy="221904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848190-0CAD-43EF-AE16-5D06B9D24ADC}"/>
                </a:ext>
              </a:extLst>
            </p:cNvPr>
            <p:cNvSpPr txBox="1"/>
            <p:nvPr/>
          </p:nvSpPr>
          <p:spPr>
            <a:xfrm>
              <a:off x="4240697" y="4129985"/>
              <a:ext cx="26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+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584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 in Transaction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Fact: A </a:t>
            </a:r>
            <a:r>
              <a:rPr lang="en-US" altLang="zh-CN" b="1" dirty="0">
                <a:solidFill>
                  <a:srgbClr val="0066FF"/>
                </a:solidFill>
              </a:rPr>
              <a:t>database system</a:t>
            </a:r>
            <a:r>
              <a:rPr lang="en-US" altLang="zh-CN" dirty="0"/>
              <a:t> is used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concurrently</a:t>
            </a:r>
            <a:r>
              <a:rPr lang="en-US" altLang="zh-CN" dirty="0"/>
              <a:t> by </a:t>
            </a:r>
            <a:r>
              <a:rPr lang="en-US" altLang="zh-CN" b="1" dirty="0">
                <a:solidFill>
                  <a:srgbClr val="0066FF"/>
                </a:solidFill>
              </a:rPr>
              <a:t>multiple users</a:t>
            </a:r>
            <a:endParaRPr lang="en-US" altLang="zh-CN" dirty="0">
              <a:solidFill>
                <a:srgbClr val="0066FF"/>
              </a:solidFill>
            </a:endParaRPr>
          </a:p>
          <a:p>
            <a:r>
              <a:rPr lang="en-US" altLang="zh-CN" dirty="0"/>
              <a:t>I.e.: </a:t>
            </a:r>
            <a:r>
              <a:rPr lang="en-US" altLang="zh-CN" b="1" dirty="0"/>
              <a:t>Multiple transactions</a:t>
            </a:r>
            <a:r>
              <a:rPr lang="en-US" altLang="zh-CN" dirty="0"/>
              <a:t> are processed </a:t>
            </a:r>
            <a:r>
              <a:rPr lang="en-US" altLang="zh-CN" b="1" dirty="0">
                <a:solidFill>
                  <a:srgbClr val="FF0000"/>
                </a:solidFill>
              </a:rPr>
              <a:t>concurrently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Possible</a:t>
            </a:r>
            <a:r>
              <a:rPr lang="en-US" altLang="zh-CN" dirty="0"/>
              <a:t> results of </a:t>
            </a:r>
            <a:r>
              <a:rPr lang="en-US" altLang="zh-CN" b="1" i="1" dirty="0">
                <a:solidFill>
                  <a:srgbClr val="FF0000"/>
                </a:solidFill>
              </a:rPr>
              <a:t>concurrent</a:t>
            </a:r>
            <a:r>
              <a:rPr lang="en-US" altLang="zh-CN" b="1" dirty="0">
                <a:solidFill>
                  <a:srgbClr val="FF0000"/>
                </a:solidFill>
              </a:rPr>
              <a:t> execution</a:t>
            </a:r>
            <a:r>
              <a:rPr lang="en-US" altLang="zh-CN" dirty="0"/>
              <a:t> of </a:t>
            </a:r>
            <a:r>
              <a:rPr lang="en-US" altLang="zh-CN" b="1" dirty="0"/>
              <a:t>database transactions</a:t>
            </a:r>
            <a:r>
              <a:rPr lang="en-US" altLang="zh-CN" dirty="0"/>
              <a:t>: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lost updates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Dirty read</a:t>
            </a:r>
          </a:p>
          <a:p>
            <a:endParaRPr lang="en-US" altLang="zh-CN" dirty="0"/>
          </a:p>
          <a:p>
            <a:r>
              <a:rPr lang="en-US" altLang="zh-CN" b="1" dirty="0"/>
              <a:t>Either</a:t>
            </a:r>
            <a:r>
              <a:rPr lang="en-US" altLang="zh-CN" dirty="0"/>
              <a:t> of these situations will cause </a:t>
            </a:r>
            <a:r>
              <a:rPr lang="en-US" altLang="zh-CN" b="1" dirty="0">
                <a:solidFill>
                  <a:srgbClr val="FF0000"/>
                </a:solidFill>
              </a:rPr>
              <a:t>inconsistency</a:t>
            </a:r>
            <a:r>
              <a:rPr lang="en-US" altLang="zh-CN" dirty="0"/>
              <a:t> in the </a:t>
            </a:r>
            <a:r>
              <a:rPr lang="en-US" altLang="zh-CN" b="1" dirty="0"/>
              <a:t>database system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4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Lost update: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An </a:t>
            </a:r>
            <a:r>
              <a:rPr lang="en-US" altLang="zh-CN" b="1" dirty="0">
                <a:solidFill>
                  <a:srgbClr val="0066FF"/>
                </a:solidFill>
              </a:rPr>
              <a:t>update</a:t>
            </a:r>
            <a:r>
              <a:rPr lang="en-US" altLang="zh-CN" dirty="0"/>
              <a:t> is </a:t>
            </a:r>
            <a:r>
              <a:rPr lang="en-US" altLang="zh-CN" b="1" i="1" dirty="0"/>
              <a:t>lost</a:t>
            </a:r>
            <a:r>
              <a:rPr lang="en-US" altLang="zh-CN" dirty="0"/>
              <a:t> if after </a:t>
            </a:r>
            <a:r>
              <a:rPr lang="en-US" altLang="zh-CN" b="1" dirty="0">
                <a:solidFill>
                  <a:srgbClr val="FF0000"/>
                </a:solidFill>
              </a:rPr>
              <a:t>executing a transaction</a:t>
            </a:r>
            <a:r>
              <a:rPr lang="en-US" altLang="zh-CN" dirty="0"/>
              <a:t>, the </a:t>
            </a:r>
            <a:r>
              <a:rPr lang="en-US" altLang="zh-CN" b="1" i="1" dirty="0"/>
              <a:t>result</a:t>
            </a:r>
            <a:r>
              <a:rPr lang="en-US" altLang="zh-CN" dirty="0"/>
              <a:t> of the </a:t>
            </a:r>
            <a:r>
              <a:rPr lang="en-US" altLang="zh-CN" b="1" dirty="0"/>
              <a:t>transaction</a:t>
            </a:r>
            <a:r>
              <a:rPr lang="en-US" altLang="zh-CN" dirty="0"/>
              <a:t> is </a:t>
            </a:r>
            <a:r>
              <a:rPr lang="en-US" altLang="zh-CN" b="1" i="1" dirty="0">
                <a:solidFill>
                  <a:srgbClr val="FF0000"/>
                </a:solidFill>
              </a:rPr>
              <a:t>not</a:t>
            </a:r>
            <a:r>
              <a:rPr lang="en-US" altLang="zh-CN" b="1" dirty="0">
                <a:solidFill>
                  <a:srgbClr val="FF0000"/>
                </a:solidFill>
              </a:rPr>
              <a:t> reflected</a:t>
            </a:r>
            <a:r>
              <a:rPr lang="en-US" altLang="zh-CN" dirty="0"/>
              <a:t> in the </a:t>
            </a:r>
            <a:r>
              <a:rPr lang="en-US" altLang="zh-CN" b="1" i="1" dirty="0"/>
              <a:t>final</a:t>
            </a:r>
            <a:r>
              <a:rPr lang="en-US" altLang="zh-CN" b="1" dirty="0"/>
              <a:t> database state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An </a:t>
            </a:r>
            <a:r>
              <a:rPr lang="en-US" altLang="zh-CN" b="1" dirty="0"/>
              <a:t>example</a:t>
            </a:r>
            <a:r>
              <a:rPr lang="en-US" altLang="zh-CN" dirty="0"/>
              <a:t> of a </a:t>
            </a:r>
            <a:r>
              <a:rPr lang="en-US" altLang="zh-CN" b="1" dirty="0">
                <a:solidFill>
                  <a:srgbClr val="FF0000"/>
                </a:solidFill>
              </a:rPr>
              <a:t>concurrent execution</a:t>
            </a:r>
            <a:r>
              <a:rPr lang="en-US" altLang="zh-CN" dirty="0"/>
              <a:t> of </a:t>
            </a:r>
            <a:r>
              <a:rPr lang="en-US" altLang="zh-CN" b="1" dirty="0"/>
              <a:t>database transactions</a:t>
            </a:r>
            <a:r>
              <a:rPr lang="en-US" altLang="zh-CN" dirty="0"/>
              <a:t> that results in a </a:t>
            </a:r>
            <a:r>
              <a:rPr lang="en-US" altLang="zh-CN" b="1" dirty="0">
                <a:solidFill>
                  <a:srgbClr val="0066FF"/>
                </a:solidFill>
              </a:rPr>
              <a:t>lost update:</a:t>
            </a:r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19F0A1-FF5C-4228-8635-525809EE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94" y="123899"/>
            <a:ext cx="2942857" cy="1123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CA402B-1126-4E9F-B9DF-8D11E1999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241" y="123899"/>
            <a:ext cx="7371428" cy="1142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FD36C2-EDEF-45F9-80FA-886795059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794" y="1406140"/>
            <a:ext cx="3704762" cy="1104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96E603-D136-4A65-A211-79F010D14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4187" y="2552859"/>
            <a:ext cx="9295238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4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Update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Result: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After this </a:t>
            </a:r>
            <a:r>
              <a:rPr lang="en-US" altLang="zh-CN" b="1" dirty="0">
                <a:solidFill>
                  <a:srgbClr val="0066FF"/>
                </a:solidFill>
              </a:rPr>
              <a:t>concurrent execution</a:t>
            </a:r>
            <a:r>
              <a:rPr lang="en-US" altLang="zh-CN" dirty="0"/>
              <a:t> of </a:t>
            </a:r>
            <a:r>
              <a:rPr lang="en-US" altLang="zh-CN" b="1" dirty="0"/>
              <a:t>transactions</a:t>
            </a:r>
            <a:r>
              <a:rPr lang="en-US" altLang="zh-CN" dirty="0"/>
              <a:t>, the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update</a:t>
            </a:r>
            <a:r>
              <a:rPr lang="en-US" altLang="zh-CN" dirty="0"/>
              <a:t> of transaction </a:t>
            </a:r>
            <a:r>
              <a:rPr lang="en-US" altLang="zh-CN" b="1" dirty="0"/>
              <a:t>T2</a:t>
            </a:r>
            <a:r>
              <a:rPr lang="en-US" altLang="zh-CN" dirty="0"/>
              <a:t> is </a:t>
            </a:r>
            <a:r>
              <a:rPr lang="en-US" altLang="zh-CN" b="1" dirty="0">
                <a:solidFill>
                  <a:srgbClr val="FF0000"/>
                </a:solidFill>
              </a:rPr>
              <a:t>lost</a:t>
            </a:r>
            <a:r>
              <a:rPr lang="en-US" altLang="zh-CN" dirty="0"/>
              <a:t>!!!</a:t>
            </a:r>
          </a:p>
          <a:p>
            <a:pPr lvl="2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575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Dirty read:</a:t>
            </a:r>
          </a:p>
          <a:p>
            <a:pPr lvl="1"/>
            <a:r>
              <a:rPr lang="en-US" altLang="zh-CN" dirty="0"/>
              <a:t>A </a:t>
            </a:r>
            <a:r>
              <a:rPr lang="en-US" altLang="zh-CN" b="1" i="1" dirty="0">
                <a:solidFill>
                  <a:srgbClr val="0066FF"/>
                </a:solidFill>
              </a:rPr>
              <a:t>dirty</a:t>
            </a:r>
            <a:r>
              <a:rPr lang="en-US" altLang="zh-CN" b="1" dirty="0">
                <a:solidFill>
                  <a:srgbClr val="0066FF"/>
                </a:solidFill>
              </a:rPr>
              <a:t> read</a:t>
            </a:r>
            <a:r>
              <a:rPr lang="en-US" altLang="zh-CN" dirty="0"/>
              <a:t> operation is a </a:t>
            </a:r>
            <a:r>
              <a:rPr lang="en-US" altLang="zh-CN" b="1" dirty="0"/>
              <a:t>read operation</a:t>
            </a:r>
            <a:r>
              <a:rPr lang="en-US" altLang="zh-CN" dirty="0"/>
              <a:t> that </a:t>
            </a:r>
            <a:r>
              <a:rPr lang="en-US" altLang="zh-CN" b="1" dirty="0">
                <a:solidFill>
                  <a:srgbClr val="FF0000"/>
                </a:solidFill>
              </a:rPr>
              <a:t>obtained an </a:t>
            </a:r>
            <a:r>
              <a:rPr lang="en-US" altLang="zh-CN" b="1" i="1" dirty="0">
                <a:solidFill>
                  <a:srgbClr val="FF0000"/>
                </a:solidFill>
              </a:rPr>
              <a:t>illegal </a:t>
            </a:r>
            <a:r>
              <a:rPr lang="en-US" altLang="zh-CN" b="1" dirty="0">
                <a:solidFill>
                  <a:srgbClr val="FF0000"/>
                </a:solidFill>
              </a:rPr>
              <a:t>value</a:t>
            </a:r>
          </a:p>
          <a:p>
            <a:pPr lvl="1"/>
            <a:r>
              <a:rPr lang="en-US" altLang="zh-CN" dirty="0"/>
              <a:t>An</a:t>
            </a:r>
            <a:r>
              <a:rPr lang="en-US" altLang="zh-CN" dirty="0">
                <a:solidFill>
                  <a:srgbClr val="0066FF"/>
                </a:solidFill>
              </a:rPr>
              <a:t> </a:t>
            </a:r>
            <a:r>
              <a:rPr lang="en-US" altLang="zh-CN" b="1" i="1" dirty="0">
                <a:solidFill>
                  <a:srgbClr val="0066FF"/>
                </a:solidFill>
              </a:rPr>
              <a:t>illegal</a:t>
            </a:r>
            <a:r>
              <a:rPr lang="en-US" altLang="zh-CN" b="1" dirty="0">
                <a:solidFill>
                  <a:srgbClr val="0066FF"/>
                </a:solidFill>
              </a:rPr>
              <a:t> value</a:t>
            </a:r>
            <a:r>
              <a:rPr lang="en-US" altLang="zh-CN" dirty="0"/>
              <a:t> is a </a:t>
            </a:r>
            <a:r>
              <a:rPr lang="en-US" altLang="zh-CN" b="1" dirty="0"/>
              <a:t>value</a:t>
            </a:r>
            <a:r>
              <a:rPr lang="en-US" altLang="zh-CN" dirty="0"/>
              <a:t> that </a:t>
            </a:r>
            <a:r>
              <a:rPr lang="en-US" altLang="zh-CN" b="1" dirty="0">
                <a:solidFill>
                  <a:srgbClr val="FF0000"/>
                </a:solidFill>
              </a:rPr>
              <a:t>does </a:t>
            </a:r>
            <a:r>
              <a:rPr lang="en-US" altLang="zh-CN" b="1" i="1" dirty="0">
                <a:solidFill>
                  <a:srgbClr val="FF0000"/>
                </a:solidFill>
              </a:rPr>
              <a:t>not</a:t>
            </a:r>
            <a:r>
              <a:rPr lang="en-US" altLang="zh-CN" b="1" dirty="0">
                <a:solidFill>
                  <a:srgbClr val="FF0000"/>
                </a:solidFill>
              </a:rPr>
              <a:t> exit</a:t>
            </a:r>
            <a:r>
              <a:rPr lang="en-US" altLang="zh-CN" dirty="0"/>
              <a:t> in the </a:t>
            </a:r>
            <a:r>
              <a:rPr lang="en-US" altLang="zh-CN" b="1" dirty="0"/>
              <a:t>database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Clarification: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You may wonder </a:t>
            </a:r>
            <a:r>
              <a:rPr lang="en-US" altLang="zh-CN" sz="2400" b="1" i="1" dirty="0">
                <a:solidFill>
                  <a:srgbClr val="FF0000"/>
                </a:solidFill>
              </a:rPr>
              <a:t>how</a:t>
            </a:r>
            <a:r>
              <a:rPr lang="en-US" altLang="zh-CN" sz="2400" b="1" dirty="0">
                <a:solidFill>
                  <a:srgbClr val="FF0000"/>
                </a:solidFill>
              </a:rPr>
              <a:t> on earth</a:t>
            </a:r>
            <a:r>
              <a:rPr lang="en-US" altLang="zh-CN" sz="2400" dirty="0"/>
              <a:t> can a </a:t>
            </a:r>
            <a:r>
              <a:rPr lang="en-US" altLang="zh-CN" sz="2400" b="1" dirty="0"/>
              <a:t>read operation</a:t>
            </a:r>
            <a:r>
              <a:rPr lang="en-US" altLang="zh-CN" sz="2400" dirty="0"/>
              <a:t> read a </a:t>
            </a:r>
            <a:r>
              <a:rPr lang="en-US" altLang="zh-CN" sz="2400" b="1" dirty="0">
                <a:solidFill>
                  <a:srgbClr val="0066FF"/>
                </a:solidFill>
              </a:rPr>
              <a:t>value</a:t>
            </a:r>
            <a:r>
              <a:rPr lang="en-US" altLang="zh-CN" sz="2400" dirty="0"/>
              <a:t> that </a:t>
            </a:r>
            <a:r>
              <a:rPr lang="en-US" altLang="zh-CN" sz="2400" b="1" dirty="0">
                <a:solidFill>
                  <a:srgbClr val="FF0000"/>
                </a:solidFill>
              </a:rPr>
              <a:t>does </a:t>
            </a:r>
            <a:r>
              <a:rPr lang="en-US" altLang="zh-CN" sz="2400" b="1" i="1" dirty="0">
                <a:solidFill>
                  <a:srgbClr val="FF0000"/>
                </a:solidFill>
              </a:rPr>
              <a:t>not </a:t>
            </a:r>
            <a:r>
              <a:rPr lang="en-US" altLang="zh-CN" sz="2400" b="1" dirty="0">
                <a:solidFill>
                  <a:srgbClr val="FF0000"/>
                </a:solidFill>
              </a:rPr>
              <a:t>exist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Well, the matter is a bit complicated. What </a:t>
            </a:r>
            <a:r>
              <a:rPr lang="en-US" altLang="zh-CN" sz="2400" b="1" i="1" dirty="0"/>
              <a:t>actually</a:t>
            </a:r>
            <a:r>
              <a:rPr lang="en-US" altLang="zh-CN" sz="2400" dirty="0"/>
              <a:t> happened is: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C808A-2B89-44DC-A9AD-83E2AD7A6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972" y="5344589"/>
            <a:ext cx="8552381" cy="1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4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218496-6C4D-4E7E-8B5D-E9DD27CA1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25" y="2055194"/>
            <a:ext cx="4028571" cy="8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161482-3389-4C51-843F-AD5DB1B0E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934" y="1400915"/>
            <a:ext cx="5495238" cy="2171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EF7CFD-2F38-4444-9DF7-195B99600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25" y="3727326"/>
            <a:ext cx="7361905" cy="310476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1D1A07C-D1EA-4DA5-A938-14C36503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 example of concurrent execution of database transactions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46CC46-3C19-4DD6-BD2C-AFCCABDB1BF2}"/>
              </a:ext>
            </a:extLst>
          </p:cNvPr>
          <p:cNvSpPr/>
          <p:nvPr/>
        </p:nvSpPr>
        <p:spPr>
          <a:xfrm>
            <a:off x="8610600" y="5041586"/>
            <a:ext cx="30708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Results in a </a:t>
            </a:r>
            <a:r>
              <a:rPr lang="en-US" sz="2400" b="1" dirty="0">
                <a:solidFill>
                  <a:srgbClr val="FF0000"/>
                </a:solidFill>
              </a:rPr>
              <a:t>dirty read </a:t>
            </a:r>
            <a:r>
              <a:rPr lang="en-US" sz="2400" dirty="0"/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54164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Read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Result:</a:t>
            </a:r>
          </a:p>
          <a:p>
            <a:pPr lvl="1"/>
            <a:r>
              <a:rPr lang="en-US" altLang="zh-CN" dirty="0"/>
              <a:t>When the execution of </a:t>
            </a:r>
            <a:r>
              <a:rPr lang="en-US" altLang="zh-CN" b="1" dirty="0"/>
              <a:t>transaction T1</a:t>
            </a:r>
            <a:r>
              <a:rPr lang="en-US" altLang="zh-CN" dirty="0"/>
              <a:t> detects that </a:t>
            </a:r>
            <a:r>
              <a:rPr lang="en-US" altLang="zh-CN" b="1" dirty="0">
                <a:solidFill>
                  <a:srgbClr val="FF0000"/>
                </a:solidFill>
              </a:rPr>
              <a:t>Y</a:t>
            </a:r>
            <a:r>
              <a:rPr lang="en-US" altLang="zh-CN" dirty="0"/>
              <a:t> is invalid, the </a:t>
            </a:r>
            <a:r>
              <a:rPr lang="en-US" altLang="zh-CN" b="1" dirty="0">
                <a:solidFill>
                  <a:srgbClr val="FF0000"/>
                </a:solidFill>
              </a:rPr>
              <a:t>read operation</a:t>
            </a:r>
            <a:r>
              <a:rPr lang="en-US" altLang="zh-CN" dirty="0"/>
              <a:t> of </a:t>
            </a:r>
            <a:r>
              <a:rPr lang="en-US" altLang="zh-CN" b="1" dirty="0"/>
              <a:t>transaction T2</a:t>
            </a:r>
            <a:r>
              <a:rPr lang="en-US" altLang="zh-CN" dirty="0"/>
              <a:t> becomes a </a:t>
            </a:r>
            <a:r>
              <a:rPr lang="en-US" altLang="zh-CN" b="1" i="1" dirty="0">
                <a:solidFill>
                  <a:srgbClr val="0066FF"/>
                </a:solidFill>
              </a:rPr>
              <a:t>dirty</a:t>
            </a:r>
            <a:r>
              <a:rPr lang="en-US" altLang="zh-CN" b="1" dirty="0">
                <a:solidFill>
                  <a:srgbClr val="0066FF"/>
                </a:solidFill>
              </a:rPr>
              <a:t> read</a:t>
            </a:r>
            <a:r>
              <a:rPr lang="en-US" altLang="zh-CN" dirty="0"/>
              <a:t> !!!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Because:</a:t>
            </a:r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1DD7F-54F7-4997-BBAB-CE3B69B74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078" y="4001294"/>
            <a:ext cx="7104762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8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Transaction Processing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Customer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>
                <a:solidFill>
                  <a:srgbClr val="0066FF"/>
                </a:solidFill>
              </a:rPr>
              <a:t>transfers</a:t>
            </a:r>
            <a:r>
              <a:rPr lang="en-US" dirty="0"/>
              <a:t> the sum of $10,000 to the account of customer </a:t>
            </a:r>
            <a:r>
              <a:rPr lang="en-US" b="1" dirty="0"/>
              <a:t>B</a:t>
            </a:r>
          </a:p>
          <a:p>
            <a:pPr lvl="1"/>
            <a:r>
              <a:rPr lang="en-US" altLang="zh-CN" dirty="0"/>
              <a:t>Suppose the </a:t>
            </a:r>
            <a:r>
              <a:rPr lang="en-US" altLang="zh-CN" b="1" dirty="0"/>
              <a:t>computer system</a:t>
            </a:r>
            <a:r>
              <a:rPr lang="en-US" altLang="zh-CN" dirty="0"/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fails</a:t>
            </a:r>
            <a:r>
              <a:rPr lang="en-US" altLang="zh-CN" dirty="0"/>
              <a:t> in the </a:t>
            </a:r>
            <a:r>
              <a:rPr lang="en-US" altLang="zh-CN" b="1" dirty="0">
                <a:solidFill>
                  <a:srgbClr val="0066FF"/>
                </a:solidFill>
              </a:rPr>
              <a:t>middle</a:t>
            </a:r>
            <a:r>
              <a:rPr lang="en-US" altLang="zh-CN" dirty="0">
                <a:solidFill>
                  <a:srgbClr val="0066FF"/>
                </a:solidFill>
              </a:rPr>
              <a:t> </a:t>
            </a:r>
            <a:r>
              <a:rPr lang="en-US" altLang="zh-CN" dirty="0"/>
              <a:t>of the </a:t>
            </a:r>
            <a:r>
              <a:rPr lang="en-US" altLang="zh-CN" b="1" dirty="0"/>
              <a:t>transfer operation</a:t>
            </a:r>
            <a:r>
              <a:rPr lang="en-US" altLang="zh-CN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AD862-40AB-4966-AAD9-0CEC31FB7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228" y="3133403"/>
            <a:ext cx="7571428" cy="2514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83C22B-0BB3-49C6-A58B-4278312AF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228" y="6329388"/>
            <a:ext cx="2761905" cy="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8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Techniques</a:t>
            </a:r>
            <a:r>
              <a:rPr lang="en-US" altLang="zh-CN" dirty="0"/>
              <a:t> used to </a:t>
            </a:r>
            <a:r>
              <a:rPr lang="en-US" altLang="zh-CN" b="1" dirty="0">
                <a:solidFill>
                  <a:srgbClr val="0066FF"/>
                </a:solidFill>
              </a:rPr>
              <a:t>implement</a:t>
            </a:r>
            <a:r>
              <a:rPr lang="en-US" altLang="zh-CN" dirty="0"/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transactions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b="1" dirty="0">
                <a:solidFill>
                  <a:srgbClr val="0066FF"/>
                </a:solidFill>
              </a:rPr>
              <a:t>Logging</a:t>
            </a:r>
            <a:r>
              <a:rPr lang="en-US" altLang="zh-CN" dirty="0"/>
              <a:t>: </a:t>
            </a:r>
            <a:r>
              <a:rPr lang="en-US" altLang="zh-CN" b="1" dirty="0"/>
              <a:t>logging</a:t>
            </a:r>
            <a:r>
              <a:rPr lang="en-US" altLang="zh-CN" dirty="0"/>
              <a:t> ensures that </a:t>
            </a:r>
            <a:r>
              <a:rPr lang="en-US" altLang="zh-CN" b="1" i="1" dirty="0">
                <a:solidFill>
                  <a:srgbClr val="0066FF"/>
                </a:solidFill>
              </a:rPr>
              <a:t>all</a:t>
            </a:r>
            <a:r>
              <a:rPr lang="en-US" altLang="zh-CN" b="1" dirty="0">
                <a:solidFill>
                  <a:srgbClr val="0066FF"/>
                </a:solidFill>
              </a:rPr>
              <a:t> operations</a:t>
            </a:r>
            <a:r>
              <a:rPr lang="en-US" altLang="zh-CN" dirty="0"/>
              <a:t> in a </a:t>
            </a:r>
            <a:r>
              <a:rPr lang="en-US" altLang="zh-CN" b="1" dirty="0"/>
              <a:t>transaction are</a:t>
            </a:r>
            <a:r>
              <a:rPr lang="en-US" altLang="zh-CN" dirty="0"/>
              <a:t> either: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b="1" dirty="0">
              <a:solidFill>
                <a:srgbClr val="0066FF"/>
              </a:solidFill>
            </a:endParaRPr>
          </a:p>
          <a:p>
            <a:pPr lvl="1"/>
            <a:r>
              <a:rPr lang="en-US" altLang="zh-CN" b="1" dirty="0">
                <a:solidFill>
                  <a:srgbClr val="0066FF"/>
                </a:solidFill>
              </a:rPr>
              <a:t>Synchronization methods</a:t>
            </a:r>
            <a:r>
              <a:rPr lang="en-US" altLang="zh-CN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81302-E32F-4C9D-B2E9-41D7C4AF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99" y="2796206"/>
            <a:ext cx="3819048" cy="942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B7219F-A5B9-4329-AD39-F77D63C427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797"/>
          <a:stretch/>
        </p:blipFill>
        <p:spPr>
          <a:xfrm>
            <a:off x="1640499" y="4709644"/>
            <a:ext cx="7066667" cy="66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8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Transaction Processing using Undo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General:</a:t>
            </a:r>
          </a:p>
          <a:p>
            <a:pPr lvl="1"/>
            <a:r>
              <a:rPr lang="en-US" altLang="zh-CN" b="1" dirty="0"/>
              <a:t>Implementing transaction</a:t>
            </a:r>
            <a:r>
              <a:rPr lang="en-US" altLang="zh-CN" dirty="0"/>
              <a:t> requires </a:t>
            </a:r>
            <a:r>
              <a:rPr lang="en-US" altLang="zh-CN" b="1" dirty="0">
                <a:solidFill>
                  <a:srgbClr val="FF0000"/>
                </a:solidFill>
              </a:rPr>
              <a:t>maintaining </a:t>
            </a:r>
            <a:r>
              <a:rPr lang="en-US" altLang="zh-CN" b="1" i="1" dirty="0">
                <a:solidFill>
                  <a:srgbClr val="FF0000"/>
                </a:solidFill>
              </a:rPr>
              <a:t>log information </a:t>
            </a:r>
            <a:r>
              <a:rPr lang="en-US" altLang="zh-CN" dirty="0"/>
              <a:t>of each </a:t>
            </a:r>
            <a:r>
              <a:rPr lang="en-US" altLang="zh-CN" b="1" dirty="0">
                <a:solidFill>
                  <a:srgbClr val="FF0000"/>
                </a:solidFill>
              </a:rPr>
              <a:t>update operation</a:t>
            </a:r>
            <a:r>
              <a:rPr lang="en-US" altLang="zh-CN" dirty="0"/>
              <a:t> executed by </a:t>
            </a:r>
            <a:r>
              <a:rPr lang="en-US" altLang="zh-CN" b="1" dirty="0"/>
              <a:t>transactions</a:t>
            </a:r>
            <a:endParaRPr lang="en-US" altLang="zh-CN" dirty="0"/>
          </a:p>
          <a:p>
            <a:pPr marL="228600" lvl="2">
              <a:spcBef>
                <a:spcPts val="1000"/>
              </a:spcBef>
            </a:pPr>
            <a:r>
              <a:rPr lang="en-US" altLang="zh-CN" sz="2800" dirty="0"/>
              <a:t>Transaction log:</a:t>
            </a:r>
          </a:p>
          <a:p>
            <a:pPr lvl="1"/>
            <a:r>
              <a:rPr lang="en-US" altLang="zh-CN" dirty="0"/>
              <a:t>An </a:t>
            </a:r>
            <a:r>
              <a:rPr lang="en-US" altLang="zh-CN" b="1" i="1" dirty="0">
                <a:solidFill>
                  <a:srgbClr val="FF0000"/>
                </a:solidFill>
              </a:rPr>
              <a:t>append only</a:t>
            </a:r>
            <a:r>
              <a:rPr lang="en-US" altLang="zh-CN" b="1" dirty="0">
                <a:solidFill>
                  <a:srgbClr val="FF0000"/>
                </a:solidFill>
              </a:rPr>
              <a:t> file</a:t>
            </a:r>
            <a:r>
              <a:rPr lang="en-US" altLang="zh-CN" b="1" dirty="0"/>
              <a:t> </a:t>
            </a:r>
            <a:r>
              <a:rPr lang="en-US" altLang="zh-CN" dirty="0"/>
              <a:t>consists of </a:t>
            </a:r>
            <a:r>
              <a:rPr lang="en-US" altLang="zh-CN" b="1" dirty="0"/>
              <a:t>entries</a:t>
            </a:r>
            <a:r>
              <a:rPr lang="en-US" altLang="zh-CN" dirty="0"/>
              <a:t> called </a:t>
            </a:r>
            <a:r>
              <a:rPr lang="en-US" altLang="zh-CN" b="1" dirty="0"/>
              <a:t>log records</a:t>
            </a:r>
          </a:p>
          <a:p>
            <a:pPr lvl="1"/>
            <a:r>
              <a:rPr lang="en-US" altLang="zh-CN" dirty="0"/>
              <a:t>The </a:t>
            </a:r>
            <a:r>
              <a:rPr lang="en-US" altLang="zh-CN" b="1" dirty="0">
                <a:solidFill>
                  <a:srgbClr val="0066FF"/>
                </a:solidFill>
              </a:rPr>
              <a:t>information</a:t>
            </a:r>
            <a:r>
              <a:rPr lang="en-US" altLang="zh-CN" dirty="0"/>
              <a:t> stored in the </a:t>
            </a:r>
            <a:r>
              <a:rPr lang="en-US" altLang="zh-CN" b="1" dirty="0"/>
              <a:t>transaction log</a:t>
            </a:r>
            <a:r>
              <a:rPr lang="en-US" altLang="zh-CN" dirty="0"/>
              <a:t> will enable the database system to: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40C39-0267-4FAF-AD4B-BDE09A94E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631" y="4750046"/>
            <a:ext cx="5428571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8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Transaction Processing using Undo Logs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Idea</a:t>
            </a:r>
            <a:r>
              <a:rPr lang="en-US" altLang="zh-CN" dirty="0"/>
              <a:t> of </a:t>
            </a:r>
            <a:r>
              <a:rPr lang="en-US" altLang="zh-CN" dirty="0">
                <a:solidFill>
                  <a:srgbClr val="0066FF"/>
                </a:solidFill>
              </a:rPr>
              <a:t>Undo</a:t>
            </a:r>
            <a:r>
              <a:rPr lang="en-US" altLang="zh-CN" dirty="0"/>
              <a:t>: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In order to </a:t>
            </a:r>
            <a:r>
              <a:rPr lang="en-US" altLang="zh-CN" b="1" i="1" dirty="0">
                <a:solidFill>
                  <a:srgbClr val="0066FF"/>
                </a:solidFill>
              </a:rPr>
              <a:t>undo</a:t>
            </a:r>
            <a:r>
              <a:rPr lang="en-US" altLang="zh-CN" b="1" dirty="0">
                <a:solidFill>
                  <a:srgbClr val="0066FF"/>
                </a:solidFill>
              </a:rPr>
              <a:t> the updates</a:t>
            </a:r>
            <a:r>
              <a:rPr lang="en-US" altLang="zh-CN" b="1" dirty="0"/>
              <a:t> </a:t>
            </a:r>
            <a:r>
              <a:rPr lang="en-US" altLang="zh-CN" dirty="0"/>
              <a:t>made by the </a:t>
            </a:r>
            <a:r>
              <a:rPr lang="en-US" altLang="zh-CN" b="1" dirty="0"/>
              <a:t>transaction</a:t>
            </a:r>
            <a:r>
              <a:rPr lang="en-US" altLang="zh-CN" dirty="0"/>
              <a:t>, we </a:t>
            </a:r>
            <a:r>
              <a:rPr lang="en-US" altLang="zh-CN" b="1" dirty="0">
                <a:solidFill>
                  <a:srgbClr val="FF0000"/>
                </a:solidFill>
              </a:rPr>
              <a:t>save the </a:t>
            </a:r>
            <a:r>
              <a:rPr lang="en-US" altLang="zh-CN" b="1" i="1" dirty="0">
                <a:solidFill>
                  <a:srgbClr val="FF0000"/>
                </a:solidFill>
              </a:rPr>
              <a:t>original (old)</a:t>
            </a:r>
            <a:r>
              <a:rPr lang="en-US" altLang="zh-CN" b="1" dirty="0">
                <a:solidFill>
                  <a:srgbClr val="FF0000"/>
                </a:solidFill>
              </a:rPr>
              <a:t> value </a:t>
            </a:r>
            <a:r>
              <a:rPr lang="en-US" altLang="zh-CN" dirty="0"/>
              <a:t>of </a:t>
            </a:r>
            <a:r>
              <a:rPr lang="en-US" altLang="zh-CN" b="1" i="1" dirty="0"/>
              <a:t>every</a:t>
            </a:r>
            <a:r>
              <a:rPr lang="en-US" altLang="zh-CN" b="1" dirty="0"/>
              <a:t> updated data item</a:t>
            </a:r>
            <a:r>
              <a:rPr lang="en-US" altLang="zh-CN" dirty="0"/>
              <a:t> !!!</a:t>
            </a:r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77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Transaction Processing Using In-place Write and UNDO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Consider a simple transaction </a:t>
            </a:r>
            <a:r>
              <a:rPr lang="en-US" altLang="zh-CN" b="1" dirty="0">
                <a:solidFill>
                  <a:srgbClr val="0066FF"/>
                </a:solidFill>
              </a:rPr>
              <a:t>T</a:t>
            </a:r>
            <a:r>
              <a:rPr lang="en-US" altLang="zh-CN" b="1" dirty="0"/>
              <a:t> </a:t>
            </a:r>
            <a:r>
              <a:rPr lang="en-US" altLang="zh-CN" dirty="0"/>
              <a:t>that updates a value 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:</a:t>
            </a:r>
          </a:p>
          <a:p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                                  E.g. transfer $1000 from account x to y</a:t>
            </a:r>
          </a:p>
          <a:p>
            <a:r>
              <a:rPr lang="en-US" altLang="zh-CN" b="1" dirty="0"/>
              <a:t>Initially</a:t>
            </a:r>
            <a:r>
              <a:rPr lang="en-US" altLang="zh-CN" dirty="0"/>
              <a:t>, the database state is as follows: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4D5DDE-4EC3-4314-A5C2-96A6EBA875F9}"/>
              </a:ext>
            </a:extLst>
          </p:cNvPr>
          <p:cNvSpPr/>
          <p:nvPr/>
        </p:nvSpPr>
        <p:spPr>
          <a:xfrm>
            <a:off x="1488141" y="2456329"/>
            <a:ext cx="1775012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E3B67-280A-4F9F-83C3-E62ECFBF721D}"/>
              </a:ext>
            </a:extLst>
          </p:cNvPr>
          <p:cNvSpPr txBox="1"/>
          <p:nvPr/>
        </p:nvSpPr>
        <p:spPr>
          <a:xfrm>
            <a:off x="1488141" y="2456329"/>
            <a:ext cx="177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T: X = X – 1000</a:t>
            </a:r>
          </a:p>
          <a:p>
            <a:r>
              <a:rPr lang="en-US" dirty="0"/>
              <a:t>      Y = Y + 1000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21D842-2B68-4F04-9230-550C0D561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184" y="3868166"/>
            <a:ext cx="6828571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0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Processing is as Follows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Step 1: When </a:t>
            </a:r>
            <a:r>
              <a:rPr lang="en-US" altLang="zh-CN" b="1" dirty="0"/>
              <a:t>transaction</a:t>
            </a:r>
            <a:r>
              <a:rPr lang="en-US" altLang="zh-CN" dirty="0"/>
              <a:t> </a:t>
            </a:r>
            <a:r>
              <a:rPr lang="en-US" altLang="zh-CN" b="1" dirty="0"/>
              <a:t>T </a:t>
            </a:r>
            <a:r>
              <a:rPr lang="en-US" altLang="zh-CN" dirty="0"/>
              <a:t>starts, the transaction processing system writes a </a:t>
            </a:r>
            <a:r>
              <a:rPr lang="en-US" altLang="zh-CN" b="1" dirty="0">
                <a:solidFill>
                  <a:srgbClr val="FF0000"/>
                </a:solidFill>
              </a:rPr>
              <a:t>start transaction</a:t>
            </a:r>
            <a:r>
              <a:rPr lang="en-US" altLang="zh-CN" b="1" dirty="0"/>
              <a:t> </a:t>
            </a:r>
            <a:r>
              <a:rPr lang="en-US" altLang="zh-CN" dirty="0"/>
              <a:t>to </a:t>
            </a:r>
            <a:r>
              <a:rPr lang="en-US" altLang="zh-CN" b="1" dirty="0"/>
              <a:t>log </a:t>
            </a:r>
            <a:r>
              <a:rPr lang="en-US" altLang="zh-CN" dirty="0"/>
              <a:t>file:</a:t>
            </a: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D1F86-D9A9-4038-9AE3-BE2B044BD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30" y="3008119"/>
            <a:ext cx="6800000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67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Processing is as Follows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Step 2: </a:t>
            </a:r>
            <a:r>
              <a:rPr lang="en-US" altLang="zh-CN" b="1" dirty="0"/>
              <a:t>Transaction</a:t>
            </a:r>
            <a:r>
              <a:rPr lang="en-US" altLang="zh-CN" dirty="0"/>
              <a:t> </a:t>
            </a:r>
            <a:r>
              <a:rPr lang="en-US" altLang="zh-CN" b="1" dirty="0">
                <a:solidFill>
                  <a:srgbClr val="0066FF"/>
                </a:solidFill>
              </a:rPr>
              <a:t>T</a:t>
            </a:r>
            <a:r>
              <a:rPr lang="en-US" altLang="zh-CN" b="1" dirty="0"/>
              <a:t> </a:t>
            </a:r>
            <a:r>
              <a:rPr lang="en-US" altLang="zh-CN" dirty="0"/>
              <a:t>must </a:t>
            </a:r>
            <a:r>
              <a:rPr lang="en-US" altLang="zh-CN" b="1" dirty="0">
                <a:solidFill>
                  <a:srgbClr val="FF0000"/>
                </a:solidFill>
              </a:rPr>
              <a:t>read</a:t>
            </a:r>
            <a:r>
              <a:rPr lang="en-US" altLang="zh-CN" b="1" dirty="0"/>
              <a:t> </a:t>
            </a:r>
            <a:r>
              <a:rPr lang="en-US" altLang="zh-CN" dirty="0"/>
              <a:t>the data item </a:t>
            </a:r>
            <a:r>
              <a:rPr lang="en-US" altLang="zh-CN" b="1" dirty="0"/>
              <a:t>x</a:t>
            </a:r>
            <a:r>
              <a:rPr lang="en-US" altLang="zh-CN" dirty="0"/>
              <a:t> from </a:t>
            </a:r>
            <a:r>
              <a:rPr lang="en-US" altLang="zh-CN" b="1" dirty="0"/>
              <a:t>disk</a:t>
            </a:r>
            <a:r>
              <a:rPr lang="en-US" altLang="zh-CN" dirty="0"/>
              <a:t> into its </a:t>
            </a:r>
            <a:r>
              <a:rPr lang="en-US" altLang="zh-CN" b="1" dirty="0">
                <a:solidFill>
                  <a:srgbClr val="0066FF"/>
                </a:solidFill>
              </a:rPr>
              <a:t>memory buffer</a:t>
            </a:r>
            <a:r>
              <a:rPr lang="en-US" altLang="zh-CN" dirty="0"/>
              <a:t>:</a:t>
            </a: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30792-580D-4208-A6F0-E5C908C9A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476" y="3043978"/>
            <a:ext cx="6819048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34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Processing is as Follows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Step 3: To </a:t>
            </a:r>
            <a:r>
              <a:rPr lang="en-US" altLang="zh-CN" b="1" dirty="0">
                <a:solidFill>
                  <a:srgbClr val="0066FF"/>
                </a:solidFill>
              </a:rPr>
              <a:t>update data on disk</a:t>
            </a:r>
            <a:r>
              <a:rPr lang="en-US" altLang="zh-CN" dirty="0"/>
              <a:t>, the </a:t>
            </a:r>
            <a:r>
              <a:rPr lang="en-US" altLang="zh-CN" b="1" dirty="0"/>
              <a:t>transaction</a:t>
            </a:r>
            <a:r>
              <a:rPr lang="en-US" altLang="zh-CN" dirty="0"/>
              <a:t> first </a:t>
            </a:r>
            <a:r>
              <a:rPr lang="en-US" altLang="zh-CN" b="1" dirty="0">
                <a:solidFill>
                  <a:srgbClr val="FF0000"/>
                </a:solidFill>
              </a:rPr>
              <a:t>update</a:t>
            </a:r>
            <a:r>
              <a:rPr lang="en-US" altLang="zh-CN" b="1" dirty="0"/>
              <a:t> </a:t>
            </a:r>
            <a:r>
              <a:rPr lang="en-US" altLang="zh-CN" dirty="0"/>
              <a:t>the data item </a:t>
            </a:r>
            <a:r>
              <a:rPr lang="en-US" altLang="zh-CN" b="1" dirty="0"/>
              <a:t>x</a:t>
            </a:r>
            <a:r>
              <a:rPr lang="en-US" altLang="zh-CN" dirty="0"/>
              <a:t> in its </a:t>
            </a:r>
            <a:r>
              <a:rPr lang="en-US" altLang="zh-CN" b="1" dirty="0">
                <a:solidFill>
                  <a:srgbClr val="0066FF"/>
                </a:solidFill>
              </a:rPr>
              <a:t>memory buffer</a:t>
            </a:r>
            <a:endParaRPr lang="en-US" altLang="zh-CN" sz="2400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F2073-F739-4930-B2F8-78CF75709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476" y="3075075"/>
            <a:ext cx="6819048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25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Processing is as Follows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Step 4: </a:t>
            </a:r>
            <a:r>
              <a:rPr lang="en-US" altLang="zh-CN" b="1" dirty="0"/>
              <a:t>Transaction</a:t>
            </a:r>
            <a:r>
              <a:rPr lang="en-US" altLang="zh-CN" dirty="0"/>
              <a:t> </a:t>
            </a:r>
            <a:r>
              <a:rPr lang="en-US" altLang="zh-CN" b="1" dirty="0"/>
              <a:t>T </a:t>
            </a:r>
            <a:r>
              <a:rPr lang="en-US" altLang="zh-CN" b="1" dirty="0">
                <a:solidFill>
                  <a:srgbClr val="FF0000"/>
                </a:solidFill>
              </a:rPr>
              <a:t>writes</a:t>
            </a:r>
            <a:r>
              <a:rPr lang="en-US" altLang="zh-CN" b="1" dirty="0"/>
              <a:t> </a:t>
            </a:r>
            <a:r>
              <a:rPr lang="en-US" altLang="zh-CN" dirty="0"/>
              <a:t>the </a:t>
            </a:r>
            <a:r>
              <a:rPr lang="en-US" altLang="zh-CN" b="1" dirty="0"/>
              <a:t>data item x</a:t>
            </a:r>
            <a:r>
              <a:rPr lang="en-US" altLang="zh-CN" dirty="0"/>
              <a:t> from its </a:t>
            </a:r>
            <a:r>
              <a:rPr lang="en-US" altLang="zh-CN" b="1" dirty="0"/>
              <a:t>buffer</a:t>
            </a:r>
            <a:r>
              <a:rPr lang="en-US" altLang="zh-CN" dirty="0"/>
              <a:t> to </a:t>
            </a:r>
            <a:r>
              <a:rPr lang="en-US" altLang="zh-CN" b="1" dirty="0">
                <a:solidFill>
                  <a:srgbClr val="0066FF"/>
                </a:solidFill>
              </a:rPr>
              <a:t>disk</a:t>
            </a:r>
            <a:r>
              <a:rPr lang="en-US" altLang="zh-CN" dirty="0"/>
              <a:t>:</a:t>
            </a:r>
            <a:endParaRPr lang="en-US" altLang="zh-CN" sz="2400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6397C-7031-4DB7-BA65-91546D294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83" y="2567960"/>
            <a:ext cx="6866667" cy="28666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9F5B7D-58F9-4BD9-AAF2-0ADE7E7A8EB7}"/>
              </a:ext>
            </a:extLst>
          </p:cNvPr>
          <p:cNvSpPr/>
          <p:nvPr/>
        </p:nvSpPr>
        <p:spPr>
          <a:xfrm>
            <a:off x="1210383" y="5705812"/>
            <a:ext cx="97803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Notice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that the </a:t>
            </a:r>
            <a:r>
              <a:rPr lang="en-US" altLang="zh-CN" sz="2000" b="1" i="1" dirty="0">
                <a:solidFill>
                  <a:srgbClr val="006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old</a:t>
            </a:r>
            <a:r>
              <a:rPr lang="en-US" altLang="zh-CN" sz="2000" b="1" dirty="0">
                <a:solidFill>
                  <a:srgbClr val="006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 of x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 written to the 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before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writing the </a:t>
            </a:r>
            <a:r>
              <a:rPr lang="en-US" altLang="zh-CN" sz="2000" b="1" i="1" dirty="0">
                <a:solidFill>
                  <a:srgbClr val="006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item</a:t>
            </a:r>
            <a:r>
              <a:rPr lang="en-US" altLang="zh-CN" sz="2000" b="1" dirty="0">
                <a:solidFill>
                  <a:srgbClr val="006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x</a:t>
            </a:r>
            <a:r>
              <a:rPr lang="en-US" altLang="zh-CN" sz="2000" dirty="0">
                <a:solidFill>
                  <a:srgbClr val="006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 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database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(We will soon see why the reverse will 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 work 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CN" sz="20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088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Processing is as Follows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Step 5: </a:t>
            </a:r>
            <a:r>
              <a:rPr lang="en-US" altLang="zh-CN" b="1" dirty="0"/>
              <a:t>Transaction</a:t>
            </a:r>
            <a:r>
              <a:rPr lang="en-US" altLang="zh-CN" dirty="0">
                <a:solidFill>
                  <a:srgbClr val="0066FF"/>
                </a:solidFill>
              </a:rPr>
              <a:t> </a:t>
            </a:r>
            <a:r>
              <a:rPr lang="en-US" altLang="zh-CN" b="1" dirty="0">
                <a:solidFill>
                  <a:srgbClr val="0066FF"/>
                </a:solidFill>
              </a:rPr>
              <a:t>T</a:t>
            </a:r>
            <a:r>
              <a:rPr lang="en-US" altLang="zh-CN" b="1" dirty="0"/>
              <a:t> </a:t>
            </a:r>
            <a:r>
              <a:rPr lang="en-US" altLang="zh-CN" dirty="0"/>
              <a:t>then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read</a:t>
            </a:r>
            <a:r>
              <a:rPr lang="en-US" altLang="zh-CN" b="1" dirty="0"/>
              <a:t> y</a:t>
            </a:r>
            <a:r>
              <a:rPr lang="en-US" altLang="zh-CN" dirty="0"/>
              <a:t> from </a:t>
            </a:r>
            <a:r>
              <a:rPr lang="en-US" altLang="zh-CN" b="1" dirty="0"/>
              <a:t>disk</a:t>
            </a:r>
            <a:r>
              <a:rPr lang="en-US" altLang="zh-CN" dirty="0"/>
              <a:t> into its </a:t>
            </a:r>
            <a:r>
              <a:rPr lang="en-US" altLang="zh-CN" b="1" dirty="0"/>
              <a:t>memory buffer</a:t>
            </a:r>
            <a:r>
              <a:rPr lang="en-US" altLang="zh-CN" dirty="0"/>
              <a:t>:</a:t>
            </a:r>
            <a:endParaRPr lang="en-US" altLang="zh-CN" sz="2400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70EA9-D807-40F1-9134-869F2C1BF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64" y="2815658"/>
            <a:ext cx="6819048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54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Processing is as Follows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Step 6: </a:t>
            </a:r>
            <a:r>
              <a:rPr lang="en-US" altLang="zh-CN" b="1" dirty="0"/>
              <a:t>T</a:t>
            </a:r>
            <a:r>
              <a:rPr lang="en-US" altLang="zh-CN" dirty="0"/>
              <a:t> first </a:t>
            </a:r>
            <a:r>
              <a:rPr lang="en-US" altLang="zh-CN" b="1" dirty="0">
                <a:solidFill>
                  <a:srgbClr val="FF0000"/>
                </a:solidFill>
              </a:rPr>
              <a:t>update</a:t>
            </a:r>
            <a:r>
              <a:rPr lang="en-US" altLang="zh-CN" b="1" dirty="0"/>
              <a:t> </a:t>
            </a:r>
            <a:r>
              <a:rPr lang="en-US" altLang="zh-CN" dirty="0"/>
              <a:t>the data item </a:t>
            </a:r>
            <a:r>
              <a:rPr lang="en-US" altLang="zh-CN" b="1" dirty="0"/>
              <a:t>y</a:t>
            </a:r>
            <a:r>
              <a:rPr lang="en-US" altLang="zh-CN" dirty="0"/>
              <a:t> in its </a:t>
            </a:r>
            <a:r>
              <a:rPr lang="en-US" altLang="zh-CN" b="1" dirty="0">
                <a:solidFill>
                  <a:srgbClr val="0066FF"/>
                </a:solidFill>
              </a:rPr>
              <a:t>memory buffer</a:t>
            </a:r>
            <a:endParaRPr lang="en-US" altLang="zh-CN" sz="2400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B6E1C-A301-4ED0-B00D-78B2238D0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72" y="2757107"/>
            <a:ext cx="6828571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8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transaction</a:t>
            </a:r>
            <a:r>
              <a:rPr lang="en-US" dirty="0"/>
              <a:t> is a </a:t>
            </a:r>
            <a:r>
              <a:rPr lang="en-US" dirty="0">
                <a:solidFill>
                  <a:srgbClr val="0066FF"/>
                </a:solidFill>
              </a:rPr>
              <a:t>"</a:t>
            </a:r>
            <a:r>
              <a:rPr lang="en-US" i="1" dirty="0">
                <a:solidFill>
                  <a:srgbClr val="0066FF"/>
                </a:solidFill>
              </a:rPr>
              <a:t>logical </a:t>
            </a:r>
            <a:r>
              <a:rPr lang="en-US" dirty="0">
                <a:solidFill>
                  <a:srgbClr val="0066FF"/>
                </a:solidFill>
              </a:rPr>
              <a:t>unit of execution in database processing" 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Examples </a:t>
            </a:r>
            <a:r>
              <a:rPr lang="en-US" dirty="0"/>
              <a:t>of </a:t>
            </a:r>
            <a:r>
              <a:rPr lang="en-US" b="1" dirty="0">
                <a:solidFill>
                  <a:srgbClr val="0066FF"/>
                </a:solidFill>
              </a:rPr>
              <a:t>transactions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466FE9-EC26-4280-999A-CE019B6EF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33" y="3267960"/>
            <a:ext cx="6923809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8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Processing is as Follows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Step 7: </a:t>
            </a:r>
            <a:r>
              <a:rPr lang="en-US" altLang="zh-CN" b="1" dirty="0"/>
              <a:t>Transaction</a:t>
            </a:r>
            <a:r>
              <a:rPr lang="en-US" altLang="zh-CN" dirty="0"/>
              <a:t> </a:t>
            </a:r>
            <a:r>
              <a:rPr lang="en-US" altLang="zh-CN" b="1" dirty="0">
                <a:solidFill>
                  <a:srgbClr val="0066FF"/>
                </a:solidFill>
              </a:rPr>
              <a:t>T</a:t>
            </a:r>
            <a:r>
              <a:rPr lang="en-US" altLang="zh-CN" b="1" dirty="0"/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writes</a:t>
            </a:r>
            <a:r>
              <a:rPr lang="en-US" altLang="zh-CN" b="1" dirty="0"/>
              <a:t> </a:t>
            </a:r>
            <a:r>
              <a:rPr lang="en-US" altLang="zh-CN" dirty="0"/>
              <a:t>the </a:t>
            </a:r>
            <a:r>
              <a:rPr lang="en-US" altLang="zh-CN" b="1" dirty="0"/>
              <a:t>data</a:t>
            </a:r>
            <a:r>
              <a:rPr lang="en-US" altLang="zh-CN" dirty="0"/>
              <a:t> from its </a:t>
            </a:r>
            <a:r>
              <a:rPr lang="en-US" altLang="zh-CN" b="1" dirty="0"/>
              <a:t>buffer</a:t>
            </a:r>
            <a:r>
              <a:rPr lang="en-US" altLang="zh-CN" dirty="0"/>
              <a:t> to </a:t>
            </a:r>
            <a:r>
              <a:rPr lang="en-US" altLang="zh-CN" b="1" dirty="0">
                <a:solidFill>
                  <a:srgbClr val="0066FF"/>
                </a:solidFill>
              </a:rPr>
              <a:t>disk</a:t>
            </a:r>
            <a:r>
              <a:rPr lang="en-US" altLang="zh-CN" dirty="0"/>
              <a:t>:</a:t>
            </a:r>
            <a:endParaRPr lang="en-US" altLang="zh-CN" sz="2400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AC40B-81CE-4ADA-9580-9A7FDB876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25" y="2558437"/>
            <a:ext cx="6866667" cy="28857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AA21B9-8724-4682-9E4D-B3AB04F9DD15}"/>
              </a:ext>
            </a:extLst>
          </p:cNvPr>
          <p:cNvSpPr/>
          <p:nvPr/>
        </p:nvSpPr>
        <p:spPr>
          <a:xfrm>
            <a:off x="1174525" y="5715298"/>
            <a:ext cx="98162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Again: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the </a:t>
            </a:r>
            <a:r>
              <a:rPr lang="en-US" altLang="zh-CN" sz="2000" b="1" i="1" dirty="0">
                <a:solidFill>
                  <a:srgbClr val="006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old</a:t>
            </a:r>
            <a:r>
              <a:rPr lang="en-US" altLang="zh-CN" sz="2000" b="1" dirty="0">
                <a:solidFill>
                  <a:srgbClr val="006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value of x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sz="2000" b="1" i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must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be written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 the 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before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 </a:t>
            </a:r>
            <a:r>
              <a:rPr lang="en-US" altLang="zh-CN" sz="2000" b="1" i="1" dirty="0">
                <a:solidFill>
                  <a:srgbClr val="006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item</a:t>
            </a:r>
            <a:r>
              <a:rPr lang="en-US" altLang="zh-CN" sz="2000" b="1" dirty="0">
                <a:solidFill>
                  <a:srgbClr val="006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x</a:t>
            </a:r>
            <a:r>
              <a:rPr lang="en-US" altLang="zh-CN" sz="2000" dirty="0">
                <a:solidFill>
                  <a:srgbClr val="006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(to 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database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(The reverse will 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 work 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CN" sz="20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5993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Processing is as Follows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Step 8: Finally, </a:t>
            </a:r>
            <a:r>
              <a:rPr lang="en-US" altLang="zh-CN" b="1" dirty="0"/>
              <a:t>transaction</a:t>
            </a:r>
            <a:r>
              <a:rPr lang="en-US" altLang="zh-CN" dirty="0"/>
              <a:t> </a:t>
            </a:r>
            <a:r>
              <a:rPr lang="en-US" altLang="zh-CN" b="1" dirty="0"/>
              <a:t>T completes</a:t>
            </a:r>
            <a:r>
              <a:rPr lang="en-US" altLang="zh-CN" dirty="0"/>
              <a:t>:</a:t>
            </a:r>
            <a:endParaRPr lang="en-US" altLang="zh-CN" sz="2400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C447A-4428-4AF6-9D41-CAA3C6E1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0" y="2434627"/>
            <a:ext cx="6790476" cy="3133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DCAC22-0DB2-47C9-A0BD-9A6E43887F38}"/>
              </a:ext>
            </a:extLst>
          </p:cNvPr>
          <p:cNvSpPr/>
          <p:nvPr/>
        </p:nvSpPr>
        <p:spPr>
          <a:xfrm>
            <a:off x="1230550" y="5987018"/>
            <a:ext cx="6845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Commit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= a 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successful termination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of a 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transaction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623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In-Place Update + Undo Log Ensures 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Recall</a:t>
            </a:r>
            <a:r>
              <a:rPr lang="en-US" altLang="zh-CN" dirty="0"/>
              <a:t> that the </a:t>
            </a:r>
            <a:r>
              <a:rPr lang="en-US" altLang="zh-CN" dirty="0">
                <a:solidFill>
                  <a:srgbClr val="0066FF"/>
                </a:solidFill>
              </a:rPr>
              <a:t>execution </a:t>
            </a:r>
            <a:r>
              <a:rPr lang="en-US" altLang="zh-CN" dirty="0"/>
              <a:t>of a transaction is </a:t>
            </a:r>
            <a:r>
              <a:rPr lang="en-US" altLang="zh-CN" dirty="0">
                <a:solidFill>
                  <a:srgbClr val="FF0000"/>
                </a:solidFill>
              </a:rPr>
              <a:t>atomic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Either </a:t>
            </a:r>
            <a:r>
              <a:rPr lang="en-US" altLang="zh-CN" b="1" i="1" dirty="0">
                <a:solidFill>
                  <a:srgbClr val="FF0000"/>
                </a:solidFill>
              </a:rPr>
              <a:t>everything</a:t>
            </a:r>
            <a:r>
              <a:rPr lang="en-US" altLang="zh-CN" b="1" dirty="0">
                <a:solidFill>
                  <a:srgbClr val="FF0000"/>
                </a:solidFill>
              </a:rPr>
              <a:t> is done </a:t>
            </a:r>
            <a:r>
              <a:rPr lang="en-US" altLang="zh-CN" dirty="0"/>
              <a:t>(i.e., </a:t>
            </a:r>
            <a:r>
              <a:rPr lang="en-US" altLang="zh-CN" b="1" dirty="0"/>
              <a:t>both </a:t>
            </a:r>
            <a:r>
              <a:rPr lang="en-US" altLang="zh-CN" b="1" i="1" dirty="0"/>
              <a:t>x</a:t>
            </a:r>
            <a:r>
              <a:rPr lang="en-US" altLang="zh-CN" b="1" dirty="0"/>
              <a:t> and </a:t>
            </a:r>
            <a:r>
              <a:rPr lang="en-US" altLang="zh-CN" b="1" i="1" dirty="0"/>
              <a:t>y</a:t>
            </a:r>
            <a:r>
              <a:rPr lang="en-US" altLang="zh-CN" b="1" dirty="0"/>
              <a:t> are updated)</a:t>
            </a:r>
          </a:p>
          <a:p>
            <a:pPr lvl="1"/>
            <a:r>
              <a:rPr lang="en-US" altLang="zh-CN" dirty="0"/>
              <a:t>Or else </a:t>
            </a:r>
            <a:r>
              <a:rPr lang="en-US" altLang="zh-CN" b="1" i="1" dirty="0">
                <a:solidFill>
                  <a:srgbClr val="FF0000"/>
                </a:solidFill>
              </a:rPr>
              <a:t>nothing</a:t>
            </a:r>
            <a:r>
              <a:rPr lang="en-US" altLang="zh-CN" b="1" dirty="0">
                <a:solidFill>
                  <a:srgbClr val="FF0000"/>
                </a:solidFill>
              </a:rPr>
              <a:t> is done</a:t>
            </a:r>
            <a:r>
              <a:rPr lang="en-US" altLang="zh-CN" b="1" dirty="0"/>
              <a:t> </a:t>
            </a:r>
            <a:r>
              <a:rPr lang="en-US" altLang="zh-CN" dirty="0"/>
              <a:t>(i.e., </a:t>
            </a:r>
            <a:r>
              <a:rPr lang="en-US" altLang="zh-CN" b="1" dirty="0"/>
              <a:t>both </a:t>
            </a:r>
            <a:r>
              <a:rPr lang="en-US" altLang="zh-CN" b="1" i="1" dirty="0"/>
              <a:t>x</a:t>
            </a:r>
            <a:r>
              <a:rPr lang="en-US" altLang="zh-CN" b="1" dirty="0"/>
              <a:t> and </a:t>
            </a:r>
            <a:r>
              <a:rPr lang="en-US" altLang="zh-CN" b="1" i="1" dirty="0"/>
              <a:t>y</a:t>
            </a:r>
            <a:r>
              <a:rPr lang="en-US" altLang="zh-CN" b="1" dirty="0"/>
              <a:t> are NOT updated)</a:t>
            </a:r>
          </a:p>
          <a:p>
            <a:pPr lvl="1"/>
            <a:endParaRPr lang="en-US" altLang="zh-CN" b="1" dirty="0"/>
          </a:p>
          <a:p>
            <a:r>
              <a:rPr lang="en-US" altLang="zh-CN" dirty="0"/>
              <a:t>Question:</a:t>
            </a:r>
          </a:p>
          <a:p>
            <a:pPr lvl="1"/>
            <a:r>
              <a:rPr lang="en-US" altLang="zh-CN" dirty="0"/>
              <a:t>What can cause partial execution?</a:t>
            </a:r>
          </a:p>
          <a:p>
            <a:pPr lvl="1"/>
            <a:r>
              <a:rPr lang="en-US" altLang="zh-CN" dirty="0"/>
              <a:t>Answer: system failure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Consider a </a:t>
            </a:r>
            <a:r>
              <a:rPr lang="en-US" altLang="zh-CN" b="1" dirty="0">
                <a:solidFill>
                  <a:srgbClr val="FF0000"/>
                </a:solidFill>
              </a:rPr>
              <a:t>system failure</a:t>
            </a:r>
            <a:r>
              <a:rPr lang="en-US" altLang="zh-CN" dirty="0"/>
              <a:t> occurred at some step in the above execution:</a:t>
            </a:r>
            <a:endParaRPr lang="en-US" altLang="zh-CN" b="1" dirty="0"/>
          </a:p>
          <a:p>
            <a:pPr lvl="2"/>
            <a:endParaRPr lang="en-US" altLang="zh-CN" dirty="0"/>
          </a:p>
          <a:p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55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System Failure in the Above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System failed before </a:t>
            </a:r>
            <a:r>
              <a:rPr lang="en-US" altLang="zh-CN" b="1" dirty="0"/>
              <a:t>step 1</a:t>
            </a:r>
            <a:r>
              <a:rPr lang="en-US" altLang="zh-CN" dirty="0"/>
              <a:t> is complete:</a:t>
            </a: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8D96D-23D0-4717-9125-5C5A11796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18" y="2541434"/>
            <a:ext cx="6209524" cy="2628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DD79E3-2CA0-46DD-9C2E-8304AE9A5698}"/>
              </a:ext>
            </a:extLst>
          </p:cNvPr>
          <p:cNvSpPr/>
          <p:nvPr/>
        </p:nvSpPr>
        <p:spPr>
          <a:xfrm>
            <a:off x="1116718" y="5885814"/>
            <a:ext cx="4164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unchanged - no problem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34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System Failure in the Above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System failed before </a:t>
            </a:r>
            <a:r>
              <a:rPr lang="en-US" altLang="zh-CN" b="1" dirty="0"/>
              <a:t>step 2</a:t>
            </a:r>
            <a:r>
              <a:rPr lang="en-US" altLang="zh-CN" dirty="0"/>
              <a:t> is complete:</a:t>
            </a: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D79E3-2CA0-46DD-9C2E-8304AE9A5698}"/>
              </a:ext>
            </a:extLst>
          </p:cNvPr>
          <p:cNvSpPr/>
          <p:nvPr/>
        </p:nvSpPr>
        <p:spPr>
          <a:xfrm>
            <a:off x="1116718" y="5885814"/>
            <a:ext cx="4164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unchanged - no problem</a:t>
            </a:r>
            <a:endParaRPr lang="zh-CN" alt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B9BF4-4337-4C09-BB58-CDA563991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18" y="2518451"/>
            <a:ext cx="6247619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1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System Failure in the Above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System failed before </a:t>
            </a:r>
            <a:r>
              <a:rPr lang="en-US" altLang="zh-CN" b="1" dirty="0"/>
              <a:t>step 3</a:t>
            </a:r>
            <a:r>
              <a:rPr lang="en-US" altLang="zh-CN" dirty="0"/>
              <a:t> is complete:</a:t>
            </a: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D79E3-2CA0-46DD-9C2E-8304AE9A5698}"/>
              </a:ext>
            </a:extLst>
          </p:cNvPr>
          <p:cNvSpPr/>
          <p:nvPr/>
        </p:nvSpPr>
        <p:spPr>
          <a:xfrm>
            <a:off x="1116718" y="5885814"/>
            <a:ext cx="6272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(in the database) unchanged - no problem</a:t>
            </a:r>
            <a:endParaRPr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146D4-DC60-40A6-80CC-318EDFD6D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18" y="2522386"/>
            <a:ext cx="6200000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2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System Failure in the Above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System failed before </a:t>
            </a:r>
            <a:r>
              <a:rPr lang="en-US" altLang="zh-CN" b="1" dirty="0"/>
              <a:t>step 4</a:t>
            </a:r>
            <a:r>
              <a:rPr lang="en-US" altLang="zh-CN" dirty="0"/>
              <a:t> is complete (case 1):</a:t>
            </a: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0A9C5-7909-4B1A-9147-1EE40703A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22" y="2677484"/>
            <a:ext cx="6266667" cy="26476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3F7C39-1F31-4204-BE66-A8F49274BB8D}"/>
              </a:ext>
            </a:extLst>
          </p:cNvPr>
          <p:cNvSpPr/>
          <p:nvPr/>
        </p:nvSpPr>
        <p:spPr>
          <a:xfrm>
            <a:off x="7843851" y="2785408"/>
            <a:ext cx="42766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If system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fail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before </a:t>
            </a:r>
            <a:r>
              <a:rPr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writing of the log record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  <a:p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then 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sz="2800" b="1" dirty="0">
                <a:latin typeface="Times New Roman" panose="02020603050405020304" pitchFamily="18" charset="0"/>
              </a:rPr>
              <a:t>(in the database)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are unchanged - no problem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898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System Failure in the Above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System failed before </a:t>
            </a:r>
            <a:r>
              <a:rPr lang="en-US" altLang="zh-CN" b="1" dirty="0"/>
              <a:t>step 4</a:t>
            </a:r>
            <a:r>
              <a:rPr lang="en-US" altLang="zh-CN" dirty="0"/>
              <a:t> is complete (case 2):</a:t>
            </a: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0A9C5-7909-4B1A-9147-1EE40703A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62" y="2560320"/>
            <a:ext cx="5065045" cy="21399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3F7C39-1F31-4204-BE66-A8F49274BB8D}"/>
              </a:ext>
            </a:extLst>
          </p:cNvPr>
          <p:cNvSpPr/>
          <p:nvPr/>
        </p:nvSpPr>
        <p:spPr>
          <a:xfrm>
            <a:off x="6096001" y="2560320"/>
            <a:ext cx="6024548" cy="4135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 sz="2400" dirty="0"/>
              <a:t>If system </a:t>
            </a:r>
            <a:r>
              <a:rPr lang="en-US" altLang="zh-CN" sz="2400" b="1" dirty="0"/>
              <a:t>fail</a:t>
            </a:r>
            <a:r>
              <a:rPr lang="en-US" altLang="zh-CN" sz="2400" dirty="0"/>
              <a:t> </a:t>
            </a:r>
            <a:r>
              <a:rPr lang="en-US" altLang="zh-CN" sz="2400" b="1" dirty="0">
                <a:solidFill>
                  <a:srgbClr val="FF0000"/>
                </a:solidFill>
              </a:rPr>
              <a:t>after</a:t>
            </a:r>
            <a:r>
              <a:rPr lang="en-US" altLang="zh-CN" sz="2400" dirty="0"/>
              <a:t> </a:t>
            </a:r>
            <a:r>
              <a:rPr lang="en-US" altLang="zh-CN" sz="2400" b="1" dirty="0">
                <a:solidFill>
                  <a:srgbClr val="0066FF"/>
                </a:solidFill>
              </a:rPr>
              <a:t>writing of the log record</a:t>
            </a:r>
            <a:r>
              <a:rPr lang="en-US" altLang="zh-CN" sz="2400" dirty="0"/>
              <a:t>, but </a:t>
            </a:r>
            <a:r>
              <a:rPr lang="en-US" altLang="zh-CN" sz="2400" b="1" dirty="0">
                <a:solidFill>
                  <a:srgbClr val="FF0000"/>
                </a:solidFill>
              </a:rPr>
              <a:t>before</a:t>
            </a:r>
            <a:r>
              <a:rPr lang="en-US" altLang="zh-CN" sz="2400" dirty="0"/>
              <a:t> </a:t>
            </a:r>
            <a:r>
              <a:rPr lang="en-US" altLang="zh-CN" sz="2400" b="1" dirty="0">
                <a:solidFill>
                  <a:srgbClr val="0066FF"/>
                </a:solidFill>
              </a:rPr>
              <a:t>writing of the database</a:t>
            </a:r>
            <a:r>
              <a:rPr lang="en-US" altLang="zh-CN" sz="2400" dirty="0"/>
              <a:t>, then: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 sz="2400" dirty="0"/>
              <a:t>x and y (</a:t>
            </a:r>
            <a:r>
              <a:rPr lang="en-US" altLang="zh-CN" sz="2400" b="1" dirty="0">
                <a:solidFill>
                  <a:srgbClr val="0066FF"/>
                </a:solidFill>
              </a:rPr>
              <a:t>in the database</a:t>
            </a:r>
            <a:r>
              <a:rPr lang="en-US" altLang="zh-CN" sz="2400" dirty="0"/>
              <a:t>) are unchanged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However</a:t>
            </a:r>
            <a:r>
              <a:rPr lang="en-US" altLang="zh-CN" sz="2400" dirty="0"/>
              <a:t>, the log contains </a:t>
            </a:r>
            <a:r>
              <a:rPr lang="en-US" altLang="zh-CN" sz="2400" b="1" dirty="0">
                <a:solidFill>
                  <a:srgbClr val="FF0000"/>
                </a:solidFill>
              </a:rPr>
              <a:t>old x = 4000</a:t>
            </a:r>
          </a:p>
          <a:p>
            <a:endParaRPr lang="en-US" altLang="zh-CN" sz="2400" dirty="0"/>
          </a:p>
          <a:p>
            <a:r>
              <a:rPr lang="en-US" altLang="zh-CN" sz="2400" dirty="0"/>
              <a:t>We are </a:t>
            </a:r>
            <a:r>
              <a:rPr lang="en-US" altLang="zh-CN" sz="2400" b="1" dirty="0">
                <a:solidFill>
                  <a:srgbClr val="FF0000"/>
                </a:solidFill>
              </a:rPr>
              <a:t>NOT certain</a:t>
            </a:r>
            <a:r>
              <a:rPr lang="en-US" altLang="zh-CN" sz="2400" b="1" dirty="0"/>
              <a:t> </a:t>
            </a:r>
            <a:r>
              <a:rPr lang="en-US" altLang="zh-CN" sz="2400" dirty="0"/>
              <a:t>whether </a:t>
            </a:r>
            <a:r>
              <a:rPr lang="en-US" altLang="zh-CN" sz="2400" b="1" dirty="0"/>
              <a:t>x</a:t>
            </a:r>
            <a:r>
              <a:rPr lang="en-US" altLang="zh-CN" sz="2400" dirty="0"/>
              <a:t> was modified... but we need to make sure that </a:t>
            </a:r>
            <a:r>
              <a:rPr lang="en-US" altLang="zh-CN" sz="2400" b="1" dirty="0">
                <a:solidFill>
                  <a:srgbClr val="0066FF"/>
                </a:solidFill>
              </a:rPr>
              <a:t>x gets back its original value !!!</a:t>
            </a:r>
          </a:p>
          <a:p>
            <a:endParaRPr lang="en-US" altLang="zh-CN" sz="2400" dirty="0">
              <a:solidFill>
                <a:srgbClr val="0066FF"/>
              </a:solidFill>
            </a:endParaRPr>
          </a:p>
          <a:p>
            <a:r>
              <a:rPr lang="en-US" altLang="zh-CN" sz="2400" dirty="0"/>
              <a:t>To make</a:t>
            </a:r>
            <a:r>
              <a:rPr lang="en-US" altLang="zh-CN" sz="2400" dirty="0">
                <a:solidFill>
                  <a:srgbClr val="FF0000"/>
                </a:solidFill>
              </a:rPr>
              <a:t> </a:t>
            </a:r>
            <a:r>
              <a:rPr lang="en-US" altLang="zh-CN" sz="2400" b="1" dirty="0">
                <a:solidFill>
                  <a:srgbClr val="FF0000"/>
                </a:solidFill>
              </a:rPr>
              <a:t>certain</a:t>
            </a:r>
            <a:r>
              <a:rPr lang="en-US" altLang="zh-CN" sz="2400" b="1" dirty="0"/>
              <a:t> </a:t>
            </a:r>
            <a:r>
              <a:rPr lang="en-US" altLang="zh-CN" sz="2400" dirty="0"/>
              <a:t>that the </a:t>
            </a:r>
            <a:r>
              <a:rPr lang="en-US" altLang="zh-CN" sz="2400" b="1" dirty="0"/>
              <a:t>transaction</a:t>
            </a:r>
            <a:r>
              <a:rPr lang="en-US" altLang="zh-CN" sz="2400" dirty="0"/>
              <a:t> is </a:t>
            </a:r>
            <a:r>
              <a:rPr lang="en-US" altLang="zh-CN" sz="2400" b="1" dirty="0">
                <a:solidFill>
                  <a:srgbClr val="0066FF"/>
                </a:solidFill>
              </a:rPr>
              <a:t>atomic</a:t>
            </a:r>
            <a:r>
              <a:rPr lang="en-US" altLang="zh-CN" sz="2400" dirty="0"/>
              <a:t>, we </a:t>
            </a:r>
            <a:r>
              <a:rPr lang="en-US" altLang="zh-CN" sz="2400" b="1" dirty="0">
                <a:solidFill>
                  <a:srgbClr val="FF0000"/>
                </a:solidFill>
              </a:rPr>
              <a:t>restore</a:t>
            </a:r>
            <a:r>
              <a:rPr lang="en-US" altLang="zh-CN" sz="2400" b="1" dirty="0"/>
              <a:t> </a:t>
            </a:r>
            <a:r>
              <a:rPr lang="en-US" altLang="zh-CN" sz="2400" dirty="0"/>
              <a:t>the value of </a:t>
            </a:r>
            <a:r>
              <a:rPr lang="en-US" altLang="zh-CN" sz="2400" b="1" dirty="0"/>
              <a:t>x </a:t>
            </a:r>
            <a:r>
              <a:rPr lang="en-US" altLang="zh-CN" sz="2400" dirty="0"/>
              <a:t>to its </a:t>
            </a:r>
            <a:r>
              <a:rPr lang="en-US" altLang="zh-CN" sz="2400" b="1" dirty="0">
                <a:solidFill>
                  <a:srgbClr val="FF0000"/>
                </a:solidFill>
              </a:rPr>
              <a:t>old x = 4000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1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System Failure in the Above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System failed before </a:t>
            </a:r>
            <a:r>
              <a:rPr lang="en-US" altLang="zh-CN" b="1" dirty="0"/>
              <a:t>step 4</a:t>
            </a:r>
            <a:r>
              <a:rPr lang="en-US" altLang="zh-CN" dirty="0"/>
              <a:t> is complete (case 3):</a:t>
            </a: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0A9C5-7909-4B1A-9147-1EE40703A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62" y="2560320"/>
            <a:ext cx="5065045" cy="21399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3F7C39-1F31-4204-BE66-A8F49274BB8D}"/>
              </a:ext>
            </a:extLst>
          </p:cNvPr>
          <p:cNvSpPr/>
          <p:nvPr/>
        </p:nvSpPr>
        <p:spPr>
          <a:xfrm>
            <a:off x="6096001" y="2560320"/>
            <a:ext cx="6024548" cy="3404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 sz="2400" dirty="0"/>
              <a:t>If system </a:t>
            </a:r>
            <a:r>
              <a:rPr lang="en-US" altLang="zh-CN" sz="2400" b="1" dirty="0"/>
              <a:t>fail</a:t>
            </a:r>
            <a:r>
              <a:rPr lang="en-US" altLang="zh-CN" sz="2400" dirty="0"/>
              <a:t> </a:t>
            </a:r>
            <a:r>
              <a:rPr lang="en-US" altLang="zh-CN" sz="2400" b="1" dirty="0">
                <a:solidFill>
                  <a:srgbClr val="FF0000"/>
                </a:solidFill>
              </a:rPr>
              <a:t>after </a:t>
            </a:r>
            <a:r>
              <a:rPr lang="en-US" altLang="zh-CN" sz="2400" b="1" dirty="0">
                <a:solidFill>
                  <a:srgbClr val="0066FF"/>
                </a:solidFill>
              </a:rPr>
              <a:t>writing of the database</a:t>
            </a:r>
            <a:r>
              <a:rPr lang="en-US" altLang="zh-CN" sz="2400" dirty="0"/>
              <a:t>, then: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x = 3000 </a:t>
            </a:r>
            <a:r>
              <a:rPr lang="en-US" altLang="zh-CN" sz="2400" dirty="0"/>
              <a:t>and y is </a:t>
            </a:r>
            <a:r>
              <a:rPr lang="en-US" altLang="zh-CN" sz="2400" b="1" dirty="0"/>
              <a:t>unchanged</a:t>
            </a:r>
            <a:r>
              <a:rPr lang="en-US" altLang="zh-CN" sz="2400" dirty="0"/>
              <a:t> - </a:t>
            </a:r>
            <a:r>
              <a:rPr lang="en-US" altLang="zh-CN" sz="2400" dirty="0">
                <a:solidFill>
                  <a:srgbClr val="FF0000"/>
                </a:solidFill>
              </a:rPr>
              <a:t>We has lost $1000 !!!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Fortunately</a:t>
            </a:r>
            <a:r>
              <a:rPr lang="en-US" altLang="zh-CN" sz="2400" dirty="0"/>
              <a:t> the log contains </a:t>
            </a:r>
            <a:r>
              <a:rPr lang="en-US" altLang="zh-CN" sz="2400" b="1" dirty="0">
                <a:solidFill>
                  <a:srgbClr val="0066FF"/>
                </a:solidFill>
              </a:rPr>
              <a:t>old x = 4000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altLang="zh-CN" sz="2400" b="1" dirty="0">
              <a:solidFill>
                <a:srgbClr val="0066FF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altLang="zh-CN" sz="2400" b="1" dirty="0">
              <a:solidFill>
                <a:srgbClr val="0066FF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 sz="2400" dirty="0"/>
              <a:t>We again use the </a:t>
            </a:r>
            <a:r>
              <a:rPr lang="en-US" altLang="zh-CN" sz="2400" b="1" dirty="0"/>
              <a:t>log record </a:t>
            </a:r>
            <a:r>
              <a:rPr lang="en-US" altLang="zh-CN" sz="2400" dirty="0"/>
              <a:t>to </a:t>
            </a:r>
            <a:r>
              <a:rPr lang="en-US" altLang="zh-CN" sz="2400" b="1" dirty="0">
                <a:solidFill>
                  <a:srgbClr val="FF0000"/>
                </a:solidFill>
              </a:rPr>
              <a:t>restore</a:t>
            </a:r>
            <a:r>
              <a:rPr lang="en-US" altLang="zh-CN" sz="2400" dirty="0"/>
              <a:t> x to its original </a:t>
            </a:r>
            <a:r>
              <a:rPr lang="en-US" altLang="zh-CN" sz="2400" b="1" dirty="0">
                <a:solidFill>
                  <a:srgbClr val="FF0000"/>
                </a:solidFill>
              </a:rPr>
              <a:t>old x = 4000</a:t>
            </a:r>
          </a:p>
        </p:txBody>
      </p:sp>
    </p:spTree>
    <p:extLst>
      <p:ext uri="{BB962C8B-B14F-4D97-AF65-F5344CB8AC3E}">
        <p14:creationId xmlns:p14="http://schemas.microsoft.com/office/powerpoint/2010/main" val="268916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System Failure in the Above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Note:</a:t>
            </a:r>
          </a:p>
          <a:p>
            <a:pPr lvl="1"/>
            <a:r>
              <a:rPr lang="en-US" altLang="zh-CN" dirty="0"/>
              <a:t>Here we see why we </a:t>
            </a:r>
            <a:r>
              <a:rPr lang="en-US" altLang="zh-CN" b="1" dirty="0">
                <a:solidFill>
                  <a:srgbClr val="0066FF"/>
                </a:solidFill>
              </a:rPr>
              <a:t>must write the log</a:t>
            </a:r>
            <a:r>
              <a:rPr lang="en-US" altLang="zh-CN" b="1" dirty="0"/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before</a:t>
            </a:r>
            <a:r>
              <a:rPr lang="en-US" altLang="zh-CN" b="1" dirty="0"/>
              <a:t> </a:t>
            </a:r>
            <a:r>
              <a:rPr lang="en-US" altLang="zh-CN" b="1" dirty="0">
                <a:solidFill>
                  <a:srgbClr val="0066FF"/>
                </a:solidFill>
              </a:rPr>
              <a:t>updating the data in the database</a:t>
            </a:r>
            <a:endParaRPr lang="en-US" altLang="zh-CN" dirty="0">
              <a:solidFill>
                <a:srgbClr val="0066FF"/>
              </a:solidFill>
            </a:endParaRPr>
          </a:p>
          <a:p>
            <a:pPr lvl="1"/>
            <a:r>
              <a:rPr lang="en-US" altLang="zh-CN" dirty="0"/>
              <a:t>If the </a:t>
            </a:r>
            <a:r>
              <a:rPr lang="en-US" altLang="zh-CN" b="1" dirty="0"/>
              <a:t>data item x</a:t>
            </a:r>
            <a:r>
              <a:rPr lang="en-US" altLang="zh-CN" dirty="0"/>
              <a:t> is </a:t>
            </a:r>
            <a:r>
              <a:rPr lang="en-US" altLang="zh-CN" b="1" dirty="0">
                <a:solidFill>
                  <a:srgbClr val="0066FF"/>
                </a:solidFill>
              </a:rPr>
              <a:t>updated </a:t>
            </a:r>
            <a:r>
              <a:rPr lang="en-US" altLang="zh-CN" b="1" i="1" dirty="0">
                <a:solidFill>
                  <a:srgbClr val="0066FF"/>
                </a:solidFill>
              </a:rPr>
              <a:t>first</a:t>
            </a:r>
            <a:r>
              <a:rPr lang="en-US" altLang="zh-CN" dirty="0"/>
              <a:t>, and the </a:t>
            </a:r>
            <a:r>
              <a:rPr lang="en-US" altLang="zh-CN" b="1" dirty="0">
                <a:solidFill>
                  <a:srgbClr val="FF0000"/>
                </a:solidFill>
              </a:rPr>
              <a:t>system fails </a:t>
            </a:r>
            <a:r>
              <a:rPr lang="en-US" altLang="zh-CN" b="1" i="1" dirty="0">
                <a:solidFill>
                  <a:srgbClr val="FF0000"/>
                </a:solidFill>
              </a:rPr>
              <a:t>before</a:t>
            </a:r>
            <a:r>
              <a:rPr lang="en-US" altLang="zh-CN" b="1" dirty="0">
                <a:solidFill>
                  <a:srgbClr val="FF0000"/>
                </a:solidFill>
              </a:rPr>
              <a:t> the log is written</a:t>
            </a:r>
            <a:r>
              <a:rPr lang="en-US" altLang="zh-CN" dirty="0"/>
              <a:t>, then we </a:t>
            </a:r>
            <a:r>
              <a:rPr lang="en-US" altLang="zh-CN" b="1" dirty="0">
                <a:solidFill>
                  <a:srgbClr val="FF00FF"/>
                </a:solidFill>
              </a:rPr>
              <a:t>CANNOT restore </a:t>
            </a:r>
            <a:r>
              <a:rPr lang="en-US" altLang="zh-CN" b="1" i="1" dirty="0">
                <a:solidFill>
                  <a:srgbClr val="FF00FF"/>
                </a:solidFill>
              </a:rPr>
              <a:t>x</a:t>
            </a:r>
            <a:r>
              <a:rPr lang="en-US" altLang="zh-CN" b="1" dirty="0">
                <a:solidFill>
                  <a:srgbClr val="FF00FF"/>
                </a:solidFill>
              </a:rPr>
              <a:t> to its old value </a:t>
            </a:r>
            <a:r>
              <a:rPr lang="en-US" altLang="zh-CN" dirty="0"/>
              <a:t>(because we don't have the log record - which could not be written because the system failed before it could write the log)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83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Properties: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0066FF"/>
                </a:solidFill>
              </a:rPr>
              <a:t>ACID properties</a:t>
            </a:r>
            <a:r>
              <a:rPr lang="en-US" dirty="0"/>
              <a:t>: Atomicity, Consistency preservation,  Isolation, Durability or Permanency</a:t>
            </a:r>
          </a:p>
          <a:p>
            <a:pPr lvl="1"/>
            <a:endParaRPr lang="en-US" sz="2000" dirty="0"/>
          </a:p>
          <a:p>
            <a:r>
              <a:rPr lang="en-US" dirty="0"/>
              <a:t>Atomicity</a:t>
            </a:r>
            <a:endParaRPr lang="en-US" b="1" dirty="0"/>
          </a:p>
          <a:p>
            <a:pPr lvl="1"/>
            <a:r>
              <a:rPr lang="en-US" altLang="zh-CN" dirty="0"/>
              <a:t>A </a:t>
            </a:r>
            <a:r>
              <a:rPr lang="en-US" altLang="zh-CN" b="1" dirty="0">
                <a:solidFill>
                  <a:srgbClr val="0066FF"/>
                </a:solidFill>
              </a:rPr>
              <a:t>transaction</a:t>
            </a:r>
            <a:r>
              <a:rPr lang="en-US" altLang="zh-CN" dirty="0"/>
              <a:t> is an </a:t>
            </a:r>
            <a:r>
              <a:rPr lang="en-US" altLang="zh-CN" b="1" i="1" dirty="0">
                <a:solidFill>
                  <a:srgbClr val="FF0000"/>
                </a:solidFill>
              </a:rPr>
              <a:t>atomic</a:t>
            </a:r>
            <a:r>
              <a:rPr lang="en-US" altLang="zh-CN" b="1" dirty="0">
                <a:solidFill>
                  <a:srgbClr val="FF0000"/>
                </a:solidFill>
              </a:rPr>
              <a:t> unit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of </a:t>
            </a:r>
            <a:r>
              <a:rPr lang="en-US" altLang="zh-CN" b="1" dirty="0"/>
              <a:t>data processing</a:t>
            </a:r>
          </a:p>
          <a:p>
            <a:pPr lvl="1"/>
            <a:r>
              <a:rPr lang="en-US" dirty="0"/>
              <a:t>In other words: </a:t>
            </a:r>
            <a:r>
              <a:rPr lang="en-US" altLang="zh-CN" dirty="0"/>
              <a:t>a </a:t>
            </a:r>
            <a:r>
              <a:rPr lang="en-US" altLang="zh-CN" b="1" dirty="0">
                <a:solidFill>
                  <a:srgbClr val="0066FF"/>
                </a:solidFill>
              </a:rPr>
              <a:t>transaction</a:t>
            </a:r>
            <a:r>
              <a:rPr lang="en-US" altLang="zh-CN" dirty="0"/>
              <a:t> is </a:t>
            </a:r>
            <a:r>
              <a:rPr lang="en-US" altLang="zh-CN" b="1" i="1" dirty="0"/>
              <a:t>either</a:t>
            </a:r>
            <a:r>
              <a:rPr lang="en-US" altLang="zh-CN" dirty="0"/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performed in its </a:t>
            </a:r>
            <a:r>
              <a:rPr lang="en-US" altLang="zh-CN" b="1" i="1" dirty="0">
                <a:solidFill>
                  <a:srgbClr val="FF0000"/>
                </a:solidFill>
              </a:rPr>
              <a:t>entirety</a:t>
            </a:r>
            <a:r>
              <a:rPr lang="en-US" altLang="zh-CN" dirty="0"/>
              <a:t> </a:t>
            </a:r>
            <a:r>
              <a:rPr lang="en-US" altLang="zh-CN" b="1" i="1" dirty="0"/>
              <a:t>or</a:t>
            </a:r>
            <a:r>
              <a:rPr lang="en-US" altLang="zh-CN" dirty="0"/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not performed </a:t>
            </a:r>
            <a:r>
              <a:rPr lang="en-US" altLang="zh-CN" b="1" i="1" dirty="0">
                <a:solidFill>
                  <a:srgbClr val="FF0000"/>
                </a:solidFill>
              </a:rPr>
              <a:t>at all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Consistency preservation: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>
                <a:solidFill>
                  <a:srgbClr val="0066FF"/>
                </a:solidFill>
              </a:rPr>
              <a:t> </a:t>
            </a:r>
            <a:r>
              <a:rPr lang="en-US" altLang="zh-CN" b="1" dirty="0">
                <a:solidFill>
                  <a:srgbClr val="0066FF"/>
                </a:solidFill>
              </a:rPr>
              <a:t>transaction</a:t>
            </a:r>
            <a:r>
              <a:rPr lang="en-US" altLang="zh-CN" dirty="0"/>
              <a:t> is </a:t>
            </a:r>
            <a:r>
              <a:rPr lang="en-US" altLang="zh-CN" b="1" dirty="0">
                <a:solidFill>
                  <a:srgbClr val="FF0000"/>
                </a:solidFill>
              </a:rPr>
              <a:t>consistency preserving</a:t>
            </a:r>
            <a:r>
              <a:rPr lang="en-US" altLang="zh-CN" dirty="0"/>
              <a:t> if its </a:t>
            </a:r>
            <a:r>
              <a:rPr lang="en-US" altLang="zh-CN" b="1" i="1" dirty="0"/>
              <a:t>complete</a:t>
            </a:r>
            <a:r>
              <a:rPr lang="en-US" altLang="zh-CN" b="1" dirty="0"/>
              <a:t> execution </a:t>
            </a:r>
            <a:r>
              <a:rPr lang="en-US" altLang="zh-CN" dirty="0"/>
              <a:t>takes the database from one </a:t>
            </a:r>
            <a:r>
              <a:rPr lang="en-US" altLang="zh-CN" b="1" dirty="0"/>
              <a:t>consistent state</a:t>
            </a:r>
            <a:r>
              <a:rPr lang="en-US" altLang="zh-CN" dirty="0"/>
              <a:t> to another </a:t>
            </a:r>
            <a:r>
              <a:rPr lang="en-US" altLang="zh-CN" b="1" dirty="0"/>
              <a:t>consistent state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4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System Failure in the Above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System failed before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b="1" dirty="0"/>
              <a:t>step 5</a:t>
            </a:r>
            <a:r>
              <a:rPr lang="en-US" altLang="zh-CN" dirty="0"/>
              <a:t> is complete:</a:t>
            </a: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D79E3-2CA0-46DD-9C2E-8304AE9A5698}"/>
              </a:ext>
            </a:extLst>
          </p:cNvPr>
          <p:cNvSpPr/>
          <p:nvPr/>
        </p:nvSpPr>
        <p:spPr>
          <a:xfrm>
            <a:off x="1116718" y="5521146"/>
            <a:ext cx="90191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 = 3000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 = 6000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- 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</a:rPr>
              <a:t>We has lost $1000 !!!</a:t>
            </a:r>
          </a:p>
          <a:p>
            <a:r>
              <a:rPr lang="en-US" altLang="zh-CN" sz="2400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Fortunately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log contains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old x = 4000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We use the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log record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restore (UNDO) 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to its original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old x = 4000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1109B5-91E1-4EA5-9AA6-1368B6DE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18" y="2436997"/>
            <a:ext cx="6828571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4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System Failure in the Above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System failed before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b="1" dirty="0"/>
              <a:t>step 6</a:t>
            </a:r>
            <a:r>
              <a:rPr lang="en-US" altLang="zh-CN" dirty="0"/>
              <a:t> is complete:</a:t>
            </a: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D79E3-2CA0-46DD-9C2E-8304AE9A5698}"/>
              </a:ext>
            </a:extLst>
          </p:cNvPr>
          <p:cNvSpPr/>
          <p:nvPr/>
        </p:nvSpPr>
        <p:spPr>
          <a:xfrm>
            <a:off x="1116718" y="5246826"/>
            <a:ext cx="90383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Same to last Step 5: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 = 3000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 = 6000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- 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</a:rPr>
              <a:t>We has lost $1000 !!!</a:t>
            </a:r>
          </a:p>
          <a:p>
            <a:r>
              <a:rPr lang="en-US" altLang="zh-CN" sz="2400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Fortunately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log contains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old x = 4000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We use the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log record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restore (UNDO) 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to its original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old x = 4000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46FEF-6A85-46DC-B3E5-C614BC7FB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18" y="2349365"/>
            <a:ext cx="6809524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6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System Failure in the Above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System failed before </a:t>
            </a:r>
            <a:r>
              <a:rPr lang="en-US" altLang="zh-CN" b="1" dirty="0"/>
              <a:t>step 7</a:t>
            </a:r>
            <a:r>
              <a:rPr lang="en-US" altLang="zh-CN" dirty="0"/>
              <a:t> is complete (case 1):</a:t>
            </a: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F7C39-1F31-4204-BE66-A8F49274BB8D}"/>
              </a:ext>
            </a:extLst>
          </p:cNvPr>
          <p:cNvSpPr/>
          <p:nvPr/>
        </p:nvSpPr>
        <p:spPr>
          <a:xfrm>
            <a:off x="7843851" y="2480608"/>
            <a:ext cx="42766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If system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fail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before 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writing of the log record (for y)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then 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x = 3000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 = 6000</a:t>
            </a:r>
          </a:p>
          <a:p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We can use the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log record for x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restore (UNDO) 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to its original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old x = 4000</a:t>
            </a:r>
          </a:p>
          <a:p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We don't need to restore y!</a:t>
            </a:r>
          </a:p>
          <a:p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853A3-3F3D-4C85-9070-91E1C70D0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46" y="2553675"/>
            <a:ext cx="6866667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3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System Failure in the Above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System failed before </a:t>
            </a:r>
            <a:r>
              <a:rPr lang="en-US" altLang="zh-CN" b="1" dirty="0"/>
              <a:t>step 7</a:t>
            </a:r>
            <a:r>
              <a:rPr lang="en-US" altLang="zh-CN" dirty="0"/>
              <a:t> is complete (case 2):</a:t>
            </a: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F7C39-1F31-4204-BE66-A8F49274BB8D}"/>
              </a:ext>
            </a:extLst>
          </p:cNvPr>
          <p:cNvSpPr/>
          <p:nvPr/>
        </p:nvSpPr>
        <p:spPr>
          <a:xfrm>
            <a:off x="6822771" y="2477096"/>
            <a:ext cx="5125389" cy="373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 sz="2000" dirty="0"/>
              <a:t>If system </a:t>
            </a:r>
            <a:r>
              <a:rPr lang="en-US" altLang="zh-CN" sz="2000" b="1" dirty="0"/>
              <a:t>fail</a:t>
            </a:r>
            <a:r>
              <a:rPr lang="en-US" altLang="zh-CN" sz="2000" dirty="0"/>
              <a:t> </a:t>
            </a:r>
            <a:r>
              <a:rPr lang="en-US" altLang="zh-CN" sz="2000" dirty="0">
                <a:solidFill>
                  <a:srgbClr val="FF0000"/>
                </a:solidFill>
              </a:rPr>
              <a:t>after</a:t>
            </a:r>
            <a:r>
              <a:rPr lang="en-US" altLang="zh-CN" sz="2000" dirty="0"/>
              <a:t> </a:t>
            </a:r>
            <a:r>
              <a:rPr lang="en-US" altLang="zh-CN" sz="2000" b="1" dirty="0">
                <a:solidFill>
                  <a:srgbClr val="0066FF"/>
                </a:solidFill>
              </a:rPr>
              <a:t>writing of the log record (for y)</a:t>
            </a:r>
            <a:r>
              <a:rPr lang="en-US" altLang="zh-CN" sz="2000" dirty="0"/>
              <a:t>, but</a:t>
            </a:r>
            <a:r>
              <a:rPr lang="en-US" altLang="zh-CN" sz="2000" dirty="0">
                <a:solidFill>
                  <a:srgbClr val="FF0000"/>
                </a:solidFill>
              </a:rPr>
              <a:t> before</a:t>
            </a:r>
            <a:r>
              <a:rPr lang="en-US" altLang="zh-CN" sz="2000" dirty="0"/>
              <a:t> </a:t>
            </a:r>
            <a:r>
              <a:rPr lang="en-US" altLang="zh-CN" sz="2000" b="1" dirty="0">
                <a:solidFill>
                  <a:srgbClr val="0066FF"/>
                </a:solidFill>
              </a:rPr>
              <a:t>writing y</a:t>
            </a:r>
            <a:r>
              <a:rPr lang="en-US" altLang="zh-CN" sz="2000" dirty="0"/>
              <a:t>, then: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x = 3000</a:t>
            </a:r>
            <a:r>
              <a:rPr lang="en-US" altLang="zh-CN" sz="2000" dirty="0"/>
              <a:t> and y = 6000 (</a:t>
            </a:r>
            <a:r>
              <a:rPr lang="en-US" altLang="zh-CN" sz="2000" b="1" dirty="0">
                <a:solidFill>
                  <a:srgbClr val="0066FF"/>
                </a:solidFill>
              </a:rPr>
              <a:t>in the database</a:t>
            </a:r>
            <a:r>
              <a:rPr lang="en-US" altLang="zh-CN" sz="2000" dirty="0"/>
              <a:t>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altLang="zh-CN" sz="20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 sz="2000" dirty="0"/>
              <a:t>We are </a:t>
            </a:r>
            <a:r>
              <a:rPr lang="en-US" altLang="zh-CN" sz="2000" b="1" dirty="0">
                <a:solidFill>
                  <a:srgbClr val="FF0000"/>
                </a:solidFill>
              </a:rPr>
              <a:t>NOT certain</a:t>
            </a:r>
            <a:r>
              <a:rPr lang="en-US" altLang="zh-CN" sz="2000" dirty="0"/>
              <a:t> whether </a:t>
            </a:r>
            <a:r>
              <a:rPr lang="en-US" altLang="zh-CN" sz="2000" b="1" dirty="0">
                <a:solidFill>
                  <a:srgbClr val="0066FF"/>
                </a:solidFill>
              </a:rPr>
              <a:t>y</a:t>
            </a:r>
            <a:r>
              <a:rPr lang="en-US" altLang="zh-CN" sz="2000" dirty="0"/>
              <a:t> was modified... but we need to make sure that </a:t>
            </a:r>
            <a:r>
              <a:rPr lang="en-US" altLang="zh-CN" sz="2000" b="1" dirty="0">
                <a:solidFill>
                  <a:srgbClr val="0066FF"/>
                </a:solidFill>
              </a:rPr>
              <a:t>BOTH x AND y gets back its original value !!!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altLang="zh-CN" sz="2000" b="1" dirty="0">
              <a:solidFill>
                <a:srgbClr val="0066FF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 sz="2000" dirty="0"/>
              <a:t>To make </a:t>
            </a:r>
            <a:r>
              <a:rPr lang="en-US" altLang="zh-CN" sz="2000" b="1" dirty="0">
                <a:solidFill>
                  <a:srgbClr val="FF0000"/>
                </a:solidFill>
              </a:rPr>
              <a:t>certain</a:t>
            </a:r>
            <a:r>
              <a:rPr lang="en-US" altLang="zh-CN" sz="2000" dirty="0"/>
              <a:t> that the transaction is </a:t>
            </a:r>
            <a:r>
              <a:rPr lang="en-US" altLang="zh-CN" sz="2000" b="1" dirty="0">
                <a:solidFill>
                  <a:srgbClr val="0066FF"/>
                </a:solidFill>
              </a:rPr>
              <a:t>atomic</a:t>
            </a:r>
            <a:r>
              <a:rPr lang="en-US" altLang="zh-CN" sz="2000" dirty="0"/>
              <a:t>, we </a:t>
            </a:r>
            <a:r>
              <a:rPr lang="en-US" altLang="zh-CN" sz="2000" b="1" dirty="0">
                <a:solidFill>
                  <a:srgbClr val="FF0000"/>
                </a:solidFill>
              </a:rPr>
              <a:t>restore</a:t>
            </a:r>
            <a:r>
              <a:rPr lang="en-US" altLang="zh-CN" sz="2000" dirty="0"/>
              <a:t> the values of </a:t>
            </a:r>
            <a:r>
              <a:rPr lang="en-US" altLang="zh-CN" sz="2000" b="1" dirty="0">
                <a:solidFill>
                  <a:srgbClr val="0066FF"/>
                </a:solidFill>
              </a:rPr>
              <a:t>x</a:t>
            </a:r>
            <a:r>
              <a:rPr lang="en-US" altLang="zh-CN" sz="2000" dirty="0"/>
              <a:t> to its </a:t>
            </a:r>
            <a:r>
              <a:rPr lang="en-US" altLang="zh-CN" sz="2000" b="1" dirty="0">
                <a:solidFill>
                  <a:srgbClr val="FF0000"/>
                </a:solidFill>
              </a:rPr>
              <a:t>old x = 4000</a:t>
            </a:r>
            <a:r>
              <a:rPr lang="en-US" altLang="zh-CN" sz="2000" dirty="0"/>
              <a:t> and y to its old </a:t>
            </a:r>
            <a:r>
              <a:rPr lang="en-US" altLang="zh-CN" sz="2000" b="1" dirty="0">
                <a:solidFill>
                  <a:srgbClr val="0066FF"/>
                </a:solidFill>
              </a:rPr>
              <a:t>y = 6000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853A3-3F3D-4C85-9070-91E1C70D0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06" y="2671101"/>
            <a:ext cx="5323094" cy="224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System Failure in the Above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System failed before </a:t>
            </a:r>
            <a:r>
              <a:rPr lang="en-US" altLang="zh-CN" b="1" dirty="0"/>
              <a:t>step 7</a:t>
            </a:r>
            <a:r>
              <a:rPr lang="en-US" altLang="zh-CN" dirty="0"/>
              <a:t> is complete (case 3):</a:t>
            </a: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F7C39-1F31-4204-BE66-A8F49274BB8D}"/>
              </a:ext>
            </a:extLst>
          </p:cNvPr>
          <p:cNvSpPr/>
          <p:nvPr/>
        </p:nvSpPr>
        <p:spPr>
          <a:xfrm>
            <a:off x="6822771" y="2477096"/>
            <a:ext cx="5125389" cy="4206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 sz="2000" dirty="0"/>
              <a:t>If system </a:t>
            </a:r>
            <a:r>
              <a:rPr lang="en-US" altLang="zh-CN" sz="2000" b="1" dirty="0"/>
              <a:t>fail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after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66FF"/>
                </a:solidFill>
              </a:rPr>
              <a:t>writing of the database</a:t>
            </a:r>
            <a:r>
              <a:rPr lang="en-US" altLang="zh-CN" sz="2000" dirty="0"/>
              <a:t>, then, then: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x = 3000</a:t>
            </a:r>
            <a:r>
              <a:rPr lang="en-US" altLang="zh-CN" sz="2000" dirty="0"/>
              <a:t> and</a:t>
            </a:r>
            <a:r>
              <a:rPr lang="en-US" altLang="zh-CN" sz="2000" b="1" dirty="0"/>
              <a:t> </a:t>
            </a:r>
            <a:r>
              <a:rPr lang="en-US" altLang="zh-CN" sz="2000" b="1" dirty="0">
                <a:solidFill>
                  <a:srgbClr val="FF0000"/>
                </a:solidFill>
              </a:rPr>
              <a:t>y = 7000</a:t>
            </a:r>
            <a:r>
              <a:rPr lang="en-US" altLang="zh-CN" sz="2000" b="1" dirty="0"/>
              <a:t> 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altLang="zh-CN" sz="20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 sz="2000" dirty="0"/>
              <a:t>Although it is correct, we </a:t>
            </a:r>
            <a:r>
              <a:rPr lang="en-US" altLang="zh-CN" sz="2000" b="1" i="1" dirty="0">
                <a:solidFill>
                  <a:srgbClr val="0066FF"/>
                </a:solidFill>
              </a:rPr>
              <a:t>do NOT have any way of know </a:t>
            </a:r>
            <a:r>
              <a:rPr lang="en-US" altLang="zh-CN" sz="2000" dirty="0"/>
              <a:t>that </a:t>
            </a:r>
            <a:r>
              <a:rPr lang="en-US" altLang="zh-CN" sz="2000" b="1" dirty="0">
                <a:solidFill>
                  <a:srgbClr val="FF0000"/>
                </a:solidFill>
              </a:rPr>
              <a:t>y was updated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altLang="zh-CN" sz="20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 sz="2000" dirty="0"/>
              <a:t>To make</a:t>
            </a:r>
            <a:r>
              <a:rPr lang="en-US" altLang="zh-CN" sz="2000" b="1" dirty="0">
                <a:solidFill>
                  <a:srgbClr val="FF0000"/>
                </a:solidFill>
              </a:rPr>
              <a:t> certain </a:t>
            </a:r>
            <a:r>
              <a:rPr lang="en-US" altLang="zh-CN" sz="2000" dirty="0"/>
              <a:t>that the </a:t>
            </a:r>
            <a:r>
              <a:rPr lang="en-US" altLang="zh-CN" sz="2000" b="1" dirty="0"/>
              <a:t>transaction</a:t>
            </a:r>
            <a:r>
              <a:rPr lang="en-US" altLang="zh-CN" sz="2000" dirty="0"/>
              <a:t> is </a:t>
            </a:r>
            <a:r>
              <a:rPr lang="en-US" altLang="zh-CN" sz="2000" b="1" dirty="0">
                <a:solidFill>
                  <a:srgbClr val="0066FF"/>
                </a:solidFill>
              </a:rPr>
              <a:t>atomic</a:t>
            </a:r>
            <a:r>
              <a:rPr lang="en-US" altLang="zh-CN" sz="2000" dirty="0"/>
              <a:t>, we </a:t>
            </a:r>
            <a:r>
              <a:rPr lang="en-US" altLang="zh-CN" sz="2000" b="1" dirty="0"/>
              <a:t>must make this choice</a:t>
            </a:r>
            <a:r>
              <a:rPr lang="en-US" altLang="zh-CN" sz="2000" dirty="0"/>
              <a:t>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Restore</a:t>
            </a:r>
            <a:r>
              <a:rPr lang="en-US" altLang="zh-CN" sz="2000" dirty="0"/>
              <a:t> the values of </a:t>
            </a:r>
            <a:r>
              <a:rPr lang="en-US" altLang="zh-CN" sz="2000" b="1" dirty="0">
                <a:solidFill>
                  <a:srgbClr val="0066FF"/>
                </a:solidFill>
              </a:rPr>
              <a:t>x</a:t>
            </a:r>
            <a:r>
              <a:rPr lang="en-US" altLang="zh-CN" sz="2000" dirty="0"/>
              <a:t> to its </a:t>
            </a:r>
            <a:r>
              <a:rPr lang="en-US" altLang="zh-CN" sz="2000" b="1" dirty="0">
                <a:solidFill>
                  <a:srgbClr val="FF0000"/>
                </a:solidFill>
              </a:rPr>
              <a:t>old x = 4000 </a:t>
            </a:r>
            <a:r>
              <a:rPr lang="en-US" altLang="zh-CN" sz="2000" dirty="0"/>
              <a:t>and </a:t>
            </a:r>
            <a:r>
              <a:rPr lang="en-US" altLang="zh-CN" sz="2000" b="1" dirty="0">
                <a:solidFill>
                  <a:srgbClr val="0066FF"/>
                </a:solidFill>
              </a:rPr>
              <a:t>y</a:t>
            </a:r>
            <a:r>
              <a:rPr lang="en-US" altLang="zh-CN" sz="2000" dirty="0"/>
              <a:t> to its </a:t>
            </a:r>
            <a:r>
              <a:rPr lang="en-US" altLang="zh-CN" sz="2000" b="1" dirty="0">
                <a:solidFill>
                  <a:srgbClr val="FF0000"/>
                </a:solidFill>
              </a:rPr>
              <a:t>old y = 6000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altLang="zh-CN" sz="20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 sz="2000" dirty="0"/>
              <a:t>That's the only </a:t>
            </a:r>
            <a:r>
              <a:rPr lang="en-US" altLang="zh-CN" sz="2000" b="1" dirty="0"/>
              <a:t>safe option</a:t>
            </a:r>
            <a:r>
              <a:rPr lang="en-US" altLang="zh-CN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853A3-3F3D-4C85-9070-91E1C70D0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06" y="2671101"/>
            <a:ext cx="5323094" cy="224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8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System Failure in the Above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System failed before </a:t>
            </a:r>
            <a:r>
              <a:rPr lang="en-US" altLang="zh-CN" b="1" dirty="0"/>
              <a:t>step 8</a:t>
            </a:r>
            <a:r>
              <a:rPr lang="en-US" altLang="zh-CN" dirty="0"/>
              <a:t> is complete:</a:t>
            </a: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F7C39-1F31-4204-BE66-A8F49274BB8D}"/>
              </a:ext>
            </a:extLst>
          </p:cNvPr>
          <p:cNvSpPr/>
          <p:nvPr/>
        </p:nvSpPr>
        <p:spPr>
          <a:xfrm>
            <a:off x="6822771" y="2477096"/>
            <a:ext cx="5125389" cy="311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 sz="2000" dirty="0"/>
              <a:t>System </a:t>
            </a:r>
            <a:r>
              <a:rPr lang="en-US" altLang="zh-CN" sz="2000" b="1" dirty="0"/>
              <a:t>failed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after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66FF"/>
                </a:solidFill>
              </a:rPr>
              <a:t>the COMMIT record </a:t>
            </a:r>
            <a:r>
              <a:rPr lang="en-US" altLang="zh-CN" sz="2000" dirty="0"/>
              <a:t>was written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altLang="zh-CN" sz="20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 sz="2000" dirty="0"/>
              <a:t>In this case, we </a:t>
            </a:r>
            <a:r>
              <a:rPr lang="en-US" altLang="zh-CN" sz="2000" b="1" dirty="0">
                <a:solidFill>
                  <a:srgbClr val="0066FF"/>
                </a:solidFill>
              </a:rPr>
              <a:t>DO have the commit record to tell</a:t>
            </a:r>
            <a:r>
              <a:rPr lang="en-US" altLang="zh-CN" sz="2000" dirty="0"/>
              <a:t> us that </a:t>
            </a:r>
            <a:r>
              <a:rPr lang="en-US" altLang="zh-CN" sz="2000" b="1" dirty="0">
                <a:solidFill>
                  <a:srgbClr val="FF0000"/>
                </a:solidFill>
              </a:rPr>
              <a:t>both x and y were updated for certain !!!</a:t>
            </a:r>
            <a:r>
              <a:rPr lang="en-US" altLang="zh-CN" sz="2000" dirty="0"/>
              <a:t>.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altLang="zh-CN" sz="20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altLang="zh-CN" sz="2000" dirty="0"/>
              <a:t>So when we see a </a:t>
            </a:r>
            <a:r>
              <a:rPr lang="en-US" altLang="zh-CN" sz="2000" b="1" dirty="0">
                <a:solidFill>
                  <a:srgbClr val="0066FF"/>
                </a:solidFill>
              </a:rPr>
              <a:t>[commit, T] </a:t>
            </a:r>
            <a:r>
              <a:rPr lang="en-US" altLang="zh-CN" sz="2000" dirty="0"/>
              <a:t>record, we </a:t>
            </a:r>
            <a:r>
              <a:rPr lang="en-US" altLang="zh-CN" sz="2000" b="1" dirty="0">
                <a:solidFill>
                  <a:srgbClr val="FF0000"/>
                </a:solidFill>
              </a:rPr>
              <a:t>do NOT undo the transaction T</a:t>
            </a:r>
            <a:r>
              <a:rPr lang="en-US" altLang="zh-CN" sz="2000" dirty="0"/>
              <a:t> (using the old values)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EE856-5EF1-4711-84CB-4B6F77CF0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2477096"/>
            <a:ext cx="5971324" cy="27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Transaction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Isolation</a:t>
            </a:r>
            <a:endParaRPr lang="en-US" b="1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Although </a:t>
            </a:r>
            <a:r>
              <a:rPr lang="en-US" altLang="zh-CN" b="1" dirty="0">
                <a:solidFill>
                  <a:srgbClr val="0066FF"/>
                </a:solidFill>
              </a:rPr>
              <a:t>transactions</a:t>
            </a:r>
            <a:r>
              <a:rPr lang="en-US" altLang="zh-CN" dirty="0"/>
              <a:t> are executed </a:t>
            </a:r>
            <a:r>
              <a:rPr lang="en-US" altLang="zh-CN" b="1" dirty="0">
                <a:solidFill>
                  <a:srgbClr val="FF0000"/>
                </a:solidFill>
              </a:rPr>
              <a:t>concurrently</a:t>
            </a:r>
            <a:r>
              <a:rPr lang="en-US" altLang="zh-CN" dirty="0"/>
              <a:t>, </a:t>
            </a:r>
            <a:r>
              <a:rPr lang="en-US" altLang="zh-CN" b="1" i="1" dirty="0"/>
              <a:t>each</a:t>
            </a:r>
            <a:r>
              <a:rPr lang="en-US" altLang="zh-CN" b="1" dirty="0"/>
              <a:t> transaction </a:t>
            </a:r>
            <a:r>
              <a:rPr lang="en-US" altLang="zh-CN" dirty="0"/>
              <a:t>should </a:t>
            </a:r>
            <a:r>
              <a:rPr lang="en-US" altLang="zh-CN" b="1" dirty="0"/>
              <a:t>appear</a:t>
            </a:r>
            <a:r>
              <a:rPr lang="en-US" altLang="zh-CN" dirty="0"/>
              <a:t> as though it is being executed </a:t>
            </a:r>
            <a:r>
              <a:rPr lang="en-US" altLang="zh-CN" b="1" dirty="0">
                <a:solidFill>
                  <a:srgbClr val="FF0000"/>
                </a:solidFill>
              </a:rPr>
              <a:t>in isolation</a:t>
            </a:r>
            <a:r>
              <a:rPr lang="en-US" altLang="zh-CN" dirty="0"/>
              <a:t> from other transactions.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other words: </a:t>
            </a:r>
            <a:r>
              <a:rPr lang="en-US" altLang="zh-CN" dirty="0"/>
              <a:t>the execution of a </a:t>
            </a:r>
            <a:r>
              <a:rPr lang="en-US" altLang="zh-CN" b="1" dirty="0"/>
              <a:t>transaction</a:t>
            </a:r>
            <a:r>
              <a:rPr lang="en-US" altLang="zh-CN" dirty="0"/>
              <a:t> should </a:t>
            </a:r>
            <a:r>
              <a:rPr lang="en-US" altLang="zh-CN" b="1" i="1" dirty="0">
                <a:solidFill>
                  <a:srgbClr val="FF0000"/>
                </a:solidFill>
              </a:rPr>
              <a:t>not</a:t>
            </a:r>
            <a:r>
              <a:rPr lang="en-US" altLang="zh-CN" b="1" dirty="0">
                <a:solidFill>
                  <a:srgbClr val="FF0000"/>
                </a:solidFill>
              </a:rPr>
              <a:t> be interfered </a:t>
            </a:r>
            <a:r>
              <a:rPr lang="en-US" altLang="zh-CN" dirty="0"/>
              <a:t>with by </a:t>
            </a:r>
            <a:r>
              <a:rPr lang="en-US" altLang="zh-CN" b="1" i="1" dirty="0"/>
              <a:t>other</a:t>
            </a:r>
            <a:r>
              <a:rPr lang="en-US" altLang="zh-CN" b="1" dirty="0"/>
              <a:t> transactions</a:t>
            </a:r>
            <a:r>
              <a:rPr lang="en-US" altLang="zh-CN" dirty="0"/>
              <a:t> executing at the same time.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19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Transaction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Durability or permanency: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 </a:t>
            </a:r>
            <a:r>
              <a:rPr lang="en-US" altLang="zh-CN" b="1" dirty="0"/>
              <a:t>changes</a:t>
            </a:r>
            <a:r>
              <a:rPr lang="en-US" altLang="zh-CN" dirty="0"/>
              <a:t> made to the </a:t>
            </a:r>
            <a:r>
              <a:rPr lang="en-US" altLang="zh-CN" b="1" dirty="0"/>
              <a:t>database</a:t>
            </a:r>
            <a:r>
              <a:rPr lang="en-US" altLang="zh-CN" dirty="0"/>
              <a:t> by a </a:t>
            </a:r>
            <a:r>
              <a:rPr lang="en-US" altLang="zh-CN" b="1" dirty="0">
                <a:solidFill>
                  <a:srgbClr val="FF0000"/>
                </a:solidFill>
              </a:rPr>
              <a:t>successful transaction </a:t>
            </a:r>
            <a:r>
              <a:rPr lang="en-US" altLang="zh-CN" dirty="0"/>
              <a:t>must </a:t>
            </a:r>
            <a:r>
              <a:rPr lang="en-US" altLang="zh-CN" b="1" dirty="0">
                <a:solidFill>
                  <a:srgbClr val="0066FF"/>
                </a:solidFill>
              </a:rPr>
              <a:t>persist </a:t>
            </a:r>
            <a:r>
              <a:rPr lang="en-US" altLang="zh-CN" dirty="0"/>
              <a:t>in the database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other words: </a:t>
            </a:r>
            <a:r>
              <a:rPr lang="en-US" altLang="zh-CN" dirty="0"/>
              <a:t>the </a:t>
            </a:r>
            <a:r>
              <a:rPr lang="en-US" altLang="zh-CN" b="1" dirty="0"/>
              <a:t>changes</a:t>
            </a:r>
            <a:r>
              <a:rPr lang="en-US" altLang="zh-CN" dirty="0"/>
              <a:t> must </a:t>
            </a:r>
            <a:r>
              <a:rPr lang="en-US" altLang="zh-CN" b="1" i="1" dirty="0">
                <a:solidFill>
                  <a:srgbClr val="FF0000"/>
                </a:solidFill>
              </a:rPr>
              <a:t>not</a:t>
            </a:r>
            <a:r>
              <a:rPr lang="en-US" altLang="zh-CN" b="1" dirty="0">
                <a:solidFill>
                  <a:srgbClr val="FF0000"/>
                </a:solidFill>
              </a:rPr>
              <a:t> be lost</a:t>
            </a:r>
            <a:r>
              <a:rPr lang="en-US" altLang="zh-CN" dirty="0"/>
              <a:t> because of </a:t>
            </a:r>
            <a:r>
              <a:rPr lang="en-US" altLang="zh-CN" b="1" dirty="0"/>
              <a:t>possible failure </a:t>
            </a:r>
            <a:r>
              <a:rPr lang="en-US" altLang="zh-CN" dirty="0"/>
              <a:t>occurring immediately after the transaction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8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Denoting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the </a:t>
            </a:r>
            <a:r>
              <a:rPr lang="en-US" b="1" dirty="0"/>
              <a:t>keywords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begin_transaction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 err="1">
                <a:solidFill>
                  <a:srgbClr val="FF0000"/>
                </a:solidFill>
              </a:rPr>
              <a:t>end_transaction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/>
              <a:t>delimit</a:t>
            </a:r>
            <a:r>
              <a:rPr lang="en-US" dirty="0"/>
              <a:t> the operations that pertain to one transaction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Graphically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66FF"/>
                </a:solidFill>
              </a:rPr>
              <a:t>Transaction</a:t>
            </a:r>
            <a:r>
              <a:rPr lang="en-US" altLang="zh-CN" dirty="0"/>
              <a:t> = a </a:t>
            </a:r>
            <a:r>
              <a:rPr lang="en-US" altLang="zh-CN" b="1" dirty="0"/>
              <a:t>block of operations </a:t>
            </a:r>
            <a:r>
              <a:rPr lang="en-US" altLang="zh-CN" dirty="0"/>
              <a:t>between </a:t>
            </a:r>
            <a:r>
              <a:rPr lang="en-US" altLang="zh-CN" i="1" dirty="0" err="1"/>
              <a:t>begin_transaction</a:t>
            </a:r>
            <a:r>
              <a:rPr lang="en-US" altLang="zh-CN" i="1" dirty="0"/>
              <a:t> </a:t>
            </a:r>
            <a:r>
              <a:rPr lang="en-US" altLang="zh-CN" dirty="0"/>
              <a:t>and </a:t>
            </a:r>
            <a:r>
              <a:rPr lang="en-US" altLang="zh-CN" i="1" dirty="0" err="1"/>
              <a:t>end_transaction</a:t>
            </a:r>
            <a:endParaRPr lang="en-US" altLang="zh-CN" i="1" dirty="0"/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34B2E-D3D6-4322-A68B-3AC2F7925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47" y="3608290"/>
            <a:ext cx="6476190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66FF"/>
                </a:solidFill>
              </a:rPr>
              <a:t>operations</a:t>
            </a:r>
            <a:r>
              <a:rPr lang="en-US" dirty="0"/>
              <a:t> that are defined on a </a:t>
            </a:r>
            <a:r>
              <a:rPr lang="en-US" b="1" dirty="0"/>
              <a:t>data item </a:t>
            </a:r>
            <a:r>
              <a:rPr lang="en-US" dirty="0"/>
              <a:t>are:</a:t>
            </a:r>
            <a:endParaRPr lang="en-US" altLang="zh-CN" dirty="0"/>
          </a:p>
          <a:p>
            <a:pPr lvl="1"/>
            <a:r>
              <a:rPr lang="en-US" altLang="zh-CN" dirty="0" err="1"/>
              <a:t>read_item</a:t>
            </a:r>
            <a:r>
              <a:rPr lang="en-US" altLang="zh-CN" dirty="0"/>
              <a:t>(X): </a:t>
            </a:r>
            <a:r>
              <a:rPr lang="en-US" altLang="zh-CN" b="1" dirty="0"/>
              <a:t>read</a:t>
            </a:r>
            <a:r>
              <a:rPr lang="en-US" altLang="zh-CN" dirty="0"/>
              <a:t> the data item named X</a:t>
            </a:r>
          </a:p>
          <a:p>
            <a:pPr lvl="1"/>
            <a:r>
              <a:rPr lang="en-US" altLang="zh-CN" dirty="0" err="1"/>
              <a:t>write_item</a:t>
            </a:r>
            <a:r>
              <a:rPr lang="en-US" altLang="zh-CN" dirty="0"/>
              <a:t>(X): </a:t>
            </a:r>
            <a:r>
              <a:rPr lang="en-US" altLang="zh-CN" b="1" dirty="0"/>
              <a:t>write</a:t>
            </a:r>
            <a:r>
              <a:rPr lang="en-US" altLang="zh-CN" dirty="0"/>
              <a:t> the data item named X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See example:</a:t>
            </a:r>
          </a:p>
          <a:p>
            <a:pPr lvl="1"/>
            <a:r>
              <a:rPr lang="en-US" altLang="zh-CN" dirty="0"/>
              <a:t>I will use a </a:t>
            </a:r>
            <a:r>
              <a:rPr lang="en-US" altLang="zh-CN" b="1" dirty="0"/>
              <a:t>integer value</a:t>
            </a:r>
            <a:r>
              <a:rPr lang="en-US" altLang="zh-CN" dirty="0"/>
              <a:t> as </a:t>
            </a:r>
            <a:r>
              <a:rPr lang="en-US" altLang="zh-CN" b="1" dirty="0">
                <a:solidFill>
                  <a:srgbClr val="0066FF"/>
                </a:solidFill>
              </a:rPr>
              <a:t>data item</a:t>
            </a:r>
            <a:r>
              <a:rPr lang="en-US" altLang="zh-CN" dirty="0"/>
              <a:t> in the example below to explain the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8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7807</TotalTime>
  <Words>1298</Words>
  <Application>Microsoft Office PowerPoint</Application>
  <PresentationFormat>Widescreen</PresentationFormat>
  <Paragraphs>410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宋体</vt:lpstr>
      <vt:lpstr>Microsoft YaHei</vt:lpstr>
      <vt:lpstr>Arial</vt:lpstr>
      <vt:lpstr>Calibri</vt:lpstr>
      <vt:lpstr>Calibri Light</vt:lpstr>
      <vt:lpstr>Times New Roman</vt:lpstr>
      <vt:lpstr>Office Theme</vt:lpstr>
      <vt:lpstr>Chapter 20: Transaction</vt:lpstr>
      <vt:lpstr>Introduction to Transaction Processing</vt:lpstr>
      <vt:lpstr>Introduction to Transaction Processing (cont.)</vt:lpstr>
      <vt:lpstr>Transaction</vt:lpstr>
      <vt:lpstr>Properties of Transaction</vt:lpstr>
      <vt:lpstr>Properties of Transaction (cont.)</vt:lpstr>
      <vt:lpstr>Properties of Transaction (cont.)</vt:lpstr>
      <vt:lpstr>Denoting a Transaction</vt:lpstr>
      <vt:lpstr>Transaction Modelling</vt:lpstr>
      <vt:lpstr>What happens in the read_item(x) operation</vt:lpstr>
      <vt:lpstr>What happens in the read_item(x) operation (cont.)</vt:lpstr>
      <vt:lpstr>What happens in the read_item(x) operation (cont.)</vt:lpstr>
      <vt:lpstr>What happens in the write_item(x) operation (cont.)</vt:lpstr>
      <vt:lpstr>What happens in the write_item(x) operation (cont.)</vt:lpstr>
      <vt:lpstr>What happens in the write_item(x) operation (cont.)</vt:lpstr>
      <vt:lpstr>What happens in the write_item(x) operation (cont.)</vt:lpstr>
      <vt:lpstr>What happens in the write_item(x) operation (cont.)</vt:lpstr>
      <vt:lpstr>In-Place Write and Deferred Write</vt:lpstr>
      <vt:lpstr>In-Place Write and Deferred Write (cont.)</vt:lpstr>
      <vt:lpstr>In-Place Write and Deferred Write (cont.)</vt:lpstr>
      <vt:lpstr>In-Place Write and Deferred Write (cont.)</vt:lpstr>
      <vt:lpstr>Transactions: examples</vt:lpstr>
      <vt:lpstr>What Can Go Wrong in Transaction Processing </vt:lpstr>
      <vt:lpstr>Lost Update</vt:lpstr>
      <vt:lpstr>PowerPoint Presentation</vt:lpstr>
      <vt:lpstr>Lost Update (cont.)</vt:lpstr>
      <vt:lpstr>Dirty Read</vt:lpstr>
      <vt:lpstr>An example of concurrent execution of database transactions </vt:lpstr>
      <vt:lpstr>Dirty Read (cont.)</vt:lpstr>
      <vt:lpstr>Implementing Transaction Processing</vt:lpstr>
      <vt:lpstr>Implementing Transaction Processing using Undo Logs</vt:lpstr>
      <vt:lpstr>Implementing Transaction Processing using Undo Logs (cont.)</vt:lpstr>
      <vt:lpstr>Example Transaction Processing Using In-place Write and UNDO Logs</vt:lpstr>
      <vt:lpstr>Transaction Processing is as Follows</vt:lpstr>
      <vt:lpstr>Transaction Processing is as Follows (cont.)</vt:lpstr>
      <vt:lpstr>Transaction Processing is as Follows (cont.)</vt:lpstr>
      <vt:lpstr>Transaction Processing is as Follows (cont.)</vt:lpstr>
      <vt:lpstr>Transaction Processing is as Follows (cont.)</vt:lpstr>
      <vt:lpstr>Transaction Processing is as Follows (cont.)</vt:lpstr>
      <vt:lpstr>Transaction Processing is as Follows (cont.)</vt:lpstr>
      <vt:lpstr>Transaction Processing is as Follows (cont.)</vt:lpstr>
      <vt:lpstr>How In-Place Update + Undo Log Ensures Atomicity</vt:lpstr>
      <vt:lpstr>Consider System Failure in the Above</vt:lpstr>
      <vt:lpstr>Consider System Failure in the Above (cont.)</vt:lpstr>
      <vt:lpstr>Consider System Failure in the Above (cont.)</vt:lpstr>
      <vt:lpstr>Consider System Failure in the Above (cont.)</vt:lpstr>
      <vt:lpstr>Consider System Failure in the Above (cont.)</vt:lpstr>
      <vt:lpstr>Consider System Failure in the Above (cont.)</vt:lpstr>
      <vt:lpstr>Consider System Failure in the Above (cont.)</vt:lpstr>
      <vt:lpstr>Consider System Failure in the Above (cont.)</vt:lpstr>
      <vt:lpstr>Consider System Failure in the Above (cont.)</vt:lpstr>
      <vt:lpstr>Consider System Failure in the Above (cont.)</vt:lpstr>
      <vt:lpstr>Consider System Failure in the Above (cont.)</vt:lpstr>
      <vt:lpstr>Consider System Failure in the Above (cont.)</vt:lpstr>
      <vt:lpstr>Consider System Failure in the Above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Administrator</cp:lastModifiedBy>
  <cp:revision>656</cp:revision>
  <dcterms:created xsi:type="dcterms:W3CDTF">2015-09-18T05:48:25Z</dcterms:created>
  <dcterms:modified xsi:type="dcterms:W3CDTF">2017-11-13T20:44:24Z</dcterms:modified>
</cp:coreProperties>
</file>