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428" r:id="rId3"/>
    <p:sldId id="429" r:id="rId4"/>
    <p:sldId id="431" r:id="rId5"/>
    <p:sldId id="430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5" autoAdjust="0"/>
    <p:restoredTop sz="95199" autoAdjust="0"/>
  </p:normalViewPr>
  <p:slideViewPr>
    <p:cSldViewPr snapToGrid="0" snapToObjects="1">
      <p:cViewPr varScale="1">
        <p:scale>
          <a:sx n="114" d="100"/>
          <a:sy n="114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2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76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7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8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21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5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7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0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5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0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8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04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97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9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3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2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9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21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8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7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2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20: Transaction (cont.) &amp;</a:t>
            </a:r>
            <a:br>
              <a:rPr lang="en-US" sz="4800" dirty="0"/>
            </a:br>
            <a:r>
              <a:rPr lang="en-US" sz="4800" dirty="0"/>
              <a:t>Chapter 21: Concurrency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5: 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</a:t>
            </a:r>
            <a:r>
              <a:rPr lang="en-US" altLang="zh-CN" b="1" i="1" dirty="0">
                <a:solidFill>
                  <a:srgbClr val="FF0000"/>
                </a:solidFill>
              </a:rPr>
              <a:t>only</a:t>
            </a:r>
            <a:r>
              <a:rPr lang="en-US" altLang="zh-CN" b="1" dirty="0">
                <a:solidFill>
                  <a:srgbClr val="FF0000"/>
                </a:solidFill>
              </a:rPr>
              <a:t> update</a:t>
            </a:r>
            <a:r>
              <a:rPr lang="en-US" altLang="zh-CN" b="1" dirty="0"/>
              <a:t> </a:t>
            </a:r>
            <a:r>
              <a:rPr lang="en-US" altLang="zh-CN" dirty="0"/>
              <a:t>the data item </a:t>
            </a:r>
            <a:r>
              <a:rPr lang="en-US" altLang="zh-CN" b="1" dirty="0"/>
              <a:t>y</a:t>
            </a:r>
            <a:r>
              <a:rPr lang="en-US" altLang="zh-CN" dirty="0"/>
              <a:t> in its </a:t>
            </a:r>
            <a:r>
              <a:rPr lang="en-US" altLang="zh-CN" b="1" dirty="0">
                <a:solidFill>
                  <a:srgbClr val="0066FF"/>
                </a:solidFill>
              </a:rPr>
              <a:t>memory buffer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A20BA-1FCB-427E-ACEB-88868DFA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32" y="2859922"/>
            <a:ext cx="6847619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5 (cont.): after updating,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i="1" dirty="0">
                <a:solidFill>
                  <a:srgbClr val="FF0000"/>
                </a:solidFill>
              </a:rPr>
              <a:t>also</a:t>
            </a:r>
            <a:r>
              <a:rPr lang="en-US" altLang="zh-CN" b="1" dirty="0">
                <a:solidFill>
                  <a:srgbClr val="FF0000"/>
                </a:solidFill>
              </a:rPr>
              <a:t> write</a:t>
            </a:r>
            <a:r>
              <a:rPr lang="en-US" altLang="zh-CN" dirty="0"/>
              <a:t> a </a:t>
            </a:r>
            <a:r>
              <a:rPr lang="en-US" altLang="zh-CN" b="1" dirty="0"/>
              <a:t>REDO</a:t>
            </a:r>
            <a:r>
              <a:rPr lang="en-US" altLang="zh-CN" dirty="0"/>
              <a:t> record to the </a:t>
            </a:r>
            <a:r>
              <a:rPr lang="en-US" altLang="zh-CN" b="1" dirty="0">
                <a:solidFill>
                  <a:srgbClr val="0066FF"/>
                </a:solidFill>
              </a:rPr>
              <a:t>log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11DBA-C353-4C47-81CA-1E252572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06" y="2832469"/>
            <a:ext cx="6819048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6: Finally,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</a:t>
            </a:r>
            <a:r>
              <a:rPr lang="en-US" altLang="zh-CN" b="1" dirty="0">
                <a:solidFill>
                  <a:srgbClr val="FF0000"/>
                </a:solidFill>
              </a:rPr>
              <a:t>completes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First: write commit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14D53-FBCA-42DF-91DB-F2216AD8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53" y="2740875"/>
            <a:ext cx="6819048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6 (cont.): Finally,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</a:t>
            </a:r>
            <a:r>
              <a:rPr lang="en-US" altLang="zh-CN" b="1" dirty="0">
                <a:solidFill>
                  <a:srgbClr val="FF0000"/>
                </a:solidFill>
              </a:rPr>
              <a:t>completes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Only then update database: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EC375-C49B-454D-A71D-548CE8B50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87" y="2758803"/>
            <a:ext cx="6838095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Deferred Write + Redo Log Ensures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Recall</a:t>
            </a:r>
            <a:r>
              <a:rPr lang="en-US" altLang="zh-CN" dirty="0"/>
              <a:t> that the </a:t>
            </a:r>
            <a:r>
              <a:rPr lang="en-US" altLang="zh-CN" b="1" dirty="0">
                <a:solidFill>
                  <a:srgbClr val="0066FF"/>
                </a:solidFill>
              </a:rPr>
              <a:t>execution</a:t>
            </a:r>
            <a:r>
              <a:rPr lang="en-US" altLang="zh-CN" b="1" dirty="0"/>
              <a:t> </a:t>
            </a:r>
            <a:r>
              <a:rPr lang="en-US" altLang="zh-CN" dirty="0"/>
              <a:t>of a </a:t>
            </a:r>
            <a:r>
              <a:rPr lang="en-US" altLang="zh-CN" b="1" dirty="0"/>
              <a:t>transaction</a:t>
            </a:r>
            <a:r>
              <a:rPr lang="en-US" altLang="zh-CN" dirty="0"/>
              <a:t> is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atomic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i="1" dirty="0">
                <a:solidFill>
                  <a:srgbClr val="FF0000"/>
                </a:solidFill>
              </a:rPr>
              <a:t>everything</a:t>
            </a:r>
            <a:r>
              <a:rPr lang="en-US" b="1" dirty="0">
                <a:solidFill>
                  <a:srgbClr val="FF0000"/>
                </a:solidFill>
              </a:rPr>
              <a:t> is done </a:t>
            </a:r>
            <a:r>
              <a:rPr lang="en-US" dirty="0"/>
              <a:t>(i.e., </a:t>
            </a:r>
            <a:r>
              <a:rPr lang="en-US" b="1" dirty="0">
                <a:solidFill>
                  <a:srgbClr val="0066FF"/>
                </a:solidFill>
              </a:rPr>
              <a:t>both x and y are updated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 else </a:t>
            </a:r>
            <a:r>
              <a:rPr lang="en-US" b="1" i="1" dirty="0">
                <a:solidFill>
                  <a:srgbClr val="FF0000"/>
                </a:solidFill>
              </a:rPr>
              <a:t>nothing</a:t>
            </a:r>
            <a:r>
              <a:rPr lang="en-US" b="1" dirty="0">
                <a:solidFill>
                  <a:srgbClr val="FF0000"/>
                </a:solidFill>
              </a:rPr>
              <a:t> is done </a:t>
            </a:r>
            <a:r>
              <a:rPr lang="en-US" dirty="0"/>
              <a:t>(i.e., </a:t>
            </a:r>
            <a:r>
              <a:rPr lang="en-US" b="1" dirty="0">
                <a:solidFill>
                  <a:srgbClr val="0066FF"/>
                </a:solidFill>
              </a:rPr>
              <a:t>both x and y are NOT updated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Question:</a:t>
            </a:r>
          </a:p>
          <a:p>
            <a:pPr lvl="1"/>
            <a:r>
              <a:rPr lang="en-US" altLang="zh-CN" b="1" dirty="0"/>
              <a:t>What </a:t>
            </a:r>
            <a:r>
              <a:rPr lang="en-US" altLang="zh-CN" dirty="0"/>
              <a:t>can cause </a:t>
            </a:r>
            <a:r>
              <a:rPr lang="en-US" altLang="zh-CN" b="1" dirty="0">
                <a:solidFill>
                  <a:srgbClr val="FF0000"/>
                </a:solidFill>
              </a:rPr>
              <a:t>partial execution</a:t>
            </a:r>
            <a:r>
              <a:rPr lang="en-US" altLang="zh-CN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Answer:</a:t>
            </a:r>
          </a:p>
          <a:p>
            <a:pPr lvl="1"/>
            <a:r>
              <a:rPr lang="en-US" dirty="0"/>
              <a:t>System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Deferred Write + Redo Log Ensures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Consider a </a:t>
            </a:r>
            <a:r>
              <a:rPr lang="en-US" altLang="zh-CN" b="1" dirty="0"/>
              <a:t>system failure</a:t>
            </a:r>
            <a:r>
              <a:rPr lang="en-US" altLang="zh-CN" dirty="0"/>
              <a:t> occurred at some step in the above execution:</a:t>
            </a:r>
          </a:p>
          <a:p>
            <a:pPr lvl="1"/>
            <a:r>
              <a:rPr lang="en-US" altLang="zh-CN" b="1" dirty="0"/>
              <a:t>Case 1</a:t>
            </a:r>
            <a:r>
              <a:rPr lang="en-US" altLang="zh-CN" dirty="0"/>
              <a:t>: System failed </a:t>
            </a:r>
            <a:r>
              <a:rPr lang="en-US" altLang="zh-CN" b="1" dirty="0">
                <a:solidFill>
                  <a:srgbClr val="FF0000"/>
                </a:solidFill>
              </a:rPr>
              <a:t>any time before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/>
              <a:t>step 6</a:t>
            </a:r>
            <a:r>
              <a:rPr lang="en-US" altLang="zh-CN" dirty="0"/>
              <a:t> is complete: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FADAA-63D5-42C7-8183-B202E66F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1725"/>
            <a:ext cx="6809524" cy="28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3D5DA-43DE-4114-99A8-9930C1DE2F38}"/>
              </a:ext>
            </a:extLst>
          </p:cNvPr>
          <p:cNvSpPr/>
          <p:nvPr/>
        </p:nvSpPr>
        <p:spPr>
          <a:xfrm>
            <a:off x="7494494" y="3386893"/>
            <a:ext cx="4428565" cy="267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There is </a:t>
            </a:r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 commit record !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4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x and y were unchanged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4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no problem: discard log data of any uncommitted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533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Deferred Write + Redo Log Ensures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Consider a </a:t>
            </a:r>
            <a:r>
              <a:rPr lang="en-US" altLang="zh-CN" b="1" dirty="0"/>
              <a:t>system failure</a:t>
            </a:r>
            <a:r>
              <a:rPr lang="en-US" altLang="zh-CN" dirty="0"/>
              <a:t> occurred at some step in the above execution:</a:t>
            </a:r>
          </a:p>
          <a:p>
            <a:pPr lvl="1"/>
            <a:r>
              <a:rPr lang="en-US" altLang="zh-CN" b="1" dirty="0"/>
              <a:t>Case 2</a:t>
            </a:r>
            <a:r>
              <a:rPr lang="en-US" altLang="zh-CN" dirty="0"/>
              <a:t>: System failed during </a:t>
            </a:r>
            <a:r>
              <a:rPr lang="en-US" altLang="zh-CN" b="1" dirty="0">
                <a:solidFill>
                  <a:srgbClr val="FF0000"/>
                </a:solidFill>
              </a:rPr>
              <a:t>step 6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D5DA-43DE-4114-99A8-9930C1DE2F38}"/>
              </a:ext>
            </a:extLst>
          </p:cNvPr>
          <p:cNvSpPr/>
          <p:nvPr/>
        </p:nvSpPr>
        <p:spPr>
          <a:xfrm>
            <a:off x="7494494" y="3456845"/>
            <a:ext cx="4428565" cy="155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There is a commit record !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4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Redo transaction using the redo log 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D7FF8-82BF-43C0-B24F-F62E1E29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5" y="3223017"/>
            <a:ext cx="6809524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21: Concurrency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Fact: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Concurrent execution</a:t>
            </a:r>
            <a:r>
              <a:rPr lang="en-US" altLang="zh-CN" dirty="0"/>
              <a:t> of </a:t>
            </a:r>
            <a:r>
              <a:rPr lang="en-US" altLang="zh-CN" b="1" dirty="0"/>
              <a:t>transactions</a:t>
            </a:r>
            <a:r>
              <a:rPr lang="en-US" altLang="zh-CN" dirty="0"/>
              <a:t> can cause the </a:t>
            </a:r>
            <a:r>
              <a:rPr lang="en-US" altLang="zh-CN" b="1" dirty="0">
                <a:solidFill>
                  <a:srgbClr val="0066FF"/>
                </a:solidFill>
              </a:rPr>
              <a:t>database state</a:t>
            </a:r>
            <a:r>
              <a:rPr lang="en-US" altLang="zh-CN" dirty="0"/>
              <a:t> to become </a:t>
            </a:r>
            <a:r>
              <a:rPr lang="en-US" altLang="zh-CN" b="1" i="1" dirty="0">
                <a:solidFill>
                  <a:srgbClr val="FF0000"/>
                </a:solidFill>
              </a:rPr>
              <a:t>inconsistent</a:t>
            </a:r>
          </a:p>
          <a:p>
            <a:pPr lvl="1"/>
            <a:endParaRPr lang="en-US" altLang="zh-CN" b="1" i="1" dirty="0">
              <a:solidFill>
                <a:srgbClr val="FF0000"/>
              </a:solidFill>
            </a:endParaRPr>
          </a:p>
          <a:p>
            <a:pPr lvl="1"/>
            <a:endParaRPr lang="en-US" altLang="zh-CN" b="1" i="1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See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DD5C16-1EB1-4F8F-B2FF-F4F6D4EE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468642"/>
            <a:ext cx="3104762" cy="6371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DDA56E-9AE1-4CCC-AB57-FE1D5B9E24E6}"/>
              </a:ext>
            </a:extLst>
          </p:cNvPr>
          <p:cNvSpPr/>
          <p:nvPr/>
        </p:nvSpPr>
        <p:spPr>
          <a:xfrm>
            <a:off x="192740" y="96315"/>
            <a:ext cx="332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Non-concurrent execution: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C8810-BE5A-47CB-8500-C82C2710354E}"/>
              </a:ext>
            </a:extLst>
          </p:cNvPr>
          <p:cNvSpPr/>
          <p:nvPr/>
        </p:nvSpPr>
        <p:spPr>
          <a:xfrm>
            <a:off x="5356412" y="96315"/>
            <a:ext cx="332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Concurrent execution: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7AB83E-5B02-479F-BC9B-6A5F9346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768" y="812102"/>
            <a:ext cx="5333333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Transaction Processing using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Deferred</a:t>
            </a:r>
            <a:r>
              <a:rPr lang="en-US" dirty="0"/>
              <a:t> update/write and </a:t>
            </a:r>
            <a:r>
              <a:rPr lang="en-US" b="1" dirty="0">
                <a:solidFill>
                  <a:srgbClr val="0066FF"/>
                </a:solidFill>
              </a:rPr>
              <a:t>Redo log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 </a:t>
            </a:r>
            <a:r>
              <a:rPr lang="en-US" altLang="zh-CN" b="1" dirty="0"/>
              <a:t>update/write</a:t>
            </a:r>
            <a:r>
              <a:rPr lang="en-US" altLang="zh-CN" dirty="0"/>
              <a:t> operation is </a:t>
            </a:r>
            <a:r>
              <a:rPr lang="en-US" altLang="zh-CN" b="1" i="1" dirty="0">
                <a:solidFill>
                  <a:srgbClr val="FF0000"/>
                </a:solidFill>
              </a:rPr>
              <a:t>deferred</a:t>
            </a:r>
            <a:r>
              <a:rPr lang="en-US" altLang="zh-CN" b="1" dirty="0"/>
              <a:t> </a:t>
            </a:r>
            <a:r>
              <a:rPr lang="en-US" altLang="zh-CN" dirty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 log used is a </a:t>
            </a:r>
            <a:r>
              <a:rPr lang="en-US" altLang="zh-CN" b="1" dirty="0">
                <a:solidFill>
                  <a:srgbClr val="0066FF"/>
                </a:solidFill>
              </a:rPr>
              <a:t>REDO log</a:t>
            </a:r>
            <a:endParaRPr lang="en-US" altLang="zh-CN" dirty="0">
              <a:solidFill>
                <a:srgbClr val="0066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Recall: what is deferred write (update)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An </a:t>
            </a:r>
            <a:r>
              <a:rPr lang="en-US" altLang="zh-CN" sz="2400" b="1" i="1" dirty="0">
                <a:solidFill>
                  <a:srgbClr val="0066FF"/>
                </a:solidFill>
              </a:rPr>
              <a:t>deferred</a:t>
            </a:r>
            <a:r>
              <a:rPr lang="en-US" altLang="zh-CN" sz="2400" b="1" dirty="0">
                <a:solidFill>
                  <a:srgbClr val="0066FF"/>
                </a:solidFill>
              </a:rPr>
              <a:t> update operation</a:t>
            </a:r>
            <a:r>
              <a:rPr lang="en-US" altLang="zh-CN" sz="2400" b="1" dirty="0"/>
              <a:t> </a:t>
            </a:r>
            <a:r>
              <a:rPr lang="en-US" altLang="zh-CN" sz="2400" dirty="0"/>
              <a:t>will </a:t>
            </a:r>
            <a:r>
              <a:rPr lang="en-US" altLang="zh-CN" sz="2400" b="1" dirty="0">
                <a:solidFill>
                  <a:srgbClr val="FF00FF"/>
                </a:solidFill>
              </a:rPr>
              <a:t>NOT</a:t>
            </a:r>
            <a:r>
              <a:rPr lang="en-US" altLang="zh-CN" sz="2400" dirty="0"/>
              <a:t> make the </a:t>
            </a:r>
            <a:r>
              <a:rPr lang="en-US" altLang="zh-CN" sz="2400" b="1" dirty="0">
                <a:solidFill>
                  <a:srgbClr val="FF0000"/>
                </a:solidFill>
              </a:rPr>
              <a:t>updates immediately to the database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The </a:t>
            </a:r>
            <a:r>
              <a:rPr lang="en-US" altLang="zh-CN" sz="2400" b="1" dirty="0"/>
              <a:t>updates</a:t>
            </a:r>
            <a:r>
              <a:rPr lang="en-US" altLang="zh-CN" sz="2400" dirty="0"/>
              <a:t> are made </a:t>
            </a:r>
            <a:r>
              <a:rPr lang="en-US" altLang="zh-CN" sz="2400" b="1" dirty="0">
                <a:solidFill>
                  <a:srgbClr val="FF0000"/>
                </a:solidFill>
              </a:rPr>
              <a:t>after the transaction has completed </a:t>
            </a:r>
            <a:r>
              <a:rPr lang="en-US" altLang="zh-CN" sz="2400" b="1" i="1" dirty="0">
                <a:solidFill>
                  <a:srgbClr val="FF0000"/>
                </a:solidFill>
              </a:rPr>
              <a:t>successfully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When transaction 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 </a:t>
            </a:r>
            <a:r>
              <a:rPr lang="en-US" altLang="zh-CN" sz="2400" dirty="0"/>
              <a:t>updates the data item </a:t>
            </a:r>
            <a:r>
              <a:rPr lang="en-US" altLang="zh-CN" sz="2400" b="1" dirty="0"/>
              <a:t>X </a:t>
            </a:r>
            <a:r>
              <a:rPr lang="en-US" altLang="zh-CN" sz="2400" dirty="0"/>
              <a:t>(</a:t>
            </a:r>
            <a:r>
              <a:rPr lang="en-US" altLang="zh-CN" sz="2400" b="1" dirty="0"/>
              <a:t>deferred</a:t>
            </a:r>
            <a:r>
              <a:rPr lang="en-US" altLang="zh-CN" sz="2400" dirty="0"/>
              <a:t>), but has yet not completed and in the mean time, a transaction 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 </a:t>
            </a:r>
            <a:r>
              <a:rPr lang="en-US" altLang="zh-CN" sz="2400" dirty="0"/>
              <a:t>reads the data item </a:t>
            </a:r>
            <a:r>
              <a:rPr lang="en-US" altLang="zh-CN" sz="2400" b="1" dirty="0"/>
              <a:t>X </a:t>
            </a:r>
            <a:r>
              <a:rPr lang="en-US" altLang="zh-CN" sz="2400" dirty="0"/>
              <a:t>, then 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 </a:t>
            </a:r>
            <a:r>
              <a:rPr lang="en-US" altLang="zh-CN" sz="2400" dirty="0"/>
              <a:t>will read the </a:t>
            </a:r>
            <a:r>
              <a:rPr lang="en-US" altLang="zh-CN" sz="2400" b="1" dirty="0">
                <a:solidFill>
                  <a:srgbClr val="FF00FF"/>
                </a:solidFill>
              </a:rPr>
              <a:t>OLD value of X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marL="685800" lvl="2">
              <a:spcBef>
                <a:spcPts val="100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6FF"/>
                </a:solidFill>
              </a:rPr>
              <a:t>Concurrency control</a:t>
            </a:r>
            <a:r>
              <a:rPr lang="en-US" altLang="zh-CN" dirty="0"/>
              <a:t> = the </a:t>
            </a:r>
            <a:r>
              <a:rPr lang="en-US" altLang="zh-CN" b="1" dirty="0"/>
              <a:t>general process</a:t>
            </a:r>
            <a:r>
              <a:rPr lang="en-US" altLang="zh-CN" dirty="0"/>
              <a:t> of </a:t>
            </a:r>
            <a:r>
              <a:rPr lang="en-US" altLang="zh-CN" b="1" dirty="0">
                <a:solidFill>
                  <a:srgbClr val="FF0000"/>
                </a:solidFill>
              </a:rPr>
              <a:t>assuring</a:t>
            </a:r>
            <a:r>
              <a:rPr lang="en-US" altLang="zh-CN" dirty="0"/>
              <a:t> that: </a:t>
            </a:r>
            <a:r>
              <a:rPr lang="en-US" dirty="0"/>
              <a:t>:</a:t>
            </a:r>
          </a:p>
          <a:p>
            <a:pPr lvl="1"/>
            <a:r>
              <a:rPr lang="en-US" altLang="zh-CN" dirty="0"/>
              <a:t>A </a:t>
            </a:r>
            <a:r>
              <a:rPr lang="en-US" altLang="zh-CN" b="1" i="1" dirty="0">
                <a:solidFill>
                  <a:srgbClr val="0066FF"/>
                </a:solidFill>
              </a:rPr>
              <a:t>concurrent</a:t>
            </a:r>
            <a:r>
              <a:rPr lang="en-US" altLang="zh-CN" b="1" dirty="0">
                <a:solidFill>
                  <a:srgbClr val="0066FF"/>
                </a:solidFill>
              </a:rPr>
              <a:t> execution</a:t>
            </a:r>
            <a:r>
              <a:rPr lang="en-US" altLang="zh-CN" dirty="0"/>
              <a:t> of the </a:t>
            </a:r>
            <a:r>
              <a:rPr lang="en-US" altLang="zh-CN" b="1" dirty="0">
                <a:solidFill>
                  <a:srgbClr val="FF0000"/>
                </a:solidFill>
              </a:rPr>
              <a:t>actions</a:t>
            </a:r>
            <a:r>
              <a:rPr lang="en-US" altLang="zh-CN" dirty="0"/>
              <a:t> in (multiple) </a:t>
            </a:r>
            <a:r>
              <a:rPr lang="en-US" altLang="zh-CN" b="1" dirty="0"/>
              <a:t>transactions</a:t>
            </a:r>
            <a:r>
              <a:rPr lang="en-US" altLang="zh-CN" dirty="0"/>
              <a:t> will </a:t>
            </a:r>
            <a:r>
              <a:rPr lang="en-US" altLang="zh-CN" b="1" dirty="0"/>
              <a:t>preserve</a:t>
            </a:r>
            <a:r>
              <a:rPr lang="en-US" altLang="zh-CN" dirty="0"/>
              <a:t> the </a:t>
            </a:r>
            <a:r>
              <a:rPr lang="en-US" altLang="zh-CN" b="1" dirty="0"/>
              <a:t>consistency</a:t>
            </a:r>
            <a:r>
              <a:rPr lang="en-US" altLang="zh-CN" dirty="0"/>
              <a:t> of the </a:t>
            </a:r>
            <a:r>
              <a:rPr lang="en-US" altLang="zh-CN" b="1" dirty="0"/>
              <a:t>database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When</a:t>
            </a:r>
            <a:r>
              <a:rPr lang="en-US" altLang="zh-CN" dirty="0"/>
              <a:t> is a </a:t>
            </a:r>
            <a:r>
              <a:rPr lang="en-US" altLang="zh-CN" b="1" i="1" dirty="0">
                <a:solidFill>
                  <a:srgbClr val="0066FF"/>
                </a:solidFill>
              </a:rPr>
              <a:t>concurrent</a:t>
            </a:r>
            <a:r>
              <a:rPr lang="en-US" altLang="zh-CN" b="1" dirty="0">
                <a:solidFill>
                  <a:srgbClr val="0066FF"/>
                </a:solidFill>
              </a:rPr>
              <a:t> execution</a:t>
            </a:r>
            <a:r>
              <a:rPr lang="en-US" altLang="zh-CN" dirty="0"/>
              <a:t> of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i="1" dirty="0"/>
              <a:t>correct</a:t>
            </a:r>
            <a:r>
              <a:rPr lang="en-US" altLang="zh-CN" dirty="0"/>
              <a:t> ???</a:t>
            </a:r>
          </a:p>
          <a:p>
            <a:pPr lvl="1"/>
            <a:r>
              <a:rPr lang="en-US" altLang="zh-CN" b="1" dirty="0"/>
              <a:t>Serializability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definition: </a:t>
            </a:r>
            <a:r>
              <a:rPr lang="en-US" altLang="zh-CN" b="1" dirty="0">
                <a:solidFill>
                  <a:srgbClr val="0066FF"/>
                </a:solidFill>
              </a:rPr>
              <a:t>schedule</a:t>
            </a:r>
          </a:p>
          <a:p>
            <a:pPr lvl="1"/>
            <a:r>
              <a:rPr lang="en-US" altLang="zh-CN" b="1" dirty="0"/>
              <a:t>Schedule</a:t>
            </a:r>
            <a:r>
              <a:rPr lang="en-US" altLang="zh-CN" dirty="0"/>
              <a:t> = a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sequence</a:t>
            </a:r>
            <a:r>
              <a:rPr lang="en-US" altLang="zh-CN" dirty="0"/>
              <a:t> of </a:t>
            </a:r>
            <a:r>
              <a:rPr lang="en-US" altLang="zh-CN" b="1" dirty="0">
                <a:solidFill>
                  <a:srgbClr val="0066FF"/>
                </a:solidFill>
              </a:rPr>
              <a:t>(important) steps</a:t>
            </a:r>
            <a:r>
              <a:rPr lang="en-US" altLang="zh-CN" dirty="0"/>
              <a:t> taken by </a:t>
            </a:r>
            <a:r>
              <a:rPr lang="en-US" altLang="zh-CN" b="1" i="1" dirty="0">
                <a:solidFill>
                  <a:srgbClr val="FF0000"/>
                </a:solidFill>
              </a:rPr>
              <a:t>one or more</a:t>
            </a:r>
            <a:r>
              <a:rPr lang="en-US" altLang="zh-CN" b="1" dirty="0">
                <a:solidFill>
                  <a:srgbClr val="FF0000"/>
                </a:solidFill>
              </a:rPr>
              <a:t> transactions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 </a:t>
            </a:r>
            <a:r>
              <a:rPr lang="en-US" altLang="zh-CN" b="1" i="1" dirty="0">
                <a:solidFill>
                  <a:srgbClr val="0066FF"/>
                </a:solidFill>
              </a:rPr>
              <a:t>concurrency</a:t>
            </a:r>
            <a:r>
              <a:rPr lang="en-US" altLang="zh-CN" b="1" dirty="0">
                <a:solidFill>
                  <a:srgbClr val="0066FF"/>
                </a:solidFill>
              </a:rPr>
              <a:t> control</a:t>
            </a:r>
            <a:r>
              <a:rPr lang="en-US" altLang="zh-CN" dirty="0"/>
              <a:t>, the </a:t>
            </a:r>
            <a:r>
              <a:rPr lang="en-US" altLang="zh-CN" b="1" dirty="0">
                <a:solidFill>
                  <a:srgbClr val="FF0000"/>
                </a:solidFill>
              </a:rPr>
              <a:t>important steps</a:t>
            </a:r>
            <a:r>
              <a:rPr lang="en-US" altLang="zh-CN" dirty="0"/>
              <a:t> made by </a:t>
            </a:r>
            <a:r>
              <a:rPr lang="en-US" altLang="zh-CN" b="1" dirty="0"/>
              <a:t>transactions</a:t>
            </a:r>
            <a:r>
              <a:rPr lang="en-US" altLang="zh-CN" dirty="0"/>
              <a:t> are:</a:t>
            </a:r>
          </a:p>
          <a:p>
            <a:pPr lvl="2"/>
            <a:r>
              <a:rPr lang="en-US" altLang="zh-CN" dirty="0"/>
              <a:t>read operations (</a:t>
            </a:r>
            <a:r>
              <a:rPr lang="en-US" altLang="zh-CN" b="1" dirty="0"/>
              <a:t>Read(X)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write operations (</a:t>
            </a:r>
            <a:r>
              <a:rPr lang="en-US" altLang="zh-CN" b="1" dirty="0"/>
              <a:t>Write(X)</a:t>
            </a:r>
            <a:r>
              <a:rPr lang="en-US" altLang="zh-CN" dirty="0"/>
              <a:t>)     </a:t>
            </a:r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r>
              <a:rPr lang="en-US" altLang="zh-CN" dirty="0"/>
              <a:t>See example of different schedules: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594A7-4B31-4CA7-9E35-8B7CD6ECD7A4}"/>
              </a:ext>
            </a:extLst>
          </p:cNvPr>
          <p:cNvSpPr/>
          <p:nvPr/>
        </p:nvSpPr>
        <p:spPr>
          <a:xfrm>
            <a:off x="0" y="1674326"/>
            <a:ext cx="2769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We have </a:t>
            </a:r>
            <a:r>
              <a:rPr lang="en-US" altLang="zh-CN" sz="2000" b="1" dirty="0">
                <a:latin typeface="Times New Roman" panose="02020603050405020304" pitchFamily="18" charset="0"/>
              </a:rPr>
              <a:t>2 DB elements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F5582-34EA-43C8-92E0-BFB0C28DBA7E}"/>
              </a:ext>
            </a:extLst>
          </p:cNvPr>
          <p:cNvSpPr txBox="1"/>
          <p:nvPr/>
        </p:nvSpPr>
        <p:spPr>
          <a:xfrm>
            <a:off x="189782" y="2264217"/>
            <a:ext cx="1949570" cy="64633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 = 25</a:t>
            </a:r>
          </a:p>
          <a:p>
            <a:r>
              <a:rPr lang="en-US" altLang="zh-CN" dirty="0"/>
              <a:t>B = 25    </a:t>
            </a:r>
            <a:r>
              <a:rPr lang="en-US" altLang="zh-CN" dirty="0">
                <a:solidFill>
                  <a:srgbClr val="FF0000"/>
                </a:solidFill>
              </a:rPr>
              <a:t>(A = B)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FA40E-5B5A-4F29-8FFA-CCAEAF8DAD70}"/>
              </a:ext>
            </a:extLst>
          </p:cNvPr>
          <p:cNvSpPr/>
          <p:nvPr/>
        </p:nvSpPr>
        <p:spPr>
          <a:xfrm>
            <a:off x="0" y="4480043"/>
            <a:ext cx="273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We have </a:t>
            </a:r>
            <a:r>
              <a:rPr lang="en-US" altLang="zh-CN" sz="2000" b="1" dirty="0">
                <a:latin typeface="Times New Roman" panose="02020603050405020304" pitchFamily="18" charset="0"/>
              </a:rPr>
              <a:t>2 transactions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E9956-C355-43A4-BBBB-3D32BCA2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153"/>
            <a:ext cx="3390476" cy="1809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EA3506-10B0-442E-8205-07C65633190E}"/>
              </a:ext>
            </a:extLst>
          </p:cNvPr>
          <p:cNvSpPr/>
          <p:nvPr/>
        </p:nvSpPr>
        <p:spPr>
          <a:xfrm>
            <a:off x="4112997" y="2074436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 of a 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schedule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465D87-2175-482D-926A-76008F40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083" y="2672512"/>
            <a:ext cx="1923810" cy="33523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F47BBF8-D92E-4317-9C56-8326BD80B9DF}"/>
              </a:ext>
            </a:extLst>
          </p:cNvPr>
          <p:cNvSpPr/>
          <p:nvPr/>
        </p:nvSpPr>
        <p:spPr>
          <a:xfrm>
            <a:off x="4384649" y="6272512"/>
            <a:ext cx="332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Subscript indicate the transaction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B66F60-18D4-4651-BA0B-8A8D7E5CA623}"/>
              </a:ext>
            </a:extLst>
          </p:cNvPr>
          <p:cNvSpPr/>
          <p:nvPr/>
        </p:nvSpPr>
        <p:spPr>
          <a:xfrm>
            <a:off x="7760978" y="2064162"/>
            <a:ext cx="4431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When 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 or 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 are 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executed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 isolation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FDD6C0-049D-4FC1-9567-40093837E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632" y="2587382"/>
            <a:ext cx="1885714" cy="384761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B6D747C-FAAD-4751-B360-AF83AE74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of Schedule</a:t>
            </a:r>
          </a:p>
        </p:txBody>
      </p:sp>
    </p:spTree>
    <p:extLst>
      <p:ext uri="{BB962C8B-B14F-4D97-AF65-F5344CB8AC3E}">
        <p14:creationId xmlns:p14="http://schemas.microsoft.com/office/powerpoint/2010/main" val="14627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3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definition:</a:t>
            </a:r>
            <a:r>
              <a:rPr lang="en-US" altLang="zh-CN" b="1" dirty="0">
                <a:solidFill>
                  <a:srgbClr val="0066FF"/>
                </a:solidFill>
              </a:rPr>
              <a:t> serial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66FF"/>
                </a:solidFill>
              </a:rPr>
              <a:t>schedule</a:t>
            </a:r>
          </a:p>
          <a:p>
            <a:pPr lvl="1"/>
            <a:r>
              <a:rPr lang="en-US" altLang="zh-CN" b="1" dirty="0">
                <a:solidFill>
                  <a:srgbClr val="0066FF"/>
                </a:solidFill>
              </a:rPr>
              <a:t>Serial schedule</a:t>
            </a:r>
            <a:r>
              <a:rPr lang="en-US" altLang="zh-CN" dirty="0"/>
              <a:t> = a </a:t>
            </a:r>
            <a:r>
              <a:rPr lang="en-US" altLang="zh-CN" b="1" dirty="0">
                <a:solidFill>
                  <a:srgbClr val="FF0000"/>
                </a:solidFill>
              </a:rPr>
              <a:t>schedule</a:t>
            </a:r>
            <a:r>
              <a:rPr lang="en-US" altLang="zh-CN" dirty="0"/>
              <a:t> where the </a:t>
            </a:r>
            <a:r>
              <a:rPr lang="en-US" altLang="zh-CN" b="1" dirty="0"/>
              <a:t>actions</a:t>
            </a:r>
            <a:r>
              <a:rPr lang="en-US" altLang="zh-CN" dirty="0"/>
              <a:t> of the </a:t>
            </a:r>
            <a:r>
              <a:rPr lang="en-US" altLang="zh-CN" b="1" i="1" dirty="0">
                <a:solidFill>
                  <a:srgbClr val="0066FF"/>
                </a:solidFill>
              </a:rPr>
              <a:t>same</a:t>
            </a:r>
            <a:r>
              <a:rPr lang="en-US" altLang="zh-CN" b="1" dirty="0">
                <a:solidFill>
                  <a:srgbClr val="0066FF"/>
                </a:solidFill>
              </a:rPr>
              <a:t> transactions </a:t>
            </a:r>
            <a:r>
              <a:rPr lang="en-US" altLang="zh-CN" dirty="0"/>
              <a:t>are </a:t>
            </a:r>
            <a:r>
              <a:rPr lang="en-US" altLang="zh-CN" b="1" dirty="0">
                <a:solidFill>
                  <a:srgbClr val="FF0000"/>
                </a:solidFill>
              </a:rPr>
              <a:t>group together</a:t>
            </a:r>
          </a:p>
          <a:p>
            <a:pPr lvl="1"/>
            <a:r>
              <a:rPr lang="en-US" altLang="zh-CN" dirty="0"/>
              <a:t>A </a:t>
            </a:r>
            <a:r>
              <a:rPr lang="en-US" altLang="zh-CN" b="1" dirty="0">
                <a:solidFill>
                  <a:srgbClr val="0066FF"/>
                </a:solidFill>
              </a:rPr>
              <a:t>serial schedule</a:t>
            </a:r>
            <a:r>
              <a:rPr lang="en-US" altLang="zh-CN" dirty="0"/>
              <a:t> looks like </a:t>
            </a:r>
            <a:r>
              <a:rPr lang="en-US" altLang="zh-CN" b="1" dirty="0">
                <a:solidFill>
                  <a:srgbClr val="FF0000"/>
                </a:solidFill>
              </a:rPr>
              <a:t>this</a:t>
            </a:r>
            <a:r>
              <a:rPr lang="en-US" altLang="zh-CN" dirty="0"/>
              <a:t>: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9DCE4-95D6-4335-94BD-9865ED18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86" y="3585417"/>
            <a:ext cx="2542857" cy="2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619561-47BF-4351-856F-2A00788D3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778" y="3585417"/>
            <a:ext cx="1752381" cy="3180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5275B1-1B15-4273-8624-3CA932DD3A0C}"/>
              </a:ext>
            </a:extLst>
          </p:cNvPr>
          <p:cNvSpPr/>
          <p:nvPr/>
        </p:nvSpPr>
        <p:spPr>
          <a:xfrm>
            <a:off x="6069449" y="3511313"/>
            <a:ext cx="2887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serial</a:t>
            </a:r>
            <a:r>
              <a:rPr lang="en-US" altLang="zh-CN" sz="2000" b="1" dirty="0">
                <a:latin typeface="Times New Roman" panose="02020603050405020304" pitchFamily="18" charset="0"/>
              </a:rPr>
              <a:t> schedule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25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Consistency and Serial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Fact:</a:t>
            </a:r>
            <a:endParaRPr lang="en-US" altLang="zh-CN" b="1" dirty="0">
              <a:solidFill>
                <a:srgbClr val="0066FF"/>
              </a:solidFill>
            </a:endParaRPr>
          </a:p>
          <a:p>
            <a:pPr lvl="1"/>
            <a:r>
              <a:rPr lang="en-US" altLang="zh-CN" dirty="0"/>
              <a:t>A </a:t>
            </a:r>
            <a:r>
              <a:rPr lang="en-US" altLang="zh-CN" b="1" i="1" dirty="0">
                <a:solidFill>
                  <a:srgbClr val="FF0000"/>
                </a:solidFill>
              </a:rPr>
              <a:t>serial</a:t>
            </a:r>
            <a:r>
              <a:rPr lang="en-US" altLang="zh-CN" b="1" dirty="0">
                <a:solidFill>
                  <a:srgbClr val="FF0000"/>
                </a:solidFill>
              </a:rPr>
              <a:t> schedule</a:t>
            </a:r>
            <a:r>
              <a:rPr lang="en-US" altLang="zh-CN" dirty="0"/>
              <a:t> executes </a:t>
            </a:r>
            <a:r>
              <a:rPr lang="en-US" altLang="zh-CN" b="1" i="1" dirty="0">
                <a:solidFill>
                  <a:srgbClr val="0066FF"/>
                </a:solidFill>
              </a:rPr>
              <a:t>each</a:t>
            </a:r>
            <a:r>
              <a:rPr lang="en-US" altLang="zh-CN" b="1" dirty="0">
                <a:solidFill>
                  <a:srgbClr val="0066FF"/>
                </a:solidFill>
              </a:rPr>
              <a:t> transaction</a:t>
            </a:r>
            <a:r>
              <a:rPr lang="en-US" altLang="zh-CN" dirty="0"/>
              <a:t> in </a:t>
            </a:r>
            <a:r>
              <a:rPr lang="en-US" altLang="zh-CN" b="1" i="1" dirty="0">
                <a:solidFill>
                  <a:srgbClr val="FF0000"/>
                </a:solidFill>
              </a:rPr>
              <a:t>isolation</a:t>
            </a:r>
            <a:endParaRPr lang="en-US" altLang="zh-CN" i="1" dirty="0"/>
          </a:p>
          <a:p>
            <a:pPr lvl="1"/>
            <a:endParaRPr lang="en-US" altLang="zh-CN" dirty="0"/>
          </a:p>
          <a:p>
            <a:r>
              <a:rPr lang="en-US" altLang="zh-CN" dirty="0"/>
              <a:t>Therefore:</a:t>
            </a:r>
          </a:p>
          <a:p>
            <a:pPr lvl="1"/>
            <a:r>
              <a:rPr lang="en-US" altLang="zh-CN" b="1" dirty="0"/>
              <a:t>Every</a:t>
            </a:r>
            <a:r>
              <a:rPr lang="en-US" altLang="zh-CN" dirty="0"/>
              <a:t> </a:t>
            </a:r>
            <a:r>
              <a:rPr lang="en-US" altLang="zh-CN" b="1" i="1" dirty="0">
                <a:solidFill>
                  <a:srgbClr val="0066FF"/>
                </a:solidFill>
              </a:rPr>
              <a:t>serial</a:t>
            </a:r>
            <a:r>
              <a:rPr lang="en-US" altLang="zh-CN" b="1" dirty="0">
                <a:solidFill>
                  <a:srgbClr val="0066FF"/>
                </a:solidFill>
              </a:rPr>
              <a:t> schedule</a:t>
            </a:r>
            <a:r>
              <a:rPr lang="en-US" altLang="zh-CN" dirty="0"/>
              <a:t> will </a:t>
            </a:r>
            <a:r>
              <a:rPr lang="en-US" altLang="zh-CN" b="1" dirty="0"/>
              <a:t>preserve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FF0000"/>
                </a:solidFill>
              </a:rPr>
              <a:t>consistency (correctness)</a:t>
            </a:r>
            <a:r>
              <a:rPr lang="en-US" altLang="zh-CN" dirty="0"/>
              <a:t> of the </a:t>
            </a:r>
            <a:r>
              <a:rPr lang="en-US" altLang="zh-CN" b="1" dirty="0"/>
              <a:t>database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Conclusion:</a:t>
            </a:r>
            <a:endParaRPr lang="en-US" altLang="zh-CN" sz="3200" dirty="0"/>
          </a:p>
          <a:p>
            <a:pPr lvl="1"/>
            <a:r>
              <a:rPr lang="en-US" altLang="zh-CN" dirty="0"/>
              <a:t>We can use a </a:t>
            </a:r>
            <a:r>
              <a:rPr lang="en-US" altLang="zh-CN" b="1" i="1" dirty="0">
                <a:solidFill>
                  <a:srgbClr val="0066FF"/>
                </a:solidFill>
              </a:rPr>
              <a:t>serial</a:t>
            </a:r>
            <a:r>
              <a:rPr lang="en-US" altLang="zh-CN" b="1" dirty="0">
                <a:solidFill>
                  <a:srgbClr val="0066FF"/>
                </a:solidFill>
              </a:rPr>
              <a:t> schedule</a:t>
            </a:r>
            <a:r>
              <a:rPr lang="en-US" altLang="zh-CN" dirty="0"/>
              <a:t> as the </a:t>
            </a:r>
            <a:r>
              <a:rPr lang="en-US" altLang="zh-CN" b="1" dirty="0">
                <a:solidFill>
                  <a:srgbClr val="FF0000"/>
                </a:solidFill>
              </a:rPr>
              <a:t>basis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for the </a:t>
            </a:r>
            <a:r>
              <a:rPr lang="en-US" altLang="zh-CN" b="1" dirty="0">
                <a:solidFill>
                  <a:srgbClr val="0066FF"/>
                </a:solidFill>
              </a:rPr>
              <a:t>definition</a:t>
            </a:r>
            <a:r>
              <a:rPr lang="en-US" altLang="zh-CN" dirty="0"/>
              <a:t> of </a:t>
            </a:r>
            <a:r>
              <a:rPr lang="en-US" altLang="zh-CN" b="1" dirty="0">
                <a:solidFill>
                  <a:srgbClr val="FF0000"/>
                </a:solidFill>
              </a:rPr>
              <a:t>correctness </a:t>
            </a:r>
            <a:r>
              <a:rPr lang="en-US" altLang="zh-CN" dirty="0"/>
              <a:t>for: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8EB90-5CC8-49EC-94C0-73E6B9D5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28" y="5752371"/>
            <a:ext cx="5932496" cy="4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 </a:t>
            </a:r>
            <a:r>
              <a:rPr lang="en-US" altLang="zh-CN" b="1" dirty="0">
                <a:solidFill>
                  <a:srgbClr val="0066FF"/>
                </a:solidFill>
              </a:rPr>
              <a:t>schedule S</a:t>
            </a:r>
            <a:r>
              <a:rPr lang="en-US" altLang="zh-CN" dirty="0"/>
              <a:t> is </a:t>
            </a:r>
            <a:r>
              <a:rPr lang="en-US" altLang="zh-CN" b="1" i="1" dirty="0">
                <a:solidFill>
                  <a:srgbClr val="FF0000"/>
                </a:solidFill>
              </a:rPr>
              <a:t>serializable</a:t>
            </a:r>
            <a:r>
              <a:rPr lang="en-US" altLang="zh-CN" b="1" dirty="0">
                <a:solidFill>
                  <a:srgbClr val="FF0000"/>
                </a:solidFill>
              </a:rPr>
              <a:t> schedule</a:t>
            </a:r>
            <a:r>
              <a:rPr lang="en-US" altLang="zh-CN" dirty="0"/>
              <a:t> </a:t>
            </a:r>
            <a:r>
              <a:rPr lang="en-US" altLang="zh-CN" b="1" i="1" dirty="0" err="1"/>
              <a:t>iff</a:t>
            </a:r>
            <a:r>
              <a:rPr lang="en-US" altLang="zh-CN" dirty="0"/>
              <a:t>:</a:t>
            </a:r>
            <a:endParaRPr lang="en-US" altLang="zh-CN" b="1" dirty="0">
              <a:solidFill>
                <a:srgbClr val="0066FF"/>
              </a:solidFill>
            </a:endParaRPr>
          </a:p>
          <a:p>
            <a:pPr lvl="1"/>
            <a:r>
              <a:rPr lang="en-US" altLang="zh-CN" dirty="0"/>
              <a:t>There is a </a:t>
            </a:r>
            <a:r>
              <a:rPr lang="en-US" altLang="zh-CN" b="1" i="1" dirty="0"/>
              <a:t>serial</a:t>
            </a:r>
            <a:r>
              <a:rPr lang="en-US" altLang="zh-CN" b="1" dirty="0"/>
              <a:t> schedule S'</a:t>
            </a:r>
            <a:r>
              <a:rPr lang="en-US" altLang="zh-CN" dirty="0"/>
              <a:t> such that: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 other words, </a:t>
            </a:r>
          </a:p>
          <a:p>
            <a:pPr lvl="2"/>
            <a:r>
              <a:rPr lang="en-US" altLang="zh-CN" b="1" dirty="0">
                <a:solidFill>
                  <a:srgbClr val="0066FF"/>
                </a:solidFill>
              </a:rPr>
              <a:t>Starting</a:t>
            </a:r>
            <a:r>
              <a:rPr lang="en-US" altLang="zh-CN" dirty="0"/>
              <a:t> in </a:t>
            </a:r>
            <a:r>
              <a:rPr lang="en-US" altLang="zh-CN" b="1" i="1" dirty="0">
                <a:solidFill>
                  <a:srgbClr val="FF0000"/>
                </a:solidFill>
              </a:rPr>
              <a:t>any</a:t>
            </a:r>
            <a:r>
              <a:rPr lang="en-US" altLang="zh-CN" b="1" dirty="0">
                <a:solidFill>
                  <a:srgbClr val="FF0000"/>
                </a:solidFill>
              </a:rPr>
              <a:t> DB state</a:t>
            </a:r>
            <a:r>
              <a:rPr lang="en-US" altLang="zh-CN" dirty="0"/>
              <a:t>, </a:t>
            </a:r>
            <a:r>
              <a:rPr lang="en-US" altLang="zh-CN" b="1" dirty="0"/>
              <a:t>executing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0066FF"/>
                </a:solidFill>
              </a:rPr>
              <a:t>schedules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S/S'</a:t>
            </a:r>
            <a:r>
              <a:rPr lang="en-US" altLang="zh-CN" dirty="0"/>
              <a:t> will </a:t>
            </a:r>
            <a:r>
              <a:rPr lang="en-US" altLang="zh-CN" b="1" dirty="0">
                <a:solidFill>
                  <a:srgbClr val="0066FF"/>
                </a:solidFill>
              </a:rPr>
              <a:t>result</a:t>
            </a:r>
            <a:r>
              <a:rPr lang="en-US" altLang="zh-CN" dirty="0"/>
              <a:t> in the </a:t>
            </a:r>
            <a:r>
              <a:rPr lang="en-US" altLang="zh-CN" b="1" i="1" dirty="0">
                <a:solidFill>
                  <a:srgbClr val="FF0000"/>
                </a:solidFill>
              </a:rPr>
              <a:t>same</a:t>
            </a:r>
            <a:r>
              <a:rPr lang="en-US" altLang="zh-CN" b="1" dirty="0">
                <a:solidFill>
                  <a:srgbClr val="FF0000"/>
                </a:solidFill>
              </a:rPr>
              <a:t> DB state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See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D1384-6064-404E-84C4-48B53317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50" y="2777906"/>
            <a:ext cx="7209524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90952-30D5-4631-9441-E43F57365C6B}"/>
              </a:ext>
            </a:extLst>
          </p:cNvPr>
          <p:cNvSpPr/>
          <p:nvPr/>
        </p:nvSpPr>
        <p:spPr>
          <a:xfrm>
            <a:off x="0" y="51759"/>
            <a:ext cx="3498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serializable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schedule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E36F76-BF09-4B68-871D-3AD767DE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928"/>
            <a:ext cx="5657143" cy="30857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23F79F-EA30-4BF9-99E6-D40A9247AE8C}"/>
              </a:ext>
            </a:extLst>
          </p:cNvPr>
          <p:cNvSpPr/>
          <p:nvPr/>
        </p:nvSpPr>
        <p:spPr>
          <a:xfrm>
            <a:off x="0" y="3801756"/>
            <a:ext cx="5851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Observe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that:   </a:t>
            </a:r>
            <a:r>
              <a:rPr lang="en-US" altLang="zh-CN" sz="2000" dirty="0"/>
              <a:t>The </a:t>
            </a:r>
            <a:r>
              <a:rPr lang="en-US" altLang="zh-CN" sz="2000" b="1" dirty="0">
                <a:solidFill>
                  <a:srgbClr val="FF0000"/>
                </a:solidFill>
              </a:rPr>
              <a:t>interleaved execution (schedule)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6D12DE-0AE8-41DC-9BF8-6ADF9C02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134" y="4204446"/>
            <a:ext cx="2923809" cy="26190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C97704-7084-4D4A-B5D7-5DD257AF2CCB}"/>
              </a:ext>
            </a:extLst>
          </p:cNvPr>
          <p:cNvSpPr/>
          <p:nvPr/>
        </p:nvSpPr>
        <p:spPr>
          <a:xfrm>
            <a:off x="6357419" y="3016603"/>
            <a:ext cx="4976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is </a:t>
            </a:r>
            <a:r>
              <a:rPr lang="en-US" altLang="zh-CN" sz="2000" b="1" dirty="0">
                <a:latin typeface="Times New Roman" panose="02020603050405020304" pitchFamily="18" charset="0"/>
              </a:rPr>
              <a:t>equivalent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to the following 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serial</a:t>
            </a:r>
            <a:r>
              <a:rPr lang="en-US" altLang="zh-CN" sz="2000" b="1" dirty="0">
                <a:latin typeface="Times New Roman" panose="02020603050405020304" pitchFamily="18" charset="0"/>
              </a:rPr>
              <a:t> schedule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07B999-67BC-4EF8-AB2D-83989494D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759" y="3518732"/>
            <a:ext cx="5666667" cy="33047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C05F80-F1B2-4870-B2B4-8F7AA828584B}"/>
              </a:ext>
            </a:extLst>
          </p:cNvPr>
          <p:cNvSpPr/>
          <p:nvPr/>
        </p:nvSpPr>
        <p:spPr>
          <a:xfrm>
            <a:off x="6723895" y="1136129"/>
            <a:ext cx="4950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 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schedule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is 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therefore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serializable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Non-serializable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Consider the </a:t>
            </a:r>
            <a:r>
              <a:rPr lang="en-US" altLang="zh-CN" b="1" dirty="0">
                <a:solidFill>
                  <a:srgbClr val="0066FF"/>
                </a:solidFill>
              </a:rPr>
              <a:t>following schedule</a:t>
            </a:r>
            <a:r>
              <a:rPr lang="en-US" altLang="zh-CN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3FFB2-DE8B-4366-9A02-37382AE1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9" y="2438710"/>
            <a:ext cx="3400000" cy="3533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DB45E0-95AB-4361-BE2F-C124B9DD303D}"/>
              </a:ext>
            </a:extLst>
          </p:cNvPr>
          <p:cNvSpPr/>
          <p:nvPr/>
        </p:nvSpPr>
        <p:spPr>
          <a:xfrm>
            <a:off x="5476184" y="2438710"/>
            <a:ext cx="6409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 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execution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will 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in an 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inconsistent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database state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38E9D-B1C5-4EF4-8A0B-461D6312E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514" y="2949226"/>
            <a:ext cx="5714286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Non-serializable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 the </a:t>
            </a:r>
            <a:r>
              <a:rPr lang="en-US" altLang="zh-CN" b="1" dirty="0"/>
              <a:t>end</a:t>
            </a:r>
            <a:r>
              <a:rPr lang="en-US" altLang="zh-CN" dirty="0"/>
              <a:t> of the </a:t>
            </a:r>
            <a:r>
              <a:rPr lang="en-US" altLang="zh-CN" b="1" dirty="0"/>
              <a:t>execution</a:t>
            </a:r>
            <a:r>
              <a:rPr lang="en-US" altLang="zh-CN" dirty="0"/>
              <a:t>, we have: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 </a:t>
            </a:r>
            <a:r>
              <a:rPr lang="en-US" altLang="zh-CN" b="1" dirty="0"/>
              <a:t>result</a:t>
            </a:r>
            <a:r>
              <a:rPr lang="en-US" altLang="zh-CN" dirty="0"/>
              <a:t> can </a:t>
            </a:r>
            <a:r>
              <a:rPr lang="en-US" altLang="zh-CN" b="1" i="1" dirty="0"/>
              <a:t>never</a:t>
            </a:r>
            <a:r>
              <a:rPr lang="en-US" altLang="zh-CN" dirty="0"/>
              <a:t> be </a:t>
            </a:r>
            <a:r>
              <a:rPr lang="en-US" altLang="zh-CN" b="1" dirty="0"/>
              <a:t>obtained</a:t>
            </a:r>
            <a:r>
              <a:rPr lang="en-US" altLang="zh-CN" dirty="0"/>
              <a:t> by a </a:t>
            </a:r>
            <a:r>
              <a:rPr lang="en-US" altLang="zh-CN" b="1" i="1" dirty="0"/>
              <a:t>serial</a:t>
            </a:r>
            <a:r>
              <a:rPr lang="en-US" altLang="zh-CN" b="1" dirty="0"/>
              <a:t> execution</a:t>
            </a:r>
            <a:r>
              <a:rPr lang="en-US" altLang="zh-CN" dirty="0"/>
              <a:t> of 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1</a:t>
            </a:r>
            <a:r>
              <a:rPr lang="en-US" altLang="zh-CN" dirty="0"/>
              <a:t> and 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2</a:t>
            </a:r>
            <a:r>
              <a:rPr lang="en-US" altLang="zh-CN" dirty="0"/>
              <a:t> !!!!</a:t>
            </a:r>
          </a:p>
          <a:p>
            <a:endParaRPr lang="en-US" altLang="zh-CN" dirty="0"/>
          </a:p>
          <a:p>
            <a:r>
              <a:rPr lang="en-US" altLang="zh-CN" dirty="0"/>
              <a:t>Therefore: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9E6FD-D4E1-4130-89E1-75D278E4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86" y="2459106"/>
            <a:ext cx="3323809" cy="628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8288-8E7A-4288-A038-1373CBD1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86" y="5432600"/>
            <a:ext cx="5523809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technique</a:t>
            </a:r>
            <a:r>
              <a:rPr lang="en-US" altLang="zh-CN" dirty="0"/>
              <a:t> to enforce </a:t>
            </a:r>
            <a:r>
              <a:rPr lang="en-US" altLang="zh-CN" b="1" dirty="0">
                <a:solidFill>
                  <a:srgbClr val="0066FF"/>
                </a:solidFill>
              </a:rPr>
              <a:t>serializable schedule</a:t>
            </a:r>
          </a:p>
          <a:p>
            <a:r>
              <a:rPr lang="en-US" altLang="zh-CN" dirty="0"/>
              <a:t>Fact: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</a:rPr>
              <a:t>Uncontrolled</a:t>
            </a:r>
            <a:r>
              <a:rPr lang="en-US" altLang="zh-CN" b="1" dirty="0">
                <a:solidFill>
                  <a:srgbClr val="FF0000"/>
                </a:solidFill>
              </a:rPr>
              <a:t> access</a:t>
            </a:r>
            <a:r>
              <a:rPr lang="en-US" altLang="zh-CN" dirty="0"/>
              <a:t> to </a:t>
            </a:r>
            <a:r>
              <a:rPr lang="en-US" altLang="zh-CN" b="1" dirty="0">
                <a:solidFill>
                  <a:srgbClr val="0066FF"/>
                </a:solidFill>
              </a:rPr>
              <a:t>DB elements</a:t>
            </a:r>
            <a:r>
              <a:rPr lang="en-US" altLang="zh-CN" dirty="0"/>
              <a:t> will </a:t>
            </a:r>
            <a:r>
              <a:rPr lang="en-US" altLang="zh-CN" b="1" dirty="0"/>
              <a:t>result</a:t>
            </a:r>
            <a:r>
              <a:rPr lang="en-US" altLang="zh-CN" dirty="0"/>
              <a:t> in </a:t>
            </a:r>
            <a:r>
              <a:rPr lang="en-US" altLang="zh-CN" b="1" i="1" dirty="0">
                <a:solidFill>
                  <a:srgbClr val="FF0000"/>
                </a:solidFill>
              </a:rPr>
              <a:t>non</a:t>
            </a:r>
            <a:r>
              <a:rPr lang="en-US" altLang="zh-CN" b="1" dirty="0">
                <a:solidFill>
                  <a:srgbClr val="FF0000"/>
                </a:solidFill>
              </a:rPr>
              <a:t>-serializable</a:t>
            </a:r>
            <a:r>
              <a:rPr lang="en-US" altLang="zh-CN" b="1" dirty="0"/>
              <a:t> </a:t>
            </a:r>
            <a:r>
              <a:rPr lang="en-US" altLang="zh-CN" dirty="0"/>
              <a:t>behavior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66FF"/>
                </a:solidFill>
              </a:rPr>
              <a:t>Locks</a:t>
            </a:r>
            <a:r>
              <a:rPr lang="en-US" altLang="zh-CN" dirty="0"/>
              <a:t> can </a:t>
            </a:r>
            <a:r>
              <a:rPr lang="en-US" altLang="zh-CN" b="1" i="1" dirty="0">
                <a:solidFill>
                  <a:srgbClr val="FF0000"/>
                </a:solidFill>
              </a:rPr>
              <a:t>alter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0066FF"/>
                </a:solidFill>
              </a:rPr>
              <a:t>order</a:t>
            </a:r>
            <a:r>
              <a:rPr lang="en-US" altLang="zh-CN" dirty="0"/>
              <a:t> of the </a:t>
            </a:r>
            <a:r>
              <a:rPr lang="en-US" altLang="zh-CN" b="1" dirty="0">
                <a:solidFill>
                  <a:srgbClr val="FF0000"/>
                </a:solidFill>
              </a:rPr>
              <a:t>execution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of </a:t>
            </a:r>
            <a:r>
              <a:rPr lang="en-US" altLang="zh-CN" b="1" dirty="0"/>
              <a:t>operations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By </a:t>
            </a:r>
            <a:r>
              <a:rPr lang="en-US" altLang="zh-CN" b="1" dirty="0">
                <a:solidFill>
                  <a:srgbClr val="FF0000"/>
                </a:solidFill>
              </a:rPr>
              <a:t>denying</a:t>
            </a:r>
            <a:r>
              <a:rPr lang="en-US" altLang="zh-CN" dirty="0"/>
              <a:t> a </a:t>
            </a:r>
            <a:r>
              <a:rPr lang="en-US" altLang="zh-CN" b="1" dirty="0"/>
              <a:t>request</a:t>
            </a:r>
            <a:r>
              <a:rPr lang="en-US" altLang="zh-CN" dirty="0"/>
              <a:t> for a </a:t>
            </a:r>
            <a:r>
              <a:rPr lang="en-US" altLang="zh-CN" b="1" dirty="0"/>
              <a:t>lock</a:t>
            </a:r>
            <a:r>
              <a:rPr lang="en-US" altLang="zh-CN" dirty="0"/>
              <a:t>, we can </a:t>
            </a:r>
            <a:r>
              <a:rPr lang="en-US" altLang="zh-CN" b="1" i="1" dirty="0">
                <a:solidFill>
                  <a:srgbClr val="FF0000"/>
                </a:solidFill>
              </a:rPr>
              <a:t>alter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0066FF"/>
                </a:solidFill>
              </a:rPr>
              <a:t>order</a:t>
            </a:r>
            <a:r>
              <a:rPr lang="en-US" altLang="zh-CN" dirty="0"/>
              <a:t> of the </a:t>
            </a:r>
            <a:r>
              <a:rPr lang="en-US" altLang="zh-CN" b="1" dirty="0"/>
              <a:t>execution</a:t>
            </a:r>
            <a:r>
              <a:rPr lang="en-US" altLang="zh-CN" dirty="0"/>
              <a:t> of certain </a:t>
            </a:r>
            <a:r>
              <a:rPr lang="en-US" altLang="zh-CN" b="1" dirty="0">
                <a:solidFill>
                  <a:srgbClr val="FF0000"/>
                </a:solidFill>
              </a:rPr>
              <a:t>operations</a:t>
            </a:r>
            <a:r>
              <a:rPr lang="en-US" altLang="zh-CN" dirty="0"/>
              <a:t> !!!</a:t>
            </a:r>
          </a:p>
          <a:p>
            <a:endParaRPr lang="en-US" altLang="zh-CN" dirty="0"/>
          </a:p>
          <a:p>
            <a:r>
              <a:rPr lang="en-US" altLang="zh-CN" dirty="0"/>
              <a:t>Goal: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grant/deny rules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 so that the 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modified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order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of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operations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serializable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Transaction Processing using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Redo log: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A </a:t>
            </a:r>
            <a:r>
              <a:rPr lang="en-US" altLang="zh-CN" sz="2400" b="1" dirty="0">
                <a:solidFill>
                  <a:srgbClr val="FF0000"/>
                </a:solidFill>
              </a:rPr>
              <a:t>REDO log</a:t>
            </a:r>
            <a:r>
              <a:rPr lang="en-US" altLang="zh-CN" sz="2400" dirty="0"/>
              <a:t> is a </a:t>
            </a:r>
            <a:r>
              <a:rPr lang="en-US" altLang="zh-CN" sz="2400" b="1" dirty="0"/>
              <a:t>log file</a:t>
            </a:r>
            <a:r>
              <a:rPr lang="en-US" altLang="zh-CN" sz="2400" dirty="0"/>
              <a:t> that contains </a:t>
            </a:r>
            <a:r>
              <a:rPr lang="en-US" altLang="zh-CN" sz="2400" b="1" dirty="0">
                <a:solidFill>
                  <a:srgbClr val="FF0000"/>
                </a:solidFill>
              </a:rPr>
              <a:t>information to </a:t>
            </a:r>
            <a:r>
              <a:rPr lang="en-US" altLang="zh-CN" sz="2400" b="1" i="1" dirty="0">
                <a:solidFill>
                  <a:srgbClr val="FF0000"/>
                </a:solidFill>
              </a:rPr>
              <a:t>REDO</a:t>
            </a:r>
            <a:r>
              <a:rPr lang="en-US" altLang="zh-CN" sz="2400" b="1" dirty="0">
                <a:solidFill>
                  <a:srgbClr val="FF0000"/>
                </a:solidFill>
              </a:rPr>
              <a:t> the effect </a:t>
            </a:r>
            <a:r>
              <a:rPr lang="en-US" altLang="zh-CN" sz="2400" dirty="0"/>
              <a:t>of </a:t>
            </a:r>
            <a:r>
              <a:rPr lang="en-US" altLang="zh-CN" sz="2400" b="1" dirty="0"/>
              <a:t>transactions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A </a:t>
            </a:r>
            <a:r>
              <a:rPr lang="en-US" altLang="zh-CN" sz="2400" b="1" dirty="0">
                <a:solidFill>
                  <a:srgbClr val="0066FF"/>
                </a:solidFill>
              </a:rPr>
              <a:t>effect of a transaction</a:t>
            </a:r>
            <a:r>
              <a:rPr lang="en-US" altLang="zh-CN" sz="2400" b="1" dirty="0"/>
              <a:t> means </a:t>
            </a:r>
            <a:r>
              <a:rPr lang="en-US" altLang="zh-CN" sz="2400" b="1" dirty="0">
                <a:solidFill>
                  <a:srgbClr val="FF0000"/>
                </a:solidFill>
              </a:rPr>
              <a:t>changing values in some records in the database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To </a:t>
            </a:r>
            <a:r>
              <a:rPr lang="en-US" altLang="zh-CN" sz="2400" b="1" i="1" dirty="0"/>
              <a:t>redo</a:t>
            </a:r>
            <a:r>
              <a:rPr lang="en-US" altLang="zh-CN" sz="2400" b="1" dirty="0"/>
              <a:t> the effect </a:t>
            </a:r>
            <a:r>
              <a:rPr lang="en-US" altLang="zh-CN" sz="2400" dirty="0"/>
              <a:t>of a </a:t>
            </a:r>
            <a:r>
              <a:rPr lang="en-US" altLang="zh-CN" sz="2400" b="1" dirty="0"/>
              <a:t>transaction</a:t>
            </a:r>
            <a:r>
              <a:rPr lang="en-US" altLang="zh-CN" sz="2400" dirty="0"/>
              <a:t> is to </a:t>
            </a:r>
            <a:r>
              <a:rPr lang="en-US" altLang="zh-CN" sz="2400" b="1" i="1" dirty="0">
                <a:solidFill>
                  <a:srgbClr val="FF0000"/>
                </a:solidFill>
              </a:rPr>
              <a:t>redo</a:t>
            </a:r>
            <a:r>
              <a:rPr lang="en-US" altLang="zh-CN" sz="2400" b="1" dirty="0">
                <a:solidFill>
                  <a:srgbClr val="FF0000"/>
                </a:solidFill>
              </a:rPr>
              <a:t> the updates</a:t>
            </a:r>
            <a:r>
              <a:rPr lang="en-US" altLang="zh-CN" sz="2400" b="1" dirty="0"/>
              <a:t> </a:t>
            </a:r>
            <a:r>
              <a:rPr lang="en-US" altLang="zh-CN" sz="2400" dirty="0"/>
              <a:t>made by the </a:t>
            </a:r>
            <a:r>
              <a:rPr lang="en-US" altLang="zh-CN" sz="2400" b="1" dirty="0"/>
              <a:t>transaction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In order to </a:t>
            </a:r>
            <a:r>
              <a:rPr lang="en-US" altLang="zh-CN" sz="2400" b="1" i="1" dirty="0"/>
              <a:t>redo</a:t>
            </a:r>
            <a:r>
              <a:rPr lang="en-US" altLang="zh-CN" sz="2400" b="1" dirty="0"/>
              <a:t> the updates </a:t>
            </a:r>
            <a:r>
              <a:rPr lang="en-US" altLang="zh-CN" sz="2400" dirty="0"/>
              <a:t>made by the </a:t>
            </a:r>
            <a:r>
              <a:rPr lang="en-US" altLang="zh-CN" sz="2400" b="1" dirty="0"/>
              <a:t>transaction</a:t>
            </a:r>
            <a:r>
              <a:rPr lang="en-US" altLang="zh-CN" sz="2400" dirty="0"/>
              <a:t>, we </a:t>
            </a:r>
            <a:r>
              <a:rPr lang="en-US" altLang="zh-CN" sz="2400" b="1" dirty="0">
                <a:solidFill>
                  <a:srgbClr val="FF0000"/>
                </a:solidFill>
              </a:rPr>
              <a:t>save the </a:t>
            </a:r>
            <a:r>
              <a:rPr lang="en-US" altLang="zh-CN" sz="2400" b="1" i="1" dirty="0">
                <a:solidFill>
                  <a:srgbClr val="FF0000"/>
                </a:solidFill>
              </a:rPr>
              <a:t>NEW</a:t>
            </a:r>
            <a:r>
              <a:rPr lang="en-US" altLang="zh-CN" sz="2400" b="1" dirty="0">
                <a:solidFill>
                  <a:srgbClr val="FF0000"/>
                </a:solidFill>
              </a:rPr>
              <a:t> value</a:t>
            </a:r>
            <a:r>
              <a:rPr lang="en-US" altLang="zh-CN" sz="2400" b="1" dirty="0"/>
              <a:t> </a:t>
            </a:r>
            <a:r>
              <a:rPr lang="en-US" altLang="zh-CN" sz="2400" dirty="0"/>
              <a:t>of </a:t>
            </a:r>
            <a:r>
              <a:rPr lang="en-US" altLang="zh-CN" sz="2400" b="1" i="1" dirty="0"/>
              <a:t>every</a:t>
            </a:r>
            <a:r>
              <a:rPr lang="en-US" altLang="zh-CN" sz="2400" b="1" dirty="0"/>
              <a:t> updated data item</a:t>
            </a:r>
            <a:r>
              <a:rPr lang="en-US" altLang="zh-CN" sz="2400" dirty="0"/>
              <a:t> !!!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Notation:</a:t>
            </a:r>
          </a:p>
          <a:p>
            <a:endParaRPr lang="en-US" altLang="zh-CN" b="1" dirty="0">
              <a:solidFill>
                <a:srgbClr val="0066FF"/>
              </a:solidFill>
            </a:endParaRPr>
          </a:p>
          <a:p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Locking rules</a:t>
            </a:r>
            <a:r>
              <a:rPr lang="en-US" altLang="zh-CN" dirty="0"/>
              <a:t> for exclusive locks</a:t>
            </a:r>
          </a:p>
          <a:p>
            <a:endParaRPr lang="en-US" altLang="zh-CN" dirty="0">
              <a:solidFill>
                <a:srgbClr val="0066FF"/>
              </a:solidFill>
            </a:endParaRPr>
          </a:p>
          <a:p>
            <a:endParaRPr lang="en-US" altLang="zh-CN" dirty="0">
              <a:solidFill>
                <a:srgbClr val="0066FF"/>
              </a:solidFill>
            </a:endParaRPr>
          </a:p>
          <a:p>
            <a:endParaRPr lang="en-US" altLang="zh-CN" dirty="0">
              <a:solidFill>
                <a:srgbClr val="0066FF"/>
              </a:solidFill>
            </a:endParaRPr>
          </a:p>
          <a:p>
            <a:endParaRPr lang="en-US" altLang="zh-CN" dirty="0">
              <a:solidFill>
                <a:srgbClr val="0066FF"/>
              </a:solidFill>
            </a:endParaRPr>
          </a:p>
          <a:p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dirty="0"/>
              <a:t>Schematically: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F112E-B717-40FC-AA95-FB794A5E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94" y="2201797"/>
            <a:ext cx="6152381" cy="9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5823D-98DD-4365-A844-AA9BF715C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756" y="3751441"/>
            <a:ext cx="7780952" cy="20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92C04-7951-42E5-A7FF-7E47ED07A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469" y="5989061"/>
            <a:ext cx="5761905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Transactions: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66FF"/>
                </a:solidFill>
              </a:rPr>
              <a:t>Transactions</a:t>
            </a:r>
            <a:r>
              <a:rPr lang="en-US" altLang="zh-CN" dirty="0"/>
              <a:t> </a:t>
            </a:r>
            <a:r>
              <a:rPr lang="en-US" altLang="zh-CN" b="1" dirty="0"/>
              <a:t>augmented</a:t>
            </a:r>
            <a:r>
              <a:rPr lang="en-US" altLang="zh-CN" dirty="0"/>
              <a:t> with </a:t>
            </a:r>
            <a:r>
              <a:rPr lang="en-US" altLang="zh-CN" b="1" dirty="0">
                <a:solidFill>
                  <a:srgbClr val="FF0000"/>
                </a:solidFill>
              </a:rPr>
              <a:t>lock operations</a:t>
            </a:r>
            <a:r>
              <a:rPr lang="en-US" altLang="zh-CN" dirty="0"/>
              <a:t>:</a:t>
            </a:r>
          </a:p>
          <a:p>
            <a:endParaRPr lang="en-US" altLang="zh-CN" b="1" dirty="0">
              <a:solidFill>
                <a:srgbClr val="0066FF"/>
              </a:solidFill>
            </a:endParaRPr>
          </a:p>
          <a:p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CE495-5A34-4298-AD1D-1448385F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7" y="2504423"/>
            <a:ext cx="4628571" cy="25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7EF9-BCA6-4B7B-859A-135851134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686" y="2635761"/>
            <a:ext cx="508571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Schedule with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EFEF7-7E48-4C4B-84D6-31451268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8" y="1778589"/>
            <a:ext cx="7752381" cy="4714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90C110-946E-41E1-BA5D-E7ED7C66FD63}"/>
              </a:ext>
            </a:extLst>
          </p:cNvPr>
          <p:cNvSpPr/>
          <p:nvPr/>
        </p:nvSpPr>
        <p:spPr>
          <a:xfrm>
            <a:off x="7723939" y="1707218"/>
            <a:ext cx="1471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Notice that:</a:t>
            </a:r>
            <a:endParaRPr lang="zh-CN" altLang="en-US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16623-BF20-4BA5-B84B-CEBF068383D5}"/>
              </a:ext>
            </a:extLst>
          </p:cNvPr>
          <p:cNvSpPr/>
          <p:nvPr/>
        </p:nvSpPr>
        <p:spPr>
          <a:xfrm>
            <a:off x="7891413" y="2329934"/>
            <a:ext cx="411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The 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transactions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obeys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 the 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locking rules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C7F6C7-8891-4063-8438-E396E04B9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878" y="2787202"/>
            <a:ext cx="2695238" cy="4952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F00008-632B-4BE9-A5DA-8D45DC10A81B}"/>
              </a:ext>
            </a:extLst>
          </p:cNvPr>
          <p:cNvSpPr/>
          <p:nvPr/>
        </p:nvSpPr>
        <p:spPr>
          <a:xfrm>
            <a:off x="8037366" y="357556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However: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8263E-E4BC-4F81-B329-7F9DB3193F22}"/>
              </a:ext>
            </a:extLst>
          </p:cNvPr>
          <p:cNvSpPr/>
          <p:nvPr/>
        </p:nvSpPr>
        <p:spPr>
          <a:xfrm>
            <a:off x="8459878" y="4321557"/>
            <a:ext cx="3124845" cy="646331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The 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resulting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schedule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 is 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-serializable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3F23C-E2FE-435F-B1F9-EBB5CF8343D9}"/>
              </a:ext>
            </a:extLst>
          </p:cNvPr>
          <p:cNvSpPr/>
          <p:nvPr/>
        </p:nvSpPr>
        <p:spPr>
          <a:xfrm>
            <a:off x="8253678" y="5410024"/>
            <a:ext cx="3869369" cy="923330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(Because </a:t>
            </a:r>
            <a:r>
              <a:rPr lang="en-US" altLang="zh-CN" b="1" dirty="0">
                <a:latin typeface="Times New Roman" panose="02020603050405020304" pitchFamily="18" charset="0"/>
              </a:rPr>
              <a:t>serial schedules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b="1" dirty="0">
                <a:latin typeface="Times New Roman" panose="02020603050405020304" pitchFamily="18" charset="0"/>
              </a:rPr>
              <a:t>transactions </a:t>
            </a:r>
            <a:r>
              <a:rPr lang="en-US" altLang="zh-CN" b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and </a:t>
            </a:r>
            <a:r>
              <a:rPr lang="en-US" altLang="zh-CN" b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will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preserve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the </a:t>
            </a:r>
            <a:r>
              <a:rPr lang="en-US" altLang="zh-CN" b="1" dirty="0">
                <a:latin typeface="Times New Roman" panose="02020603050405020304" pitchFamily="18" charset="0"/>
              </a:rPr>
              <a:t>property A = 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 !!!)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1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Schedule with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35E063-ED44-4E28-9B6C-696F9996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The </a:t>
            </a:r>
            <a:r>
              <a:rPr lang="en-US" altLang="zh-CN" b="1" dirty="0">
                <a:solidFill>
                  <a:srgbClr val="0066FF"/>
                </a:solidFill>
              </a:rPr>
              <a:t>locking rules</a:t>
            </a:r>
            <a:r>
              <a:rPr lang="en-US" altLang="zh-CN" dirty="0"/>
              <a:t> is </a:t>
            </a:r>
            <a:r>
              <a:rPr lang="en-US" altLang="zh-CN" b="1" i="1" dirty="0">
                <a:solidFill>
                  <a:srgbClr val="FF0000"/>
                </a:solidFill>
              </a:rPr>
              <a:t>insufficient</a:t>
            </a:r>
            <a:r>
              <a:rPr lang="en-US" altLang="zh-CN" dirty="0"/>
              <a:t> to </a:t>
            </a:r>
            <a:r>
              <a:rPr lang="en-US" altLang="zh-CN" b="1" dirty="0">
                <a:solidFill>
                  <a:srgbClr val="0066FF"/>
                </a:solidFill>
              </a:rPr>
              <a:t>ensure</a:t>
            </a:r>
            <a:r>
              <a:rPr lang="en-US" altLang="zh-CN" dirty="0"/>
              <a:t> </a:t>
            </a:r>
            <a:r>
              <a:rPr lang="en-US" altLang="zh-CN" b="1" dirty="0"/>
              <a:t>serializability</a:t>
            </a:r>
            <a:r>
              <a:rPr lang="en-US" altLang="zh-CN" dirty="0"/>
              <a:t> !!!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7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of Locking (with a Correct Outcome!)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35E063-ED44-4E28-9B6C-696F9996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Consider</a:t>
            </a:r>
            <a:r>
              <a:rPr lang="en-US" altLang="zh-CN" dirty="0"/>
              <a:t> a </a:t>
            </a:r>
            <a:r>
              <a:rPr lang="en-US" altLang="zh-CN" b="1" i="1" dirty="0">
                <a:solidFill>
                  <a:srgbClr val="FF0000"/>
                </a:solidFill>
              </a:rPr>
              <a:t>slightly</a:t>
            </a:r>
            <a:r>
              <a:rPr lang="en-US" altLang="zh-CN" b="1" dirty="0">
                <a:solidFill>
                  <a:srgbClr val="FF0000"/>
                </a:solidFill>
              </a:rPr>
              <a:t> changed</a:t>
            </a:r>
            <a:r>
              <a:rPr lang="en-US" altLang="zh-CN" dirty="0"/>
              <a:t> order in the </a:t>
            </a:r>
            <a:r>
              <a:rPr lang="en-US" altLang="zh-CN" b="1" dirty="0">
                <a:solidFill>
                  <a:srgbClr val="0066FF"/>
                </a:solidFill>
              </a:rPr>
              <a:t>transactions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We </a:t>
            </a:r>
            <a:r>
              <a:rPr lang="en-US" altLang="zh-CN" b="1" dirty="0">
                <a:solidFill>
                  <a:srgbClr val="0066FF"/>
                </a:solidFill>
              </a:rPr>
              <a:t>re-order</a:t>
            </a:r>
            <a:r>
              <a:rPr lang="en-US" altLang="zh-CN" dirty="0"/>
              <a:t> these </a:t>
            </a:r>
            <a:r>
              <a:rPr lang="en-US" altLang="zh-CN" b="1" dirty="0">
                <a:solidFill>
                  <a:srgbClr val="FF0000"/>
                </a:solidFill>
              </a:rPr>
              <a:t>2 unlock/lock</a:t>
            </a:r>
            <a:r>
              <a:rPr lang="en-US" altLang="zh-CN" dirty="0"/>
              <a:t> </a:t>
            </a:r>
            <a:r>
              <a:rPr lang="en-US" altLang="zh-CN" b="1" dirty="0"/>
              <a:t>operations</a:t>
            </a:r>
            <a:r>
              <a:rPr lang="en-US" altLang="zh-CN" dirty="0"/>
              <a:t> in the </a:t>
            </a:r>
            <a:r>
              <a:rPr lang="en-US" altLang="zh-CN" b="1" dirty="0">
                <a:solidFill>
                  <a:srgbClr val="0066FF"/>
                </a:solidFill>
              </a:rPr>
              <a:t>previous example</a:t>
            </a:r>
            <a:r>
              <a:rPr lang="en-US" altLang="zh-CN" dirty="0"/>
              <a:t>:</a:t>
            </a:r>
            <a:endParaRPr lang="en-US" altLang="zh-CN" dirty="0">
              <a:solidFill>
                <a:srgbClr val="0066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47D96-70B4-4586-B50D-BCF8A8EB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1" y="2770698"/>
            <a:ext cx="4752381" cy="408571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D2985F4-6AF1-4518-8AF3-240E3EA737B0}"/>
              </a:ext>
            </a:extLst>
          </p:cNvPr>
          <p:cNvSpPr/>
          <p:nvPr/>
        </p:nvSpPr>
        <p:spPr>
          <a:xfrm>
            <a:off x="5569788" y="3847381"/>
            <a:ext cx="1052423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847E1-94B1-49D9-88EB-D7CD54C94E76}"/>
              </a:ext>
            </a:extLst>
          </p:cNvPr>
          <p:cNvSpPr txBox="1"/>
          <p:nvPr/>
        </p:nvSpPr>
        <p:spPr>
          <a:xfrm>
            <a:off x="5548029" y="3470814"/>
            <a:ext cx="105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Result: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438C6-A983-408E-AEBA-740C75B4E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364" y="2770698"/>
            <a:ext cx="5152381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of Locking (with a Correct Outcome!)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35E063-ED44-4E28-9B6C-696F9996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b="1" dirty="0"/>
              <a:t>Now</a:t>
            </a:r>
            <a:r>
              <a:rPr lang="en-US" altLang="zh-CN" dirty="0"/>
              <a:t> consider the </a:t>
            </a:r>
            <a:r>
              <a:rPr lang="en-US" altLang="zh-CN" b="1" dirty="0">
                <a:solidFill>
                  <a:srgbClr val="FF0000"/>
                </a:solidFill>
              </a:rPr>
              <a:t>execution</a:t>
            </a:r>
            <a:r>
              <a:rPr lang="en-US" altLang="zh-CN" dirty="0"/>
              <a:t> of the </a:t>
            </a:r>
            <a:r>
              <a:rPr lang="en-US" altLang="zh-CN" b="1" i="1" dirty="0">
                <a:solidFill>
                  <a:srgbClr val="0066FF"/>
                </a:solidFill>
              </a:rPr>
              <a:t>same</a:t>
            </a:r>
            <a:r>
              <a:rPr lang="en-US" altLang="zh-CN" b="1" dirty="0">
                <a:solidFill>
                  <a:srgbClr val="0066FF"/>
                </a:solidFill>
              </a:rPr>
              <a:t> schedule</a:t>
            </a:r>
            <a:r>
              <a:rPr lang="en-US" altLang="zh-CN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0A3D3-BCF8-4233-BA0C-660799ECF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8"/>
          <a:stretch/>
        </p:blipFill>
        <p:spPr>
          <a:xfrm>
            <a:off x="3575998" y="390833"/>
            <a:ext cx="8339956" cy="6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of Locking (with a Correct Outcome!)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35E063-ED44-4E28-9B6C-696F9996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Conclusion: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b="1" dirty="0">
                <a:solidFill>
                  <a:srgbClr val="0066FF"/>
                </a:solidFill>
              </a:rPr>
              <a:t>execution</a:t>
            </a:r>
            <a:r>
              <a:rPr lang="en-US" altLang="zh-CN" dirty="0"/>
              <a:t> </a:t>
            </a:r>
            <a:r>
              <a:rPr lang="en-US" altLang="zh-CN" b="1" i="1" dirty="0"/>
              <a:t>results</a:t>
            </a:r>
            <a:r>
              <a:rPr lang="en-US" altLang="zh-CN" dirty="0"/>
              <a:t> in a </a:t>
            </a:r>
            <a:r>
              <a:rPr lang="en-US" altLang="zh-CN" b="1" i="1" dirty="0">
                <a:solidFill>
                  <a:srgbClr val="FF0000"/>
                </a:solidFill>
              </a:rPr>
              <a:t>consistent</a:t>
            </a:r>
            <a:r>
              <a:rPr lang="en-US" altLang="zh-CN" b="1" dirty="0">
                <a:solidFill>
                  <a:srgbClr val="FF0000"/>
                </a:solidFill>
              </a:rPr>
              <a:t> state</a:t>
            </a:r>
            <a:r>
              <a:rPr lang="en-US" altLang="zh-CN" b="1" dirty="0"/>
              <a:t> </a:t>
            </a:r>
            <a:r>
              <a:rPr lang="en-US" altLang="zh-CN" dirty="0"/>
              <a:t>!!!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So </a:t>
            </a:r>
            <a:r>
              <a:rPr lang="en-US" altLang="zh-CN" b="1" dirty="0">
                <a:solidFill>
                  <a:srgbClr val="0066FF"/>
                </a:solidFill>
              </a:rPr>
              <a:t>locks</a:t>
            </a:r>
            <a:r>
              <a:rPr lang="en-US" altLang="zh-CN" dirty="0"/>
              <a:t> </a:t>
            </a:r>
            <a:r>
              <a:rPr lang="en-US" altLang="zh-CN" b="1" i="1" dirty="0">
                <a:solidFill>
                  <a:srgbClr val="FF0000"/>
                </a:solidFill>
              </a:rPr>
              <a:t>can</a:t>
            </a:r>
            <a:r>
              <a:rPr lang="en-US" altLang="zh-CN" dirty="0"/>
              <a:t> </a:t>
            </a:r>
            <a:r>
              <a:rPr lang="en-US" altLang="zh-CN" b="1" dirty="0"/>
              <a:t>force</a:t>
            </a:r>
            <a:r>
              <a:rPr lang="en-US" altLang="zh-CN" dirty="0"/>
              <a:t> a </a:t>
            </a:r>
            <a:r>
              <a:rPr lang="en-US" altLang="zh-CN" b="1" dirty="0">
                <a:solidFill>
                  <a:srgbClr val="0066FF"/>
                </a:solidFill>
              </a:rPr>
              <a:t>schedule</a:t>
            </a:r>
            <a:r>
              <a:rPr lang="en-US" altLang="zh-CN" dirty="0"/>
              <a:t> to </a:t>
            </a:r>
            <a:r>
              <a:rPr lang="en-US" altLang="zh-CN" b="1" dirty="0">
                <a:solidFill>
                  <a:srgbClr val="0066FF"/>
                </a:solidFill>
              </a:rPr>
              <a:t>change</a:t>
            </a:r>
            <a:r>
              <a:rPr lang="en-US" altLang="zh-CN" dirty="0"/>
              <a:t> the </a:t>
            </a:r>
            <a:r>
              <a:rPr lang="en-US" altLang="zh-CN" b="1" dirty="0"/>
              <a:t>order</a:t>
            </a:r>
            <a:r>
              <a:rPr lang="en-US" altLang="zh-CN" dirty="0"/>
              <a:t> of </a:t>
            </a:r>
            <a:r>
              <a:rPr lang="en-US" altLang="zh-CN" b="1" dirty="0"/>
              <a:t>execution</a:t>
            </a:r>
            <a:r>
              <a:rPr lang="en-US" altLang="zh-CN" dirty="0"/>
              <a:t> of the </a:t>
            </a:r>
            <a:r>
              <a:rPr lang="en-US" altLang="zh-CN" b="1" dirty="0"/>
              <a:t>actions </a:t>
            </a:r>
            <a:r>
              <a:rPr lang="en-US" altLang="zh-CN" dirty="0"/>
              <a:t>so that: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Question: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571BB-1277-4FCA-9AA2-A23C2E85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50" y="2722733"/>
            <a:ext cx="2076190" cy="342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58734-3D60-46D2-ADDC-86682272F8F0}"/>
              </a:ext>
            </a:extLst>
          </p:cNvPr>
          <p:cNvSpPr txBox="1"/>
          <p:nvPr/>
        </p:nvSpPr>
        <p:spPr>
          <a:xfrm>
            <a:off x="1676350" y="4431867"/>
            <a:ext cx="7418718" cy="461665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  <a:r>
              <a:rPr lang="en-US" altLang="zh-CN" sz="2400" b="1" i="1" dirty="0">
                <a:solidFill>
                  <a:srgbClr val="FF0000"/>
                </a:solidFill>
              </a:rPr>
              <a:t>resulting</a:t>
            </a:r>
            <a:r>
              <a:rPr lang="en-US" altLang="zh-CN" sz="2400" b="1" dirty="0">
                <a:solidFill>
                  <a:srgbClr val="FF0000"/>
                </a:solidFill>
              </a:rPr>
              <a:t> execution</a:t>
            </a:r>
            <a:r>
              <a:rPr lang="en-US" altLang="zh-CN" sz="2400" dirty="0"/>
              <a:t> of the </a:t>
            </a:r>
            <a:r>
              <a:rPr lang="en-US" altLang="zh-CN" sz="2400" b="1" dirty="0">
                <a:solidFill>
                  <a:srgbClr val="0066FF"/>
                </a:solidFill>
              </a:rPr>
              <a:t>schedule</a:t>
            </a:r>
            <a:r>
              <a:rPr lang="en-US" altLang="zh-CN" sz="2400" dirty="0"/>
              <a:t> is </a:t>
            </a:r>
            <a:r>
              <a:rPr lang="en-US" altLang="zh-CN" sz="2400" b="1" dirty="0">
                <a:solidFill>
                  <a:srgbClr val="FF0000"/>
                </a:solidFill>
              </a:rPr>
              <a:t>serializable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52150-859E-49B8-AC33-6CE05E86DA30}"/>
              </a:ext>
            </a:extLst>
          </p:cNvPr>
          <p:cNvSpPr txBox="1"/>
          <p:nvPr/>
        </p:nvSpPr>
        <p:spPr>
          <a:xfrm>
            <a:off x="1676350" y="5844310"/>
            <a:ext cx="8833500" cy="83099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What</a:t>
            </a:r>
            <a:r>
              <a:rPr lang="en-US" altLang="zh-CN" sz="2400" dirty="0"/>
              <a:t> is the </a:t>
            </a:r>
            <a:r>
              <a:rPr lang="en-US" altLang="zh-CN" sz="2400" b="1" i="1" dirty="0">
                <a:solidFill>
                  <a:srgbClr val="0066FF"/>
                </a:solidFill>
              </a:rPr>
              <a:t>secret ingredient</a:t>
            </a:r>
            <a:r>
              <a:rPr lang="en-US" altLang="zh-CN" sz="2400" dirty="0">
                <a:solidFill>
                  <a:srgbClr val="0066FF"/>
                </a:solidFill>
              </a:rPr>
              <a:t> </a:t>
            </a:r>
            <a:r>
              <a:rPr lang="en-US" altLang="zh-CN" sz="2400" dirty="0"/>
              <a:t>that we need to </a:t>
            </a:r>
            <a:r>
              <a:rPr lang="en-US" altLang="zh-CN" sz="2400" b="1" i="1" dirty="0">
                <a:solidFill>
                  <a:srgbClr val="FF0000"/>
                </a:solidFill>
              </a:rPr>
              <a:t>add</a:t>
            </a:r>
            <a:r>
              <a:rPr lang="en-US" altLang="zh-CN" sz="2400" dirty="0"/>
              <a:t> to make </a:t>
            </a:r>
            <a:r>
              <a:rPr lang="en-US" altLang="zh-CN" sz="2400" b="1" dirty="0">
                <a:solidFill>
                  <a:srgbClr val="0066FF"/>
                </a:solidFill>
              </a:rPr>
              <a:t>locking</a:t>
            </a:r>
            <a:r>
              <a:rPr lang="en-US" altLang="zh-CN" sz="2400" dirty="0">
                <a:solidFill>
                  <a:srgbClr val="0066FF"/>
                </a:solidFill>
              </a:rPr>
              <a:t> </a:t>
            </a:r>
            <a:r>
              <a:rPr lang="en-US" altLang="zh-CN" sz="2400" dirty="0"/>
              <a:t>a </a:t>
            </a:r>
            <a:r>
              <a:rPr lang="en-US" altLang="zh-CN" sz="2400" b="1" i="1" dirty="0">
                <a:solidFill>
                  <a:srgbClr val="FF0000"/>
                </a:solidFill>
              </a:rPr>
              <a:t>sufficient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technique</a:t>
            </a:r>
            <a:r>
              <a:rPr lang="en-US" altLang="zh-CN" sz="2400" dirty="0"/>
              <a:t> to </a:t>
            </a:r>
            <a:r>
              <a:rPr lang="en-US" altLang="zh-CN" sz="2400" b="1" dirty="0"/>
              <a:t>ensure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66FF"/>
                </a:solidFill>
              </a:rPr>
              <a:t>serializability</a:t>
            </a:r>
            <a:r>
              <a:rPr lang="en-US" altLang="zh-CN" sz="2400" dirty="0"/>
              <a:t> ????</a:t>
            </a:r>
          </a:p>
        </p:txBody>
      </p:sp>
    </p:spTree>
    <p:extLst>
      <p:ext uri="{BB962C8B-B14F-4D97-AF65-F5344CB8AC3E}">
        <p14:creationId xmlns:p14="http://schemas.microsoft.com/office/powerpoint/2010/main" val="23388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Consider a simple transaction </a:t>
            </a:r>
            <a:r>
              <a:rPr lang="en-US" altLang="zh-CN" b="1" dirty="0"/>
              <a:t>T </a:t>
            </a:r>
            <a:r>
              <a:rPr lang="en-US" altLang="zh-CN" dirty="0"/>
              <a:t>that updates a value </a:t>
            </a:r>
            <a:r>
              <a:rPr lang="en-US" altLang="zh-CN" b="1" dirty="0"/>
              <a:t>x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Initially</a:t>
            </a:r>
            <a:r>
              <a:rPr lang="en-US" sz="2800" dirty="0"/>
              <a:t>, the database state is as follows: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9E5CF-0CF1-480E-B0BE-A20630289A2A}"/>
              </a:ext>
            </a:extLst>
          </p:cNvPr>
          <p:cNvSpPr txBox="1"/>
          <p:nvPr/>
        </p:nvSpPr>
        <p:spPr>
          <a:xfrm>
            <a:off x="1165411" y="2336286"/>
            <a:ext cx="2097742" cy="83099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T: x = x – 1000</a:t>
            </a:r>
          </a:p>
          <a:p>
            <a:r>
              <a:rPr lang="en-US" sz="2400" dirty="0"/>
              <a:t>    y = y + 1000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D8F36-0E12-4E03-A1C5-A9047031043A}"/>
              </a:ext>
            </a:extLst>
          </p:cNvPr>
          <p:cNvSpPr txBox="1"/>
          <p:nvPr/>
        </p:nvSpPr>
        <p:spPr>
          <a:xfrm>
            <a:off x="3590364" y="2751784"/>
            <a:ext cx="573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E.g., transfer $1000 from bank account x to 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8B0D2-E5E2-4FFF-BFE6-C66A5A2F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75" y="3955894"/>
            <a:ext cx="6809524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1: when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</a:t>
            </a:r>
            <a:r>
              <a:rPr lang="en-US" altLang="zh-CN" dirty="0"/>
              <a:t>starts, the transaction processing system writes a </a:t>
            </a:r>
            <a:r>
              <a:rPr lang="en-US" altLang="zh-CN" b="1" dirty="0">
                <a:solidFill>
                  <a:srgbClr val="FF0000"/>
                </a:solidFill>
              </a:rPr>
              <a:t>start transaction</a:t>
            </a:r>
            <a:r>
              <a:rPr lang="en-US" altLang="zh-CN" b="1" dirty="0"/>
              <a:t> </a:t>
            </a:r>
            <a:r>
              <a:rPr lang="en-US" altLang="zh-CN" dirty="0"/>
              <a:t>to </a:t>
            </a:r>
            <a:r>
              <a:rPr lang="en-US" altLang="zh-CN" b="1" dirty="0"/>
              <a:t>log</a:t>
            </a:r>
            <a:r>
              <a:rPr lang="en-US" altLang="zh-CN" dirty="0"/>
              <a:t> file: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64085E-2B05-48EA-B332-3C8888B8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76" y="2980666"/>
            <a:ext cx="6819048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2: 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</a:t>
            </a:r>
            <a:r>
              <a:rPr lang="en-US" altLang="zh-CN" dirty="0"/>
              <a:t>must </a:t>
            </a:r>
            <a:r>
              <a:rPr lang="en-US" altLang="zh-CN" b="1" dirty="0">
                <a:solidFill>
                  <a:srgbClr val="FF0000"/>
                </a:solidFill>
              </a:rPr>
              <a:t>read</a:t>
            </a:r>
            <a:r>
              <a:rPr lang="en-US" altLang="zh-CN" b="1" dirty="0"/>
              <a:t> </a:t>
            </a:r>
            <a:r>
              <a:rPr lang="en-US" altLang="zh-CN" dirty="0"/>
              <a:t>the data item </a:t>
            </a:r>
            <a:r>
              <a:rPr lang="en-US" altLang="zh-CN" b="1" dirty="0"/>
              <a:t>x</a:t>
            </a:r>
            <a:r>
              <a:rPr lang="en-US" altLang="zh-CN" dirty="0"/>
              <a:t> from </a:t>
            </a:r>
            <a:r>
              <a:rPr lang="en-US" altLang="zh-CN" b="1" dirty="0"/>
              <a:t>disk</a:t>
            </a:r>
            <a:r>
              <a:rPr lang="en-US" altLang="zh-CN" dirty="0"/>
              <a:t> into its </a:t>
            </a:r>
            <a:r>
              <a:rPr lang="en-US" altLang="zh-CN" b="1" dirty="0">
                <a:solidFill>
                  <a:srgbClr val="0066FF"/>
                </a:solidFill>
              </a:rPr>
              <a:t>memory buffer</a:t>
            </a:r>
            <a:r>
              <a:rPr lang="en-US" altLang="zh-CN" dirty="0"/>
              <a:t>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85850-D8B2-4E4B-BC2B-15077EFFB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3" y="3016524"/>
            <a:ext cx="6819048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2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3: To </a:t>
            </a:r>
            <a:r>
              <a:rPr lang="en-US" altLang="zh-CN" b="1" dirty="0"/>
              <a:t>update data on disk </a:t>
            </a:r>
            <a:r>
              <a:rPr lang="en-US" altLang="zh-CN" dirty="0"/>
              <a:t>, the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i="1" dirty="0">
                <a:solidFill>
                  <a:srgbClr val="FF0000"/>
                </a:solidFill>
              </a:rPr>
              <a:t>only</a:t>
            </a:r>
            <a:r>
              <a:rPr lang="en-US" altLang="zh-CN" b="1" dirty="0">
                <a:solidFill>
                  <a:srgbClr val="FF0000"/>
                </a:solidFill>
              </a:rPr>
              <a:t> update</a:t>
            </a:r>
            <a:r>
              <a:rPr lang="en-US" altLang="zh-CN" b="1" dirty="0"/>
              <a:t> </a:t>
            </a:r>
            <a:r>
              <a:rPr lang="en-US" altLang="zh-CN" dirty="0"/>
              <a:t>the data item </a:t>
            </a:r>
            <a:r>
              <a:rPr lang="en-US" altLang="zh-CN" b="1" dirty="0"/>
              <a:t>x</a:t>
            </a:r>
            <a:r>
              <a:rPr lang="en-US" altLang="zh-CN" dirty="0"/>
              <a:t> in its </a:t>
            </a:r>
            <a:r>
              <a:rPr lang="en-US" altLang="zh-CN" b="1" dirty="0">
                <a:solidFill>
                  <a:srgbClr val="0066FF"/>
                </a:solidFill>
              </a:rPr>
              <a:t>memory buffer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9F8E5-A0E4-45DB-8D85-4741FB66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55" y="2710274"/>
            <a:ext cx="6828571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3 (cont.): After updating,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i="1" dirty="0">
                <a:solidFill>
                  <a:srgbClr val="FF0000"/>
                </a:solidFill>
              </a:rPr>
              <a:t>also</a:t>
            </a:r>
            <a:r>
              <a:rPr lang="en-US" altLang="zh-CN" b="1" dirty="0">
                <a:solidFill>
                  <a:srgbClr val="FF0000"/>
                </a:solidFill>
              </a:rPr>
              <a:t> write</a:t>
            </a:r>
            <a:r>
              <a:rPr lang="en-US" altLang="zh-CN" dirty="0"/>
              <a:t> a </a:t>
            </a:r>
            <a:r>
              <a:rPr lang="en-US" altLang="zh-CN" b="1" dirty="0"/>
              <a:t>REDO</a:t>
            </a:r>
            <a:r>
              <a:rPr lang="en-US" altLang="zh-CN" dirty="0"/>
              <a:t> record to the </a:t>
            </a:r>
            <a:r>
              <a:rPr lang="en-US" altLang="zh-CN" b="1" dirty="0">
                <a:solidFill>
                  <a:srgbClr val="0066FF"/>
                </a:solidFill>
              </a:rPr>
              <a:t>log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7118F-5EFF-4933-A7F2-0A3E436B5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79" y="2810896"/>
            <a:ext cx="6809524" cy="2885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13F25-DCF6-4B7A-A4DC-4063F6D383E1}"/>
              </a:ext>
            </a:extLst>
          </p:cNvPr>
          <p:cNvSpPr/>
          <p:nvPr/>
        </p:nvSpPr>
        <p:spPr>
          <a:xfrm>
            <a:off x="1055178" y="5940851"/>
            <a:ext cx="8927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Notice 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 the </a:t>
            </a:r>
            <a:r>
              <a:rPr lang="en-US" altLang="zh-CN" sz="2400" b="1" i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US" altLang="zh-CN" sz="2400" b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 of x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written to the 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log.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log must be written 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before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transaction </a:t>
            </a:r>
            <a:r>
              <a:rPr lang="en-US" altLang="zh-CN" sz="2400" b="1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commits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7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Deferred Write and Redo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4: 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</a:t>
            </a:r>
            <a:r>
              <a:rPr lang="en-US" altLang="zh-CN" dirty="0"/>
              <a:t>then </a:t>
            </a:r>
            <a:r>
              <a:rPr lang="en-US" altLang="zh-CN" b="1" dirty="0">
                <a:solidFill>
                  <a:srgbClr val="FF0000"/>
                </a:solidFill>
              </a:rPr>
              <a:t>read </a:t>
            </a:r>
            <a:r>
              <a:rPr lang="en-US" altLang="zh-CN" b="1" dirty="0"/>
              <a:t>y</a:t>
            </a:r>
            <a:r>
              <a:rPr lang="en-US" altLang="zh-CN" dirty="0"/>
              <a:t> from </a:t>
            </a:r>
            <a:r>
              <a:rPr lang="en-US" altLang="zh-CN" b="1" dirty="0"/>
              <a:t>disk</a:t>
            </a:r>
            <a:r>
              <a:rPr lang="en-US" altLang="zh-CN" dirty="0"/>
              <a:t> into its </a:t>
            </a:r>
            <a:r>
              <a:rPr lang="en-US" altLang="zh-CN" b="1" dirty="0">
                <a:solidFill>
                  <a:srgbClr val="0066FF"/>
                </a:solidFill>
              </a:rPr>
              <a:t>memory buffer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24A72-A7EF-45B5-A023-353388D4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79" y="2765513"/>
            <a:ext cx="6809524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8252</TotalTime>
  <Words>513</Words>
  <Application>Microsoft Office PowerPoint</Application>
  <PresentationFormat>Widescreen</PresentationFormat>
  <Paragraphs>274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Chapter 20: Transaction (cont.) &amp; Chapter 21: Concurrency Control</vt:lpstr>
      <vt:lpstr>Implementing Transaction Processing using REDO logs</vt:lpstr>
      <vt:lpstr>Implementing Transaction Processing using REDO logs</vt:lpstr>
      <vt:lpstr>Example Transaction Processing using Deferred Write and Redo Logs</vt:lpstr>
      <vt:lpstr>Example Transaction Processing using Deferred Write and Redo Logs</vt:lpstr>
      <vt:lpstr>Example Transaction Processing using Deferred Write and Redo Logs</vt:lpstr>
      <vt:lpstr>Example Transaction Processing using Deferred Write and Redo Logs</vt:lpstr>
      <vt:lpstr>Example Transaction Processing using Deferred Write and Redo Logs</vt:lpstr>
      <vt:lpstr>Example Transaction Processing using Deferred Write and Redo Logs</vt:lpstr>
      <vt:lpstr>Example Transaction Processing using Deferred Write and Redo Logs</vt:lpstr>
      <vt:lpstr>Example Transaction Processing using Deferred Write and Redo Logs</vt:lpstr>
      <vt:lpstr>Example Transaction Processing using Deferred Write and Redo Logs</vt:lpstr>
      <vt:lpstr>Example Transaction Processing using Deferred Write and Redo Logs</vt:lpstr>
      <vt:lpstr>How Deferred Write + Redo Log Ensures Atomicity</vt:lpstr>
      <vt:lpstr>How Deferred Write + Redo Log Ensures Atomicity</vt:lpstr>
      <vt:lpstr>How Deferred Write + Redo Log Ensures Atomicity</vt:lpstr>
      <vt:lpstr>Chapter 21: Concurrency Control</vt:lpstr>
      <vt:lpstr>Intro to Concurrency Control</vt:lpstr>
      <vt:lpstr>PowerPoint Presentation</vt:lpstr>
      <vt:lpstr>Concurrency Control</vt:lpstr>
      <vt:lpstr>Definition of Schedule</vt:lpstr>
      <vt:lpstr>Example of Schedule</vt:lpstr>
      <vt:lpstr>Serial Schedule</vt:lpstr>
      <vt:lpstr>Database Consistency and Serial Schedules</vt:lpstr>
      <vt:lpstr>Serializable Schedule</vt:lpstr>
      <vt:lpstr>PowerPoint Presentation</vt:lpstr>
      <vt:lpstr>Non-serializable Schedule</vt:lpstr>
      <vt:lpstr>Non-serializable Schedule</vt:lpstr>
      <vt:lpstr>Intro to Locks</vt:lpstr>
      <vt:lpstr>Exclusive Locks</vt:lpstr>
      <vt:lpstr>Example of Locking</vt:lpstr>
      <vt:lpstr>Example of a Schedule with Locks</vt:lpstr>
      <vt:lpstr>Example of a Schedule with Locks</vt:lpstr>
      <vt:lpstr>Example 2 of Locking (with a Correct Outcome!)</vt:lpstr>
      <vt:lpstr>Example 2 of Locking (with a Correct Outcome!)</vt:lpstr>
      <vt:lpstr>Example 2 of Locking (with a Correct Outcome!)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Administrator</cp:lastModifiedBy>
  <cp:revision>717</cp:revision>
  <dcterms:created xsi:type="dcterms:W3CDTF">2015-09-18T05:48:25Z</dcterms:created>
  <dcterms:modified xsi:type="dcterms:W3CDTF">2017-11-15T20:47:32Z</dcterms:modified>
</cp:coreProperties>
</file>