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54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1" r:id="rId27"/>
    <p:sldId id="480" r:id="rId28"/>
    <p:sldId id="482" r:id="rId29"/>
    <p:sldId id="483" r:id="rId30"/>
    <p:sldId id="484" r:id="rId31"/>
    <p:sldId id="485" r:id="rId32"/>
    <p:sldId id="492" r:id="rId33"/>
    <p:sldId id="493" r:id="rId34"/>
    <p:sldId id="487" r:id="rId35"/>
    <p:sldId id="488" r:id="rId36"/>
    <p:sldId id="489" r:id="rId37"/>
    <p:sldId id="490" r:id="rId38"/>
    <p:sldId id="4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454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1"/>
            <p14:sldId id="480"/>
            <p14:sldId id="482"/>
            <p14:sldId id="483"/>
            <p14:sldId id="484"/>
            <p14:sldId id="485"/>
            <p14:sldId id="492"/>
            <p14:sldId id="493"/>
            <p14:sldId id="487"/>
            <p14:sldId id="488"/>
            <p14:sldId id="489"/>
            <p14:sldId id="490"/>
            <p14:sldId id="4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64774" autoAdjust="0"/>
  </p:normalViewPr>
  <p:slideViewPr>
    <p:cSldViewPr snapToGrid="0" snapToObjects="1">
      <p:cViewPr varScale="1">
        <p:scale>
          <a:sx n="52" d="100"/>
          <a:sy n="52" d="100"/>
        </p:scale>
        <p:origin x="-114" y="-4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9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Qualifying an attribute names with the relation name will not make the attribute name un-ambiguous</a:t>
            </a:r>
          </a:p>
          <a:p>
            <a:pPr marL="228600" indent="-228600">
              <a:buAutoNum type="arabicPeriod"/>
            </a:pPr>
            <a:r>
              <a:rPr lang="en-US" dirty="0"/>
              <a:t>(Because it's the same relation name !!!)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(Boolean) expression evaluates to true if   attr   is a member of the ( set of values )</a:t>
            </a:r>
          </a:p>
          <a:p>
            <a:pPr marL="228600" indent="-228600">
              <a:buAutoNum type="arabicPeriod"/>
            </a:pPr>
            <a:r>
              <a:rPr lang="en-US" dirty="0"/>
              <a:t>The (Boolean) expression evaluates to false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3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(Boolean) expression evaluates to true if   attr   is a member of the ( set of values )</a:t>
            </a:r>
          </a:p>
          <a:p>
            <a:pPr marL="228600" indent="-228600">
              <a:buAutoNum type="arabicPeriod"/>
            </a:pPr>
            <a:r>
              <a:rPr lang="en-US" dirty="0"/>
              <a:t>The (Boolean) expression evaluates to false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(Boolean) expression evaluates to true if   attr   is a member of the ( set of values )</a:t>
            </a:r>
          </a:p>
          <a:p>
            <a:pPr marL="228600" indent="-228600">
              <a:buAutoNum type="arabicPeriod"/>
            </a:pPr>
            <a:r>
              <a:rPr lang="en-US" dirty="0"/>
              <a:t>The (Boolean) expression evaluates to false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(Boolean) expression evaluates to true if   attr   is a member of the ( set of values )</a:t>
            </a:r>
          </a:p>
          <a:p>
            <a:pPr marL="228600" indent="-228600">
              <a:buAutoNum type="arabicPeriod"/>
            </a:pPr>
            <a:r>
              <a:rPr lang="en-US" dirty="0"/>
              <a:t>The (Boolean) expression evaluates to false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(Boolean) expression evaluates to true if   attr   is a member of the ( set of values )</a:t>
            </a:r>
          </a:p>
          <a:p>
            <a:pPr marL="228600" indent="-228600">
              <a:buAutoNum type="arabicPeriod"/>
            </a:pPr>
            <a:r>
              <a:rPr lang="en-US" dirty="0"/>
              <a:t>The (Boolean) expression evaluates to false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0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8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5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7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4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8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3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salary, </a:t>
            </a:r>
            <a:r>
              <a:rPr lang="en-US" dirty="0" err="1"/>
              <a:t>dno</a:t>
            </a:r>
            <a:r>
              <a:rPr lang="en-US" dirty="0"/>
              <a:t> of employees whose salary is greater than or equal to the salary of all employees in his/her own department !!!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0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9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This is useful</a:t>
            </a:r>
            <a:r>
              <a:rPr lang="en-US" baseline="0" dirty="0" smtClean="0"/>
              <a:t> </a:t>
            </a:r>
            <a:r>
              <a:rPr lang="en-US" dirty="0" smtClean="0"/>
              <a:t>if a relation has many attributes but only a few of those attributes are assigned</a:t>
            </a:r>
            <a:r>
              <a:rPr lang="en-US" baseline="0" dirty="0" smtClean="0"/>
              <a:t> </a:t>
            </a:r>
            <a:r>
              <a:rPr lang="en-US" dirty="0" smtClean="0"/>
              <a:t>values in the new tuple.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This is useful</a:t>
            </a:r>
            <a:r>
              <a:rPr lang="en-US" baseline="0" dirty="0" smtClean="0"/>
              <a:t> </a:t>
            </a:r>
            <a:r>
              <a:rPr lang="en-US" dirty="0" smtClean="0"/>
              <a:t>if a relation has many attributes but only a few of those attributes are assigned</a:t>
            </a:r>
            <a:r>
              <a:rPr lang="en-US" baseline="0" dirty="0" smtClean="0"/>
              <a:t> </a:t>
            </a:r>
            <a:r>
              <a:rPr lang="en-US" dirty="0" smtClean="0"/>
              <a:t>values in the new tuple.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A table WORKS_ON_INFO is created by U3A and is loaded with the joined information retrieved from the database by the query in U3B.</a:t>
            </a:r>
          </a:p>
          <a:p>
            <a:pPr marL="228600" indent="-228600">
              <a:buAutoNum type="arabicPeriod"/>
            </a:pPr>
            <a:r>
              <a:rPr lang="en-US" dirty="0"/>
              <a:t>Notice that the WORKS_ON_INFO table </a:t>
            </a:r>
            <a:r>
              <a:rPr lang="en-US" b="1" dirty="0"/>
              <a:t>may not be up to date</a:t>
            </a:r>
            <a:r>
              <a:rPr lang="en-US" dirty="0"/>
              <a:t>; that is, if we update any of the PROJECT,WORKS_ON, or EMPLOYEE relations </a:t>
            </a:r>
            <a:r>
              <a:rPr lang="en-US" b="1" dirty="0"/>
              <a:t>after issuing U3B</a:t>
            </a:r>
            <a:r>
              <a:rPr lang="en-US" dirty="0"/>
              <a:t>, the information in WORKS_ON_INFO </a:t>
            </a:r>
            <a:r>
              <a:rPr lang="en-US" b="1" dirty="0"/>
              <a:t>may become outdated</a:t>
            </a:r>
            <a:r>
              <a:rPr lang="en-US" dirty="0"/>
              <a:t>. We have to create a </a:t>
            </a:r>
            <a:r>
              <a:rPr lang="en-US" b="1" dirty="0"/>
              <a:t>view</a:t>
            </a:r>
            <a:r>
              <a:rPr lang="en-US" dirty="0"/>
              <a:t> to keep such a table up to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6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2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3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Qualifying an attribute names with the relation name will not make the attribute name un-ambiguous</a:t>
            </a:r>
          </a:p>
          <a:p>
            <a:pPr marL="228600" indent="-228600">
              <a:buAutoNum type="arabicPeriod"/>
            </a:pPr>
            <a:r>
              <a:rPr lang="en-US" dirty="0"/>
              <a:t>(Because it's the same relation name !!!)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Qualifying an attribute names with the relation name will not make the attribute name un-ambiguous</a:t>
            </a:r>
          </a:p>
          <a:p>
            <a:pPr marL="228600" indent="-228600">
              <a:buAutoNum type="arabicPeriod"/>
            </a:pPr>
            <a:r>
              <a:rPr lang="en-US" dirty="0"/>
              <a:t>(Because it's the same relation name !!!)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Qualifying an attribute names with the relation name will not make the attribute name un-ambiguous</a:t>
            </a:r>
          </a:p>
          <a:p>
            <a:pPr marL="228600" indent="-228600">
              <a:buAutoNum type="arabicPeriod"/>
            </a:pPr>
            <a:r>
              <a:rPr lang="en-US" dirty="0"/>
              <a:t>(Because it's the same relation name !!!)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Duplicate elimination is an expensive operation. One way to implement it is to sort the tuples first and then eliminate duplicates.</a:t>
            </a:r>
          </a:p>
          <a:p>
            <a:pPr marL="228600" indent="-228600">
              <a:buAutoNum type="arabicPeriod"/>
            </a:pPr>
            <a:r>
              <a:rPr lang="en-US" dirty="0"/>
              <a:t>The user may want to see duplicate tuples in the result of a query.</a:t>
            </a:r>
          </a:p>
          <a:p>
            <a:pPr marL="228600" indent="-228600">
              <a:buAutoNum type="arabicPeriod"/>
            </a:pPr>
            <a:r>
              <a:rPr lang="en-US" dirty="0"/>
              <a:t>When an aggregate function (see Section 7.1.7) is applied to tuples, in most cases we do not want to eliminate duplicates.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SELECT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Example 1</a:t>
            </a:r>
            <a:r>
              <a:rPr lang="en-US" sz="2800" dirty="0"/>
              <a:t>: find the name and address of employees working in the ‘Research’ department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following is the equivalence query in Relational Algebra: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31E44E-D344-42F8-A7FC-ECB632D59D0B}"/>
              </a:ext>
            </a:extLst>
          </p:cNvPr>
          <p:cNvSpPr txBox="1"/>
          <p:nvPr/>
        </p:nvSpPr>
        <p:spPr>
          <a:xfrm>
            <a:off x="1303867" y="2800350"/>
            <a:ext cx="631613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address</a:t>
            </a:r>
          </a:p>
          <a:p>
            <a:r>
              <a:rPr lang="en-US" sz="2400" dirty="0"/>
              <a:t>FROM Employee, </a:t>
            </a:r>
            <a:r>
              <a:rPr lang="en-US" sz="2400" dirty="0" err="1"/>
              <a:t>Departemnt</a:t>
            </a: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dnumber</a:t>
            </a:r>
            <a:r>
              <a:rPr lang="en-US" sz="2400" dirty="0"/>
              <a:t> AND </a:t>
            </a:r>
            <a:r>
              <a:rPr lang="en-US" sz="2400" dirty="0" err="1"/>
              <a:t>dname</a:t>
            </a:r>
            <a:r>
              <a:rPr lang="en-US" sz="2400" dirty="0"/>
              <a:t> = ‘Research’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BE883B-3B8D-4398-BAFA-5E76F062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7" y="4975404"/>
            <a:ext cx="6990476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as Sets in SQL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Recall that Relational Algebra has the following set operators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∪ (set union)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∩ (set intersection)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− (set difference)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× (Cartesian product)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Example: MySQL (version 5.5.24) will even accept the following UNION: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MySQL do not know about the meaning of each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540FEF-BF7C-454D-B4BC-941131AF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05" y="1460500"/>
            <a:ext cx="4114286" cy="33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E35F6D-61C0-42E9-9CE7-34DF8A52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695" y="2786292"/>
            <a:ext cx="532380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We have seen that you can use "ordinary" </a:t>
            </a:r>
            <a:r>
              <a:rPr lang="en-US" sz="2800" dirty="0" smtClean="0"/>
              <a:t>Boolean </a:t>
            </a:r>
            <a:r>
              <a:rPr lang="en-US" sz="2800" dirty="0"/>
              <a:t>conditions in the where clause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Other tuple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membership</a:t>
            </a:r>
            <a:r>
              <a:rPr lang="en-US" dirty="0"/>
              <a:t> test operator (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any selection </a:t>
            </a:r>
            <a:r>
              <a:rPr lang="en-US" dirty="0"/>
              <a:t>operator (</a:t>
            </a:r>
            <a:r>
              <a:rPr lang="en-US" b="1" dirty="0"/>
              <a:t>ANY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all selection </a:t>
            </a:r>
            <a:r>
              <a:rPr lang="en-US" dirty="0"/>
              <a:t>operator (</a:t>
            </a:r>
            <a:r>
              <a:rPr lang="en-US" b="1" dirty="0"/>
              <a:t>ALL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non-empty</a:t>
            </a:r>
            <a:r>
              <a:rPr lang="en-US" dirty="0"/>
              <a:t> set test operator (</a:t>
            </a:r>
            <a:r>
              <a:rPr lang="en-US" b="1" dirty="0"/>
              <a:t>EXISTS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test operator (</a:t>
            </a:r>
            <a:r>
              <a:rPr lang="en-US" b="1" dirty="0"/>
              <a:t>IS NULL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Wild card </a:t>
            </a:r>
            <a:r>
              <a:rPr lang="en-US" dirty="0"/>
              <a:t>characters ( _ and 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 and NOT-IN  Comparison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comparison operator </a:t>
            </a:r>
            <a:r>
              <a:rPr lang="en-US" sz="2800" b="1" dirty="0"/>
              <a:t>IN</a:t>
            </a:r>
            <a:r>
              <a:rPr lang="en-US" sz="2800" dirty="0"/>
              <a:t> tests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a value </a:t>
            </a:r>
            <a:r>
              <a:rPr lang="en-US" sz="2800" dirty="0">
                <a:solidFill>
                  <a:srgbClr val="FF0000"/>
                </a:solidFill>
              </a:rPr>
              <a:t>is contained </a:t>
            </a:r>
            <a:r>
              <a:rPr lang="en-US" sz="2800" dirty="0"/>
              <a:t>in a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Syntax: attr  </a:t>
            </a:r>
            <a:r>
              <a:rPr lang="en-US" b="1" dirty="0"/>
              <a:t>IN </a:t>
            </a:r>
            <a:r>
              <a:rPr lang="en-US" dirty="0"/>
              <a:t> ( set of values 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dirty="0" err="1"/>
              <a:t>fname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 of employees whose SSN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123456789 or 333445555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dirty="0" err="1"/>
              <a:t>fname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 of employees whose SSN </a:t>
            </a:r>
            <a:r>
              <a:rPr lang="en-US" dirty="0">
                <a:solidFill>
                  <a:srgbClr val="FF0000"/>
                </a:solidFill>
              </a:rPr>
              <a:t>is not equal to </a:t>
            </a:r>
            <a:r>
              <a:rPr lang="en-US" dirty="0"/>
              <a:t>123456789 or 333445555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77E247-3949-4905-BAA4-DC7C5CD8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77" y="5530895"/>
            <a:ext cx="5485714" cy="11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7C22F4-14DC-4F4E-A2E7-F69ADB146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784" y="5028569"/>
            <a:ext cx="5933333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ANY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ANT 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dirty="0"/>
              <a:t>Syntax: attr  </a:t>
            </a:r>
            <a:r>
              <a:rPr lang="en-US" dirty="0" err="1"/>
              <a:t>RelationalOperator</a:t>
            </a:r>
            <a:r>
              <a:rPr lang="en-US" dirty="0"/>
              <a:t> </a:t>
            </a:r>
            <a:r>
              <a:rPr lang="en-US" b="1" dirty="0"/>
              <a:t>any</a:t>
            </a:r>
            <a:r>
              <a:rPr lang="en-US" dirty="0"/>
              <a:t> ( set of values )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Meaning: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Example: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 FROM   employee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 WHERE  salary &gt;= ANY ( 30000, 50000 )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D3D9B66-22DA-400C-800E-C5D705F3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52" y="3313629"/>
            <a:ext cx="10228571" cy="11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9758" y="5001982"/>
            <a:ext cx="4632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why is the above </a:t>
            </a:r>
            <a:r>
              <a:rPr lang="en-US" dirty="0" err="1">
                <a:solidFill>
                  <a:srgbClr val="FF0000"/>
                </a:solidFill>
              </a:rPr>
              <a:t>quey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illegal?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SQL syntax, you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use an </a:t>
            </a:r>
            <a:r>
              <a:rPr lang="en-US" b="1" dirty="0"/>
              <a:t>explicit set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use a </a:t>
            </a:r>
            <a:r>
              <a:rPr lang="en-US" b="1" dirty="0"/>
              <a:t>subquery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/>
              <a:t>a set of </a:t>
            </a:r>
            <a:r>
              <a:rPr lang="en-US" b="1" dirty="0" smtClean="0"/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323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All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dirty="0"/>
              <a:t>Syntax: attr  </a:t>
            </a:r>
            <a:r>
              <a:rPr lang="en-US" dirty="0" err="1"/>
              <a:t>RelationalOperator</a:t>
            </a:r>
            <a:r>
              <a:rPr lang="en-US" dirty="0"/>
              <a:t>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dirty="0"/>
              <a:t>( set of values )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Meaning: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FROM   employee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WHERE  salary &gt;= ALL ( 30000, 50000 )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231E3A-D340-416A-8702-D192F7A2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84" y="3290080"/>
            <a:ext cx="9295238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! = ALL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323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 </a:t>
            </a:r>
            <a:r>
              <a:rPr lang="en-US" sz="2800" b="1" dirty="0"/>
              <a:t>! = ALL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FROM   employee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WHERE  ssn != ALL ('111-11-1111', '222-22-2222’)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x </a:t>
            </a:r>
            <a:r>
              <a:rPr lang="en-US" sz="2800" b="1" dirty="0"/>
              <a:t>!= ALL </a:t>
            </a:r>
            <a:r>
              <a:rPr lang="en-US" sz="2800" dirty="0"/>
              <a:t>(set of values) is the same as x </a:t>
            </a:r>
            <a:r>
              <a:rPr lang="en-US" sz="2800" b="1" dirty="0"/>
              <a:t>NOT IN </a:t>
            </a:r>
            <a:r>
              <a:rPr lang="en-US" sz="2800" dirty="0"/>
              <a:t>(set of values)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x = </a:t>
            </a:r>
            <a:r>
              <a:rPr lang="en-US" sz="2800" b="1" dirty="0"/>
              <a:t>ANY</a:t>
            </a:r>
            <a:r>
              <a:rPr lang="en-US" sz="2800" dirty="0"/>
              <a:t> (set of values) is the same as x </a:t>
            </a:r>
            <a:r>
              <a:rPr lang="en-US" sz="2800" b="1" dirty="0"/>
              <a:t>IN </a:t>
            </a:r>
            <a:r>
              <a:rPr lang="en-US" sz="2800" dirty="0"/>
              <a:t>(set of values)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of One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employees who salary is greater than or equal to John Smith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Another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8EF948-44DE-4392-902E-A7E47FC3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70" y="2866793"/>
            <a:ext cx="6961905" cy="13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C40751-EA47-462B-A0E8-82BCFE22AA87}"/>
              </a:ext>
            </a:extLst>
          </p:cNvPr>
          <p:cNvSpPr/>
          <p:nvPr/>
        </p:nvSpPr>
        <p:spPr>
          <a:xfrm>
            <a:off x="8922327" y="2866793"/>
            <a:ext cx="3225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Because there is only</a:t>
            </a:r>
            <a:r>
              <a:rPr lang="en-US" altLang="zh-CN" b="1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 salary value for 'John Smith', we can </a:t>
            </a:r>
            <a:r>
              <a:rPr lang="en-US" altLang="zh-CN" dirty="0">
                <a:solidFill>
                  <a:srgbClr val="FF0000"/>
                </a:solidFill>
              </a:rPr>
              <a:t>leave of ALL or ANY</a:t>
            </a:r>
            <a:r>
              <a:rPr lang="en-US" altLang="zh-CN" dirty="0"/>
              <a:t> in the set clause.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AE72627-D956-43CC-8D19-F9CE060C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70" y="4681539"/>
            <a:ext cx="4761905" cy="1342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7135CBB-E1C6-4D52-8531-45D154169DE4}"/>
              </a:ext>
            </a:extLst>
          </p:cNvPr>
          <p:cNvSpPr/>
          <p:nvPr/>
        </p:nvSpPr>
        <p:spPr>
          <a:xfrm>
            <a:off x="1442863" y="6443782"/>
            <a:ext cx="521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You get this error: </a:t>
            </a:r>
            <a:r>
              <a:rPr lang="en-US" dirty="0"/>
              <a:t>Subquery returns more than 1 row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3665B34-5EEE-4CD5-8371-454F36D53869}"/>
              </a:ext>
            </a:extLst>
          </p:cNvPr>
          <p:cNvSpPr/>
          <p:nvPr/>
        </p:nvSpPr>
        <p:spPr>
          <a:xfrm>
            <a:off x="6709166" y="4614303"/>
            <a:ext cx="4329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omit</a:t>
            </a:r>
            <a:r>
              <a:rPr lang="en-US" dirty="0"/>
              <a:t> ALL or ANY keywords on a set of size ≥ 2, SQL will report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!!!</a:t>
            </a:r>
          </a:p>
          <a:p>
            <a:endParaRPr lang="en-US" dirty="0"/>
          </a:p>
          <a:p>
            <a:r>
              <a:rPr lang="en-US" altLang="zh-CN" dirty="0"/>
              <a:t>Because this query returns </a:t>
            </a:r>
            <a:r>
              <a:rPr lang="en-US" altLang="zh-CN" b="1" dirty="0"/>
              <a:t>more</a:t>
            </a:r>
            <a:r>
              <a:rPr lang="en-US" altLang="zh-CN" dirty="0"/>
              <a:t> than 1 tuple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2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EXISTs and IS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323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Exists (set of values)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    exists ( 'a', 'b' )              // returns true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    exists ( )                       // returns false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IS NULL: testing for </a:t>
            </a:r>
            <a:r>
              <a:rPr lang="en-US" sz="2800" dirty="0">
                <a:solidFill>
                  <a:srgbClr val="FF0000"/>
                </a:solidFill>
              </a:rPr>
              <a:t>null values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all employee tuples that has a NULL value in the salary attribute: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9834F1-19EC-4C67-A493-9F4BA38D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7" y="5356481"/>
            <a:ext cx="453333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Wildcard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 Find </a:t>
            </a:r>
            <a:r>
              <a:rPr lang="en-US" sz="2800" dirty="0" err="1"/>
              <a:t>fname</a:t>
            </a:r>
            <a:r>
              <a:rPr lang="en-US" sz="2800" dirty="0"/>
              <a:t> and </a:t>
            </a:r>
            <a:r>
              <a:rPr lang="en-US" sz="2800" dirty="0" err="1"/>
              <a:t>lname</a:t>
            </a:r>
            <a:r>
              <a:rPr lang="en-US" sz="2800" dirty="0"/>
              <a:t> of employees whose last name start with an ‘S’?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When </a:t>
            </a:r>
            <a:r>
              <a:rPr lang="en-US" sz="2800" dirty="0">
                <a:solidFill>
                  <a:srgbClr val="FF0000"/>
                </a:solidFill>
              </a:rPr>
              <a:t>comparing strings</a:t>
            </a:r>
            <a:r>
              <a:rPr lang="en-US" sz="2800" dirty="0"/>
              <a:t>, you can use the </a:t>
            </a:r>
            <a:r>
              <a:rPr lang="en-US" sz="2800" b="1" dirty="0"/>
              <a:t>LIKE</a:t>
            </a:r>
            <a:r>
              <a:rPr lang="en-US" sz="2800" dirty="0"/>
              <a:t> operator to perform </a:t>
            </a:r>
            <a:r>
              <a:rPr lang="en-US" sz="2800" dirty="0">
                <a:solidFill>
                  <a:srgbClr val="FF0000"/>
                </a:solidFill>
              </a:rPr>
              <a:t>wildcard string comparison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Find </a:t>
            </a:r>
            <a:r>
              <a:rPr lang="en-US" dirty="0" err="1"/>
              <a:t>fname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 of employees whose last name start with an 'S’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F3028F-F5E3-4643-9036-124C20F47AF7}"/>
              </a:ext>
            </a:extLst>
          </p:cNvPr>
          <p:cNvSpPr txBox="1"/>
          <p:nvPr/>
        </p:nvSpPr>
        <p:spPr>
          <a:xfrm>
            <a:off x="2930389" y="4738419"/>
            <a:ext cx="330415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endParaRPr lang="en-US" sz="2400" dirty="0"/>
          </a:p>
          <a:p>
            <a:r>
              <a:rPr lang="en-US" sz="2400" dirty="0"/>
              <a:t>FROM   </a:t>
            </a:r>
            <a:r>
              <a:rPr lang="en-US" sz="2400" dirty="0" err="1"/>
              <a:t>E.mployee</a:t>
            </a:r>
            <a:endParaRPr lang="en-US" sz="2400" dirty="0"/>
          </a:p>
          <a:p>
            <a:r>
              <a:rPr lang="en-US" sz="2400" dirty="0"/>
              <a:t>WHERE  </a:t>
            </a:r>
            <a:r>
              <a:rPr lang="en-US" sz="2400" dirty="0" err="1"/>
              <a:t>lname</a:t>
            </a:r>
            <a:r>
              <a:rPr lang="en-US" sz="2400" dirty="0"/>
              <a:t> LIKE 'S%'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9CCBD2-E26C-4AF7-B68D-8D6FD8C901A2}"/>
              </a:ext>
            </a:extLst>
          </p:cNvPr>
          <p:cNvSpPr/>
          <p:nvPr/>
        </p:nvSpPr>
        <p:spPr>
          <a:xfrm>
            <a:off x="6558820" y="5565827"/>
            <a:ext cx="410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Percent (%) matches 0 or more characters</a:t>
            </a:r>
          </a:p>
        </p:txBody>
      </p:sp>
    </p:spTree>
    <p:extLst>
      <p:ext uri="{BB962C8B-B14F-4D97-AF65-F5344CB8AC3E}">
        <p14:creationId xmlns:p14="http://schemas.microsoft.com/office/powerpoint/2010/main" val="17393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Wildcard String Comparison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 Find all employees who were born during the 1970s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Wildcards</a:t>
            </a:r>
            <a:r>
              <a:rPr lang="en-US" sz="2800" dirty="0"/>
              <a:t> can </a:t>
            </a:r>
            <a:r>
              <a:rPr lang="en-US" sz="2800" dirty="0">
                <a:solidFill>
                  <a:srgbClr val="FF0000"/>
                </a:solidFill>
              </a:rPr>
              <a:t>ONLY </a:t>
            </a:r>
            <a:r>
              <a:rPr lang="en-US" sz="2800" dirty="0"/>
              <a:t>be used with the </a:t>
            </a:r>
            <a:r>
              <a:rPr lang="en-US" sz="2800" b="1" dirty="0"/>
              <a:t>LIKE</a:t>
            </a:r>
            <a:r>
              <a:rPr lang="en-US" sz="2800" dirty="0"/>
              <a:t> operator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following query will find </a:t>
            </a:r>
            <a:r>
              <a:rPr lang="en-US" dirty="0">
                <a:solidFill>
                  <a:srgbClr val="FF0000"/>
                </a:solidFill>
              </a:rPr>
              <a:t>people with last name equal to 'S%':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B473AF-A5D3-4522-B533-6F99484B91E3}"/>
              </a:ext>
            </a:extLst>
          </p:cNvPr>
          <p:cNvSpPr txBox="1"/>
          <p:nvPr/>
        </p:nvSpPr>
        <p:spPr>
          <a:xfrm>
            <a:off x="2930389" y="2460732"/>
            <a:ext cx="49667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endParaRPr lang="en-US" sz="2400" dirty="0"/>
          </a:p>
          <a:p>
            <a:r>
              <a:rPr lang="en-US" sz="2400" dirty="0"/>
              <a:t>FROM EMPLOYEE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Bdate</a:t>
            </a:r>
            <a:r>
              <a:rPr lang="en-US" sz="2400" dirty="0"/>
              <a:t> LIKE ‘_ _ 7 _ _ _ _ _ _ _’;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09C67F-8B85-480A-869D-BD13169A519F}"/>
              </a:ext>
            </a:extLst>
          </p:cNvPr>
          <p:cNvSpPr/>
          <p:nvPr/>
        </p:nvSpPr>
        <p:spPr>
          <a:xfrm>
            <a:off x="7937501" y="3291729"/>
            <a:ext cx="4099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Underscore (_) matches exactly one character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3AC1F6-D9E0-4315-95EC-F3A94ED8A38D}"/>
              </a:ext>
            </a:extLst>
          </p:cNvPr>
          <p:cNvSpPr txBox="1"/>
          <p:nvPr/>
        </p:nvSpPr>
        <p:spPr>
          <a:xfrm>
            <a:off x="1636374" y="5310520"/>
            <a:ext cx="343439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 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endParaRPr lang="en-US" sz="2400" dirty="0"/>
          </a:p>
          <a:p>
            <a:r>
              <a:rPr lang="en-US" sz="2400" dirty="0"/>
              <a:t>     FROM   employee</a:t>
            </a:r>
          </a:p>
          <a:p>
            <a:r>
              <a:rPr lang="en-US" sz="2400" dirty="0"/>
              <a:t>     WHERE  </a:t>
            </a:r>
            <a:r>
              <a:rPr lang="en-US" sz="2400" dirty="0" err="1"/>
              <a:t>lname</a:t>
            </a:r>
            <a:r>
              <a:rPr lang="en-US" sz="2400" dirty="0"/>
              <a:t> = 'S%' </a:t>
            </a:r>
          </a:p>
        </p:txBody>
      </p:sp>
    </p:spTree>
    <p:extLst>
      <p:ext uri="{BB962C8B-B14F-4D97-AF65-F5344CB8AC3E}">
        <p14:creationId xmlns:p14="http://schemas.microsoft.com/office/powerpoint/2010/main" val="12362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SELECT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765"/>
            <a:ext cx="10515600" cy="189970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000" b="1" dirty="0"/>
              <a:t>Example 2</a:t>
            </a:r>
            <a:r>
              <a:rPr lang="en-US" sz="2000" dirty="0"/>
              <a:t>: For the projects located in 'Stafford', find the name of the project, the name of the controlling department, the last name of the department's manager, his address and birthdate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7BC88B-52E5-4CB5-8A47-DF252B250225}"/>
              </a:ext>
            </a:extLst>
          </p:cNvPr>
          <p:cNvSpPr txBox="1"/>
          <p:nvPr/>
        </p:nvSpPr>
        <p:spPr>
          <a:xfrm>
            <a:off x="1151466" y="2638969"/>
            <a:ext cx="631613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pnumber</a:t>
            </a:r>
            <a:r>
              <a:rPr lang="en-US" sz="2000" dirty="0"/>
              <a:t>, </a:t>
            </a:r>
            <a:r>
              <a:rPr lang="en-US" sz="2000" dirty="0" err="1"/>
              <a:t>pname</a:t>
            </a:r>
            <a:r>
              <a:rPr lang="en-US" sz="2000" dirty="0"/>
              <a:t>, </a:t>
            </a:r>
            <a:r>
              <a:rPr lang="en-US" sz="2000" dirty="0" err="1"/>
              <a:t>plocation</a:t>
            </a:r>
            <a:endParaRPr lang="en-US" sz="2000" dirty="0"/>
          </a:p>
          <a:p>
            <a:r>
              <a:rPr lang="en-US" sz="2000" dirty="0"/>
              <a:t>FROM project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plocation</a:t>
            </a:r>
            <a:r>
              <a:rPr lang="en-US" sz="2000" dirty="0"/>
              <a:t> = 'Stafford';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1C65B6-565B-416E-88FC-ED779C123CB1}"/>
              </a:ext>
            </a:extLst>
          </p:cNvPr>
          <p:cNvSpPr txBox="1"/>
          <p:nvPr/>
        </p:nvSpPr>
        <p:spPr>
          <a:xfrm>
            <a:off x="1151466" y="2290777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 in 'Stafford' can be found as follows: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CE9935C-4E2F-4502-9E5B-F218C9377E51}"/>
              </a:ext>
            </a:extLst>
          </p:cNvPr>
          <p:cNvSpPr txBox="1"/>
          <p:nvPr/>
        </p:nvSpPr>
        <p:spPr>
          <a:xfrm>
            <a:off x="1151465" y="4230697"/>
            <a:ext cx="631613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pnumber</a:t>
            </a:r>
            <a:r>
              <a:rPr lang="en-US" sz="2000" dirty="0"/>
              <a:t>, </a:t>
            </a:r>
            <a:r>
              <a:rPr lang="en-US" sz="2000" dirty="0" err="1"/>
              <a:t>pname</a:t>
            </a:r>
            <a:r>
              <a:rPr lang="en-US" sz="2000" dirty="0"/>
              <a:t>, </a:t>
            </a:r>
            <a:r>
              <a:rPr lang="en-US" sz="2000" dirty="0" err="1"/>
              <a:t>dname</a:t>
            </a:r>
            <a:r>
              <a:rPr lang="en-US" sz="2000" dirty="0"/>
              <a:t>, </a:t>
            </a:r>
            <a:r>
              <a:rPr lang="en-US" sz="2000" dirty="0" err="1"/>
              <a:t>mgrssn</a:t>
            </a:r>
            <a:endParaRPr lang="en-US" sz="2000" dirty="0"/>
          </a:p>
          <a:p>
            <a:r>
              <a:rPr lang="en-US" sz="2000" dirty="0"/>
              <a:t>FROM project, department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dnum</a:t>
            </a:r>
            <a:r>
              <a:rPr lang="en-US" sz="2000" dirty="0"/>
              <a:t> = </a:t>
            </a:r>
            <a:r>
              <a:rPr lang="en-US" sz="2000" dirty="0" err="1"/>
              <a:t>dnumber</a:t>
            </a:r>
            <a:r>
              <a:rPr lang="en-US" sz="2000" dirty="0"/>
              <a:t> AND </a:t>
            </a:r>
            <a:r>
              <a:rPr lang="en-US" sz="2000" dirty="0" err="1"/>
              <a:t>plocation</a:t>
            </a:r>
            <a:r>
              <a:rPr lang="en-US" sz="2000" dirty="0"/>
              <a:t> = 'Stafford';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F984E05-A8C0-4A82-9647-1D7A5C0E44B5}"/>
              </a:ext>
            </a:extLst>
          </p:cNvPr>
          <p:cNvSpPr txBox="1"/>
          <p:nvPr/>
        </p:nvSpPr>
        <p:spPr>
          <a:xfrm>
            <a:off x="1151465" y="3882505"/>
            <a:ext cx="83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controlling department of these projects is added as follows: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C92614-322C-4515-BFF4-D4A8409199F9}"/>
              </a:ext>
            </a:extLst>
          </p:cNvPr>
          <p:cNvSpPr txBox="1"/>
          <p:nvPr/>
        </p:nvSpPr>
        <p:spPr>
          <a:xfrm>
            <a:off x="1168402" y="5788563"/>
            <a:ext cx="760306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pname</a:t>
            </a:r>
            <a:r>
              <a:rPr lang="en-US" sz="2000" dirty="0"/>
              <a:t>, </a:t>
            </a:r>
            <a:r>
              <a:rPr lang="en-US" sz="2000" dirty="0" err="1"/>
              <a:t>dname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, address </a:t>
            </a:r>
            <a:r>
              <a:rPr lang="en-US" sz="2000" dirty="0" err="1"/>
              <a:t>bdate</a:t>
            </a:r>
            <a:endParaRPr lang="en-US" sz="2000" dirty="0"/>
          </a:p>
          <a:p>
            <a:r>
              <a:rPr lang="en-US" sz="2000" dirty="0"/>
              <a:t>FROM project, department, employee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dnum</a:t>
            </a:r>
            <a:r>
              <a:rPr lang="en-US" sz="2000" dirty="0"/>
              <a:t> = </a:t>
            </a:r>
            <a:r>
              <a:rPr lang="en-US" sz="2000" dirty="0" err="1"/>
              <a:t>dnumber</a:t>
            </a:r>
            <a:r>
              <a:rPr lang="en-US" sz="2000" dirty="0"/>
              <a:t> AND </a:t>
            </a:r>
            <a:r>
              <a:rPr lang="en-US" sz="2000" dirty="0" err="1"/>
              <a:t>mgrssn</a:t>
            </a:r>
            <a:r>
              <a:rPr lang="en-US" sz="2000" dirty="0"/>
              <a:t> = ssn AND </a:t>
            </a:r>
            <a:r>
              <a:rPr lang="en-US" sz="2000" dirty="0" err="1"/>
              <a:t>plocation</a:t>
            </a:r>
            <a:r>
              <a:rPr lang="en-US" sz="2000" dirty="0"/>
              <a:t> = 'Stafford';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A2409F-8E26-48B7-A702-A8FCD0B77872}"/>
              </a:ext>
            </a:extLst>
          </p:cNvPr>
          <p:cNvSpPr txBox="1"/>
          <p:nvPr/>
        </p:nvSpPr>
        <p:spPr>
          <a:xfrm>
            <a:off x="1168402" y="5440371"/>
            <a:ext cx="855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the manager information is added as follows:</a:t>
            </a:r>
          </a:p>
        </p:txBody>
      </p:sp>
    </p:spTree>
    <p:extLst>
      <p:ext uri="{BB962C8B-B14F-4D97-AF65-F5344CB8AC3E}">
        <p14:creationId xmlns:p14="http://schemas.microsoft.com/office/powerpoint/2010/main" val="1889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Tuple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Another feature allows the use of </a:t>
            </a:r>
            <a:r>
              <a:rPr lang="en-US" sz="2800" b="1" dirty="0"/>
              <a:t>arithmetic</a:t>
            </a:r>
            <a:r>
              <a:rPr lang="en-US" sz="2800" dirty="0"/>
              <a:t> in queries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+, −, *, and division /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Show the resulting salaries if every employee working on the ‘</a:t>
            </a:r>
            <a:r>
              <a:rPr lang="en-US" sz="2800" dirty="0" err="1"/>
              <a:t>ProductX</a:t>
            </a:r>
            <a:r>
              <a:rPr lang="en-US" sz="2800" dirty="0"/>
              <a:t>’ project is given a 10% raise.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C726BB-A0C4-4091-AD85-4123D97B3AC8}"/>
              </a:ext>
            </a:extLst>
          </p:cNvPr>
          <p:cNvSpPr txBox="1"/>
          <p:nvPr/>
        </p:nvSpPr>
        <p:spPr>
          <a:xfrm>
            <a:off x="1270613" y="4263116"/>
            <a:ext cx="956918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E.Fname</a:t>
            </a:r>
            <a:r>
              <a:rPr lang="en-US" sz="2400" dirty="0"/>
              <a:t>, E.Lname, </a:t>
            </a:r>
            <a:r>
              <a:rPr lang="en-US" sz="2400" dirty="0">
                <a:solidFill>
                  <a:srgbClr val="FF0000"/>
                </a:solidFill>
              </a:rPr>
              <a:t>1.1 * </a:t>
            </a:r>
            <a:r>
              <a:rPr lang="en-US" sz="2400" dirty="0" err="1">
                <a:solidFill>
                  <a:srgbClr val="FF0000"/>
                </a:solidFill>
              </a:rPr>
              <a:t>E.Salary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dirty="0" err="1"/>
              <a:t>Increased_sal</a:t>
            </a:r>
            <a:endParaRPr lang="en-US" sz="2400" dirty="0"/>
          </a:p>
          <a:p>
            <a:r>
              <a:rPr lang="en-US" sz="2400" dirty="0"/>
              <a:t>FROM EMPLOYEE AS E, WORKS_ON AS W, PROJECT AS P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E.Ssn</a:t>
            </a:r>
            <a:r>
              <a:rPr lang="en-US" sz="2400" dirty="0"/>
              <a:t> = </a:t>
            </a:r>
            <a:r>
              <a:rPr lang="en-US" sz="2400" dirty="0" err="1"/>
              <a:t>W.Essn</a:t>
            </a:r>
            <a:r>
              <a:rPr lang="en-US" sz="2400" dirty="0"/>
              <a:t> AND </a:t>
            </a:r>
            <a:r>
              <a:rPr lang="en-US" sz="2400" dirty="0" err="1"/>
              <a:t>W.Pno</a:t>
            </a:r>
            <a:r>
              <a:rPr lang="en-US" sz="2400" dirty="0"/>
              <a:t> = </a:t>
            </a:r>
            <a:r>
              <a:rPr lang="en-US" sz="2400" dirty="0" err="1"/>
              <a:t>P.Pnumber</a:t>
            </a:r>
            <a:r>
              <a:rPr lang="en-US" sz="2400" dirty="0"/>
              <a:t> AND </a:t>
            </a:r>
            <a:r>
              <a:rPr lang="en-US" sz="2400" dirty="0" err="1"/>
              <a:t>P.Pname</a:t>
            </a:r>
            <a:r>
              <a:rPr lang="en-US" sz="2400" dirty="0"/>
              <a:t> = ‘</a:t>
            </a:r>
            <a:r>
              <a:rPr lang="en-US" sz="2400" dirty="0" err="1"/>
              <a:t>ProductX</a:t>
            </a:r>
            <a:r>
              <a:rPr lang="en-US" sz="2400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8312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Nested query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/>
              <a:t>nested query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SELECT query </a:t>
            </a:r>
            <a:r>
              <a:rPr lang="en-US" dirty="0"/>
              <a:t>where the </a:t>
            </a:r>
            <a:r>
              <a:rPr lang="en-US" dirty="0">
                <a:solidFill>
                  <a:srgbClr val="FF0000"/>
                </a:solidFill>
              </a:rPr>
              <a:t>WHERE clause </a:t>
            </a:r>
            <a:r>
              <a:rPr lang="en-US" dirty="0"/>
              <a:t>contains </a:t>
            </a:r>
            <a:r>
              <a:rPr lang="en-US" dirty="0">
                <a:solidFill>
                  <a:srgbClr val="FF0000"/>
                </a:solidFill>
              </a:rPr>
              <a:t>subquery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In theory, nesting can be arbitrarily </a:t>
            </a:r>
            <a:r>
              <a:rPr lang="en-US" dirty="0" smtClean="0"/>
              <a:t>deep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CBCB33D-0A93-4DDD-BA52-41CDDA4B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8" y="2858049"/>
            <a:ext cx="52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simple (= non-correlated)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Query 1: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of </a:t>
            </a:r>
            <a:r>
              <a:rPr lang="en-US" b="1" dirty="0"/>
              <a:t>employees</a:t>
            </a:r>
            <a:r>
              <a:rPr lang="en-US" dirty="0"/>
              <a:t> in the "Research" </a:t>
            </a:r>
            <a:r>
              <a:rPr lang="en-US" b="1" dirty="0"/>
              <a:t>department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Solution: using a NON-nested query (uses a </a:t>
            </a:r>
            <a:r>
              <a:rPr lang="en-US" b="1" dirty="0"/>
              <a:t>join</a:t>
            </a:r>
            <a:r>
              <a:rPr lang="en-US" dirty="0"/>
              <a:t>):</a:t>
            </a:r>
          </a:p>
          <a:p>
            <a:pPr lvl="1">
              <a:lnSpc>
                <a:spcPct val="110000"/>
              </a:lnSpc>
            </a:pPr>
            <a:endParaRPr lang="en-US" b="1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Solution using a </a:t>
            </a:r>
            <a:r>
              <a:rPr lang="en-US" b="1" dirty="0"/>
              <a:t>nested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D5DF592-60A0-4219-AE0B-2B240005159C}"/>
              </a:ext>
            </a:extLst>
          </p:cNvPr>
          <p:cNvSpPr txBox="1"/>
          <p:nvPr/>
        </p:nvSpPr>
        <p:spPr>
          <a:xfrm>
            <a:off x="1636374" y="3326444"/>
            <a:ext cx="633443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endParaRPr lang="en-US" sz="2400" dirty="0"/>
          </a:p>
          <a:p>
            <a:r>
              <a:rPr lang="en-US" sz="2400" dirty="0"/>
              <a:t>FROM   employee, department        </a:t>
            </a:r>
          </a:p>
          <a:p>
            <a:r>
              <a:rPr lang="en-US" sz="2400" dirty="0"/>
              <a:t>WHERE 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dnumber</a:t>
            </a:r>
            <a:r>
              <a:rPr lang="en-US" sz="2400" dirty="0"/>
              <a:t> AND  </a:t>
            </a:r>
            <a:r>
              <a:rPr lang="en-US" sz="2400" dirty="0" err="1"/>
              <a:t>dname</a:t>
            </a:r>
            <a:r>
              <a:rPr lang="en-US" sz="2400" dirty="0"/>
              <a:t> = 'Research'</a:t>
            </a:r>
          </a:p>
        </p:txBody>
      </p:sp>
    </p:spTree>
    <p:extLst>
      <p:ext uri="{BB962C8B-B14F-4D97-AF65-F5344CB8AC3E}">
        <p14:creationId xmlns:p14="http://schemas.microsoft.com/office/powerpoint/2010/main" val="19901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simple (= non-correlated) nested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Suppose we know that the 'Research' department has the department number 5, we can write the query as: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 can use a </a:t>
            </a:r>
            <a:r>
              <a:rPr lang="en-US" sz="2800" b="1" dirty="0"/>
              <a:t>subquery</a:t>
            </a:r>
            <a:r>
              <a:rPr lang="en-US" sz="2800" dirty="0"/>
              <a:t> to </a:t>
            </a:r>
            <a:r>
              <a:rPr lang="en-US" sz="2800" dirty="0" smtClean="0"/>
              <a:t>find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department number </a:t>
            </a:r>
            <a:r>
              <a:rPr lang="en-US" sz="2800" dirty="0"/>
              <a:t>of the </a:t>
            </a:r>
            <a:r>
              <a:rPr lang="en-US" sz="2800" dirty="0">
                <a:solidFill>
                  <a:srgbClr val="FF0000"/>
                </a:solidFill>
              </a:rPr>
              <a:t>Research department</a:t>
            </a:r>
            <a:r>
              <a:rPr lang="en-US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( SELECT </a:t>
            </a:r>
            <a:r>
              <a:rPr lang="en-US" dirty="0" err="1"/>
              <a:t>dnumber</a:t>
            </a:r>
            <a:r>
              <a:rPr lang="en-US" dirty="0"/>
              <a:t> FROM  department WHERE </a:t>
            </a:r>
            <a:r>
              <a:rPr lang="en-US" dirty="0" err="1"/>
              <a:t>dname</a:t>
            </a:r>
            <a:r>
              <a:rPr lang="en-US" dirty="0"/>
              <a:t> = 'Research’ )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Therefore, the solution can be expressed as a </a:t>
            </a:r>
            <a:r>
              <a:rPr lang="en-US" sz="2800" b="1" dirty="0"/>
              <a:t>nested query </a:t>
            </a:r>
            <a:r>
              <a:rPr lang="en-US" sz="2800" dirty="0"/>
              <a:t>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81B736-B032-4E8F-9374-43903CE9A52D}"/>
              </a:ext>
            </a:extLst>
          </p:cNvPr>
          <p:cNvSpPr txBox="1"/>
          <p:nvPr/>
        </p:nvSpPr>
        <p:spPr>
          <a:xfrm>
            <a:off x="1170547" y="2757930"/>
            <a:ext cx="295287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endParaRPr lang="en-US" sz="2400" dirty="0"/>
          </a:p>
          <a:p>
            <a:r>
              <a:rPr lang="en-US" sz="2400" dirty="0"/>
              <a:t>FROM   employee</a:t>
            </a:r>
          </a:p>
          <a:p>
            <a:r>
              <a:rPr lang="en-US" sz="2400" dirty="0"/>
              <a:t>WHERE  </a:t>
            </a:r>
            <a:r>
              <a:rPr lang="en-US" sz="2400" dirty="0" err="1"/>
              <a:t>dno</a:t>
            </a:r>
            <a:r>
              <a:rPr lang="en-US" sz="2400" dirty="0"/>
              <a:t>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579C494-E9B7-4008-B910-C42F9E0E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00" y="5267524"/>
            <a:ext cx="6200000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simple (= non-correlated) nested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Query 2: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of </a:t>
            </a:r>
            <a:r>
              <a:rPr lang="en-US" b="1" dirty="0"/>
              <a:t>employees</a:t>
            </a:r>
            <a:r>
              <a:rPr lang="en-US" dirty="0"/>
              <a:t> that do not have any dependent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1) Conceptual solution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dirty="0"/>
              <a:t>2) Which is equivalent to:</a:t>
            </a:r>
          </a:p>
          <a:p>
            <a:pPr lvl="1">
              <a:lnSpc>
                <a:spcPct val="110000"/>
              </a:lnSpc>
            </a:pPr>
            <a:endParaRPr lang="en-US" b="1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D5DF592-60A0-4219-AE0B-2B240005159C}"/>
              </a:ext>
            </a:extLst>
          </p:cNvPr>
          <p:cNvSpPr txBox="1"/>
          <p:nvPr/>
        </p:nvSpPr>
        <p:spPr>
          <a:xfrm>
            <a:off x="1877915" y="3150881"/>
            <a:ext cx="46264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  employee</a:t>
            </a:r>
          </a:p>
          <a:p>
            <a:r>
              <a:rPr lang="en-US" dirty="0"/>
              <a:t>WHERE  ssn </a:t>
            </a:r>
            <a:r>
              <a:rPr lang="en-US" b="1" dirty="0"/>
              <a:t>IN </a:t>
            </a:r>
          </a:p>
          <a:p>
            <a:r>
              <a:rPr lang="en-US" dirty="0"/>
              <a:t>              { ssn of employees without dependent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8793B9-90BF-4C9F-BF4E-0BFA44FC57E4}"/>
              </a:ext>
            </a:extLst>
          </p:cNvPr>
          <p:cNvSpPr txBox="1"/>
          <p:nvPr/>
        </p:nvSpPr>
        <p:spPr>
          <a:xfrm>
            <a:off x="1892291" y="4925049"/>
            <a:ext cx="57507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  employee</a:t>
            </a:r>
          </a:p>
          <a:p>
            <a:r>
              <a:rPr lang="en-US" dirty="0"/>
              <a:t>WHERE  ssn </a:t>
            </a:r>
            <a:r>
              <a:rPr lang="en-US" b="1" dirty="0"/>
              <a:t>NOT IN</a:t>
            </a:r>
          </a:p>
          <a:p>
            <a:r>
              <a:rPr lang="en-US" dirty="0"/>
              <a:t>              { ssn of employees with (one or more) dependent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846B28-82C6-4EE9-A323-2F5B6070BFED}"/>
              </a:ext>
            </a:extLst>
          </p:cNvPr>
          <p:cNvSpPr/>
          <p:nvPr/>
        </p:nvSpPr>
        <p:spPr>
          <a:xfrm>
            <a:off x="7349707" y="2934740"/>
            <a:ext cx="464101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3) We can write this in SQL 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B4F445-CAD5-4CA4-AC51-584196A2043B}"/>
              </a:ext>
            </a:extLst>
          </p:cNvPr>
          <p:cNvSpPr txBox="1"/>
          <p:nvPr/>
        </p:nvSpPr>
        <p:spPr>
          <a:xfrm>
            <a:off x="8397213" y="3474047"/>
            <a:ext cx="316997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  employee</a:t>
            </a:r>
          </a:p>
          <a:p>
            <a:r>
              <a:rPr lang="en-US" dirty="0"/>
              <a:t>WHERE  ssn NOT IN</a:t>
            </a:r>
          </a:p>
          <a:p>
            <a:r>
              <a:rPr lang="en-US" dirty="0"/>
              <a:t>               (SELECT </a:t>
            </a:r>
            <a:r>
              <a:rPr lang="en-US" dirty="0" err="1"/>
              <a:t>essn</a:t>
            </a:r>
            <a:endParaRPr lang="en-US" dirty="0"/>
          </a:p>
          <a:p>
            <a:r>
              <a:rPr lang="en-US" dirty="0"/>
              <a:t>                 FROM   dependent);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So far, the nested queries above are </a:t>
            </a:r>
            <a:r>
              <a:rPr lang="en-US" sz="2800" dirty="0">
                <a:solidFill>
                  <a:srgbClr val="FF0000"/>
                </a:solidFill>
              </a:rPr>
              <a:t>uncorrelated</a:t>
            </a:r>
            <a:r>
              <a:rPr lang="en-US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inner (sub)query </a:t>
            </a:r>
            <a:r>
              <a:rPr lang="en-US" dirty="0"/>
              <a:t>is a </a:t>
            </a:r>
            <a:r>
              <a:rPr lang="en-US" b="1" dirty="0"/>
              <a:t>stand-alone</a:t>
            </a:r>
            <a:r>
              <a:rPr lang="en-US" dirty="0"/>
              <a:t> query that can be </a:t>
            </a:r>
            <a:r>
              <a:rPr lang="en-US" dirty="0">
                <a:solidFill>
                  <a:srgbClr val="FF0000"/>
                </a:solidFill>
              </a:rPr>
              <a:t>executed independently</a:t>
            </a:r>
            <a:r>
              <a:rPr lang="en-US" dirty="0"/>
              <a:t> from the </a:t>
            </a:r>
            <a:r>
              <a:rPr lang="en-US" b="1" dirty="0"/>
              <a:t>outer query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b="1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inner query is </a:t>
            </a:r>
            <a:r>
              <a:rPr lang="en-US" dirty="0">
                <a:solidFill>
                  <a:srgbClr val="FF0000"/>
                </a:solidFill>
              </a:rPr>
              <a:t>completely independent </a:t>
            </a:r>
            <a:r>
              <a:rPr lang="en-US" dirty="0"/>
              <a:t>from the outer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FD24DB-76E3-46E8-8CA4-AB9E10975E64}"/>
              </a:ext>
            </a:extLst>
          </p:cNvPr>
          <p:cNvSpPr txBox="1"/>
          <p:nvPr/>
        </p:nvSpPr>
        <p:spPr>
          <a:xfrm>
            <a:off x="1596235" y="3682033"/>
            <a:ext cx="615028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  employee</a:t>
            </a:r>
          </a:p>
          <a:p>
            <a:r>
              <a:rPr lang="en-US" dirty="0"/>
              <a:t>WHERE  ssn NOT </a:t>
            </a:r>
            <a:r>
              <a:rPr lang="en-US" b="1" dirty="0"/>
              <a:t>IN</a:t>
            </a:r>
          </a:p>
          <a:p>
            <a:r>
              <a:rPr lang="en-US" dirty="0"/>
              <a:t>               (SELECT </a:t>
            </a:r>
            <a:r>
              <a:rPr lang="en-US" dirty="0" err="1"/>
              <a:t>essn</a:t>
            </a:r>
            <a:r>
              <a:rPr lang="en-US" dirty="0"/>
              <a:t>               /* Can be executed by itself */     </a:t>
            </a:r>
          </a:p>
          <a:p>
            <a:r>
              <a:rPr lang="en-US" dirty="0"/>
              <a:t>	FROM   dependent) </a:t>
            </a:r>
          </a:p>
        </p:txBody>
      </p:sp>
    </p:spTree>
    <p:extLst>
      <p:ext uri="{BB962C8B-B14F-4D97-AF65-F5344CB8AC3E}">
        <p14:creationId xmlns:p14="http://schemas.microsoft.com/office/powerpoint/2010/main" val="10307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Nested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Correlated nested query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query where the inner query (i.e., the query in the WHERE clause) </a:t>
            </a:r>
            <a:r>
              <a:rPr lang="en-US" dirty="0">
                <a:solidFill>
                  <a:srgbClr val="FF0000"/>
                </a:solidFill>
              </a:rPr>
              <a:t>uses one or more attributes </a:t>
            </a:r>
            <a:r>
              <a:rPr lang="en-US" dirty="0"/>
              <a:t>from relation(s) specified in the outer query.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dirty="0"/>
              <a:t>The attribute attr4 of the relation R1 in the outer query is used in the inner query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6C6ECA-C2DA-4979-871A-BDE1EBF9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66" y="3177978"/>
            <a:ext cx="629523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680480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Consider the following example of a nested query: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Suppose </a:t>
            </a:r>
            <a:r>
              <a:rPr lang="en-US" dirty="0"/>
              <a:t>the employee relation contains the following tuples: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A53374-F0CD-49B0-8DDB-8E98241CAC4B}"/>
              </a:ext>
            </a:extLst>
          </p:cNvPr>
          <p:cNvSpPr txBox="1"/>
          <p:nvPr/>
        </p:nvSpPr>
        <p:spPr>
          <a:xfrm>
            <a:off x="1205055" y="2305492"/>
            <a:ext cx="41778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salary, </a:t>
            </a:r>
            <a:r>
              <a:rPr lang="en-US" dirty="0" err="1"/>
              <a:t>dno</a:t>
            </a:r>
            <a:r>
              <a:rPr lang="en-US" dirty="0"/>
              <a:t>   </a:t>
            </a:r>
          </a:p>
          <a:p>
            <a:r>
              <a:rPr lang="en-US" dirty="0"/>
              <a:t>FROM employee A			   </a:t>
            </a:r>
          </a:p>
          <a:p>
            <a:r>
              <a:rPr lang="en-US" dirty="0" err="1"/>
              <a:t>WHEre</a:t>
            </a:r>
            <a:r>
              <a:rPr lang="en-US" dirty="0"/>
              <a:t> salary &gt;= ALL (select salary	   </a:t>
            </a:r>
          </a:p>
          <a:p>
            <a:r>
              <a:rPr lang="en-US" dirty="0"/>
              <a:t>   		    from employee B   </a:t>
            </a:r>
          </a:p>
          <a:p>
            <a:r>
              <a:rPr lang="en-US" dirty="0"/>
              <a:t>   		    where </a:t>
            </a:r>
            <a:r>
              <a:rPr lang="en-US" dirty="0" err="1"/>
              <a:t>B.dno</a:t>
            </a:r>
            <a:r>
              <a:rPr lang="en-US" dirty="0"/>
              <a:t>=</a:t>
            </a:r>
            <a:r>
              <a:rPr lang="en-US" dirty="0" err="1"/>
              <a:t>A.dno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F0843AD-04A3-45A6-853C-CEC2B1A2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440" y="4582662"/>
            <a:ext cx="3238095" cy="22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97F1556-756A-4A06-8D59-32E3A6190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36" y="76060"/>
            <a:ext cx="7961905" cy="4438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433A613-424C-4E15-8FDE-17EC3112FD6C}"/>
              </a:ext>
            </a:extLst>
          </p:cNvPr>
          <p:cNvSpPr txBox="1"/>
          <p:nvPr/>
        </p:nvSpPr>
        <p:spPr>
          <a:xfrm>
            <a:off x="7558177" y="5065920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A01F216-6631-4AB7-ABD5-3ABBB8604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234" y="5559570"/>
            <a:ext cx="3219048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</a:t>
            </a:r>
            <a:r>
              <a:rPr lang="en-US" dirty="0" smtClean="0"/>
              <a:t>How </a:t>
            </a:r>
            <a:r>
              <a:rPr lang="en-US" dirty="0"/>
              <a:t>to 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orrelated </a:t>
            </a:r>
            <a:r>
              <a:rPr lang="en-US" dirty="0"/>
              <a:t>N</a:t>
            </a:r>
            <a:r>
              <a:rPr lang="en-US" dirty="0" smtClean="0"/>
              <a:t>ested </a:t>
            </a:r>
            <a:r>
              <a:rPr lang="en-US" dirty="0"/>
              <a:t>Q</a:t>
            </a:r>
            <a:r>
              <a:rPr lang="en-US" dirty="0" smtClean="0"/>
              <a:t>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 1: Find 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 of </a:t>
            </a:r>
            <a:r>
              <a:rPr lang="en-US" sz="2800" b="1" dirty="0"/>
              <a:t>employees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FF0000"/>
                </a:solidFill>
              </a:rPr>
              <a:t>do not have any </a:t>
            </a:r>
            <a:r>
              <a:rPr lang="en-US" sz="2800" b="1" dirty="0"/>
              <a:t>dependent </a:t>
            </a:r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B4DDE3-8EA2-4655-9CF0-653A96FA61A5}"/>
              </a:ext>
            </a:extLst>
          </p:cNvPr>
          <p:cNvSpPr txBox="1"/>
          <p:nvPr/>
        </p:nvSpPr>
        <p:spPr>
          <a:xfrm>
            <a:off x="7324058" y="5363419"/>
            <a:ext cx="481618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r>
              <a:rPr lang="en-US" dirty="0"/>
              <a:t>FROM  employee</a:t>
            </a:r>
          </a:p>
          <a:p>
            <a:r>
              <a:rPr lang="en-US" dirty="0"/>
              <a:t>WHERE </a:t>
            </a:r>
            <a:r>
              <a:rPr lang="en-US" b="1" dirty="0"/>
              <a:t>not exists</a:t>
            </a:r>
            <a:r>
              <a:rPr lang="en-US" dirty="0"/>
              <a:t> (select *</a:t>
            </a:r>
          </a:p>
          <a:p>
            <a:r>
              <a:rPr lang="en-US" dirty="0"/>
              <a:t>                                  from dependent</a:t>
            </a:r>
          </a:p>
          <a:p>
            <a:r>
              <a:rPr lang="en-US" dirty="0"/>
              <a:t>	                 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employee.ssn</a:t>
            </a:r>
            <a:r>
              <a:rPr lang="en-US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72C514-C2A6-4EBC-BA32-2E96776F50FA}"/>
              </a:ext>
            </a:extLst>
          </p:cNvPr>
          <p:cNvSpPr txBox="1"/>
          <p:nvPr/>
        </p:nvSpPr>
        <p:spPr>
          <a:xfrm>
            <a:off x="6537617" y="2911157"/>
            <a:ext cx="481618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(  select *</a:t>
            </a:r>
          </a:p>
          <a:p>
            <a:r>
              <a:rPr lang="en-US" dirty="0"/>
              <a:t>                  from dependent</a:t>
            </a:r>
          </a:p>
          <a:p>
            <a:r>
              <a:rPr lang="en-US" dirty="0"/>
              <a:t>                  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employee.ssn</a:t>
            </a:r>
            <a:r>
              <a:rPr lang="en-US" dirty="0"/>
              <a:t>)</a:t>
            </a:r>
          </a:p>
          <a:p>
            <a:r>
              <a:rPr lang="en-US" dirty="0"/>
              <a:t>               = empty set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02D7A012-AF02-428A-937D-190A90CAFBFB}"/>
              </a:ext>
            </a:extLst>
          </p:cNvPr>
          <p:cNvSpPr/>
          <p:nvPr/>
        </p:nvSpPr>
        <p:spPr>
          <a:xfrm>
            <a:off x="9109494" y="4879022"/>
            <a:ext cx="674414" cy="41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EC8BB7-08A4-427A-9FF2-8D50B7467079}"/>
              </a:ext>
            </a:extLst>
          </p:cNvPr>
          <p:cNvSpPr txBox="1"/>
          <p:nvPr/>
        </p:nvSpPr>
        <p:spPr>
          <a:xfrm>
            <a:off x="806083" y="3188155"/>
            <a:ext cx="481618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{ set of dependents of this employee }                    </a:t>
            </a:r>
          </a:p>
          <a:p>
            <a:r>
              <a:rPr lang="en-US" dirty="0"/>
              <a:t>              = empty set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956EF6A9-3AEB-498F-81F7-634E441D65A7}"/>
              </a:ext>
            </a:extLst>
          </p:cNvPr>
          <p:cNvSpPr/>
          <p:nvPr/>
        </p:nvSpPr>
        <p:spPr>
          <a:xfrm>
            <a:off x="5883215" y="3623094"/>
            <a:ext cx="379562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how to use correlated nested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 2: Find 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 of </a:t>
            </a:r>
            <a:r>
              <a:rPr lang="en-US" sz="2800" b="1" dirty="0"/>
              <a:t>employees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work on any </a:t>
            </a:r>
            <a:r>
              <a:rPr lang="en-US" sz="2800" b="1" dirty="0"/>
              <a:t>project </a:t>
            </a:r>
            <a:r>
              <a:rPr lang="en-US" sz="2800" dirty="0"/>
              <a:t>controlled by the </a:t>
            </a:r>
            <a:r>
              <a:rPr lang="en-US" sz="2800" b="1" dirty="0"/>
              <a:t>Research department</a:t>
            </a:r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B4DDE3-8EA2-4655-9CF0-653A96FA61A5}"/>
              </a:ext>
            </a:extLst>
          </p:cNvPr>
          <p:cNvSpPr txBox="1"/>
          <p:nvPr/>
        </p:nvSpPr>
        <p:spPr>
          <a:xfrm>
            <a:off x="6537617" y="4822650"/>
            <a:ext cx="552211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employee A</a:t>
            </a:r>
          </a:p>
          <a:p>
            <a:r>
              <a:rPr lang="en-US" dirty="0"/>
              <a:t>WHERE </a:t>
            </a:r>
            <a:r>
              <a:rPr lang="en-US" b="1" dirty="0"/>
              <a:t>not exists</a:t>
            </a:r>
          </a:p>
          <a:p>
            <a:r>
              <a:rPr lang="en-US" dirty="0"/>
              <a:t>              ( select *</a:t>
            </a:r>
          </a:p>
          <a:p>
            <a:r>
              <a:rPr lang="en-US" dirty="0"/>
              <a:t>                from    projects</a:t>
            </a:r>
          </a:p>
          <a:p>
            <a:r>
              <a:rPr lang="en-US" dirty="0"/>
              <a:t>                 where  project </a:t>
            </a:r>
            <a:r>
              <a:rPr lang="en-US" dirty="0" err="1"/>
              <a:t>w.o</a:t>
            </a:r>
            <a:r>
              <a:rPr lang="en-US" dirty="0"/>
              <a:t>. by employee A</a:t>
            </a:r>
          </a:p>
          <a:p>
            <a:r>
              <a:rPr lang="en-US" dirty="0"/>
              <a:t>                       </a:t>
            </a:r>
            <a:r>
              <a:rPr lang="en-US" b="1" dirty="0"/>
              <a:t>and </a:t>
            </a:r>
            <a:r>
              <a:rPr lang="en-US" dirty="0"/>
              <a:t>project controlled by Research </a:t>
            </a:r>
            <a:r>
              <a:rPr lang="en-US" dirty="0" err="1"/>
              <a:t>dept</a:t>
            </a:r>
            <a:r>
              <a:rPr lang="en-US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72C514-C2A6-4EBC-BA32-2E96776F50FA}"/>
              </a:ext>
            </a:extLst>
          </p:cNvPr>
          <p:cNvSpPr txBox="1"/>
          <p:nvPr/>
        </p:nvSpPr>
        <p:spPr>
          <a:xfrm>
            <a:off x="6537617" y="2583350"/>
            <a:ext cx="481618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Employee A</a:t>
            </a:r>
          </a:p>
          <a:p>
            <a:r>
              <a:rPr lang="en-US" dirty="0"/>
              <a:t>WHERE </a:t>
            </a:r>
            <a:r>
              <a:rPr lang="en-US" b="1" dirty="0"/>
              <a:t>not exists</a:t>
            </a:r>
          </a:p>
          <a:p>
            <a:r>
              <a:rPr lang="en-US" dirty="0"/>
              <a:t>          { set of projects </a:t>
            </a:r>
            <a:r>
              <a:rPr lang="en-US" dirty="0" err="1"/>
              <a:t>w.o</a:t>
            </a:r>
            <a:r>
              <a:rPr lang="en-US" dirty="0"/>
              <a:t>. by employee A</a:t>
            </a:r>
          </a:p>
          <a:p>
            <a:r>
              <a:rPr lang="en-US" dirty="0"/>
              <a:t>               </a:t>
            </a:r>
            <a:r>
              <a:rPr lang="en-US" b="1" dirty="0"/>
              <a:t>and</a:t>
            </a:r>
            <a:r>
              <a:rPr lang="en-US" dirty="0"/>
              <a:t> controlled by Research </a:t>
            </a:r>
            <a:r>
              <a:rPr lang="en-US" dirty="0" err="1"/>
              <a:t>dept</a:t>
            </a:r>
            <a:r>
              <a:rPr lang="en-US" dirty="0"/>
              <a:t> }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02D7A012-AF02-428A-937D-190A90CAFBFB}"/>
              </a:ext>
            </a:extLst>
          </p:cNvPr>
          <p:cNvSpPr/>
          <p:nvPr/>
        </p:nvSpPr>
        <p:spPr>
          <a:xfrm>
            <a:off x="8610600" y="4332113"/>
            <a:ext cx="674414" cy="41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EC8BB7-08A4-427A-9FF2-8D50B7467079}"/>
              </a:ext>
            </a:extLst>
          </p:cNvPr>
          <p:cNvSpPr txBox="1"/>
          <p:nvPr/>
        </p:nvSpPr>
        <p:spPr>
          <a:xfrm>
            <a:off x="792192" y="2695122"/>
            <a:ext cx="481618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Employee A</a:t>
            </a:r>
          </a:p>
          <a:p>
            <a:r>
              <a:rPr lang="en-US" dirty="0"/>
              <a:t>WHERE {  set of projects </a:t>
            </a:r>
            <a:r>
              <a:rPr lang="en-US" dirty="0" err="1"/>
              <a:t>w.o</a:t>
            </a:r>
            <a:r>
              <a:rPr lang="en-US" dirty="0"/>
              <a:t>. by employee A</a:t>
            </a:r>
          </a:p>
          <a:p>
            <a:r>
              <a:rPr lang="en-US" dirty="0"/>
              <a:t>                  </a:t>
            </a:r>
            <a:r>
              <a:rPr lang="en-US" b="1" dirty="0"/>
              <a:t>and</a:t>
            </a:r>
            <a:r>
              <a:rPr lang="en-US" dirty="0"/>
              <a:t> controlled by Research </a:t>
            </a:r>
            <a:r>
              <a:rPr lang="en-US" dirty="0" err="1"/>
              <a:t>dept</a:t>
            </a:r>
            <a:r>
              <a:rPr lang="en-US" dirty="0"/>
              <a:t> } </a:t>
            </a:r>
          </a:p>
          <a:p>
            <a:r>
              <a:rPr lang="en-US" dirty="0"/>
              <a:t>              = empty set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956EF6A9-3AEB-498F-81F7-634E441D65A7}"/>
              </a:ext>
            </a:extLst>
          </p:cNvPr>
          <p:cNvSpPr/>
          <p:nvPr/>
        </p:nvSpPr>
        <p:spPr>
          <a:xfrm>
            <a:off x="5883215" y="3295287"/>
            <a:ext cx="379562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CB97656-D42F-48C9-8376-29BB652FFE25}"/>
              </a:ext>
            </a:extLst>
          </p:cNvPr>
          <p:cNvSpPr txBox="1"/>
          <p:nvPr/>
        </p:nvSpPr>
        <p:spPr>
          <a:xfrm>
            <a:off x="82187" y="4579959"/>
            <a:ext cx="5801028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FROM employee A</a:t>
            </a:r>
          </a:p>
          <a:p>
            <a:r>
              <a:rPr lang="en-US" dirty="0"/>
              <a:t>WHERE </a:t>
            </a:r>
            <a:r>
              <a:rPr lang="en-US" b="1" dirty="0"/>
              <a:t>not exists</a:t>
            </a:r>
          </a:p>
          <a:p>
            <a:r>
              <a:rPr lang="en-US" dirty="0"/>
              <a:t>               (select *</a:t>
            </a:r>
          </a:p>
          <a:p>
            <a:r>
              <a:rPr lang="en-US" dirty="0"/>
              <a:t>                from   projects</a:t>
            </a:r>
          </a:p>
          <a:p>
            <a:r>
              <a:rPr lang="en-US" dirty="0"/>
              <a:t>                where  </a:t>
            </a:r>
            <a:r>
              <a:rPr lang="en-US" dirty="0" err="1"/>
              <a:t>pnumber</a:t>
            </a:r>
            <a:r>
              <a:rPr lang="en-US" dirty="0"/>
              <a:t> in ( project </a:t>
            </a:r>
            <a:r>
              <a:rPr lang="en-US" dirty="0" err="1"/>
              <a:t>w.o</a:t>
            </a:r>
            <a:r>
              <a:rPr lang="en-US" dirty="0"/>
              <a:t>. by employee A )</a:t>
            </a:r>
          </a:p>
          <a:p>
            <a:r>
              <a:rPr lang="en-US" dirty="0"/>
              <a:t>        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pnumber</a:t>
            </a:r>
            <a:r>
              <a:rPr lang="en-US" dirty="0"/>
              <a:t> in ( project controlled by Research </a:t>
            </a:r>
            <a:r>
              <a:rPr lang="en-US" dirty="0" err="1"/>
              <a:t>dept</a:t>
            </a:r>
            <a:r>
              <a:rPr lang="en-US" dirty="0"/>
              <a:t> ) 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DF85462A-7E06-402B-BA64-129CA8ACB282}"/>
              </a:ext>
            </a:extLst>
          </p:cNvPr>
          <p:cNvSpPr/>
          <p:nvPr/>
        </p:nvSpPr>
        <p:spPr>
          <a:xfrm rot="10800000">
            <a:off x="6038491" y="5710687"/>
            <a:ext cx="362309" cy="64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Qualifying Attribute with Relation Names and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Ambiguous attribute names: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Attributes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different relations </a:t>
            </a:r>
            <a:r>
              <a:rPr lang="en-US" sz="2000" dirty="0"/>
              <a:t>can have the </a:t>
            </a:r>
            <a:r>
              <a:rPr lang="en-US" sz="2000" dirty="0">
                <a:solidFill>
                  <a:srgbClr val="FF0000"/>
                </a:solidFill>
              </a:rPr>
              <a:t>same attribute name</a:t>
            </a:r>
            <a:r>
              <a:rPr lang="en-US" sz="20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Example: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When </a:t>
            </a:r>
            <a:r>
              <a:rPr lang="en-US" b="1" dirty="0" err="1"/>
              <a:t>Works_on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Dependent</a:t>
            </a:r>
            <a:r>
              <a:rPr lang="en-US" dirty="0"/>
              <a:t> relations appear in the </a:t>
            </a:r>
            <a:r>
              <a:rPr lang="en-US" dirty="0">
                <a:solidFill>
                  <a:srgbClr val="FF0000"/>
                </a:solidFill>
              </a:rPr>
              <a:t>same query</a:t>
            </a:r>
            <a:r>
              <a:rPr lang="en-US" dirty="0"/>
              <a:t>, the attribute name </a:t>
            </a:r>
            <a:r>
              <a:rPr lang="en-US" b="1" dirty="0" err="1"/>
              <a:t>Essn</a:t>
            </a:r>
            <a:r>
              <a:rPr lang="en-US" dirty="0"/>
              <a:t> will be </a:t>
            </a:r>
            <a:r>
              <a:rPr lang="en-US" dirty="0" smtClean="0">
                <a:solidFill>
                  <a:srgbClr val="FF0000"/>
                </a:solidFill>
              </a:rPr>
              <a:t>ambiguous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Find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worked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employees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daughter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names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‘Alice’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86AEC2-8754-44EE-9E75-1E7359307CA1}"/>
              </a:ext>
            </a:extLst>
          </p:cNvPr>
          <p:cNvSpPr txBox="1"/>
          <p:nvPr/>
        </p:nvSpPr>
        <p:spPr>
          <a:xfrm>
            <a:off x="1151464" y="3058147"/>
            <a:ext cx="81110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Works_on</a:t>
            </a:r>
            <a:r>
              <a:rPr lang="en-US" dirty="0"/>
              <a:t> 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, Hours);      </a:t>
            </a:r>
          </a:p>
          <a:p>
            <a:r>
              <a:rPr lang="en-US" dirty="0"/>
              <a:t>Dependent 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Dependent_name</a:t>
            </a:r>
            <a:r>
              <a:rPr lang="en-US" dirty="0"/>
              <a:t>, Sex, </a:t>
            </a:r>
            <a:r>
              <a:rPr lang="en-US" dirty="0" err="1"/>
              <a:t>Bdate</a:t>
            </a:r>
            <a:r>
              <a:rPr lang="en-US" dirty="0"/>
              <a:t>, Relationship);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00653EA-42C1-4CD6-A232-2F0061539F43}"/>
              </a:ext>
            </a:extLst>
          </p:cNvPr>
          <p:cNvSpPr/>
          <p:nvPr/>
        </p:nvSpPr>
        <p:spPr>
          <a:xfrm>
            <a:off x="1151465" y="6364598"/>
            <a:ext cx="1087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(You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tell that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/>
              <a:t> is an attribute from the </a:t>
            </a:r>
            <a:r>
              <a:rPr lang="en-US" b="1" dirty="0"/>
              <a:t>Project</a:t>
            </a:r>
            <a:r>
              <a:rPr lang="en-US" dirty="0"/>
              <a:t> relation or from the </a:t>
            </a:r>
            <a:r>
              <a:rPr lang="en-US" b="1" dirty="0"/>
              <a:t>Dependent </a:t>
            </a:r>
            <a:r>
              <a:rPr lang="en-US" dirty="0"/>
              <a:t>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86AEC2-8754-44EE-9E75-1E7359307CA1}"/>
              </a:ext>
            </a:extLst>
          </p:cNvPr>
          <p:cNvSpPr txBox="1"/>
          <p:nvPr/>
        </p:nvSpPr>
        <p:spPr>
          <a:xfrm>
            <a:off x="1577133" y="5121991"/>
            <a:ext cx="81110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Pno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Works_on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Dependent</a:t>
            </a:r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Essn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Essn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‘Alice’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how to use correlated nested queries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 2 (cont.): Find 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 of </a:t>
            </a:r>
            <a:r>
              <a:rPr lang="en-US" sz="2800" b="1" dirty="0"/>
              <a:t>employees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work on any </a:t>
            </a:r>
            <a:r>
              <a:rPr lang="en-US" sz="2800" b="1" dirty="0"/>
              <a:t>project </a:t>
            </a:r>
            <a:r>
              <a:rPr lang="en-US" sz="2800" dirty="0"/>
              <a:t>controlled by the </a:t>
            </a:r>
            <a:r>
              <a:rPr lang="en-US" sz="2800" b="1" dirty="0"/>
              <a:t>Research department</a:t>
            </a:r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EC8BB7-08A4-427A-9FF2-8D50B7467079}"/>
              </a:ext>
            </a:extLst>
          </p:cNvPr>
          <p:cNvSpPr txBox="1"/>
          <p:nvPr/>
        </p:nvSpPr>
        <p:spPr>
          <a:xfrm>
            <a:off x="1250829" y="2926215"/>
            <a:ext cx="8731371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endParaRPr lang="en-US" sz="2000" dirty="0"/>
          </a:p>
          <a:p>
            <a:r>
              <a:rPr lang="en-US" sz="2000" dirty="0"/>
              <a:t>FROM employee A</a:t>
            </a:r>
          </a:p>
          <a:p>
            <a:r>
              <a:rPr lang="en-US" sz="2000" dirty="0"/>
              <a:t>WHERE </a:t>
            </a:r>
            <a:r>
              <a:rPr lang="en-US" sz="2000" b="1" dirty="0"/>
              <a:t>not exists</a:t>
            </a:r>
          </a:p>
          <a:p>
            <a:r>
              <a:rPr lang="en-US" sz="2000" dirty="0"/>
              <a:t>              (select *</a:t>
            </a:r>
          </a:p>
          <a:p>
            <a:r>
              <a:rPr lang="en-US" sz="2000" dirty="0"/>
              <a:t>               from   project</a:t>
            </a:r>
          </a:p>
          <a:p>
            <a:r>
              <a:rPr lang="en-US" sz="2000" dirty="0"/>
              <a:t>               where  </a:t>
            </a:r>
            <a:r>
              <a:rPr lang="en-US" sz="2000" dirty="0" err="1"/>
              <a:t>pnumber</a:t>
            </a:r>
            <a:r>
              <a:rPr lang="en-US" sz="2000" dirty="0"/>
              <a:t> in (select </a:t>
            </a:r>
            <a:r>
              <a:rPr lang="en-US" sz="2000" dirty="0" err="1"/>
              <a:t>pno</a:t>
            </a:r>
            <a:endParaRPr lang="en-US" sz="2000" dirty="0"/>
          </a:p>
          <a:p>
            <a:r>
              <a:rPr lang="en-US" sz="2000" dirty="0"/>
              <a:t>                                                    from </a:t>
            </a:r>
            <a:r>
              <a:rPr lang="en-US" sz="2000" dirty="0" err="1"/>
              <a:t>works_on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                            where  </a:t>
            </a:r>
            <a:r>
              <a:rPr lang="en-US" sz="2000" dirty="0" err="1"/>
              <a:t>essn</a:t>
            </a:r>
            <a:r>
              <a:rPr lang="en-US" sz="2000" dirty="0"/>
              <a:t> = </a:t>
            </a:r>
            <a:r>
              <a:rPr lang="en-US" sz="2000" dirty="0" err="1"/>
              <a:t>A.ssn</a:t>
            </a:r>
            <a:r>
              <a:rPr lang="en-US" sz="2000" dirty="0"/>
              <a:t> )</a:t>
            </a:r>
          </a:p>
          <a:p>
            <a:r>
              <a:rPr lang="en-US" sz="2000" dirty="0"/>
              <a:t>               and </a:t>
            </a:r>
          </a:p>
          <a:p>
            <a:r>
              <a:rPr lang="en-US" sz="2000" dirty="0"/>
              <a:t>                             </a:t>
            </a:r>
            <a:r>
              <a:rPr lang="en-US" sz="2000" dirty="0" err="1"/>
              <a:t>pnumber</a:t>
            </a:r>
            <a:r>
              <a:rPr lang="en-US" sz="2000" dirty="0"/>
              <a:t> in (select </a:t>
            </a:r>
            <a:r>
              <a:rPr lang="en-US" sz="2000" dirty="0" err="1"/>
              <a:t>pnumber</a:t>
            </a:r>
            <a:endParaRPr lang="en-US" sz="2000" dirty="0"/>
          </a:p>
          <a:p>
            <a:r>
              <a:rPr lang="en-US" sz="2000" dirty="0"/>
              <a:t>                                                     from   project, department</a:t>
            </a:r>
          </a:p>
          <a:p>
            <a:r>
              <a:rPr lang="en-US" sz="2000" dirty="0"/>
              <a:t>                                                     where  </a:t>
            </a:r>
            <a:r>
              <a:rPr lang="en-US" sz="2000" dirty="0" err="1"/>
              <a:t>dnum</a:t>
            </a:r>
            <a:r>
              <a:rPr lang="en-US" sz="2000" dirty="0"/>
              <a:t> = </a:t>
            </a:r>
            <a:r>
              <a:rPr lang="en-US" sz="2000" dirty="0" err="1"/>
              <a:t>dnumber</a:t>
            </a:r>
            <a:r>
              <a:rPr lang="en-US" sz="2000" dirty="0"/>
              <a:t> and  </a:t>
            </a:r>
            <a:r>
              <a:rPr lang="en-US" sz="2000" dirty="0" err="1"/>
              <a:t>dname</a:t>
            </a:r>
            <a:r>
              <a:rPr lang="en-US" sz="2000" dirty="0"/>
              <a:t> = 'Research' ) )</a:t>
            </a:r>
          </a:p>
        </p:txBody>
      </p:sp>
    </p:spTree>
    <p:extLst>
      <p:ext uri="{BB962C8B-B14F-4D97-AF65-F5344CB8AC3E}">
        <p14:creationId xmlns:p14="http://schemas.microsoft.com/office/powerpoint/2010/main" val="19876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 Query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ORDER BY clause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Order the tuples in the result of a query by the values of one or more of the attributes that appear in the query result</a:t>
            </a: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Retrieve a list of </a:t>
            </a:r>
            <a:r>
              <a:rPr lang="en-US" b="1" dirty="0"/>
              <a:t>employees</a:t>
            </a:r>
            <a:r>
              <a:rPr lang="en-US" dirty="0"/>
              <a:t> and the </a:t>
            </a:r>
            <a:r>
              <a:rPr lang="en-US" b="1" dirty="0"/>
              <a:t>projects</a:t>
            </a:r>
            <a:r>
              <a:rPr lang="en-US" dirty="0"/>
              <a:t> they are </a:t>
            </a:r>
            <a:r>
              <a:rPr lang="en-US" dirty="0">
                <a:solidFill>
                  <a:srgbClr val="FF0000"/>
                </a:solidFill>
              </a:rPr>
              <a:t>working 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ordered by department</a:t>
            </a:r>
            <a:r>
              <a:rPr lang="en-US" dirty="0"/>
              <a:t> and, </a:t>
            </a:r>
            <a:r>
              <a:rPr lang="en-US" dirty="0">
                <a:solidFill>
                  <a:schemeClr val="accent5"/>
                </a:solidFill>
              </a:rPr>
              <a:t>within each department, ordered alphabetically by last name, then first name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0BDD9E5-D91F-461A-B076-9B386BFAF548}"/>
              </a:ext>
            </a:extLst>
          </p:cNvPr>
          <p:cNvSpPr txBox="1"/>
          <p:nvPr/>
        </p:nvSpPr>
        <p:spPr>
          <a:xfrm>
            <a:off x="1578632" y="4960383"/>
            <a:ext cx="873137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D.Dname</a:t>
            </a:r>
            <a:r>
              <a:rPr lang="en-US" dirty="0"/>
              <a:t>, E.Lname,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P.Pname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  DEPARTMENT </a:t>
            </a:r>
            <a:r>
              <a:rPr lang="en-US" b="1" dirty="0"/>
              <a:t>AS</a:t>
            </a:r>
            <a:r>
              <a:rPr lang="en-US" dirty="0"/>
              <a:t> D, EMPLOYEE </a:t>
            </a:r>
            <a:r>
              <a:rPr lang="en-US" b="1" dirty="0"/>
              <a:t>AS</a:t>
            </a:r>
            <a:r>
              <a:rPr lang="en-US" dirty="0"/>
              <a:t> E, WORKS_ON </a:t>
            </a:r>
            <a:r>
              <a:rPr lang="en-US" b="1" dirty="0"/>
              <a:t>AS</a:t>
            </a:r>
            <a:r>
              <a:rPr lang="en-US" dirty="0"/>
              <a:t> W, PROJECT </a:t>
            </a:r>
            <a:r>
              <a:rPr lang="en-US" b="1" dirty="0"/>
              <a:t>AS</a:t>
            </a:r>
            <a:r>
              <a:rPr lang="en-US" dirty="0"/>
              <a:t> P</a:t>
            </a:r>
          </a:p>
          <a:p>
            <a:r>
              <a:rPr lang="en-US" b="1" dirty="0"/>
              <a:t>WHERE</a:t>
            </a:r>
            <a:r>
              <a:rPr lang="en-US" dirty="0"/>
              <a:t>  </a:t>
            </a:r>
            <a:r>
              <a:rPr lang="en-US" dirty="0" err="1"/>
              <a:t>D.Dnumber</a:t>
            </a:r>
            <a:r>
              <a:rPr lang="en-US" dirty="0"/>
              <a:t> = </a:t>
            </a:r>
            <a:r>
              <a:rPr lang="en-US" dirty="0" err="1"/>
              <a:t>E.Dno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E.Ssn</a:t>
            </a:r>
            <a:r>
              <a:rPr lang="en-US" dirty="0"/>
              <a:t> = </a:t>
            </a:r>
            <a:r>
              <a:rPr lang="en-US" dirty="0" err="1"/>
              <a:t>W.Essn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W.Pno</a:t>
            </a:r>
            <a:r>
              <a:rPr lang="en-US" dirty="0"/>
              <a:t> = </a:t>
            </a:r>
            <a:r>
              <a:rPr lang="en-US" dirty="0" err="1"/>
              <a:t>P.Pnumber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D.Dname</a:t>
            </a:r>
            <a:r>
              <a:rPr lang="en-US" dirty="0"/>
              <a:t>, E.Lname, </a:t>
            </a:r>
            <a:r>
              <a:rPr lang="en-US" dirty="0" err="1"/>
              <a:t>E.Fname</a:t>
            </a:r>
            <a:r>
              <a:rPr lang="en-US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5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INSERT, DELETE, and UPDATE Statements </a:t>
            </a:r>
            <a:r>
              <a:rPr lang="en-US" dirty="0"/>
              <a:t>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insert command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INSERT command can be used to </a:t>
            </a:r>
            <a:r>
              <a:rPr lang="en-US" dirty="0">
                <a:solidFill>
                  <a:srgbClr val="FF0000"/>
                </a:solidFill>
              </a:rPr>
              <a:t>insert </a:t>
            </a:r>
            <a:r>
              <a:rPr lang="en-US" dirty="0"/>
              <a:t>one or more </a:t>
            </a:r>
            <a:r>
              <a:rPr lang="en-US" b="1" dirty="0"/>
              <a:t>tuples</a:t>
            </a:r>
            <a:r>
              <a:rPr lang="en-US" dirty="0"/>
              <a:t> into a </a:t>
            </a:r>
            <a:r>
              <a:rPr lang="en-US" b="1" dirty="0"/>
              <a:t>relation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Format 1: inserting one </a:t>
            </a:r>
            <a:r>
              <a:rPr lang="en-US" sz="2800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tuple: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Must specify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attribute values </a:t>
            </a:r>
            <a:r>
              <a:rPr lang="en-US" dirty="0">
                <a:solidFill>
                  <a:srgbClr val="FF0000"/>
                </a:solidFill>
              </a:rPr>
              <a:t>in the exact order </a:t>
            </a:r>
            <a:r>
              <a:rPr lang="en-US" dirty="0"/>
              <a:t>at the </a:t>
            </a:r>
            <a:r>
              <a:rPr lang="en-US" b="1" dirty="0"/>
              <a:t>relation schema</a:t>
            </a:r>
          </a:p>
          <a:p>
            <a:pPr lvl="1">
              <a:lnSpc>
                <a:spcPct val="110000"/>
              </a:lnSpc>
            </a:pPr>
            <a:endParaRPr lang="en-US" b="1" dirty="0"/>
          </a:p>
          <a:p>
            <a:pPr lvl="1">
              <a:lnSpc>
                <a:spcPct val="110000"/>
              </a:lnSpc>
            </a:pP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Format 2: inserting a </a:t>
            </a:r>
            <a:r>
              <a:rPr lang="en-US" sz="2800" dirty="0">
                <a:solidFill>
                  <a:srgbClr val="FF0000"/>
                </a:solidFill>
              </a:rPr>
              <a:t>partial</a:t>
            </a:r>
            <a:r>
              <a:rPr lang="en-US" sz="2800" dirty="0"/>
              <a:t> tuple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Specify a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the attribute values in the </a:t>
            </a:r>
            <a:r>
              <a:rPr lang="en-US" dirty="0">
                <a:solidFill>
                  <a:srgbClr val="FF0000"/>
                </a:solidFill>
              </a:rPr>
              <a:t>any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AD87F6-E9B3-444A-A042-34415AAE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82" y="3800946"/>
            <a:ext cx="7180952" cy="9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3E81A8D-17EB-4F3C-B297-9509C014212F}"/>
              </a:ext>
            </a:extLst>
          </p:cNvPr>
          <p:cNvSpPr txBox="1"/>
          <p:nvPr/>
        </p:nvSpPr>
        <p:spPr>
          <a:xfrm>
            <a:off x="1642882" y="5667292"/>
            <a:ext cx="45727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INSERT INTO </a:t>
            </a:r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ssn) </a:t>
            </a: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</a:t>
            </a:r>
            <a:r>
              <a:rPr lang="en-US" dirty="0"/>
              <a:t>('Richard', 'Marini', '222669999');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B103AE-976E-4EDD-9922-A6407DE4282A}"/>
              </a:ext>
            </a:extLst>
          </p:cNvPr>
          <p:cNvSpPr/>
          <p:nvPr/>
        </p:nvSpPr>
        <p:spPr>
          <a:xfrm>
            <a:off x="1480865" y="6433304"/>
            <a:ext cx="7823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NOTE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The attributes </a:t>
            </a:r>
            <a:r>
              <a:rPr lang="en-US" sz="2000" dirty="0">
                <a:solidFill>
                  <a:srgbClr val="FF0000"/>
                </a:solidFill>
              </a:rPr>
              <a:t>not in the list </a:t>
            </a:r>
            <a:r>
              <a:rPr lang="en-US" sz="2000" dirty="0"/>
              <a:t>are given their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NULL value</a:t>
            </a:r>
          </a:p>
        </p:txBody>
      </p:sp>
    </p:spTree>
    <p:extLst>
      <p:ext uri="{BB962C8B-B14F-4D97-AF65-F5344CB8AC3E}">
        <p14:creationId xmlns:p14="http://schemas.microsoft.com/office/powerpoint/2010/main" val="883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Command </a:t>
            </a:r>
            <a:r>
              <a:rPr lang="en-US" dirty="0"/>
              <a:t>in </a:t>
            </a:r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DBMS should enforce all the integrity constraints due to insert command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How about the following insert operation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48" y="3104197"/>
            <a:ext cx="601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48" y="3898392"/>
            <a:ext cx="71802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99" y="2947035"/>
            <a:ext cx="3171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48" y="4867085"/>
            <a:ext cx="5514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48" y="5557838"/>
            <a:ext cx="63801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INSERT </a:t>
            </a:r>
            <a:r>
              <a:rPr lang="en-US" u="sng" dirty="0" smtClean="0">
                <a:solidFill>
                  <a:srgbClr val="FF0000"/>
                </a:solidFill>
              </a:rPr>
              <a:t>Command </a:t>
            </a:r>
            <a:r>
              <a:rPr lang="en-US" u="sng" dirty="0">
                <a:solidFill>
                  <a:srgbClr val="FF0000"/>
                </a:solidFill>
              </a:rPr>
              <a:t>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Inserting a tuple using the result from a SELECT command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Syntax: INSERT INTO </a:t>
            </a:r>
            <a:r>
              <a:rPr lang="en-US" dirty="0" err="1"/>
              <a:t>relationName</a:t>
            </a:r>
            <a:r>
              <a:rPr lang="en-US" dirty="0"/>
              <a:t> (SELECT ...)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a temporary table that has the employee last name, project name, and hours per week for each employee working on a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42940E-3459-4F57-AB57-06F69C374EDA}"/>
              </a:ext>
            </a:extLst>
          </p:cNvPr>
          <p:cNvSpPr txBox="1"/>
          <p:nvPr/>
        </p:nvSpPr>
        <p:spPr>
          <a:xfrm>
            <a:off x="1250829" y="4179479"/>
            <a:ext cx="873137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CREATE TABLE </a:t>
            </a:r>
            <a:r>
              <a:rPr lang="en-US" dirty="0"/>
              <a:t>WORKS_ON_INFO</a:t>
            </a:r>
          </a:p>
          <a:p>
            <a:r>
              <a:rPr lang="en-US" dirty="0"/>
              <a:t>      ( </a:t>
            </a:r>
            <a:r>
              <a:rPr lang="en-US" dirty="0" err="1"/>
              <a:t>Emp_name</a:t>
            </a:r>
            <a:r>
              <a:rPr lang="en-US" dirty="0"/>
              <a:t> VARCHAR(15), </a:t>
            </a:r>
            <a:r>
              <a:rPr lang="en-US" dirty="0" err="1"/>
              <a:t>Proj_name</a:t>
            </a:r>
            <a:r>
              <a:rPr lang="en-US" dirty="0"/>
              <a:t> VARCHAR(15), </a:t>
            </a:r>
            <a:r>
              <a:rPr lang="en-US" dirty="0" err="1"/>
              <a:t>Hours_per_week</a:t>
            </a:r>
            <a:r>
              <a:rPr lang="en-US" dirty="0"/>
              <a:t> DECIMAL(3,1) );</a:t>
            </a:r>
          </a:p>
          <a:p>
            <a:endParaRPr lang="en-US" dirty="0"/>
          </a:p>
          <a:p>
            <a:r>
              <a:rPr lang="en-US" b="1" dirty="0"/>
              <a:t>INSERT INTO </a:t>
            </a:r>
            <a:r>
              <a:rPr lang="en-US" dirty="0"/>
              <a:t>WORKS_ON_INFO (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, </a:t>
            </a:r>
            <a:r>
              <a:rPr lang="en-US" dirty="0" err="1"/>
              <a:t>Hours_per_week</a:t>
            </a:r>
            <a:r>
              <a:rPr lang="en-US" dirty="0"/>
              <a:t> )</a:t>
            </a:r>
          </a:p>
          <a:p>
            <a:r>
              <a:rPr lang="en-US" dirty="0"/>
              <a:t>      SELECT    E.Lname, </a:t>
            </a:r>
            <a:r>
              <a:rPr lang="en-US" dirty="0" err="1"/>
              <a:t>P.Pname</a:t>
            </a:r>
            <a:r>
              <a:rPr lang="en-US" dirty="0"/>
              <a:t>, </a:t>
            </a:r>
            <a:r>
              <a:rPr lang="en-US" dirty="0" err="1"/>
              <a:t>W.Hours</a:t>
            </a:r>
            <a:endParaRPr lang="en-US" dirty="0"/>
          </a:p>
          <a:p>
            <a:r>
              <a:rPr lang="en-US" dirty="0"/>
              <a:t>      FROM     PROJECT P, WORKS_ON W, EMPLOYEE E</a:t>
            </a:r>
          </a:p>
          <a:p>
            <a:r>
              <a:rPr lang="en-US" dirty="0"/>
              <a:t>      WHERE   </a:t>
            </a:r>
            <a:r>
              <a:rPr lang="en-US" dirty="0" err="1"/>
              <a:t>P.Pnumber</a:t>
            </a:r>
            <a:r>
              <a:rPr lang="en-US" dirty="0"/>
              <a:t> = </a:t>
            </a:r>
            <a:r>
              <a:rPr lang="en-US" dirty="0" err="1"/>
              <a:t>W.Pno</a:t>
            </a:r>
            <a:r>
              <a:rPr lang="en-US" dirty="0"/>
              <a:t> AND </a:t>
            </a:r>
            <a:r>
              <a:rPr lang="en-US" dirty="0" err="1"/>
              <a:t>W.Essn</a:t>
            </a:r>
            <a:r>
              <a:rPr lang="en-US" dirty="0"/>
              <a:t> = </a:t>
            </a:r>
            <a:r>
              <a:rPr lang="en-US" dirty="0" err="1"/>
              <a:t>E.Ssn</a:t>
            </a:r>
            <a:r>
              <a:rPr lang="en-US" dirty="0"/>
              <a:t>;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761B03-23FF-49BE-9157-2F3D7FB75EB2}"/>
              </a:ext>
            </a:extLst>
          </p:cNvPr>
          <p:cNvSpPr txBox="1"/>
          <p:nvPr/>
        </p:nvSpPr>
        <p:spPr>
          <a:xfrm>
            <a:off x="6096000" y="6403991"/>
            <a:ext cx="44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keep a view to keep table up to data</a:t>
            </a:r>
          </a:p>
        </p:txBody>
      </p:sp>
    </p:spTree>
    <p:extLst>
      <p:ext uri="{BB962C8B-B14F-4D97-AF65-F5344CB8AC3E}">
        <p14:creationId xmlns:p14="http://schemas.microsoft.com/office/powerpoint/2010/main" val="5280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Delete one or more tuples from a relation using the DELETE command.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Syntax: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 1: Delete all </a:t>
            </a:r>
            <a:r>
              <a:rPr lang="en-US" b="1" dirty="0"/>
              <a:t>employees</a:t>
            </a:r>
            <a:r>
              <a:rPr lang="en-US" dirty="0"/>
              <a:t> from the 'Research'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96B4C4C-2CDA-4230-9EAD-DB99504C48F0}"/>
              </a:ext>
            </a:extLst>
          </p:cNvPr>
          <p:cNvSpPr txBox="1"/>
          <p:nvPr/>
        </p:nvSpPr>
        <p:spPr>
          <a:xfrm>
            <a:off x="2820836" y="2895370"/>
            <a:ext cx="435634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FROM</a:t>
            </a:r>
            <a:r>
              <a:rPr lang="en-US" sz="2400" dirty="0"/>
              <a:t> </a:t>
            </a:r>
            <a:r>
              <a:rPr lang="en-US" sz="2400" dirty="0" err="1"/>
              <a:t>relationName</a:t>
            </a:r>
            <a:endParaRPr lang="en-US" sz="2400" dirty="0"/>
          </a:p>
          <a:p>
            <a:r>
              <a:rPr lang="en-US" sz="2400" b="1" dirty="0"/>
              <a:t>WHERE</a:t>
            </a:r>
            <a:r>
              <a:rPr lang="en-US" sz="2400" dirty="0"/>
              <a:t>  tuple-</a:t>
            </a:r>
            <a:r>
              <a:rPr lang="en-US" sz="2400" dirty="0" err="1"/>
              <a:t>boolean</a:t>
            </a:r>
            <a:r>
              <a:rPr lang="en-US" sz="2400" dirty="0"/>
              <a:t>-condition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D4401E-082F-49AF-A397-BC1E00D56EF2}"/>
              </a:ext>
            </a:extLst>
          </p:cNvPr>
          <p:cNvSpPr txBox="1"/>
          <p:nvPr/>
        </p:nvSpPr>
        <p:spPr>
          <a:xfrm>
            <a:off x="1711019" y="4786690"/>
            <a:ext cx="592922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DELETE FROM Employee</a:t>
            </a:r>
          </a:p>
          <a:p>
            <a:r>
              <a:rPr lang="en-US" sz="2400" dirty="0"/>
              <a:t>WHERE  </a:t>
            </a:r>
            <a:r>
              <a:rPr lang="en-US" sz="2400" dirty="0" err="1"/>
              <a:t>dno</a:t>
            </a:r>
            <a:r>
              <a:rPr lang="en-US" sz="2400" dirty="0"/>
              <a:t>  IN (SELECT </a:t>
            </a:r>
            <a:r>
              <a:rPr lang="en-US" sz="2400" dirty="0" err="1"/>
              <a:t>dnumber</a:t>
            </a:r>
            <a:endParaRPr lang="en-US" sz="2400" dirty="0"/>
          </a:p>
          <a:p>
            <a:r>
              <a:rPr lang="en-US" sz="2400" dirty="0"/>
              <a:t>		    FROM   department</a:t>
            </a:r>
          </a:p>
          <a:p>
            <a:r>
              <a:rPr lang="en-US" sz="2400" dirty="0"/>
              <a:t>		    WHERE  </a:t>
            </a:r>
            <a:r>
              <a:rPr lang="en-US" sz="2400" dirty="0" err="1"/>
              <a:t>dname</a:t>
            </a:r>
            <a:r>
              <a:rPr lang="en-US" sz="2400" dirty="0"/>
              <a:t> = 'Research') </a:t>
            </a:r>
          </a:p>
        </p:txBody>
      </p:sp>
    </p:spTree>
    <p:extLst>
      <p:ext uri="{BB962C8B-B14F-4D97-AF65-F5344CB8AC3E}">
        <p14:creationId xmlns:p14="http://schemas.microsoft.com/office/powerpoint/2010/main" val="40363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 in SQL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 3: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Delete all employees from the 'Research' department have more than 2 dependents: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D4401E-082F-49AF-A397-BC1E00D56EF2}"/>
              </a:ext>
            </a:extLst>
          </p:cNvPr>
          <p:cNvSpPr txBox="1"/>
          <p:nvPr/>
        </p:nvSpPr>
        <p:spPr>
          <a:xfrm>
            <a:off x="1593010" y="3306158"/>
            <a:ext cx="6360546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DELETE FROM employee</a:t>
            </a:r>
          </a:p>
          <a:p>
            <a:r>
              <a:rPr lang="en-US" sz="2400" dirty="0"/>
              <a:t>WHERE  </a:t>
            </a:r>
            <a:r>
              <a:rPr lang="en-US" sz="2400" dirty="0" err="1"/>
              <a:t>dno</a:t>
            </a:r>
            <a:r>
              <a:rPr lang="en-US" sz="2400" dirty="0"/>
              <a:t>  IN ( SELECT </a:t>
            </a:r>
            <a:r>
              <a:rPr lang="en-US" sz="2400" dirty="0" err="1"/>
              <a:t>dnumber</a:t>
            </a:r>
            <a:endParaRPr lang="en-US" sz="2400" dirty="0"/>
          </a:p>
          <a:p>
            <a:r>
              <a:rPr lang="en-US" sz="2400" dirty="0"/>
              <a:t>                                 FROM   department</a:t>
            </a:r>
          </a:p>
          <a:p>
            <a:r>
              <a:rPr lang="en-US" sz="2400" dirty="0"/>
              <a:t>                                 WHERE  </a:t>
            </a:r>
            <a:r>
              <a:rPr lang="en-US" sz="2400" dirty="0" err="1"/>
              <a:t>dname</a:t>
            </a:r>
            <a:r>
              <a:rPr lang="en-US" sz="2400" dirty="0"/>
              <a:t> = 'Research')</a:t>
            </a:r>
          </a:p>
          <a:p>
            <a:r>
              <a:rPr lang="en-US" sz="2400" dirty="0"/>
              <a:t>       AND  ssn  IN (  SELECT   </a:t>
            </a:r>
            <a:r>
              <a:rPr lang="en-US" sz="2400" dirty="0" err="1"/>
              <a:t>essn</a:t>
            </a:r>
            <a:endParaRPr lang="en-US" sz="2400" dirty="0"/>
          </a:p>
          <a:p>
            <a:r>
              <a:rPr lang="en-US" sz="2400" dirty="0"/>
              <a:t>		       FROM     dependent</a:t>
            </a:r>
          </a:p>
          <a:p>
            <a:r>
              <a:rPr lang="en-US" sz="2400" dirty="0"/>
              <a:t>		       GROUP BY </a:t>
            </a:r>
            <a:r>
              <a:rPr lang="en-US" sz="2400" dirty="0" err="1"/>
              <a:t>essn</a:t>
            </a:r>
            <a:endParaRPr lang="en-US" sz="2400" dirty="0"/>
          </a:p>
          <a:p>
            <a:r>
              <a:rPr lang="en-US" sz="2400" dirty="0"/>
              <a:t>		       HAVING   COUNT(name) &gt; 2)</a:t>
            </a:r>
          </a:p>
        </p:txBody>
      </p:sp>
    </p:spTree>
    <p:extLst>
      <p:ext uri="{BB962C8B-B14F-4D97-AF65-F5344CB8AC3E}">
        <p14:creationId xmlns:p14="http://schemas.microsoft.com/office/powerpoint/2010/main" val="22398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Command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Update one attribute value in one or more tuples from a relation using the UPDATE command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Syntax: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Example1: Change the address of employee 'John Smith' to '123 Pike Lane, Austin, TX’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0BC374C-2077-48B4-A1F6-1195694D3CE6}"/>
              </a:ext>
            </a:extLst>
          </p:cNvPr>
          <p:cNvSpPr txBox="1"/>
          <p:nvPr/>
        </p:nvSpPr>
        <p:spPr>
          <a:xfrm>
            <a:off x="2969440" y="2735384"/>
            <a:ext cx="45144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UPDATE </a:t>
            </a:r>
            <a:r>
              <a:rPr lang="en-US" sz="2400" dirty="0" err="1"/>
              <a:t>relationName</a:t>
            </a:r>
            <a:endParaRPr lang="en-US" sz="2400" dirty="0"/>
          </a:p>
          <a:p>
            <a:r>
              <a:rPr lang="en-US" sz="2400" dirty="0"/>
              <a:t>SET    </a:t>
            </a:r>
            <a:r>
              <a:rPr lang="en-US" sz="2400" dirty="0" err="1"/>
              <a:t>attributeName</a:t>
            </a:r>
            <a:r>
              <a:rPr lang="en-US" sz="2400" dirty="0"/>
              <a:t> = expression          </a:t>
            </a:r>
          </a:p>
          <a:p>
            <a:r>
              <a:rPr lang="en-US" sz="2400" dirty="0"/>
              <a:t>WHERE  tuple-</a:t>
            </a:r>
            <a:r>
              <a:rPr lang="en-US" sz="2400" dirty="0" err="1"/>
              <a:t>boolean</a:t>
            </a:r>
            <a:r>
              <a:rPr lang="en-US" sz="2400" dirty="0"/>
              <a:t>-condition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DB084A-FD20-41EB-81FD-41C88953DDD3}"/>
              </a:ext>
            </a:extLst>
          </p:cNvPr>
          <p:cNvSpPr txBox="1"/>
          <p:nvPr/>
        </p:nvSpPr>
        <p:spPr>
          <a:xfrm>
            <a:off x="1581507" y="4923618"/>
            <a:ext cx="60442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UPDATE employee</a:t>
            </a:r>
          </a:p>
          <a:p>
            <a:r>
              <a:rPr lang="en-US" sz="2400" dirty="0"/>
              <a:t>SET    address = '123 Pike Lane, Austin, TX'</a:t>
            </a:r>
          </a:p>
          <a:p>
            <a:r>
              <a:rPr lang="en-US" sz="2400" dirty="0"/>
              <a:t>WHERE  </a:t>
            </a:r>
            <a:r>
              <a:rPr lang="en-US" sz="2400" dirty="0" err="1"/>
              <a:t>fname</a:t>
            </a:r>
            <a:r>
              <a:rPr lang="en-US" sz="2400" dirty="0"/>
              <a:t> = 'John’ AND  </a:t>
            </a:r>
            <a:r>
              <a:rPr lang="en-US" sz="2400" dirty="0" err="1"/>
              <a:t>lname</a:t>
            </a:r>
            <a:r>
              <a:rPr lang="en-US" sz="2400" dirty="0"/>
              <a:t> = 'Smith';</a:t>
            </a:r>
          </a:p>
        </p:txBody>
      </p:sp>
    </p:spTree>
    <p:extLst>
      <p:ext uri="{BB962C8B-B14F-4D97-AF65-F5344CB8AC3E}">
        <p14:creationId xmlns:p14="http://schemas.microsoft.com/office/powerpoint/2010/main" val="75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Command in SQL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9865" cy="453072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Example2: Give all employees in the 'Research' department a 10% raise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AE6174-5269-4FB4-B1E0-9AE0C9D3BF73}"/>
              </a:ext>
            </a:extLst>
          </p:cNvPr>
          <p:cNvSpPr txBox="1"/>
          <p:nvPr/>
        </p:nvSpPr>
        <p:spPr>
          <a:xfrm>
            <a:off x="1150186" y="2493844"/>
            <a:ext cx="6044243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UPDATE   Employee</a:t>
            </a:r>
          </a:p>
          <a:p>
            <a:r>
              <a:rPr lang="en-US" sz="2400" dirty="0"/>
              <a:t>SET           salary = 1.1 * salary</a:t>
            </a:r>
          </a:p>
          <a:p>
            <a:r>
              <a:rPr lang="en-US" sz="2400" dirty="0"/>
              <a:t>WHERE    </a:t>
            </a:r>
            <a:r>
              <a:rPr lang="en-US" sz="2400" dirty="0" err="1"/>
              <a:t>dno</a:t>
            </a:r>
            <a:r>
              <a:rPr lang="en-US" sz="2400" dirty="0"/>
              <a:t> IN ( SELECT </a:t>
            </a:r>
            <a:r>
              <a:rPr lang="en-US" sz="2400" dirty="0" err="1"/>
              <a:t>dnumber</a:t>
            </a:r>
            <a:endParaRPr lang="en-US" sz="2400" dirty="0"/>
          </a:p>
          <a:p>
            <a:r>
              <a:rPr lang="en-US" sz="2400" dirty="0"/>
              <a:t>		      FROM   department</a:t>
            </a:r>
          </a:p>
          <a:p>
            <a:r>
              <a:rPr lang="en-US" sz="2400" dirty="0"/>
              <a:t>		      WHERE  </a:t>
            </a:r>
            <a:r>
              <a:rPr lang="en-US" sz="2400" dirty="0" err="1"/>
              <a:t>dname</a:t>
            </a:r>
            <a:r>
              <a:rPr lang="en-US" sz="2400" dirty="0"/>
              <a:t> = 'Research')</a:t>
            </a:r>
          </a:p>
        </p:txBody>
      </p:sp>
    </p:spTree>
    <p:extLst>
      <p:ext uri="{BB962C8B-B14F-4D97-AF65-F5344CB8AC3E}">
        <p14:creationId xmlns:p14="http://schemas.microsoft.com/office/powerpoint/2010/main" val="14634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Ambiguous Attribute Names from Different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When different relations has a common attribute name, we can make that name un-ambiguous by: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Qualifying</a:t>
            </a:r>
            <a:r>
              <a:rPr lang="en-US" dirty="0"/>
              <a:t> (= </a:t>
            </a:r>
            <a:r>
              <a:rPr lang="en-US" dirty="0">
                <a:solidFill>
                  <a:srgbClr val="FF0000"/>
                </a:solidFill>
              </a:rPr>
              <a:t>prefixing</a:t>
            </a:r>
            <a:r>
              <a:rPr lang="en-US" dirty="0"/>
              <a:t>) the </a:t>
            </a:r>
            <a:r>
              <a:rPr lang="en-US" b="1" dirty="0"/>
              <a:t>attribute name </a:t>
            </a:r>
            <a:r>
              <a:rPr lang="en-US" dirty="0"/>
              <a:t>with the </a:t>
            </a:r>
            <a:r>
              <a:rPr lang="en-US" dirty="0">
                <a:solidFill>
                  <a:srgbClr val="FF0000"/>
                </a:solidFill>
              </a:rPr>
              <a:t>source relation name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4A0EFC-7392-4732-974E-CD6387BE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8" y="3161385"/>
            <a:ext cx="8438095" cy="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C9EB8D-8CDE-4825-8E04-D0FA370E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888" y="4461031"/>
            <a:ext cx="7657143" cy="83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BB119A4-63FD-418A-8246-02899E82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88" y="5323057"/>
            <a:ext cx="4371429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Aliasing: qualifying attribute names from the same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Fact: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Sometimes, we need to use the </a:t>
            </a:r>
            <a:r>
              <a:rPr lang="en-US" b="1" dirty="0"/>
              <a:t>same relation </a:t>
            </a:r>
            <a:r>
              <a:rPr lang="en-US" dirty="0">
                <a:solidFill>
                  <a:srgbClr val="FF0000"/>
                </a:solidFill>
              </a:rPr>
              <a:t>multiple times </a:t>
            </a:r>
            <a:r>
              <a:rPr lang="en-US" dirty="0"/>
              <a:t>in a </a:t>
            </a:r>
            <a:r>
              <a:rPr lang="en-US" b="1" dirty="0"/>
              <a:t>SELECT</a:t>
            </a:r>
            <a:r>
              <a:rPr lang="en-US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rgbClr val="FF0000"/>
                </a:solidFill>
              </a:rPr>
              <a:t>attribute name </a:t>
            </a:r>
            <a:r>
              <a:rPr lang="en-US" dirty="0"/>
              <a:t>of that </a:t>
            </a:r>
            <a:r>
              <a:rPr lang="en-US" b="1" dirty="0"/>
              <a:t>relation</a:t>
            </a:r>
            <a:r>
              <a:rPr lang="en-US" dirty="0"/>
              <a:t> will be </a:t>
            </a:r>
            <a:r>
              <a:rPr lang="en-US" dirty="0">
                <a:solidFill>
                  <a:srgbClr val="FF0000"/>
                </a:solidFill>
              </a:rPr>
              <a:t>ambiguous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for each employee, retrieve the employee’s first and last name and the first and last name of his or her immediate supervisor.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80D6EB-8308-447F-BE11-466E8BB04BB2}"/>
              </a:ext>
            </a:extLst>
          </p:cNvPr>
          <p:cNvSpPr txBox="1"/>
          <p:nvPr/>
        </p:nvSpPr>
        <p:spPr>
          <a:xfrm>
            <a:off x="1151465" y="4611007"/>
            <a:ext cx="875453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  </a:t>
            </a:r>
            <a:r>
              <a:rPr lang="en-US" sz="2400" dirty="0" err="1"/>
              <a:t>Employee.Fname</a:t>
            </a:r>
            <a:r>
              <a:rPr lang="en-US" sz="2400" dirty="0"/>
              <a:t>, </a:t>
            </a:r>
            <a:r>
              <a:rPr lang="en-US" sz="2400" dirty="0" err="1"/>
              <a:t>Employee.Lname</a:t>
            </a:r>
            <a:r>
              <a:rPr lang="en-US" sz="2400" dirty="0"/>
              <a:t>, </a:t>
            </a:r>
            <a:r>
              <a:rPr lang="en-US" sz="2400" dirty="0" err="1"/>
              <a:t>Employee.Fname</a:t>
            </a:r>
            <a:r>
              <a:rPr lang="en-US" sz="2400" dirty="0"/>
              <a:t>, </a:t>
            </a:r>
            <a:r>
              <a:rPr lang="en-US" sz="2400" dirty="0" err="1"/>
              <a:t>Employee.Lname</a:t>
            </a:r>
            <a:endParaRPr lang="en-US" sz="2400" dirty="0"/>
          </a:p>
          <a:p>
            <a:r>
              <a:rPr lang="en-US" sz="2400" dirty="0"/>
              <a:t>FROM     Employee, Employee</a:t>
            </a:r>
          </a:p>
          <a:p>
            <a:r>
              <a:rPr lang="en-US" sz="2400" dirty="0"/>
              <a:t>WHERE   </a:t>
            </a:r>
            <a:r>
              <a:rPr lang="en-US" sz="2400" dirty="0" err="1"/>
              <a:t>Employee.Super_ssn</a:t>
            </a:r>
            <a:r>
              <a:rPr lang="en-US" sz="2400" dirty="0"/>
              <a:t> = </a:t>
            </a:r>
            <a:r>
              <a:rPr lang="en-US" sz="2400" dirty="0" err="1"/>
              <a:t>Employee.Ssn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906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Aliasing: qualifying attribute names from the same relation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Alias</a:t>
            </a:r>
            <a:r>
              <a:rPr lang="en-US" sz="2800" dirty="0"/>
              <a:t>: solving ambiguous name from the </a:t>
            </a:r>
            <a:r>
              <a:rPr lang="en-US" sz="2800" dirty="0">
                <a:solidFill>
                  <a:srgbClr val="FF0000"/>
                </a:solidFill>
              </a:rPr>
              <a:t>same relation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For each </a:t>
            </a:r>
            <a:r>
              <a:rPr lang="en-US" sz="2800" b="1" dirty="0"/>
              <a:t>employee</a:t>
            </a:r>
            <a:r>
              <a:rPr lang="en-US" sz="2800" dirty="0"/>
              <a:t>, retrieve the employee’s first and last name and the first and last name of his or her immediate </a:t>
            </a:r>
            <a:r>
              <a:rPr lang="en-US" sz="2800" b="1" dirty="0"/>
              <a:t>supervisor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BB5373-425C-46E6-95FF-93D3417340C1}"/>
              </a:ext>
            </a:extLst>
          </p:cNvPr>
          <p:cNvSpPr txBox="1"/>
          <p:nvPr/>
        </p:nvSpPr>
        <p:spPr>
          <a:xfrm>
            <a:off x="1151465" y="3847040"/>
            <a:ext cx="59436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   </a:t>
            </a:r>
            <a:r>
              <a:rPr lang="en-US" sz="2400" dirty="0" err="1"/>
              <a:t>E.fname</a:t>
            </a:r>
            <a:r>
              <a:rPr lang="en-US" sz="2400" dirty="0"/>
              <a:t>, </a:t>
            </a:r>
            <a:r>
              <a:rPr lang="en-US" sz="2400" dirty="0" err="1"/>
              <a:t>E.lname</a:t>
            </a:r>
            <a:r>
              <a:rPr lang="en-US" sz="2400" dirty="0"/>
              <a:t>, </a:t>
            </a:r>
            <a:r>
              <a:rPr lang="en-US" sz="2400" dirty="0" err="1"/>
              <a:t>S.fname</a:t>
            </a:r>
            <a:r>
              <a:rPr lang="en-US" sz="2400" dirty="0"/>
              <a:t>, </a:t>
            </a:r>
            <a:r>
              <a:rPr lang="en-US" sz="2400" dirty="0" err="1"/>
              <a:t>S.lname</a:t>
            </a:r>
            <a:r>
              <a:rPr lang="en-US" sz="2400" dirty="0"/>
              <a:t>    </a:t>
            </a:r>
          </a:p>
          <a:p>
            <a:r>
              <a:rPr lang="en-US" sz="2400" dirty="0"/>
              <a:t>FROM     Employee </a:t>
            </a:r>
            <a:r>
              <a:rPr lang="en-US" sz="2400" b="1" dirty="0"/>
              <a:t>AS</a:t>
            </a:r>
            <a:r>
              <a:rPr lang="en-US" sz="2400" dirty="0"/>
              <a:t> E, Employee </a:t>
            </a:r>
            <a:r>
              <a:rPr lang="en-US" sz="2400" b="1" dirty="0"/>
              <a:t>AS</a:t>
            </a:r>
            <a:r>
              <a:rPr lang="en-US" sz="2400" dirty="0"/>
              <a:t> S</a:t>
            </a:r>
          </a:p>
          <a:p>
            <a:r>
              <a:rPr lang="en-US" sz="2400" dirty="0"/>
              <a:t>WHERE   </a:t>
            </a:r>
            <a:r>
              <a:rPr lang="en-US" sz="2400" dirty="0" err="1"/>
              <a:t>E.superssn</a:t>
            </a:r>
            <a:r>
              <a:rPr lang="en-US" sz="2400" dirty="0"/>
              <a:t> = </a:t>
            </a:r>
            <a:r>
              <a:rPr lang="en-US" sz="2400" dirty="0" err="1"/>
              <a:t>S.ssn</a:t>
            </a:r>
            <a:r>
              <a:rPr lang="en-US" sz="240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85149B2-17F6-429E-B7F2-F5F60BCFE0B1}"/>
              </a:ext>
            </a:extLst>
          </p:cNvPr>
          <p:cNvSpPr/>
          <p:nvPr/>
        </p:nvSpPr>
        <p:spPr>
          <a:xfrm>
            <a:off x="1117599" y="6091177"/>
            <a:ext cx="9956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practice is recommended since it results in queries that are easier to comprehend.</a:t>
            </a:r>
          </a:p>
        </p:txBody>
      </p:sp>
    </p:spTree>
    <p:extLst>
      <p:ext uri="{BB962C8B-B14F-4D97-AF65-F5344CB8AC3E}">
        <p14:creationId xmlns:p14="http://schemas.microsoft.com/office/powerpoint/2010/main" val="23787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the Output Attribute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Consider the </a:t>
            </a:r>
            <a:r>
              <a:rPr lang="en-US" sz="2800" dirty="0">
                <a:solidFill>
                  <a:srgbClr val="FF0000"/>
                </a:solidFill>
              </a:rPr>
              <a:t>output</a:t>
            </a:r>
            <a:r>
              <a:rPr lang="en-US" sz="2800" dirty="0"/>
              <a:t> of the previous query: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ED820A-7855-4710-BFA9-0CF124ED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85" y="2407189"/>
            <a:ext cx="5371429" cy="43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8825F6-B72E-4D5F-AF3A-F9589F1D0C8C}"/>
              </a:ext>
            </a:extLst>
          </p:cNvPr>
          <p:cNvSpPr/>
          <p:nvPr/>
        </p:nvSpPr>
        <p:spPr>
          <a:xfrm>
            <a:off x="6883399" y="6203201"/>
            <a:ext cx="487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 (title)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of the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attributes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are not very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meaningful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5F2E2F-52A5-4D13-8B4B-E2F78DA4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676" y="1741759"/>
            <a:ext cx="7609524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*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</a:t>
            </a:r>
            <a:r>
              <a:rPr lang="en-US" sz="2800" b="1" dirty="0"/>
              <a:t>SELECT *</a:t>
            </a:r>
            <a:r>
              <a:rPr lang="en-US" sz="2800" dirty="0"/>
              <a:t> selects </a:t>
            </a:r>
            <a:r>
              <a:rPr lang="en-US" sz="2800" dirty="0">
                <a:solidFill>
                  <a:srgbClr val="FF0000"/>
                </a:solidFill>
              </a:rPr>
              <a:t>all attributes </a:t>
            </a:r>
            <a:r>
              <a:rPr lang="en-US" sz="2800" dirty="0"/>
              <a:t>in all relations in the </a:t>
            </a:r>
            <a:r>
              <a:rPr lang="en-US" sz="2800" dirty="0">
                <a:solidFill>
                  <a:srgbClr val="FF0000"/>
                </a:solidFill>
              </a:rPr>
              <a:t>FROM clause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439D93-EECE-47C7-9527-BD7F62FF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81" y="2907438"/>
            <a:ext cx="7561905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as Sets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4468" cy="453072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SQL usually treats a table </a:t>
            </a:r>
            <a:r>
              <a:rPr lang="en-US" sz="2800" b="1" dirty="0"/>
              <a:t>not</a:t>
            </a:r>
            <a:r>
              <a:rPr lang="en-US" sz="2800" dirty="0"/>
              <a:t> as a set: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Duplicate tuples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appear more than once </a:t>
            </a:r>
            <a:r>
              <a:rPr lang="en-US" dirty="0"/>
              <a:t>in a table, and in the result of a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an SQL table with a key is restricted to being a 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keyword in the SELECT clause to </a:t>
            </a:r>
            <a:r>
              <a:rPr lang="en-US" dirty="0">
                <a:solidFill>
                  <a:srgbClr val="FF0000"/>
                </a:solidFill>
              </a:rPr>
              <a:t>remove duplicate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Retrieve the salary of </a:t>
            </a:r>
            <a:r>
              <a:rPr lang="en-US" b="1" dirty="0"/>
              <a:t>every </a:t>
            </a:r>
            <a:r>
              <a:rPr lang="en-US" dirty="0"/>
              <a:t>employee and all </a:t>
            </a:r>
            <a:r>
              <a:rPr lang="en-US" b="1" dirty="0"/>
              <a:t>distinct </a:t>
            </a:r>
            <a:r>
              <a:rPr lang="en-US" dirty="0"/>
              <a:t>salary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00D7FA6-7D2F-4E2D-AA51-10E1F1C3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47" y="3991333"/>
            <a:ext cx="3428571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89B560-8E45-4FDF-AFD5-0EEB3CDD6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47" y="4456713"/>
            <a:ext cx="3428571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3095</Words>
  <Application>Microsoft Office PowerPoint</Application>
  <PresentationFormat>Custom</PresentationFormat>
  <Paragraphs>529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SQL: SELECT (cont.)</vt:lpstr>
      <vt:lpstr>SQL: SELECT (cont.)</vt:lpstr>
      <vt:lpstr>Qualifying Attribute with Relation Names and Aliasing</vt:lpstr>
      <vt:lpstr>Solving the Ambiguous Attribute Names from Different Relations</vt:lpstr>
      <vt:lpstr>Aliasing: qualifying attribute names from the same relation</vt:lpstr>
      <vt:lpstr>Aliasing: qualifying attribute names from the same relation (cont.)</vt:lpstr>
      <vt:lpstr>Renaming the Output Attribute Name</vt:lpstr>
      <vt:lpstr>The * Selector</vt:lpstr>
      <vt:lpstr>Tables as Sets in SQL</vt:lpstr>
      <vt:lpstr>Tables as Sets in SQL (cont.)</vt:lpstr>
      <vt:lpstr>Other Tuple Conditions</vt:lpstr>
      <vt:lpstr>The IN and NOT-IN  Comparison Operator</vt:lpstr>
      <vt:lpstr>The ANY Selection Operator</vt:lpstr>
      <vt:lpstr>The ALL Selection Operator</vt:lpstr>
      <vt:lpstr>The ! = ALL Selection Operator</vt:lpstr>
      <vt:lpstr>Relations of One Tuple</vt:lpstr>
      <vt:lpstr>The EXISTs and IS NULL</vt:lpstr>
      <vt:lpstr>LIKE: Wildcard String Comparison</vt:lpstr>
      <vt:lpstr>LIKE: Wildcard String Comparison (cont.)</vt:lpstr>
      <vt:lpstr>More Tuple Conditions</vt:lpstr>
      <vt:lpstr>Nested Queries</vt:lpstr>
      <vt:lpstr>Examples of simple (= non-correlated) nested queries</vt:lpstr>
      <vt:lpstr>Examples of simple (= non-correlated) nested queries (cont.)</vt:lpstr>
      <vt:lpstr>Examples of simple (= non-correlated) nested queries (cont.)</vt:lpstr>
      <vt:lpstr>Correlated Nested Queries</vt:lpstr>
      <vt:lpstr>Correlated Nested Queries (cont.)</vt:lpstr>
      <vt:lpstr>Meaning of Nested Query</vt:lpstr>
      <vt:lpstr>Examples on How to Use Correlated Nested Queries</vt:lpstr>
      <vt:lpstr>Examples on how to use correlated nested queries (cont.)</vt:lpstr>
      <vt:lpstr>Examples on how to use correlated nested queries (cont.) </vt:lpstr>
      <vt:lpstr>Ordering of Query Results</vt:lpstr>
      <vt:lpstr>INSERT, DELETE, and UPDATE Statements in SQL</vt:lpstr>
      <vt:lpstr>INSERT Command in SQL </vt:lpstr>
      <vt:lpstr>INSERT Command in SQL</vt:lpstr>
      <vt:lpstr>DELETE Command in SQL</vt:lpstr>
      <vt:lpstr>DELETE Command in SQL (cont.)</vt:lpstr>
      <vt:lpstr>UPDATE Command in SQL</vt:lpstr>
      <vt:lpstr>UPDATE Command in SQL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Zaobo He</cp:lastModifiedBy>
  <cp:revision>542</cp:revision>
  <dcterms:created xsi:type="dcterms:W3CDTF">2015-11-11T19:16:09Z</dcterms:created>
  <dcterms:modified xsi:type="dcterms:W3CDTF">2017-10-03T14:44:41Z</dcterms:modified>
</cp:coreProperties>
</file>