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494" r:id="rId2"/>
    <p:sldId id="495" r:id="rId3"/>
    <p:sldId id="458" r:id="rId4"/>
    <p:sldId id="496" r:id="rId5"/>
    <p:sldId id="498" r:id="rId6"/>
    <p:sldId id="499" r:id="rId7"/>
    <p:sldId id="500" r:id="rId8"/>
    <p:sldId id="501" r:id="rId9"/>
    <p:sldId id="502" r:id="rId10"/>
    <p:sldId id="503" r:id="rId11"/>
    <p:sldId id="504" r:id="rId12"/>
    <p:sldId id="505" r:id="rId13"/>
    <p:sldId id="507" r:id="rId14"/>
    <p:sldId id="508" r:id="rId15"/>
    <p:sldId id="506" r:id="rId16"/>
    <p:sldId id="509" r:id="rId17"/>
    <p:sldId id="510" r:id="rId18"/>
    <p:sldId id="511" r:id="rId19"/>
    <p:sldId id="512" r:id="rId20"/>
    <p:sldId id="513" r:id="rId21"/>
    <p:sldId id="514" r:id="rId22"/>
    <p:sldId id="519" r:id="rId23"/>
    <p:sldId id="520" r:id="rId24"/>
    <p:sldId id="515" r:id="rId25"/>
    <p:sldId id="516" r:id="rId26"/>
    <p:sldId id="518" r:id="rId27"/>
    <p:sldId id="521" r:id="rId28"/>
    <p:sldId id="526" r:id="rId29"/>
    <p:sldId id="522" r:id="rId30"/>
    <p:sldId id="523" r:id="rId31"/>
    <p:sldId id="524" r:id="rId32"/>
    <p:sldId id="52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C4A823-FB29-4D49-BBD9-7AE11A925804}">
          <p14:sldIdLst>
            <p14:sldId id="494"/>
            <p14:sldId id="495"/>
            <p14:sldId id="458"/>
            <p14:sldId id="496"/>
            <p14:sldId id="498"/>
            <p14:sldId id="499"/>
            <p14:sldId id="500"/>
            <p14:sldId id="501"/>
            <p14:sldId id="502"/>
            <p14:sldId id="503"/>
            <p14:sldId id="504"/>
            <p14:sldId id="505"/>
            <p14:sldId id="507"/>
            <p14:sldId id="508"/>
            <p14:sldId id="506"/>
            <p14:sldId id="509"/>
            <p14:sldId id="510"/>
            <p14:sldId id="511"/>
            <p14:sldId id="512"/>
            <p14:sldId id="513"/>
            <p14:sldId id="514"/>
            <p14:sldId id="519"/>
            <p14:sldId id="520"/>
            <p14:sldId id="515"/>
            <p14:sldId id="516"/>
            <p14:sldId id="518"/>
            <p14:sldId id="521"/>
            <p14:sldId id="526"/>
            <p14:sldId id="522"/>
            <p14:sldId id="523"/>
            <p14:sldId id="524"/>
            <p14:sldId id="52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57" autoAdjust="0"/>
    <p:restoredTop sz="65933" autoAdjust="0"/>
  </p:normalViewPr>
  <p:slideViewPr>
    <p:cSldViewPr snapToGrid="0" snapToObjects="1">
      <p:cViewPr varScale="1">
        <p:scale>
          <a:sx n="72" d="100"/>
          <a:sy n="72" d="100"/>
        </p:scale>
        <p:origin x="-2184" y="-90"/>
      </p:cViewPr>
      <p:guideLst>
        <p:guide orient="horz" pos="2160"/>
        <p:guide pos="384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036F9-C1B7-754D-84B4-E10FAAAB2A28}" type="datetimeFigureOut">
              <a:rPr lang="en-US" smtClean="0"/>
              <a:t>10/4/2017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FFE73-487A-6E4F-A170-9F501B811025}" type="slidenum">
              <a:rPr lang="en-US" smtClean="0"/>
              <a:t>‹#›</a:t>
            </a:fld>
            <a:endParaRPr lang="en-US"/>
          </a:p>
        </p:txBody>
      </p:sp>
    </p:spTree>
    <p:extLst>
      <p:ext uri="{BB962C8B-B14F-4D97-AF65-F5344CB8AC3E}">
        <p14:creationId xmlns:p14="http://schemas.microsoft.com/office/powerpoint/2010/main" val="109888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chapter describes more advanced features of</a:t>
            </a:r>
            <a:r>
              <a:rPr lang="en-US" baseline="0" dirty="0"/>
              <a:t> </a:t>
            </a:r>
            <a:r>
              <a:rPr lang="en-US" dirty="0"/>
              <a:t>the SQL language for relational databases.</a:t>
            </a:r>
          </a:p>
        </p:txBody>
      </p:sp>
      <p:sp>
        <p:nvSpPr>
          <p:cNvPr id="4" name="Slide Number Placeholder 3"/>
          <p:cNvSpPr>
            <a:spLocks noGrp="1"/>
          </p:cNvSpPr>
          <p:nvPr>
            <p:ph type="sldNum" sz="quarter" idx="10"/>
          </p:nvPr>
        </p:nvSpPr>
        <p:spPr/>
        <p:txBody>
          <a:bodyPr/>
          <a:lstStyle/>
          <a:p>
            <a:fld id="{F26FFE73-487A-6E4F-A170-9F501B811025}" type="slidenum">
              <a:rPr lang="en-US" smtClean="0"/>
              <a:t>1</a:t>
            </a:fld>
            <a:endParaRPr lang="en-US"/>
          </a:p>
        </p:txBody>
      </p:sp>
    </p:spTree>
    <p:extLst>
      <p:ext uri="{BB962C8B-B14F-4D97-AF65-F5344CB8AC3E}">
        <p14:creationId xmlns:p14="http://schemas.microsoft.com/office/powerpoint/2010/main" val="756014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10</a:t>
            </a:fld>
            <a:endParaRPr lang="en-US"/>
          </a:p>
        </p:txBody>
      </p:sp>
    </p:spTree>
    <p:extLst>
      <p:ext uri="{BB962C8B-B14F-4D97-AF65-F5344CB8AC3E}">
        <p14:creationId xmlns:p14="http://schemas.microsoft.com/office/powerpoint/2010/main" val="335741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11</a:t>
            </a:fld>
            <a:endParaRPr lang="en-US"/>
          </a:p>
        </p:txBody>
      </p:sp>
    </p:spTree>
    <p:extLst>
      <p:ext uri="{BB962C8B-B14F-4D97-AF65-F5344CB8AC3E}">
        <p14:creationId xmlns:p14="http://schemas.microsoft.com/office/powerpoint/2010/main" val="422821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12</a:t>
            </a:fld>
            <a:endParaRPr lang="en-US"/>
          </a:p>
        </p:txBody>
      </p:sp>
    </p:spTree>
    <p:extLst>
      <p:ext uri="{BB962C8B-B14F-4D97-AF65-F5344CB8AC3E}">
        <p14:creationId xmlns:p14="http://schemas.microsoft.com/office/powerpoint/2010/main" val="1699796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13</a:t>
            </a:fld>
            <a:endParaRPr lang="en-US"/>
          </a:p>
        </p:txBody>
      </p:sp>
    </p:spTree>
    <p:extLst>
      <p:ext uri="{BB962C8B-B14F-4D97-AF65-F5344CB8AC3E}">
        <p14:creationId xmlns:p14="http://schemas.microsoft.com/office/powerpoint/2010/main" val="99594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14</a:t>
            </a:fld>
            <a:endParaRPr lang="en-US"/>
          </a:p>
        </p:txBody>
      </p:sp>
    </p:spTree>
    <p:extLst>
      <p:ext uri="{BB962C8B-B14F-4D97-AF65-F5344CB8AC3E}">
        <p14:creationId xmlns:p14="http://schemas.microsoft.com/office/powerpoint/2010/main" val="1837886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15</a:t>
            </a:fld>
            <a:endParaRPr lang="en-US"/>
          </a:p>
        </p:txBody>
      </p:sp>
    </p:spTree>
    <p:extLst>
      <p:ext uri="{BB962C8B-B14F-4D97-AF65-F5344CB8AC3E}">
        <p14:creationId xmlns:p14="http://schemas.microsoft.com/office/powerpoint/2010/main" val="2675995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to access the new record structure</a:t>
            </a: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16</a:t>
            </a:fld>
            <a:endParaRPr lang="en-US"/>
          </a:p>
        </p:txBody>
      </p:sp>
    </p:spTree>
    <p:extLst>
      <p:ext uri="{BB962C8B-B14F-4D97-AF65-F5344CB8AC3E}">
        <p14:creationId xmlns:p14="http://schemas.microsoft.com/office/powerpoint/2010/main" val="3311618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17</a:t>
            </a:fld>
            <a:endParaRPr lang="en-US"/>
          </a:p>
        </p:txBody>
      </p:sp>
    </p:spTree>
    <p:extLst>
      <p:ext uri="{BB962C8B-B14F-4D97-AF65-F5344CB8AC3E}">
        <p14:creationId xmlns:p14="http://schemas.microsoft.com/office/powerpoint/2010/main" val="2246532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18</a:t>
            </a:fld>
            <a:endParaRPr lang="en-US"/>
          </a:p>
        </p:txBody>
      </p:sp>
    </p:spTree>
    <p:extLst>
      <p:ext uri="{BB962C8B-B14F-4D97-AF65-F5344CB8AC3E}">
        <p14:creationId xmlns:p14="http://schemas.microsoft.com/office/powerpoint/2010/main" val="4031967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19</a:t>
            </a:fld>
            <a:endParaRPr lang="en-US"/>
          </a:p>
        </p:txBody>
      </p:sp>
    </p:spTree>
    <p:extLst>
      <p:ext uri="{BB962C8B-B14F-4D97-AF65-F5344CB8AC3E}">
        <p14:creationId xmlns:p14="http://schemas.microsoft.com/office/powerpoint/2010/main" val="84241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Create</a:t>
            </a:r>
            <a:r>
              <a:rPr lang="en-US" baseline="0" dirty="0"/>
              <a:t> assertion: which allows the specification of more general constraints on the database</a:t>
            </a:r>
          </a:p>
          <a:p>
            <a:pPr marL="228600" indent="-228600">
              <a:buAutoNum type="arabicPeriod"/>
            </a:pPr>
            <a:r>
              <a:rPr lang="en-US" dirty="0"/>
              <a:t>View:</a:t>
            </a:r>
            <a:r>
              <a:rPr lang="en-US" baseline="0" dirty="0"/>
              <a:t> are also called virtual or derived tables because they present the user with what appear to be tables; however, the information in those tables is derived from previously defined tables.</a:t>
            </a:r>
            <a:endParaRPr lang="en-US" dirty="0"/>
          </a:p>
          <a:p>
            <a:pPr marL="228600" indent="-228600">
              <a:buAutoNum type="arabicPeriod"/>
            </a:pPr>
            <a:r>
              <a:rPr lang="en-US" dirty="0"/>
              <a:t>ALTER TABLE:</a:t>
            </a:r>
            <a:r>
              <a:rPr lang="en-US" baseline="0" dirty="0"/>
              <a:t> which is used for modifying the database tables and constraints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1985270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20</a:t>
            </a:fld>
            <a:endParaRPr lang="en-US"/>
          </a:p>
        </p:txBody>
      </p:sp>
    </p:spTree>
    <p:extLst>
      <p:ext uri="{BB962C8B-B14F-4D97-AF65-F5344CB8AC3E}">
        <p14:creationId xmlns:p14="http://schemas.microsoft.com/office/powerpoint/2010/main" val="2497253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21</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22</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Thus by creating an appropriate view and granting certain users access to the view and not the base tables, they would be restricted to retrieving only the data specified in the view.</a:t>
            </a: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23</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24</a:t>
            </a:fld>
            <a:endParaRPr lang="en-US"/>
          </a:p>
        </p:txBody>
      </p:sp>
    </p:spTree>
    <p:extLst>
      <p:ext uri="{BB962C8B-B14F-4D97-AF65-F5344CB8AC3E}">
        <p14:creationId xmlns:p14="http://schemas.microsoft.com/office/powerpoint/2010/main" val="1510463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25</a:t>
            </a:fld>
            <a:endParaRPr lang="en-US"/>
          </a:p>
        </p:txBody>
      </p:sp>
    </p:spTree>
    <p:extLst>
      <p:ext uri="{BB962C8B-B14F-4D97-AF65-F5344CB8AC3E}">
        <p14:creationId xmlns:p14="http://schemas.microsoft.com/office/powerpoint/2010/main" val="410758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26</a:t>
            </a:fld>
            <a:endParaRPr lang="en-US"/>
          </a:p>
        </p:txBody>
      </p:sp>
    </p:spTree>
    <p:extLst>
      <p:ext uri="{BB962C8B-B14F-4D97-AF65-F5344CB8AC3E}">
        <p14:creationId xmlns:p14="http://schemas.microsoft.com/office/powerpoint/2010/main" val="68180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27</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If CASCADE is chosen, all constraints and views that reference the column are dropped automatically from the schema, along with the column. If RESTRICT is chosen, the command is successful only if no views or constraints (or other schema elements) reference the column</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28</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If CASCADE is chosen, all constraints and views that reference the column are dropped automatically from the schema, along with the column. If RESTRICT is chosen, the command is successful only if no views or constraints (or other schema elements) reference the column</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29</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Aggregate functions are used to summarize information from multiple tuples</a:t>
            </a:r>
            <a:r>
              <a:rPr lang="en-US" baseline="0" dirty="0"/>
              <a:t> </a:t>
            </a:r>
            <a:r>
              <a:rPr lang="en-US" dirty="0"/>
              <a:t>into a single-tuple summary. </a:t>
            </a:r>
          </a:p>
          <a:p>
            <a:pPr marL="228600" indent="-228600">
              <a:buAutoNum type="arabicPeriod"/>
            </a:pPr>
            <a:r>
              <a:rPr lang="en-US" dirty="0"/>
              <a:t>Grouping is used to create subgroups of tuples</a:t>
            </a:r>
            <a:r>
              <a:rPr lang="en-US" baseline="0" dirty="0"/>
              <a:t> </a:t>
            </a:r>
            <a:r>
              <a:rPr lang="en-US" dirty="0"/>
              <a:t>before summarization.</a:t>
            </a:r>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These built-in constraints can be specified within the CREATE TABLE statement of SQL</a:t>
            </a:r>
          </a:p>
        </p:txBody>
      </p:sp>
      <p:sp>
        <p:nvSpPr>
          <p:cNvPr id="4" name="Slide Number Placeholder 3"/>
          <p:cNvSpPr>
            <a:spLocks noGrp="1"/>
          </p:cNvSpPr>
          <p:nvPr>
            <p:ph type="sldNum" sz="quarter" idx="10"/>
          </p:nvPr>
        </p:nvSpPr>
        <p:spPr/>
        <p:txBody>
          <a:bodyPr/>
          <a:lstStyle/>
          <a:p>
            <a:fld id="{8807C9EC-6344-46D0-ADA9-294A7D3D533F}" type="slidenum">
              <a:rPr lang="en-US" smtClean="0"/>
              <a:pPr/>
              <a:t>30</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31</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32</a:t>
            </a:fld>
            <a:endParaRPr lang="en-US"/>
          </a:p>
        </p:txBody>
      </p:sp>
    </p:spTree>
    <p:extLst>
      <p:ext uri="{BB962C8B-B14F-4D97-AF65-F5344CB8AC3E}">
        <p14:creationId xmlns:p14="http://schemas.microsoft.com/office/powerpoint/2010/main" val="327890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Fact: SELECT</a:t>
            </a:r>
            <a:r>
              <a:rPr lang="en-US" baseline="0" dirty="0"/>
              <a:t> returns a set of tuples; We can therefore apply one or more aggregate functions on the result (set) of the SELECT command.</a:t>
            </a:r>
          </a:p>
          <a:p>
            <a:pPr marL="228600" indent="-228600">
              <a:buAutoNum type="arabicPeriod"/>
            </a:pPr>
            <a:r>
              <a:rPr lang="en-US" baseline="0" dirty="0"/>
              <a:t>COUNT( ) will count duplicate values as multiple times; To count duplicate value once, use COUNT(DISTINCT ...)</a:t>
            </a:r>
          </a:p>
          <a:p>
            <a:pPr marL="228600" indent="-228600">
              <a:buAutoNum type="arabicPeriod"/>
            </a:pPr>
            <a:endParaRPr lang="en-US" baseline="0" dirty="0"/>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a:t>These functions can also be used in selection conditions involving nested queries</a:t>
            </a:r>
          </a:p>
          <a:p>
            <a:pPr marL="228600" indent="-228600">
              <a:buAutoNum type="arabicPeriod"/>
            </a:pPr>
            <a:r>
              <a:rPr lang="en-US" baseline="0" dirty="0"/>
              <a:t>We can specify a correlated nested query with an aggregate function, and then use the nested query in the WHERE clause of an outer query.</a:t>
            </a:r>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a:t>Examples: we may want to find the average salary of employees in each department; the number of employees who work on each project</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6</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7</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8</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9</a:t>
            </a:fld>
            <a:endParaRPr lang="en-US"/>
          </a:p>
        </p:txBody>
      </p:sp>
    </p:spTree>
    <p:extLst>
      <p:ext uri="{BB962C8B-B14F-4D97-AF65-F5344CB8AC3E}">
        <p14:creationId xmlns:p14="http://schemas.microsoft.com/office/powerpoint/2010/main" val="300972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5E174D-DD61-FE43-8A53-ABAC8F6EC3E6}"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87423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E174D-DD61-FE43-8A53-ABAC8F6EC3E6}"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07090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E174D-DD61-FE43-8A53-ABAC8F6EC3E6}"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68889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E174D-DD61-FE43-8A53-ABAC8F6EC3E6}"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81872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E174D-DD61-FE43-8A53-ABAC8F6EC3E6}"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71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5E174D-DD61-FE43-8A53-ABAC8F6EC3E6}"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94207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5E174D-DD61-FE43-8A53-ABAC8F6EC3E6}"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3351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5E174D-DD61-FE43-8A53-ABAC8F6EC3E6}"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97818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E174D-DD61-FE43-8A53-ABAC8F6EC3E6}"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209621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5E174D-DD61-FE43-8A53-ABAC8F6EC3E6}"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62012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5E174D-DD61-FE43-8A53-ABAC8F6EC3E6}"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C0F02-33DC-3A41-9F51-431B7FE03ABE}" type="slidenum">
              <a:rPr lang="en-US" smtClean="0"/>
              <a:t>‹#›</a:t>
            </a:fld>
            <a:endParaRPr lang="en-US"/>
          </a:p>
        </p:txBody>
      </p:sp>
    </p:spTree>
    <p:extLst>
      <p:ext uri="{BB962C8B-B14F-4D97-AF65-F5344CB8AC3E}">
        <p14:creationId xmlns:p14="http://schemas.microsoft.com/office/powerpoint/2010/main" val="149181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174D-DD61-FE43-8A53-ABAC8F6EC3E6}" type="datetimeFigureOut">
              <a:rPr lang="en-US" smtClean="0"/>
              <a:t>10/4/2017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C0F02-33DC-3A41-9F51-431B7FE03ABE}" type="slidenum">
              <a:rPr lang="en-US" smtClean="0"/>
              <a:t>‹#›</a:t>
            </a:fld>
            <a:endParaRPr lang="en-US"/>
          </a:p>
        </p:txBody>
      </p:sp>
    </p:spTree>
    <p:extLst>
      <p:ext uri="{BB962C8B-B14F-4D97-AF65-F5344CB8AC3E}">
        <p14:creationId xmlns:p14="http://schemas.microsoft.com/office/powerpoint/2010/main" val="116227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7: More SQL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06117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Output Format</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See an example first:</a:t>
            </a:r>
          </a:p>
        </p:txBody>
      </p:sp>
      <p:sp>
        <p:nvSpPr>
          <p:cNvPr id="4" name="Slide Number Placeholder 3"/>
          <p:cNvSpPr>
            <a:spLocks noGrp="1"/>
          </p:cNvSpPr>
          <p:nvPr>
            <p:ph type="sldNum" sz="quarter" idx="12"/>
          </p:nvPr>
        </p:nvSpPr>
        <p:spPr/>
        <p:txBody>
          <a:bodyPr/>
          <a:lstStyle/>
          <a:p>
            <a:fld id="{DF92A6B5-0D7C-48A8-B49A-953CF10F77E3}" type="slidenum">
              <a:rPr lang="en-US" smtClean="0"/>
              <a:pPr/>
              <a:t>10</a:t>
            </a:fld>
            <a:endParaRPr lang="en-US" dirty="0"/>
          </a:p>
        </p:txBody>
      </p:sp>
      <p:sp>
        <p:nvSpPr>
          <p:cNvPr id="6" name="TextBox 5">
            <a:extLst>
              <a:ext uri="{FF2B5EF4-FFF2-40B4-BE49-F238E27FC236}">
                <a16:creationId xmlns:a16="http://schemas.microsoft.com/office/drawing/2014/main" xmlns="" id="{AEC88003-A618-4066-B0B2-9FF566A08F32}"/>
              </a:ext>
            </a:extLst>
          </p:cNvPr>
          <p:cNvSpPr txBox="1"/>
          <p:nvPr/>
        </p:nvSpPr>
        <p:spPr>
          <a:xfrm>
            <a:off x="3342307" y="3469259"/>
            <a:ext cx="4702441" cy="923330"/>
          </a:xfrm>
          <a:prstGeom prst="rect">
            <a:avLst/>
          </a:prstGeom>
          <a:noFill/>
          <a:ln>
            <a:solidFill>
              <a:srgbClr val="3399FF"/>
            </a:solidFill>
          </a:ln>
        </p:spPr>
        <p:txBody>
          <a:bodyPr wrap="square" rtlCol="0">
            <a:spAutoFit/>
          </a:bodyPr>
          <a:lstStyle/>
          <a:p>
            <a:r>
              <a:rPr lang="en-US" dirty="0"/>
              <a:t>SELECT          sum(salary)     /* Omit </a:t>
            </a:r>
            <a:r>
              <a:rPr lang="en-US" dirty="0" err="1"/>
              <a:t>dno</a:t>
            </a:r>
            <a:r>
              <a:rPr lang="en-US" dirty="0"/>
              <a:t>, sex */    </a:t>
            </a:r>
          </a:p>
          <a:p>
            <a:r>
              <a:rPr lang="en-US" dirty="0"/>
              <a:t>FROM            employee</a:t>
            </a:r>
          </a:p>
          <a:p>
            <a:r>
              <a:rPr lang="en-US" dirty="0"/>
              <a:t>GROUP BY     </a:t>
            </a:r>
            <a:r>
              <a:rPr lang="en-US" dirty="0" err="1"/>
              <a:t>dno</a:t>
            </a:r>
            <a:r>
              <a:rPr lang="en-US" dirty="0"/>
              <a:t>, sex</a:t>
            </a:r>
          </a:p>
        </p:txBody>
      </p:sp>
      <p:sp>
        <p:nvSpPr>
          <p:cNvPr id="8" name="TextBox 7">
            <a:extLst>
              <a:ext uri="{FF2B5EF4-FFF2-40B4-BE49-F238E27FC236}">
                <a16:creationId xmlns:a16="http://schemas.microsoft.com/office/drawing/2014/main" xmlns="" id="{F897BF4A-97AE-4620-BE7F-1044AC8126C7}"/>
              </a:ext>
            </a:extLst>
          </p:cNvPr>
          <p:cNvSpPr txBox="1"/>
          <p:nvPr/>
        </p:nvSpPr>
        <p:spPr>
          <a:xfrm>
            <a:off x="1199594" y="2401367"/>
            <a:ext cx="1759737" cy="2031325"/>
          </a:xfrm>
          <a:prstGeom prst="rect">
            <a:avLst/>
          </a:prstGeom>
          <a:noFill/>
          <a:ln>
            <a:solidFill>
              <a:srgbClr val="3399FF"/>
            </a:solidFill>
          </a:ln>
        </p:spPr>
        <p:txBody>
          <a:bodyPr wrap="square" rtlCol="0">
            <a:spAutoFit/>
          </a:bodyPr>
          <a:lstStyle/>
          <a:p>
            <a:r>
              <a:rPr lang="en-US" dirty="0"/>
              <a:t>SUM(SALARY)</a:t>
            </a:r>
          </a:p>
          <a:p>
            <a:r>
              <a:rPr lang="en-US" altLang="zh-CN" dirty="0"/>
              <a:t>-------------------</a:t>
            </a:r>
          </a:p>
          <a:p>
            <a:r>
              <a:rPr lang="en-US" dirty="0"/>
              <a:t>              25000</a:t>
            </a:r>
          </a:p>
          <a:p>
            <a:r>
              <a:rPr lang="en-US" dirty="0"/>
              <a:t>              55000</a:t>
            </a:r>
          </a:p>
          <a:p>
            <a:r>
              <a:rPr lang="en-US" dirty="0"/>
              <a:t>             108000</a:t>
            </a:r>
          </a:p>
          <a:p>
            <a:r>
              <a:rPr lang="en-US" dirty="0"/>
              <a:t>              68000</a:t>
            </a:r>
          </a:p>
          <a:p>
            <a:r>
              <a:rPr lang="en-US" dirty="0"/>
              <a:t>              25000</a:t>
            </a:r>
          </a:p>
        </p:txBody>
      </p:sp>
      <p:sp>
        <p:nvSpPr>
          <p:cNvPr id="5" name="TextBox 4">
            <a:extLst>
              <a:ext uri="{FF2B5EF4-FFF2-40B4-BE49-F238E27FC236}">
                <a16:creationId xmlns:a16="http://schemas.microsoft.com/office/drawing/2014/main" xmlns="" id="{84852AEA-2A65-46EB-A260-3FF82899221E}"/>
              </a:ext>
            </a:extLst>
          </p:cNvPr>
          <p:cNvSpPr txBox="1"/>
          <p:nvPr/>
        </p:nvSpPr>
        <p:spPr>
          <a:xfrm>
            <a:off x="8427725" y="2667941"/>
            <a:ext cx="2527069" cy="461665"/>
          </a:xfrm>
          <a:prstGeom prst="rect">
            <a:avLst/>
          </a:prstGeom>
          <a:noFill/>
        </p:spPr>
        <p:txBody>
          <a:bodyPr wrap="square" rtlCol="0">
            <a:spAutoFit/>
          </a:bodyPr>
          <a:lstStyle/>
          <a:p>
            <a:r>
              <a:rPr lang="en-US" sz="2400" dirty="0">
                <a:solidFill>
                  <a:srgbClr val="FF0000"/>
                </a:solidFill>
              </a:rPr>
              <a:t>Group by What ?</a:t>
            </a:r>
          </a:p>
        </p:txBody>
      </p:sp>
      <p:sp>
        <p:nvSpPr>
          <p:cNvPr id="9" name="TextBox 8">
            <a:extLst>
              <a:ext uri="{FF2B5EF4-FFF2-40B4-BE49-F238E27FC236}">
                <a16:creationId xmlns:a16="http://schemas.microsoft.com/office/drawing/2014/main" xmlns="" id="{91704649-AC35-4754-BAE5-37C10756A4A5}"/>
              </a:ext>
            </a:extLst>
          </p:cNvPr>
          <p:cNvSpPr txBox="1"/>
          <p:nvPr/>
        </p:nvSpPr>
        <p:spPr>
          <a:xfrm>
            <a:off x="8394470" y="2267074"/>
            <a:ext cx="3764279" cy="461665"/>
          </a:xfrm>
          <a:prstGeom prst="rect">
            <a:avLst/>
          </a:prstGeom>
          <a:noFill/>
        </p:spPr>
        <p:txBody>
          <a:bodyPr wrap="square" rtlCol="0">
            <a:spAutoFit/>
          </a:bodyPr>
          <a:lstStyle/>
          <a:p>
            <a:r>
              <a:rPr lang="en-US" sz="2400" dirty="0">
                <a:solidFill>
                  <a:srgbClr val="FF0000"/>
                </a:solidFill>
              </a:rPr>
              <a:t>What does each row mean?</a:t>
            </a:r>
          </a:p>
        </p:txBody>
      </p:sp>
      <p:sp>
        <p:nvSpPr>
          <p:cNvPr id="10" name="TextBox 9">
            <a:extLst>
              <a:ext uri="{FF2B5EF4-FFF2-40B4-BE49-F238E27FC236}">
                <a16:creationId xmlns:a16="http://schemas.microsoft.com/office/drawing/2014/main" xmlns="" id="{88AACE21-4644-4735-A4D9-19DEB3065F8E}"/>
              </a:ext>
            </a:extLst>
          </p:cNvPr>
          <p:cNvSpPr txBox="1"/>
          <p:nvPr/>
        </p:nvSpPr>
        <p:spPr>
          <a:xfrm>
            <a:off x="8413870" y="3417001"/>
            <a:ext cx="3764279" cy="830997"/>
          </a:xfrm>
          <a:prstGeom prst="rect">
            <a:avLst/>
          </a:prstGeom>
          <a:noFill/>
        </p:spPr>
        <p:txBody>
          <a:bodyPr wrap="square" rtlCol="0">
            <a:spAutoFit/>
          </a:bodyPr>
          <a:lstStyle/>
          <a:p>
            <a:r>
              <a:rPr lang="en-US" sz="2400" dirty="0">
                <a:solidFill>
                  <a:srgbClr val="FF0000"/>
                </a:solidFill>
              </a:rPr>
              <a:t>You don't have a clue what each row mean...</a:t>
            </a:r>
          </a:p>
        </p:txBody>
      </p:sp>
      <p:pic>
        <p:nvPicPr>
          <p:cNvPr id="12" name="Picture 11">
            <a:extLst>
              <a:ext uri="{FF2B5EF4-FFF2-40B4-BE49-F238E27FC236}">
                <a16:creationId xmlns:a16="http://schemas.microsoft.com/office/drawing/2014/main" xmlns="" id="{5B7AE328-8BB7-406D-BACF-2497A2E5CD6E}"/>
              </a:ext>
            </a:extLst>
          </p:cNvPr>
          <p:cNvPicPr>
            <a:picLocks noChangeAspect="1"/>
          </p:cNvPicPr>
          <p:nvPr/>
        </p:nvPicPr>
        <p:blipFill>
          <a:blip r:embed="rId3"/>
          <a:stretch>
            <a:fillRect/>
          </a:stretch>
        </p:blipFill>
        <p:spPr>
          <a:xfrm>
            <a:off x="1199594" y="5100811"/>
            <a:ext cx="8628571" cy="1390476"/>
          </a:xfrm>
          <a:prstGeom prst="rect">
            <a:avLst/>
          </a:prstGeom>
        </p:spPr>
      </p:pic>
    </p:spTree>
    <p:extLst>
      <p:ext uri="{BB962C8B-B14F-4D97-AF65-F5344CB8AC3E}">
        <p14:creationId xmlns:p14="http://schemas.microsoft.com/office/powerpoint/2010/main" val="401641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an SQL Query with GROUP BY Clause</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A query with a GROUP BY clause is processed as follows:</a:t>
            </a:r>
          </a:p>
          <a:p>
            <a:pPr lvl="1">
              <a:lnSpc>
                <a:spcPct val="100000"/>
              </a:lnSpc>
            </a:pPr>
            <a:r>
              <a:rPr lang="en-US" dirty="0"/>
              <a:t>First, </a:t>
            </a:r>
            <a:r>
              <a:rPr lang="en-US" dirty="0">
                <a:solidFill>
                  <a:srgbClr val="FF0000"/>
                </a:solidFill>
              </a:rPr>
              <a:t>select</a:t>
            </a:r>
            <a:r>
              <a:rPr lang="en-US" dirty="0"/>
              <a:t> the </a:t>
            </a:r>
            <a:r>
              <a:rPr lang="en-US" b="1" dirty="0"/>
              <a:t>tuples</a:t>
            </a:r>
            <a:r>
              <a:rPr lang="en-US" dirty="0"/>
              <a:t> that satisfies the </a:t>
            </a:r>
            <a:r>
              <a:rPr lang="en-US" dirty="0">
                <a:solidFill>
                  <a:srgbClr val="FF0000"/>
                </a:solidFill>
              </a:rPr>
              <a:t>tuple (WHERE) condition</a:t>
            </a:r>
          </a:p>
          <a:p>
            <a:pPr lvl="1">
              <a:lnSpc>
                <a:spcPct val="100000"/>
              </a:lnSpc>
            </a:pPr>
            <a:r>
              <a:rPr lang="en-US" dirty="0"/>
              <a:t>Then, the </a:t>
            </a:r>
            <a:r>
              <a:rPr lang="en-US" b="1" dirty="0"/>
              <a:t>selected tuples </a:t>
            </a:r>
            <a:r>
              <a:rPr lang="en-US" dirty="0"/>
              <a:t>in step 1 are </a:t>
            </a:r>
            <a:r>
              <a:rPr lang="en-US" dirty="0">
                <a:solidFill>
                  <a:srgbClr val="FF0000"/>
                </a:solidFill>
              </a:rPr>
              <a:t>grouped </a:t>
            </a:r>
            <a:r>
              <a:rPr lang="en-US" dirty="0"/>
              <a:t>based on their value in the </a:t>
            </a:r>
            <a:r>
              <a:rPr lang="en-US" dirty="0">
                <a:solidFill>
                  <a:srgbClr val="FF0000"/>
                </a:solidFill>
              </a:rPr>
              <a:t>grouping attributes</a:t>
            </a:r>
          </a:p>
          <a:p>
            <a:pPr lvl="1">
              <a:lnSpc>
                <a:spcPct val="100000"/>
              </a:lnSpc>
            </a:pPr>
            <a:r>
              <a:rPr lang="en-US" dirty="0"/>
              <a:t>Finally, one or more aggregate functions is applied to the groups</a:t>
            </a:r>
          </a:p>
          <a:p>
            <a:pPr lvl="1">
              <a:lnSpc>
                <a:spcPct val="100000"/>
              </a:lnSpc>
            </a:pPr>
            <a:endParaRPr lang="en-US" dirty="0"/>
          </a:p>
          <a:p>
            <a:pPr marL="228600" lvl="1">
              <a:spcBef>
                <a:spcPts val="1000"/>
              </a:spcBef>
            </a:pPr>
            <a:r>
              <a:rPr lang="en-US" sz="2800" dirty="0"/>
              <a:t>Example:</a:t>
            </a:r>
          </a:p>
        </p:txBody>
      </p:sp>
      <p:sp>
        <p:nvSpPr>
          <p:cNvPr id="4" name="Slide Number Placeholder 3"/>
          <p:cNvSpPr>
            <a:spLocks noGrp="1"/>
          </p:cNvSpPr>
          <p:nvPr>
            <p:ph type="sldNum" sz="quarter" idx="12"/>
          </p:nvPr>
        </p:nvSpPr>
        <p:spPr/>
        <p:txBody>
          <a:bodyPr/>
          <a:lstStyle/>
          <a:p>
            <a:fld id="{DF92A6B5-0D7C-48A8-B49A-953CF10F77E3}" type="slidenum">
              <a:rPr lang="en-US" smtClean="0"/>
              <a:pPr/>
              <a:t>11</a:t>
            </a:fld>
            <a:endParaRPr lang="en-US" dirty="0"/>
          </a:p>
        </p:txBody>
      </p:sp>
    </p:spTree>
    <p:extLst>
      <p:ext uri="{BB962C8B-B14F-4D97-AF65-F5344CB8AC3E}">
        <p14:creationId xmlns:p14="http://schemas.microsoft.com/office/powerpoint/2010/main" val="316243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92A6B5-0D7C-48A8-B49A-953CF10F77E3}" type="slidenum">
              <a:rPr lang="en-US" smtClean="0"/>
              <a:pPr/>
              <a:t>12</a:t>
            </a:fld>
            <a:endParaRPr lang="en-US" dirty="0"/>
          </a:p>
        </p:txBody>
      </p:sp>
      <p:sp>
        <p:nvSpPr>
          <p:cNvPr id="7" name="TextBox 6">
            <a:extLst>
              <a:ext uri="{FF2B5EF4-FFF2-40B4-BE49-F238E27FC236}">
                <a16:creationId xmlns:a16="http://schemas.microsoft.com/office/drawing/2014/main" xmlns="" id="{E416FE30-5256-4866-B2BD-6CEA8718E730}"/>
              </a:ext>
            </a:extLst>
          </p:cNvPr>
          <p:cNvSpPr txBox="1"/>
          <p:nvPr/>
        </p:nvSpPr>
        <p:spPr>
          <a:xfrm>
            <a:off x="152193" y="600939"/>
            <a:ext cx="2840387" cy="1200329"/>
          </a:xfrm>
          <a:prstGeom prst="rect">
            <a:avLst/>
          </a:prstGeom>
          <a:noFill/>
          <a:ln>
            <a:solidFill>
              <a:srgbClr val="3399FF"/>
            </a:solidFill>
          </a:ln>
        </p:spPr>
        <p:txBody>
          <a:bodyPr wrap="square" rtlCol="0">
            <a:spAutoFit/>
          </a:bodyPr>
          <a:lstStyle/>
          <a:p>
            <a:r>
              <a:rPr lang="en-US" dirty="0"/>
              <a:t>SELECT        </a:t>
            </a:r>
            <a:r>
              <a:rPr lang="en-US" dirty="0" err="1"/>
              <a:t>dno</a:t>
            </a:r>
            <a:r>
              <a:rPr lang="en-US" dirty="0"/>
              <a:t>, sum(salary)</a:t>
            </a:r>
          </a:p>
          <a:p>
            <a:r>
              <a:rPr lang="en-US" dirty="0"/>
              <a:t>FROM          employee</a:t>
            </a:r>
          </a:p>
          <a:p>
            <a:r>
              <a:rPr lang="en-US" dirty="0"/>
              <a:t>WHERE        sex = 'M'</a:t>
            </a:r>
          </a:p>
          <a:p>
            <a:r>
              <a:rPr lang="en-US" dirty="0"/>
              <a:t>GROUP BY   </a:t>
            </a:r>
            <a:r>
              <a:rPr lang="en-US" dirty="0" err="1"/>
              <a:t>dno</a:t>
            </a:r>
            <a:endParaRPr lang="en-US" dirty="0">
              <a:solidFill>
                <a:srgbClr val="FF0000"/>
              </a:solidFill>
            </a:endParaRPr>
          </a:p>
        </p:txBody>
      </p:sp>
      <p:sp>
        <p:nvSpPr>
          <p:cNvPr id="8" name="TextBox 7">
            <a:extLst>
              <a:ext uri="{FF2B5EF4-FFF2-40B4-BE49-F238E27FC236}">
                <a16:creationId xmlns:a16="http://schemas.microsoft.com/office/drawing/2014/main" xmlns="" id="{7459D2C6-889A-45A8-8153-5AFC108827E2}"/>
              </a:ext>
            </a:extLst>
          </p:cNvPr>
          <p:cNvSpPr txBox="1"/>
          <p:nvPr/>
        </p:nvSpPr>
        <p:spPr>
          <a:xfrm>
            <a:off x="19193" y="133004"/>
            <a:ext cx="3871165" cy="369332"/>
          </a:xfrm>
          <a:prstGeom prst="rect">
            <a:avLst/>
          </a:prstGeom>
          <a:noFill/>
        </p:spPr>
        <p:txBody>
          <a:bodyPr wrap="square" rtlCol="0">
            <a:spAutoFit/>
          </a:bodyPr>
          <a:lstStyle/>
          <a:p>
            <a:r>
              <a:rPr lang="en-US" dirty="0"/>
              <a:t>How is the following query processed?</a:t>
            </a:r>
          </a:p>
        </p:txBody>
      </p:sp>
      <p:sp>
        <p:nvSpPr>
          <p:cNvPr id="9" name="TextBox 8">
            <a:extLst>
              <a:ext uri="{FF2B5EF4-FFF2-40B4-BE49-F238E27FC236}">
                <a16:creationId xmlns:a16="http://schemas.microsoft.com/office/drawing/2014/main" xmlns="" id="{F97931EA-1A18-48AA-9D00-8BFFEE036B0D}"/>
              </a:ext>
            </a:extLst>
          </p:cNvPr>
          <p:cNvSpPr txBox="1"/>
          <p:nvPr/>
        </p:nvSpPr>
        <p:spPr>
          <a:xfrm>
            <a:off x="154969" y="2632010"/>
            <a:ext cx="3735390" cy="2862322"/>
          </a:xfrm>
          <a:prstGeom prst="rect">
            <a:avLst/>
          </a:prstGeom>
          <a:noFill/>
          <a:ln>
            <a:solidFill>
              <a:srgbClr val="3399FF"/>
            </a:solidFill>
          </a:ln>
        </p:spPr>
        <p:txBody>
          <a:bodyPr wrap="square" rtlCol="0">
            <a:spAutoFit/>
          </a:bodyPr>
          <a:lstStyle/>
          <a:p>
            <a:r>
              <a:rPr lang="en-US" dirty="0"/>
              <a:t>SSN                      DNO     S     SALARY</a:t>
            </a:r>
          </a:p>
          <a:p>
            <a:endParaRPr lang="en-US" dirty="0"/>
          </a:p>
          <a:p>
            <a:r>
              <a:rPr lang="en-US" dirty="0"/>
              <a:t>123456789          5          M      30000</a:t>
            </a:r>
          </a:p>
          <a:p>
            <a:r>
              <a:rPr lang="en-US" dirty="0"/>
              <a:t> 333445555         5          M      40000</a:t>
            </a:r>
          </a:p>
          <a:p>
            <a:r>
              <a:rPr lang="en-US" dirty="0"/>
              <a:t> 999887777         4            F      25000</a:t>
            </a:r>
          </a:p>
          <a:p>
            <a:r>
              <a:rPr lang="en-US" dirty="0"/>
              <a:t> 987654321         4          M      43000</a:t>
            </a:r>
          </a:p>
          <a:p>
            <a:r>
              <a:rPr lang="en-US" dirty="0"/>
              <a:t> 666884444         5          M      38000</a:t>
            </a:r>
          </a:p>
          <a:p>
            <a:r>
              <a:rPr lang="en-US" dirty="0"/>
              <a:t> 453453453         5            F      25000</a:t>
            </a:r>
          </a:p>
          <a:p>
            <a:r>
              <a:rPr lang="en-US" dirty="0"/>
              <a:t> 987987987         4          M      25000</a:t>
            </a:r>
          </a:p>
          <a:p>
            <a:r>
              <a:rPr lang="en-US" dirty="0"/>
              <a:t> 888665555         1          M      55000</a:t>
            </a:r>
          </a:p>
        </p:txBody>
      </p:sp>
      <p:sp>
        <p:nvSpPr>
          <p:cNvPr id="10" name="TextBox 9">
            <a:extLst>
              <a:ext uri="{FF2B5EF4-FFF2-40B4-BE49-F238E27FC236}">
                <a16:creationId xmlns:a16="http://schemas.microsoft.com/office/drawing/2014/main" xmlns="" id="{CA67585A-74F0-439C-AFFD-2599754E7B65}"/>
              </a:ext>
            </a:extLst>
          </p:cNvPr>
          <p:cNvSpPr txBox="1"/>
          <p:nvPr/>
        </p:nvSpPr>
        <p:spPr>
          <a:xfrm>
            <a:off x="21968" y="2164075"/>
            <a:ext cx="3871165" cy="369332"/>
          </a:xfrm>
          <a:prstGeom prst="rect">
            <a:avLst/>
          </a:prstGeom>
          <a:noFill/>
        </p:spPr>
        <p:txBody>
          <a:bodyPr wrap="square" rtlCol="0">
            <a:spAutoFit/>
          </a:bodyPr>
          <a:lstStyle/>
          <a:p>
            <a:r>
              <a:rPr lang="en-US" dirty="0"/>
              <a:t>The complete Employee relation:</a:t>
            </a:r>
          </a:p>
        </p:txBody>
      </p:sp>
      <p:sp>
        <p:nvSpPr>
          <p:cNvPr id="13" name="TextBox 12">
            <a:extLst>
              <a:ext uri="{FF2B5EF4-FFF2-40B4-BE49-F238E27FC236}">
                <a16:creationId xmlns:a16="http://schemas.microsoft.com/office/drawing/2014/main" xmlns="" id="{F5512394-541F-4179-B770-6D148072CBDE}"/>
              </a:ext>
            </a:extLst>
          </p:cNvPr>
          <p:cNvSpPr txBox="1"/>
          <p:nvPr/>
        </p:nvSpPr>
        <p:spPr>
          <a:xfrm>
            <a:off x="4111829" y="133004"/>
            <a:ext cx="4001396" cy="369332"/>
          </a:xfrm>
          <a:prstGeom prst="rect">
            <a:avLst/>
          </a:prstGeom>
          <a:noFill/>
        </p:spPr>
        <p:txBody>
          <a:bodyPr wrap="square" rtlCol="0">
            <a:spAutoFit/>
          </a:bodyPr>
          <a:lstStyle/>
          <a:p>
            <a:r>
              <a:rPr lang="en-US" dirty="0"/>
              <a:t>(1) The </a:t>
            </a:r>
            <a:r>
              <a:rPr lang="en-US" dirty="0">
                <a:solidFill>
                  <a:srgbClr val="FF0000"/>
                </a:solidFill>
              </a:rPr>
              <a:t>WHERE</a:t>
            </a:r>
            <a:r>
              <a:rPr lang="en-US" dirty="0"/>
              <a:t> clause is processed </a:t>
            </a:r>
            <a:r>
              <a:rPr lang="en-US" dirty="0">
                <a:solidFill>
                  <a:srgbClr val="FF0000"/>
                </a:solidFill>
              </a:rPr>
              <a:t>first</a:t>
            </a:r>
            <a:r>
              <a:rPr lang="en-US" dirty="0"/>
              <a:t>:</a:t>
            </a:r>
          </a:p>
        </p:txBody>
      </p:sp>
      <p:sp>
        <p:nvSpPr>
          <p:cNvPr id="14" name="TextBox 13">
            <a:extLst>
              <a:ext uri="{FF2B5EF4-FFF2-40B4-BE49-F238E27FC236}">
                <a16:creationId xmlns:a16="http://schemas.microsoft.com/office/drawing/2014/main" xmlns="" id="{A65C0571-BB95-4E75-9E49-7CFD5A3AC4B3}"/>
              </a:ext>
            </a:extLst>
          </p:cNvPr>
          <p:cNvSpPr txBox="1"/>
          <p:nvPr/>
        </p:nvSpPr>
        <p:spPr>
          <a:xfrm>
            <a:off x="4244832" y="543546"/>
            <a:ext cx="3735390" cy="2585323"/>
          </a:xfrm>
          <a:prstGeom prst="rect">
            <a:avLst/>
          </a:prstGeom>
          <a:noFill/>
          <a:ln>
            <a:solidFill>
              <a:srgbClr val="3399FF"/>
            </a:solidFill>
          </a:ln>
        </p:spPr>
        <p:txBody>
          <a:bodyPr wrap="square" rtlCol="0">
            <a:spAutoFit/>
          </a:bodyPr>
          <a:lstStyle/>
          <a:p>
            <a:r>
              <a:rPr lang="en-US" dirty="0"/>
              <a:t>SSN                      DNO     S     SALARY</a:t>
            </a:r>
          </a:p>
          <a:p>
            <a:endParaRPr lang="en-US" dirty="0"/>
          </a:p>
          <a:p>
            <a:r>
              <a:rPr lang="en-US" dirty="0"/>
              <a:t>123456789          5          M      30000</a:t>
            </a:r>
          </a:p>
          <a:p>
            <a:r>
              <a:rPr lang="en-US" dirty="0"/>
              <a:t> 333445555         5          M      40000</a:t>
            </a:r>
          </a:p>
          <a:p>
            <a:r>
              <a:rPr lang="en-US" dirty="0"/>
              <a:t> 987654321         4          M      43000</a:t>
            </a:r>
          </a:p>
          <a:p>
            <a:r>
              <a:rPr lang="en-US" dirty="0"/>
              <a:t> 666884444         5          M      38000</a:t>
            </a:r>
          </a:p>
          <a:p>
            <a:r>
              <a:rPr lang="en-US" dirty="0"/>
              <a:t> 987987987         4          M      25000</a:t>
            </a:r>
          </a:p>
          <a:p>
            <a:r>
              <a:rPr lang="en-US" dirty="0"/>
              <a:t> 888665555         1          M      55000aaaa</a:t>
            </a:r>
          </a:p>
        </p:txBody>
      </p:sp>
      <p:sp>
        <p:nvSpPr>
          <p:cNvPr id="15" name="TextBox 14">
            <a:extLst>
              <a:ext uri="{FF2B5EF4-FFF2-40B4-BE49-F238E27FC236}">
                <a16:creationId xmlns:a16="http://schemas.microsoft.com/office/drawing/2014/main" xmlns="" id="{FEBDEABF-AB60-49A5-8427-A2289E1498F3}"/>
              </a:ext>
            </a:extLst>
          </p:cNvPr>
          <p:cNvSpPr txBox="1"/>
          <p:nvPr/>
        </p:nvSpPr>
        <p:spPr>
          <a:xfrm>
            <a:off x="4114604" y="3394372"/>
            <a:ext cx="4001396" cy="646331"/>
          </a:xfrm>
          <a:prstGeom prst="rect">
            <a:avLst/>
          </a:prstGeom>
          <a:noFill/>
        </p:spPr>
        <p:txBody>
          <a:bodyPr wrap="square" rtlCol="0">
            <a:spAutoFit/>
          </a:bodyPr>
          <a:lstStyle/>
          <a:p>
            <a:r>
              <a:rPr lang="en-US" dirty="0"/>
              <a:t>(2) Resulting tuples are </a:t>
            </a:r>
            <a:r>
              <a:rPr lang="en-US" dirty="0">
                <a:solidFill>
                  <a:srgbClr val="FF0000"/>
                </a:solidFill>
              </a:rPr>
              <a:t>grouped</a:t>
            </a:r>
            <a:r>
              <a:rPr lang="en-US" dirty="0"/>
              <a:t> by the </a:t>
            </a:r>
            <a:r>
              <a:rPr lang="en-US" b="1" dirty="0"/>
              <a:t>grouping attributes (</a:t>
            </a:r>
            <a:r>
              <a:rPr lang="en-US" b="1" dirty="0" err="1"/>
              <a:t>dno</a:t>
            </a:r>
            <a:r>
              <a:rPr lang="en-US" b="1" dirty="0"/>
              <a:t>):</a:t>
            </a:r>
          </a:p>
        </p:txBody>
      </p:sp>
      <p:sp>
        <p:nvSpPr>
          <p:cNvPr id="16" name="TextBox 15">
            <a:extLst>
              <a:ext uri="{FF2B5EF4-FFF2-40B4-BE49-F238E27FC236}">
                <a16:creationId xmlns:a16="http://schemas.microsoft.com/office/drawing/2014/main" xmlns="" id="{C6DDAB62-094B-45A2-918B-D4476EDBA250}"/>
              </a:ext>
            </a:extLst>
          </p:cNvPr>
          <p:cNvSpPr txBox="1"/>
          <p:nvPr/>
        </p:nvSpPr>
        <p:spPr>
          <a:xfrm>
            <a:off x="4247607" y="4120789"/>
            <a:ext cx="3735390" cy="2585323"/>
          </a:xfrm>
          <a:prstGeom prst="rect">
            <a:avLst/>
          </a:prstGeom>
          <a:noFill/>
          <a:ln>
            <a:solidFill>
              <a:srgbClr val="3399FF"/>
            </a:solidFill>
          </a:ln>
        </p:spPr>
        <p:txBody>
          <a:bodyPr wrap="square" rtlCol="0">
            <a:spAutoFit/>
          </a:bodyPr>
          <a:lstStyle/>
          <a:p>
            <a:r>
              <a:rPr lang="en-US" dirty="0"/>
              <a:t>SSN                      DNO     S     SALARY</a:t>
            </a:r>
          </a:p>
          <a:p>
            <a:r>
              <a:rPr lang="en-US" dirty="0"/>
              <a:t>888665555         1          M      55000</a:t>
            </a:r>
          </a:p>
          <a:p>
            <a:endParaRPr lang="en-US" dirty="0"/>
          </a:p>
          <a:p>
            <a:r>
              <a:rPr lang="en-US" dirty="0"/>
              <a:t>987654321         4          M      43000</a:t>
            </a:r>
          </a:p>
          <a:p>
            <a:r>
              <a:rPr lang="en-US" dirty="0"/>
              <a:t>987987987         4          M      25000</a:t>
            </a:r>
          </a:p>
          <a:p>
            <a:endParaRPr lang="en-US" dirty="0"/>
          </a:p>
          <a:p>
            <a:r>
              <a:rPr lang="en-US" dirty="0"/>
              <a:t>123456789         5          M      30000</a:t>
            </a:r>
          </a:p>
          <a:p>
            <a:r>
              <a:rPr lang="en-US" dirty="0"/>
              <a:t>333445555         5          M      40000</a:t>
            </a:r>
          </a:p>
          <a:p>
            <a:r>
              <a:rPr lang="en-US" dirty="0"/>
              <a:t>666884444         5          M      38000</a:t>
            </a:r>
          </a:p>
        </p:txBody>
      </p:sp>
      <p:sp>
        <p:nvSpPr>
          <p:cNvPr id="17" name="TextBox 16">
            <a:extLst>
              <a:ext uri="{FF2B5EF4-FFF2-40B4-BE49-F238E27FC236}">
                <a16:creationId xmlns:a16="http://schemas.microsoft.com/office/drawing/2014/main" xmlns="" id="{D8267B55-456F-41DA-9CF2-27CE1DBAFDC7}"/>
              </a:ext>
            </a:extLst>
          </p:cNvPr>
          <p:cNvSpPr txBox="1"/>
          <p:nvPr/>
        </p:nvSpPr>
        <p:spPr>
          <a:xfrm>
            <a:off x="8149250" y="3416840"/>
            <a:ext cx="4001396" cy="646331"/>
          </a:xfrm>
          <a:prstGeom prst="rect">
            <a:avLst/>
          </a:prstGeom>
          <a:noFill/>
        </p:spPr>
        <p:txBody>
          <a:bodyPr wrap="square" rtlCol="0">
            <a:spAutoFit/>
          </a:bodyPr>
          <a:lstStyle/>
          <a:p>
            <a:r>
              <a:rPr lang="en-US" dirty="0"/>
              <a:t>(3) Apply the </a:t>
            </a:r>
            <a:r>
              <a:rPr lang="en-US" dirty="0">
                <a:solidFill>
                  <a:srgbClr val="FF0000"/>
                </a:solidFill>
              </a:rPr>
              <a:t>aggregate function(s)</a:t>
            </a:r>
            <a:r>
              <a:rPr lang="en-US" dirty="0"/>
              <a:t> on each group</a:t>
            </a:r>
          </a:p>
        </p:txBody>
      </p:sp>
      <p:sp>
        <p:nvSpPr>
          <p:cNvPr id="20" name="Rectangle 19">
            <a:extLst>
              <a:ext uri="{FF2B5EF4-FFF2-40B4-BE49-F238E27FC236}">
                <a16:creationId xmlns:a16="http://schemas.microsoft.com/office/drawing/2014/main" xmlns="" id="{0B1A8A3E-8CFD-4850-BE8E-7CEB2B4E445C}"/>
              </a:ext>
            </a:extLst>
          </p:cNvPr>
          <p:cNvSpPr/>
          <p:nvPr/>
        </p:nvSpPr>
        <p:spPr>
          <a:xfrm>
            <a:off x="8030100" y="4396962"/>
            <a:ext cx="3091446" cy="1877437"/>
          </a:xfrm>
          <a:prstGeom prst="rect">
            <a:avLst/>
          </a:prstGeom>
        </p:spPr>
        <p:txBody>
          <a:bodyPr wrap="square">
            <a:spAutoFit/>
          </a:bodyPr>
          <a:lstStyle/>
          <a:p>
            <a:r>
              <a:rPr lang="pl-PL" dirty="0"/>
              <a:t>-----&gt; (DNO=1) SUM = 55000</a:t>
            </a:r>
            <a:endParaRPr lang="en-US" dirty="0"/>
          </a:p>
          <a:p>
            <a:endParaRPr lang="en-US" dirty="0"/>
          </a:p>
          <a:p>
            <a:endParaRPr lang="pl-PL" sz="800" dirty="0"/>
          </a:p>
          <a:p>
            <a:r>
              <a:rPr lang="pl-PL" dirty="0"/>
              <a:t>-----&gt; (DNO=4) SUM = 68000</a:t>
            </a:r>
            <a:endParaRPr lang="en-US" dirty="0"/>
          </a:p>
          <a:p>
            <a:endParaRPr lang="en-US" dirty="0"/>
          </a:p>
          <a:p>
            <a:endParaRPr lang="pl-PL" dirty="0"/>
          </a:p>
          <a:p>
            <a:r>
              <a:rPr lang="pl-PL" dirty="0"/>
              <a:t>-----&gt; (DNO=5) SUM = 108000 </a:t>
            </a:r>
            <a:endParaRPr lang="en-US" dirty="0"/>
          </a:p>
        </p:txBody>
      </p:sp>
      <p:sp>
        <p:nvSpPr>
          <p:cNvPr id="21" name="TextBox 20">
            <a:extLst>
              <a:ext uri="{FF2B5EF4-FFF2-40B4-BE49-F238E27FC236}">
                <a16:creationId xmlns:a16="http://schemas.microsoft.com/office/drawing/2014/main" xmlns="" id="{42B27A9E-DD2F-4D56-804F-D13297085CD8}"/>
              </a:ext>
            </a:extLst>
          </p:cNvPr>
          <p:cNvSpPr txBox="1"/>
          <p:nvPr/>
        </p:nvSpPr>
        <p:spPr>
          <a:xfrm>
            <a:off x="8282253" y="352082"/>
            <a:ext cx="3735390" cy="2031325"/>
          </a:xfrm>
          <a:prstGeom prst="rect">
            <a:avLst/>
          </a:prstGeom>
          <a:noFill/>
          <a:ln>
            <a:solidFill>
              <a:srgbClr val="3399FF"/>
            </a:solidFill>
          </a:ln>
        </p:spPr>
        <p:txBody>
          <a:bodyPr wrap="square" rtlCol="0">
            <a:spAutoFit/>
          </a:bodyPr>
          <a:lstStyle/>
          <a:p>
            <a:r>
              <a:rPr lang="en-US" dirty="0"/>
              <a:t> </a:t>
            </a:r>
            <a:r>
              <a:rPr lang="en-US" dirty="0">
                <a:solidFill>
                  <a:srgbClr val="FF0000"/>
                </a:solidFill>
              </a:rPr>
              <a:t>Output:</a:t>
            </a:r>
          </a:p>
          <a:p>
            <a:r>
              <a:rPr lang="en-US" dirty="0">
                <a:solidFill>
                  <a:srgbClr val="FF0000"/>
                </a:solidFill>
              </a:rPr>
              <a:t> </a:t>
            </a:r>
          </a:p>
          <a:p>
            <a:r>
              <a:rPr lang="en-US" dirty="0">
                <a:solidFill>
                  <a:srgbClr val="FF0000"/>
                </a:solidFill>
              </a:rPr>
              <a:t>               DNO    SUM(SALARY)</a:t>
            </a:r>
          </a:p>
          <a:p>
            <a:r>
              <a:rPr lang="en-US" dirty="0">
                <a:solidFill>
                  <a:srgbClr val="FF0000"/>
                </a:solidFill>
              </a:rPr>
              <a:t>               ---------- -----------</a:t>
            </a:r>
          </a:p>
          <a:p>
            <a:r>
              <a:rPr lang="en-US" dirty="0">
                <a:solidFill>
                  <a:srgbClr val="FF0000"/>
                </a:solidFill>
              </a:rPr>
              <a:t>                 1          55000</a:t>
            </a:r>
          </a:p>
          <a:p>
            <a:r>
              <a:rPr lang="en-US" dirty="0">
                <a:solidFill>
                  <a:srgbClr val="FF0000"/>
                </a:solidFill>
              </a:rPr>
              <a:t>                 4          68000</a:t>
            </a:r>
          </a:p>
          <a:p>
            <a:r>
              <a:rPr lang="en-US" dirty="0">
                <a:solidFill>
                  <a:srgbClr val="FF0000"/>
                </a:solidFill>
              </a:rPr>
              <a:t>                 5          108000</a:t>
            </a:r>
          </a:p>
        </p:txBody>
      </p:sp>
    </p:spTree>
    <p:extLst>
      <p:ext uri="{BB962C8B-B14F-4D97-AF65-F5344CB8AC3E}">
        <p14:creationId xmlns:p14="http://schemas.microsoft.com/office/powerpoint/2010/main" val="369483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P spid="17" grpId="0"/>
      <p:bldP spid="20"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the GROUP BY on Common Attribute Values</a:t>
            </a:r>
          </a:p>
        </p:txBody>
      </p:sp>
      <p:sp>
        <p:nvSpPr>
          <p:cNvPr id="3" name="Content Placeholder 2"/>
          <p:cNvSpPr>
            <a:spLocks noGrp="1"/>
          </p:cNvSpPr>
          <p:nvPr>
            <p:ph idx="1"/>
          </p:nvPr>
        </p:nvSpPr>
        <p:spPr>
          <a:xfrm>
            <a:off x="838200" y="1825625"/>
            <a:ext cx="5085522" cy="4530725"/>
          </a:xfrm>
        </p:spPr>
        <p:txBody>
          <a:bodyPr>
            <a:normAutofit/>
          </a:bodyPr>
          <a:lstStyle/>
          <a:p>
            <a:pPr marL="228600" lvl="1">
              <a:spcBef>
                <a:spcPts val="1000"/>
              </a:spcBef>
            </a:pPr>
            <a:r>
              <a:rPr lang="en-US" sz="2800" dirty="0"/>
              <a:t>Property: </a:t>
            </a:r>
          </a:p>
          <a:p>
            <a:pPr lvl="1">
              <a:lnSpc>
                <a:spcPct val="100000"/>
              </a:lnSpc>
            </a:pPr>
            <a:r>
              <a:rPr lang="en-US" dirty="0">
                <a:solidFill>
                  <a:srgbClr val="FF0000"/>
                </a:solidFill>
              </a:rPr>
              <a:t>After forming groups </a:t>
            </a:r>
            <a:r>
              <a:rPr lang="en-US" dirty="0"/>
              <a:t>based on the </a:t>
            </a:r>
            <a:r>
              <a:rPr lang="en-US" b="1" dirty="0"/>
              <a:t>grouping attributes</a:t>
            </a:r>
            <a:r>
              <a:rPr lang="en-US" dirty="0"/>
              <a:t>, the </a:t>
            </a:r>
            <a:r>
              <a:rPr lang="en-US" dirty="0">
                <a:solidFill>
                  <a:srgbClr val="FF0000"/>
                </a:solidFill>
              </a:rPr>
              <a:t>attribute values other than the grouping attributes </a:t>
            </a:r>
            <a:r>
              <a:rPr lang="en-US" dirty="0"/>
              <a:t>will be </a:t>
            </a:r>
            <a:r>
              <a:rPr lang="en-US" b="1" dirty="0"/>
              <a:t>lost</a:t>
            </a:r>
            <a:endParaRPr lang="en-US" sz="2800" b="1"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13</a:t>
            </a:fld>
            <a:endParaRPr lang="en-US" dirty="0"/>
          </a:p>
        </p:txBody>
      </p:sp>
      <p:pic>
        <p:nvPicPr>
          <p:cNvPr id="5" name="Picture 4">
            <a:extLst>
              <a:ext uri="{FF2B5EF4-FFF2-40B4-BE49-F238E27FC236}">
                <a16:creationId xmlns:a16="http://schemas.microsoft.com/office/drawing/2014/main" xmlns="" id="{025BED72-2479-457F-BA6A-135C5F16835D}"/>
              </a:ext>
            </a:extLst>
          </p:cNvPr>
          <p:cNvPicPr>
            <a:picLocks noChangeAspect="1"/>
          </p:cNvPicPr>
          <p:nvPr/>
        </p:nvPicPr>
        <p:blipFill>
          <a:blip r:embed="rId3"/>
          <a:stretch>
            <a:fillRect/>
          </a:stretch>
        </p:blipFill>
        <p:spPr>
          <a:xfrm>
            <a:off x="6276246" y="2169033"/>
            <a:ext cx="5783233" cy="3903323"/>
          </a:xfrm>
          <a:prstGeom prst="rect">
            <a:avLst/>
          </a:prstGeom>
        </p:spPr>
      </p:pic>
    </p:spTree>
    <p:extLst>
      <p:ext uri="{BB962C8B-B14F-4D97-AF65-F5344CB8AC3E}">
        <p14:creationId xmlns:p14="http://schemas.microsoft.com/office/powerpoint/2010/main" val="3427616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the GROUP BY on Common Attribute Values (cont.)</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Why? </a:t>
            </a:r>
          </a:p>
        </p:txBody>
      </p:sp>
      <p:sp>
        <p:nvSpPr>
          <p:cNvPr id="4" name="Slide Number Placeholder 3"/>
          <p:cNvSpPr>
            <a:spLocks noGrp="1"/>
          </p:cNvSpPr>
          <p:nvPr>
            <p:ph type="sldNum" sz="quarter" idx="12"/>
          </p:nvPr>
        </p:nvSpPr>
        <p:spPr/>
        <p:txBody>
          <a:bodyPr/>
          <a:lstStyle/>
          <a:p>
            <a:fld id="{DF92A6B5-0D7C-48A8-B49A-953CF10F77E3}" type="slidenum">
              <a:rPr lang="en-US" smtClean="0"/>
              <a:pPr/>
              <a:t>14</a:t>
            </a:fld>
            <a:endParaRPr lang="en-US" dirty="0"/>
          </a:p>
        </p:txBody>
      </p:sp>
      <p:pic>
        <p:nvPicPr>
          <p:cNvPr id="6" name="Picture 5">
            <a:extLst>
              <a:ext uri="{FF2B5EF4-FFF2-40B4-BE49-F238E27FC236}">
                <a16:creationId xmlns:a16="http://schemas.microsoft.com/office/drawing/2014/main" xmlns="" id="{620AD221-1C27-43A5-8190-74BA94E56339}"/>
              </a:ext>
            </a:extLst>
          </p:cNvPr>
          <p:cNvPicPr>
            <a:picLocks noChangeAspect="1"/>
          </p:cNvPicPr>
          <p:nvPr/>
        </p:nvPicPr>
        <p:blipFill>
          <a:blip r:embed="rId3"/>
          <a:stretch>
            <a:fillRect/>
          </a:stretch>
        </p:blipFill>
        <p:spPr>
          <a:xfrm>
            <a:off x="1136074" y="2686504"/>
            <a:ext cx="8323809" cy="3114286"/>
          </a:xfrm>
          <a:prstGeom prst="rect">
            <a:avLst/>
          </a:prstGeom>
        </p:spPr>
      </p:pic>
    </p:spTree>
    <p:extLst>
      <p:ext uri="{BB962C8B-B14F-4D97-AF65-F5344CB8AC3E}">
        <p14:creationId xmlns:p14="http://schemas.microsoft.com/office/powerpoint/2010/main" val="317236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GROUP BY Queries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Query 1: </a:t>
            </a:r>
          </a:p>
          <a:p>
            <a:pPr lvl="1">
              <a:lnSpc>
                <a:spcPct val="100000"/>
              </a:lnSpc>
            </a:pPr>
            <a:r>
              <a:rPr lang="en-US" dirty="0"/>
              <a:t>For each </a:t>
            </a:r>
            <a:r>
              <a:rPr lang="en-US" b="1" dirty="0"/>
              <a:t>department</a:t>
            </a:r>
            <a:r>
              <a:rPr lang="en-US" dirty="0"/>
              <a:t>, show the </a:t>
            </a:r>
            <a:r>
              <a:rPr lang="en-US" dirty="0">
                <a:solidFill>
                  <a:srgbClr val="FF0000"/>
                </a:solidFill>
              </a:rPr>
              <a:t>department NAME</a:t>
            </a:r>
            <a:r>
              <a:rPr lang="en-US" dirty="0"/>
              <a:t>, </a:t>
            </a:r>
            <a:r>
              <a:rPr lang="en-US" dirty="0">
                <a:solidFill>
                  <a:srgbClr val="FF0000"/>
                </a:solidFill>
              </a:rPr>
              <a:t>number of employees </a:t>
            </a:r>
            <a:r>
              <a:rPr lang="en-US" dirty="0"/>
              <a:t>and </a:t>
            </a:r>
            <a:r>
              <a:rPr lang="en-US" dirty="0">
                <a:solidFill>
                  <a:srgbClr val="FF0000"/>
                </a:solidFill>
              </a:rPr>
              <a:t>average salary </a:t>
            </a:r>
            <a:r>
              <a:rPr lang="en-US" dirty="0"/>
              <a:t>paid to the employees in the department</a:t>
            </a:r>
          </a:p>
          <a:p>
            <a:pPr marL="228600" lvl="1">
              <a:spcBef>
                <a:spcPts val="1000"/>
              </a:spcBef>
            </a:pPr>
            <a:r>
              <a:rPr lang="en-US" sz="2800" dirty="0" smtClean="0"/>
              <a:t>Solution</a:t>
            </a:r>
            <a:r>
              <a:rPr lang="en-US" sz="2800" dirty="0"/>
              <a:t>:</a:t>
            </a:r>
          </a:p>
        </p:txBody>
      </p:sp>
      <p:sp>
        <p:nvSpPr>
          <p:cNvPr id="4" name="Slide Number Placeholder 3"/>
          <p:cNvSpPr>
            <a:spLocks noGrp="1"/>
          </p:cNvSpPr>
          <p:nvPr>
            <p:ph type="sldNum" sz="quarter" idx="12"/>
          </p:nvPr>
        </p:nvSpPr>
        <p:spPr/>
        <p:txBody>
          <a:bodyPr/>
          <a:lstStyle/>
          <a:p>
            <a:fld id="{DF92A6B5-0D7C-48A8-B49A-953CF10F77E3}" type="slidenum">
              <a:rPr lang="en-US" smtClean="0"/>
              <a:pPr/>
              <a:t>15</a:t>
            </a:fld>
            <a:endParaRPr lang="en-US" dirty="0"/>
          </a:p>
        </p:txBody>
      </p:sp>
      <p:sp>
        <p:nvSpPr>
          <p:cNvPr id="6" name="TextBox 5">
            <a:extLst>
              <a:ext uri="{FF2B5EF4-FFF2-40B4-BE49-F238E27FC236}">
                <a16:creationId xmlns:a16="http://schemas.microsoft.com/office/drawing/2014/main" xmlns="" id="{A805D72B-6275-42E9-9299-1B5946106481}"/>
              </a:ext>
            </a:extLst>
          </p:cNvPr>
          <p:cNvSpPr txBox="1"/>
          <p:nvPr/>
        </p:nvSpPr>
        <p:spPr>
          <a:xfrm>
            <a:off x="1149721" y="3660023"/>
            <a:ext cx="3472155" cy="923330"/>
          </a:xfrm>
          <a:prstGeom prst="rect">
            <a:avLst/>
          </a:prstGeom>
          <a:noFill/>
          <a:ln>
            <a:solidFill>
              <a:srgbClr val="3399FF"/>
            </a:solidFill>
          </a:ln>
        </p:spPr>
        <p:txBody>
          <a:bodyPr wrap="square" rtlCol="0">
            <a:spAutoFit/>
          </a:bodyPr>
          <a:lstStyle/>
          <a:p>
            <a:r>
              <a:rPr lang="en-US" dirty="0"/>
              <a:t>SELECT    </a:t>
            </a:r>
            <a:r>
              <a:rPr lang="en-US" dirty="0" err="1"/>
              <a:t>sssn</a:t>
            </a:r>
            <a:r>
              <a:rPr lang="en-US" dirty="0"/>
              <a:t>, </a:t>
            </a:r>
            <a:r>
              <a:rPr lang="en-US" dirty="0" err="1"/>
              <a:t>dno</a:t>
            </a:r>
            <a:r>
              <a:rPr lang="en-US" dirty="0"/>
              <a:t>, </a:t>
            </a:r>
            <a:r>
              <a:rPr lang="en-US" dirty="0" err="1"/>
              <a:t>dname</a:t>
            </a:r>
            <a:r>
              <a:rPr lang="en-US" dirty="0"/>
              <a:t>, salary       </a:t>
            </a:r>
          </a:p>
          <a:p>
            <a:r>
              <a:rPr lang="en-US" dirty="0"/>
              <a:t>FROM     employee, department       </a:t>
            </a:r>
          </a:p>
          <a:p>
            <a:r>
              <a:rPr lang="en-US" dirty="0"/>
              <a:t>WHERE   </a:t>
            </a:r>
            <a:r>
              <a:rPr lang="en-US" dirty="0" err="1"/>
              <a:t>dno</a:t>
            </a:r>
            <a:r>
              <a:rPr lang="en-US" dirty="0"/>
              <a:t>=</a:t>
            </a:r>
            <a:r>
              <a:rPr lang="en-US" dirty="0" err="1"/>
              <a:t>dnumber</a:t>
            </a:r>
            <a:endParaRPr lang="en-US" dirty="0">
              <a:solidFill>
                <a:srgbClr val="FF0000"/>
              </a:solidFill>
            </a:endParaRPr>
          </a:p>
        </p:txBody>
      </p:sp>
      <p:pic>
        <p:nvPicPr>
          <p:cNvPr id="8" name="Picture 7">
            <a:extLst>
              <a:ext uri="{FF2B5EF4-FFF2-40B4-BE49-F238E27FC236}">
                <a16:creationId xmlns:a16="http://schemas.microsoft.com/office/drawing/2014/main" xmlns="" id="{41FA4929-F495-436E-B0A9-EFF0B96E574F}"/>
              </a:ext>
            </a:extLst>
          </p:cNvPr>
          <p:cNvPicPr>
            <a:picLocks noChangeAspect="1"/>
          </p:cNvPicPr>
          <p:nvPr/>
        </p:nvPicPr>
        <p:blipFill>
          <a:blip r:embed="rId3"/>
          <a:stretch>
            <a:fillRect/>
          </a:stretch>
        </p:blipFill>
        <p:spPr>
          <a:xfrm>
            <a:off x="1149721" y="4805092"/>
            <a:ext cx="3761905" cy="2000000"/>
          </a:xfrm>
          <a:prstGeom prst="rect">
            <a:avLst/>
          </a:prstGeom>
        </p:spPr>
      </p:pic>
      <p:sp>
        <p:nvSpPr>
          <p:cNvPr id="9" name="TextBox 8">
            <a:extLst>
              <a:ext uri="{FF2B5EF4-FFF2-40B4-BE49-F238E27FC236}">
                <a16:creationId xmlns:a16="http://schemas.microsoft.com/office/drawing/2014/main" xmlns="" id="{905618B6-25B2-4492-A940-93E3F530CDFC}"/>
              </a:ext>
            </a:extLst>
          </p:cNvPr>
          <p:cNvSpPr txBox="1"/>
          <p:nvPr/>
        </p:nvSpPr>
        <p:spPr>
          <a:xfrm>
            <a:off x="5223147" y="3632738"/>
            <a:ext cx="4436242" cy="1200329"/>
          </a:xfrm>
          <a:prstGeom prst="rect">
            <a:avLst/>
          </a:prstGeom>
          <a:noFill/>
          <a:ln>
            <a:solidFill>
              <a:srgbClr val="3399FF"/>
            </a:solidFill>
          </a:ln>
        </p:spPr>
        <p:txBody>
          <a:bodyPr wrap="square" rtlCol="0">
            <a:spAutoFit/>
          </a:bodyPr>
          <a:lstStyle/>
          <a:p>
            <a:r>
              <a:rPr lang="en-US" dirty="0"/>
              <a:t>SELECT   </a:t>
            </a:r>
            <a:r>
              <a:rPr lang="en-US" dirty="0">
                <a:solidFill>
                  <a:srgbClr val="FF0000"/>
                </a:solidFill>
              </a:rPr>
              <a:t>      </a:t>
            </a:r>
            <a:r>
              <a:rPr lang="en-US" dirty="0" err="1">
                <a:solidFill>
                  <a:srgbClr val="FF0000"/>
                </a:solidFill>
              </a:rPr>
              <a:t>dname</a:t>
            </a:r>
            <a:r>
              <a:rPr lang="en-US" dirty="0"/>
              <a:t>, COUNT(</a:t>
            </a:r>
            <a:r>
              <a:rPr lang="en-US" dirty="0" err="1"/>
              <a:t>ssn</a:t>
            </a:r>
            <a:r>
              <a:rPr lang="en-US" dirty="0"/>
              <a:t>), AVG(salary)</a:t>
            </a:r>
          </a:p>
          <a:p>
            <a:r>
              <a:rPr lang="en-US" dirty="0"/>
              <a:t>FROM           employee, department</a:t>
            </a:r>
          </a:p>
          <a:p>
            <a:r>
              <a:rPr lang="en-US" dirty="0"/>
              <a:t>WHERE         </a:t>
            </a:r>
            <a:r>
              <a:rPr lang="en-US" dirty="0" err="1"/>
              <a:t>dno</a:t>
            </a:r>
            <a:r>
              <a:rPr lang="en-US" dirty="0"/>
              <a:t> = </a:t>
            </a:r>
            <a:r>
              <a:rPr lang="en-US" dirty="0" err="1"/>
              <a:t>dnumber</a:t>
            </a:r>
            <a:endParaRPr lang="en-US" dirty="0"/>
          </a:p>
          <a:p>
            <a:r>
              <a:rPr lang="en-US" dirty="0"/>
              <a:t>GROUP BY    </a:t>
            </a:r>
            <a:r>
              <a:rPr lang="en-US" b="1" dirty="0" err="1"/>
              <a:t>dno</a:t>
            </a:r>
            <a:endParaRPr lang="en-US" b="1" dirty="0"/>
          </a:p>
        </p:txBody>
      </p:sp>
      <p:sp>
        <p:nvSpPr>
          <p:cNvPr id="10" name="TextBox 9">
            <a:extLst>
              <a:ext uri="{FF2B5EF4-FFF2-40B4-BE49-F238E27FC236}">
                <a16:creationId xmlns:a16="http://schemas.microsoft.com/office/drawing/2014/main" xmlns="" id="{8CC8C71D-BB8E-4BE9-9C47-9C8A7B6CC2A2}"/>
              </a:ext>
            </a:extLst>
          </p:cNvPr>
          <p:cNvSpPr txBox="1"/>
          <p:nvPr/>
        </p:nvSpPr>
        <p:spPr>
          <a:xfrm>
            <a:off x="5223147" y="5048869"/>
            <a:ext cx="3821100" cy="1200329"/>
          </a:xfrm>
          <a:prstGeom prst="rect">
            <a:avLst/>
          </a:prstGeom>
          <a:noFill/>
          <a:ln>
            <a:solidFill>
              <a:srgbClr val="3399FF"/>
            </a:solidFill>
          </a:ln>
        </p:spPr>
        <p:txBody>
          <a:bodyPr wrap="square" rtlCol="0">
            <a:spAutoFit/>
          </a:bodyPr>
          <a:lstStyle/>
          <a:p>
            <a:r>
              <a:rPr lang="en-US" dirty="0"/>
              <a:t>COUNT(SSN)     AVG(salary)</a:t>
            </a:r>
          </a:p>
          <a:p>
            <a:r>
              <a:rPr lang="en-US" dirty="0"/>
              <a:t> 4                        33250          </a:t>
            </a:r>
          </a:p>
          <a:p>
            <a:r>
              <a:rPr lang="en-US" dirty="0"/>
              <a:t> 3                        31000          </a:t>
            </a:r>
          </a:p>
          <a:p>
            <a:r>
              <a:rPr lang="en-US" dirty="0"/>
              <a:t> 1                        55000            </a:t>
            </a:r>
          </a:p>
        </p:txBody>
      </p:sp>
      <p:sp>
        <p:nvSpPr>
          <p:cNvPr id="11" name="TextBox 10">
            <a:extLst>
              <a:ext uri="{FF2B5EF4-FFF2-40B4-BE49-F238E27FC236}">
                <a16:creationId xmlns:a16="http://schemas.microsoft.com/office/drawing/2014/main" xmlns="" id="{E7D01425-2164-4603-8596-22707C3B8C90}"/>
              </a:ext>
            </a:extLst>
          </p:cNvPr>
          <p:cNvSpPr txBox="1"/>
          <p:nvPr/>
        </p:nvSpPr>
        <p:spPr>
          <a:xfrm>
            <a:off x="5223147" y="6356350"/>
            <a:ext cx="4602497" cy="369332"/>
          </a:xfrm>
          <a:prstGeom prst="rect">
            <a:avLst/>
          </a:prstGeom>
          <a:noFill/>
        </p:spPr>
        <p:txBody>
          <a:bodyPr wrap="square" rtlCol="0">
            <a:spAutoFit/>
          </a:bodyPr>
          <a:lstStyle/>
          <a:p>
            <a:r>
              <a:rPr lang="en-US" dirty="0">
                <a:solidFill>
                  <a:srgbClr val="FF0000"/>
                </a:solidFill>
              </a:rPr>
              <a:t>Wrong! </a:t>
            </a:r>
            <a:r>
              <a:rPr lang="en-US" dirty="0" err="1">
                <a:solidFill>
                  <a:srgbClr val="FF0000"/>
                </a:solidFill>
              </a:rPr>
              <a:t>dname</a:t>
            </a:r>
            <a:r>
              <a:rPr lang="en-US" dirty="0">
                <a:solidFill>
                  <a:srgbClr val="FF0000"/>
                </a:solidFill>
              </a:rPr>
              <a:t>  must be a grouping attribute !!</a:t>
            </a:r>
          </a:p>
        </p:txBody>
      </p:sp>
      <p:pic>
        <p:nvPicPr>
          <p:cNvPr id="12" name="Picture 11">
            <a:extLst>
              <a:ext uri="{FF2B5EF4-FFF2-40B4-BE49-F238E27FC236}">
                <a16:creationId xmlns:a16="http://schemas.microsoft.com/office/drawing/2014/main" xmlns="" id="{9AF84379-954F-451E-9B13-603EA8FBDC8C}"/>
              </a:ext>
            </a:extLst>
          </p:cNvPr>
          <p:cNvPicPr>
            <a:picLocks noChangeAspect="1"/>
          </p:cNvPicPr>
          <p:nvPr/>
        </p:nvPicPr>
        <p:blipFill>
          <a:blip r:embed="rId4"/>
          <a:stretch>
            <a:fillRect/>
          </a:stretch>
        </p:blipFill>
        <p:spPr>
          <a:xfrm>
            <a:off x="1968057" y="2264060"/>
            <a:ext cx="7076190" cy="4038095"/>
          </a:xfrm>
          <a:prstGeom prst="rect">
            <a:avLst/>
          </a:prstGeom>
        </p:spPr>
      </p:pic>
    </p:spTree>
    <p:extLst>
      <p:ext uri="{BB962C8B-B14F-4D97-AF65-F5344CB8AC3E}">
        <p14:creationId xmlns:p14="http://schemas.microsoft.com/office/powerpoint/2010/main" val="243341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Flashback: Data Independency</a:t>
            </a:r>
          </a:p>
        </p:txBody>
      </p:sp>
      <p:sp>
        <p:nvSpPr>
          <p:cNvPr id="3" name="Content Placeholder 2"/>
          <p:cNvSpPr>
            <a:spLocks noGrp="1"/>
          </p:cNvSpPr>
          <p:nvPr>
            <p:ph idx="1"/>
          </p:nvPr>
        </p:nvSpPr>
        <p:spPr>
          <a:xfrm>
            <a:off x="838200" y="1825625"/>
            <a:ext cx="10515600" cy="4530725"/>
          </a:xfrm>
        </p:spPr>
        <p:txBody>
          <a:bodyPr>
            <a:normAutofit fontScale="92500" lnSpcReduction="10000"/>
          </a:bodyPr>
          <a:lstStyle/>
          <a:p>
            <a:pPr marL="228600" lvl="1">
              <a:spcBef>
                <a:spcPts val="1000"/>
              </a:spcBef>
            </a:pPr>
            <a:r>
              <a:rPr lang="en-US" sz="2800" dirty="0"/>
              <a:t>Physical data </a:t>
            </a:r>
            <a:r>
              <a:rPr lang="en-US" sz="2800" dirty="0"/>
              <a:t>independence</a:t>
            </a:r>
            <a:endParaRPr lang="en-US" sz="2800" dirty="0"/>
          </a:p>
          <a:p>
            <a:pPr lvl="1">
              <a:lnSpc>
                <a:spcPct val="100000"/>
              </a:lnSpc>
            </a:pPr>
            <a:endParaRPr lang="en-US" sz="2000" dirty="0" smtClean="0"/>
          </a:p>
          <a:p>
            <a:pPr lvl="1">
              <a:lnSpc>
                <a:spcPct val="100000"/>
              </a:lnSpc>
            </a:pPr>
            <a:endParaRPr lang="en-US" sz="2000" dirty="0"/>
          </a:p>
          <a:p>
            <a:pPr lvl="1">
              <a:lnSpc>
                <a:spcPct val="100000"/>
              </a:lnSpc>
            </a:pPr>
            <a:endParaRPr lang="en-US" sz="2000" dirty="0" smtClean="0"/>
          </a:p>
          <a:p>
            <a:pPr lvl="1">
              <a:lnSpc>
                <a:spcPct val="100000"/>
              </a:lnSpc>
            </a:pPr>
            <a:r>
              <a:rPr lang="en-US" sz="2000" dirty="0" smtClean="0"/>
              <a:t>You can </a:t>
            </a:r>
            <a:r>
              <a:rPr lang="en-US" sz="2000" dirty="0" smtClean="0">
                <a:solidFill>
                  <a:srgbClr val="FF0000"/>
                </a:solidFill>
              </a:rPr>
              <a:t>change</a:t>
            </a:r>
            <a:r>
              <a:rPr lang="en-US" sz="2000" dirty="0" smtClean="0"/>
              <a:t> </a:t>
            </a:r>
            <a:r>
              <a:rPr lang="en-US" sz="2000" dirty="0"/>
              <a:t>the </a:t>
            </a:r>
            <a:r>
              <a:rPr lang="en-US" sz="2000" b="1" dirty="0"/>
              <a:t>structure of the physical data </a:t>
            </a:r>
            <a:r>
              <a:rPr lang="en-US" sz="2000" b="1" dirty="0" smtClean="0"/>
              <a:t>records </a:t>
            </a:r>
            <a:r>
              <a:rPr lang="en-US" sz="2000" dirty="0" smtClean="0">
                <a:solidFill>
                  <a:srgbClr val="FF0000"/>
                </a:solidFill>
              </a:rPr>
              <a:t>without</a:t>
            </a:r>
            <a:r>
              <a:rPr lang="en-US" sz="2000" dirty="0" smtClean="0"/>
              <a:t> </a:t>
            </a:r>
            <a:r>
              <a:rPr lang="en-US" sz="2000" dirty="0"/>
              <a:t>having to </a:t>
            </a:r>
            <a:r>
              <a:rPr lang="en-US" sz="2000" b="1" dirty="0"/>
              <a:t>change the programs</a:t>
            </a:r>
            <a:r>
              <a:rPr lang="en-US" sz="2000" dirty="0"/>
              <a:t> to </a:t>
            </a:r>
            <a:r>
              <a:rPr lang="en-US" sz="2000" dirty="0">
                <a:solidFill>
                  <a:srgbClr val="FF0000"/>
                </a:solidFill>
              </a:rPr>
              <a:t>access the new record </a:t>
            </a:r>
            <a:r>
              <a:rPr lang="en-US" sz="2000" dirty="0" smtClean="0">
                <a:solidFill>
                  <a:srgbClr val="FF0000"/>
                </a:solidFill>
              </a:rPr>
              <a:t>structure</a:t>
            </a:r>
          </a:p>
          <a:p>
            <a:pPr lvl="1">
              <a:lnSpc>
                <a:spcPct val="100000"/>
              </a:lnSpc>
            </a:pPr>
            <a:r>
              <a:rPr lang="en-US" sz="2000" dirty="0"/>
              <a:t>All you need to do is: </a:t>
            </a:r>
            <a:r>
              <a:rPr lang="en-US" sz="2000" dirty="0">
                <a:solidFill>
                  <a:srgbClr val="FF0000"/>
                </a:solidFill>
              </a:rPr>
              <a:t>provide</a:t>
            </a:r>
            <a:r>
              <a:rPr lang="en-US" sz="2000" dirty="0"/>
              <a:t> a </a:t>
            </a:r>
            <a:r>
              <a:rPr lang="en-US" sz="2000" b="1" dirty="0"/>
              <a:t>new (updated) data description </a:t>
            </a:r>
            <a:r>
              <a:rPr lang="en-US" sz="2000" dirty="0"/>
              <a:t>(= meta data)</a:t>
            </a:r>
            <a:endParaRPr lang="en-US" sz="2800" dirty="0"/>
          </a:p>
          <a:p>
            <a:pPr marL="228600" lvl="1">
              <a:spcBef>
                <a:spcPts val="1000"/>
              </a:spcBef>
            </a:pPr>
            <a:r>
              <a:rPr lang="en-US" sz="2800" dirty="0" smtClean="0"/>
              <a:t>Logical </a:t>
            </a:r>
            <a:r>
              <a:rPr lang="en-US" sz="2800" dirty="0"/>
              <a:t>data </a:t>
            </a:r>
            <a:r>
              <a:rPr lang="en-US" sz="2800" dirty="0" smtClean="0"/>
              <a:t>independence</a:t>
            </a:r>
          </a:p>
          <a:p>
            <a:pPr marL="228600" lvl="1">
              <a:spcBef>
                <a:spcPts val="1000"/>
              </a:spcBef>
            </a:pPr>
            <a:endParaRPr lang="en-US" sz="2800" dirty="0"/>
          </a:p>
          <a:p>
            <a:pPr lvl="1">
              <a:lnSpc>
                <a:spcPct val="100000"/>
              </a:lnSpc>
            </a:pPr>
            <a:endParaRPr lang="en-US" sz="2000" dirty="0" smtClean="0"/>
          </a:p>
          <a:p>
            <a:pPr lvl="1">
              <a:lnSpc>
                <a:spcPct val="100000"/>
              </a:lnSpc>
            </a:pPr>
            <a:r>
              <a:rPr lang="en-US" sz="2000" dirty="0" smtClean="0"/>
              <a:t>Data is stored in </a:t>
            </a:r>
            <a:r>
              <a:rPr lang="en-US" sz="2000" dirty="0">
                <a:solidFill>
                  <a:srgbClr val="FF0000"/>
                </a:solidFill>
              </a:rPr>
              <a:t>one format </a:t>
            </a:r>
            <a:r>
              <a:rPr lang="en-US" sz="2000" dirty="0"/>
              <a:t>(called the </a:t>
            </a:r>
            <a:r>
              <a:rPr lang="en-US" sz="2000" b="1" dirty="0"/>
              <a:t>conceptual database </a:t>
            </a:r>
            <a:r>
              <a:rPr lang="en-US" sz="2000" b="1" dirty="0" smtClean="0"/>
              <a:t>schema</a:t>
            </a:r>
            <a:r>
              <a:rPr lang="en-US" sz="2000" dirty="0" smtClean="0"/>
              <a:t>), </a:t>
            </a:r>
            <a:r>
              <a:rPr lang="en-US" sz="2000" dirty="0"/>
              <a:t>the database system can </a:t>
            </a:r>
            <a:r>
              <a:rPr lang="en-US" sz="2000" dirty="0">
                <a:solidFill>
                  <a:srgbClr val="FF0000"/>
                </a:solidFill>
              </a:rPr>
              <a:t>present the data in different ways </a:t>
            </a:r>
            <a:r>
              <a:rPr lang="en-US" sz="2000" dirty="0"/>
              <a:t>to different </a:t>
            </a:r>
            <a:r>
              <a:rPr lang="en-US" sz="2000" dirty="0" smtClean="0"/>
              <a:t>users</a:t>
            </a:r>
          </a:p>
          <a:p>
            <a:pPr lvl="1">
              <a:lnSpc>
                <a:spcPct val="100000"/>
              </a:lnSpc>
            </a:pPr>
            <a:r>
              <a:rPr lang="en-US" sz="2000" dirty="0"/>
              <a:t>The view of the data can be adapted to the need of the </a:t>
            </a:r>
            <a:r>
              <a:rPr lang="en-US" sz="2000" dirty="0" smtClean="0"/>
              <a:t>user</a:t>
            </a:r>
            <a:endParaRPr lang="en-US" sz="20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183" y="2231300"/>
            <a:ext cx="8342313"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059" y="4533900"/>
            <a:ext cx="8332787"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02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a View in SQL</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A </a:t>
            </a:r>
            <a:r>
              <a:rPr lang="en-US" sz="2800" b="1" dirty="0"/>
              <a:t>view</a:t>
            </a:r>
            <a:r>
              <a:rPr lang="en-US" sz="2800" dirty="0"/>
              <a:t> is a </a:t>
            </a:r>
            <a:r>
              <a:rPr lang="en-US" sz="2800" b="1" dirty="0"/>
              <a:t>virtual relation </a:t>
            </a:r>
            <a:r>
              <a:rPr lang="en-US" sz="2800" dirty="0"/>
              <a:t>that is </a:t>
            </a:r>
            <a:r>
              <a:rPr lang="en-US" sz="2800" dirty="0">
                <a:solidFill>
                  <a:srgbClr val="FF0000"/>
                </a:solidFill>
              </a:rPr>
              <a:t>derived</a:t>
            </a:r>
            <a:r>
              <a:rPr lang="en-US" sz="2800" dirty="0"/>
              <a:t> from </a:t>
            </a:r>
          </a:p>
          <a:p>
            <a:pPr lvl="1">
              <a:lnSpc>
                <a:spcPct val="100000"/>
              </a:lnSpc>
            </a:pPr>
            <a:r>
              <a:rPr lang="en-US" dirty="0"/>
              <a:t>Relations</a:t>
            </a:r>
          </a:p>
          <a:p>
            <a:pPr lvl="1">
              <a:lnSpc>
                <a:spcPct val="100000"/>
              </a:lnSpc>
            </a:pPr>
            <a:r>
              <a:rPr lang="en-US" dirty="0"/>
              <a:t>Other </a:t>
            </a:r>
            <a:r>
              <a:rPr lang="en-US" b="1" dirty="0"/>
              <a:t>virtual relations</a:t>
            </a:r>
          </a:p>
          <a:p>
            <a:pPr marL="228600" lvl="1">
              <a:spcBef>
                <a:spcPts val="1000"/>
              </a:spcBef>
            </a:pPr>
            <a:r>
              <a:rPr lang="en-US" sz="2800" dirty="0" smtClean="0"/>
              <a:t>Property </a:t>
            </a:r>
            <a:r>
              <a:rPr lang="en-US" sz="2800" dirty="0"/>
              <a:t>of a virtual relation:</a:t>
            </a:r>
          </a:p>
          <a:p>
            <a:pPr lvl="1">
              <a:lnSpc>
                <a:spcPct val="100000"/>
              </a:lnSpc>
            </a:pPr>
            <a:r>
              <a:rPr lang="en-US" dirty="0"/>
              <a:t>A virtual relation (= view) does </a:t>
            </a:r>
            <a:r>
              <a:rPr lang="en-US" dirty="0">
                <a:solidFill>
                  <a:srgbClr val="FF0000"/>
                </a:solidFill>
              </a:rPr>
              <a:t>not exist </a:t>
            </a:r>
            <a:r>
              <a:rPr lang="en-US" dirty="0"/>
              <a:t>as in </a:t>
            </a:r>
            <a:r>
              <a:rPr lang="en-US" dirty="0">
                <a:solidFill>
                  <a:srgbClr val="FF0000"/>
                </a:solidFill>
              </a:rPr>
              <a:t>physical form</a:t>
            </a:r>
          </a:p>
          <a:p>
            <a:pPr lvl="1">
              <a:lnSpc>
                <a:spcPct val="100000"/>
              </a:lnSpc>
            </a:pPr>
            <a:r>
              <a:rPr lang="en-US" dirty="0"/>
              <a:t>The tuples in a virtual relation (= view) </a:t>
            </a:r>
            <a:r>
              <a:rPr lang="en-US" dirty="0">
                <a:solidFill>
                  <a:srgbClr val="FF0000"/>
                </a:solidFill>
              </a:rPr>
              <a:t>are not stored </a:t>
            </a:r>
            <a:r>
              <a:rPr lang="en-US" dirty="0"/>
              <a:t>physically in the </a:t>
            </a:r>
            <a:r>
              <a:rPr lang="en-US" dirty="0" smtClean="0"/>
              <a:t>database</a:t>
            </a:r>
          </a:p>
          <a:p>
            <a:pPr lvl="1">
              <a:lnSpc>
                <a:spcPct val="100000"/>
              </a:lnSpc>
            </a:pPr>
            <a:r>
              <a:rPr lang="en-US" dirty="0"/>
              <a:t>The tuples in a virtual relation (= view) are computed as a </a:t>
            </a:r>
            <a:r>
              <a:rPr lang="en-US" b="1" dirty="0"/>
              <a:t>temporary relation </a:t>
            </a:r>
            <a:r>
              <a:rPr lang="en-US" dirty="0"/>
              <a:t>when the virtual relation is used</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17</a:t>
            </a:fld>
            <a:endParaRPr lang="en-US" dirty="0"/>
          </a:p>
        </p:txBody>
      </p:sp>
      <p:pic>
        <p:nvPicPr>
          <p:cNvPr id="7" name="Picture 6">
            <a:extLst>
              <a:ext uri="{FF2B5EF4-FFF2-40B4-BE49-F238E27FC236}">
                <a16:creationId xmlns:a16="http://schemas.microsoft.com/office/drawing/2014/main" xmlns="" id="{43C91CCD-D0FF-4D68-8296-C1DD19DC6669}"/>
              </a:ext>
            </a:extLst>
          </p:cNvPr>
          <p:cNvPicPr>
            <a:picLocks noChangeAspect="1"/>
          </p:cNvPicPr>
          <p:nvPr/>
        </p:nvPicPr>
        <p:blipFill>
          <a:blip r:embed="rId3"/>
          <a:stretch>
            <a:fillRect/>
          </a:stretch>
        </p:blipFill>
        <p:spPr>
          <a:xfrm>
            <a:off x="1637221" y="5829429"/>
            <a:ext cx="8142857" cy="685714"/>
          </a:xfrm>
          <a:prstGeom prst="rect">
            <a:avLst/>
          </a:prstGeom>
        </p:spPr>
      </p:pic>
    </p:spTree>
    <p:extLst>
      <p:ext uri="{BB962C8B-B14F-4D97-AF65-F5344CB8AC3E}">
        <p14:creationId xmlns:p14="http://schemas.microsoft.com/office/powerpoint/2010/main" val="146466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Temporary Relation</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Suppose a secretary maintains a </a:t>
            </a:r>
            <a:r>
              <a:rPr lang="en-US" sz="2800" dirty="0">
                <a:solidFill>
                  <a:srgbClr val="FF0000"/>
                </a:solidFill>
              </a:rPr>
              <a:t>list of the activities </a:t>
            </a:r>
            <a:r>
              <a:rPr lang="en-US" sz="2800" dirty="0"/>
              <a:t>on </a:t>
            </a:r>
            <a:r>
              <a:rPr lang="en-US" sz="2800" dirty="0">
                <a:solidFill>
                  <a:srgbClr val="FF0000"/>
                </a:solidFill>
              </a:rPr>
              <a:t>all employees</a:t>
            </a:r>
            <a:endParaRPr lang="en-US" dirty="0">
              <a:solidFill>
                <a:srgbClr val="FF0000"/>
              </a:solidFill>
            </a:endParaRPr>
          </a:p>
          <a:p>
            <a:pPr lvl="1">
              <a:lnSpc>
                <a:spcPct val="100000"/>
              </a:lnSpc>
            </a:pPr>
            <a:r>
              <a:rPr lang="en-US" dirty="0"/>
              <a:t>The list contains the following information</a:t>
            </a:r>
          </a:p>
          <a:p>
            <a:pPr lvl="1">
              <a:lnSpc>
                <a:spcPct val="100000"/>
              </a:lnSpc>
            </a:pPr>
            <a:endParaRPr lang="en-US" dirty="0"/>
          </a:p>
          <a:p>
            <a:pPr lvl="1">
              <a:lnSpc>
                <a:spcPct val="100000"/>
              </a:lnSpc>
            </a:pPr>
            <a:endParaRPr lang="en-US" dirty="0"/>
          </a:p>
          <a:p>
            <a:pPr lvl="1">
              <a:lnSpc>
                <a:spcPct val="100000"/>
              </a:lnSpc>
            </a:pPr>
            <a:r>
              <a:rPr lang="en-US" dirty="0"/>
              <a:t>You could </a:t>
            </a:r>
            <a:r>
              <a:rPr lang="en-US" dirty="0">
                <a:solidFill>
                  <a:srgbClr val="FF0000"/>
                </a:solidFill>
              </a:rPr>
              <a:t>obtain the data</a:t>
            </a:r>
            <a:r>
              <a:rPr lang="en-US" dirty="0"/>
              <a:t> using this </a:t>
            </a:r>
            <a:r>
              <a:rPr lang="en-US" dirty="0">
                <a:solidFill>
                  <a:srgbClr val="FF0000"/>
                </a:solidFill>
              </a:rPr>
              <a:t>SQL query</a:t>
            </a:r>
          </a:p>
          <a:p>
            <a:pPr lvl="1">
              <a:lnSpc>
                <a:spcPct val="100000"/>
              </a:lnSpc>
            </a:pPr>
            <a:endParaRPr lang="en-US" dirty="0"/>
          </a:p>
          <a:p>
            <a:pPr lvl="1">
              <a:lnSpc>
                <a:spcPct val="100000"/>
              </a:lnSpc>
            </a:pP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18</a:t>
            </a:fld>
            <a:endParaRPr lang="en-US" dirty="0"/>
          </a:p>
        </p:txBody>
      </p:sp>
      <p:pic>
        <p:nvPicPr>
          <p:cNvPr id="6" name="Picture 5">
            <a:extLst>
              <a:ext uri="{FF2B5EF4-FFF2-40B4-BE49-F238E27FC236}">
                <a16:creationId xmlns:a16="http://schemas.microsoft.com/office/drawing/2014/main" xmlns="" id="{1F7C9815-B64E-4F7F-840C-AD1C96D13A8C}"/>
              </a:ext>
            </a:extLst>
          </p:cNvPr>
          <p:cNvPicPr>
            <a:picLocks noChangeAspect="1"/>
          </p:cNvPicPr>
          <p:nvPr/>
        </p:nvPicPr>
        <p:blipFill>
          <a:blip r:embed="rId3"/>
          <a:stretch>
            <a:fillRect/>
          </a:stretch>
        </p:blipFill>
        <p:spPr>
          <a:xfrm>
            <a:off x="1640209" y="2760181"/>
            <a:ext cx="5152381" cy="761905"/>
          </a:xfrm>
          <a:prstGeom prst="rect">
            <a:avLst/>
          </a:prstGeom>
        </p:spPr>
      </p:pic>
      <p:pic>
        <p:nvPicPr>
          <p:cNvPr id="8" name="Picture 7">
            <a:extLst>
              <a:ext uri="{FF2B5EF4-FFF2-40B4-BE49-F238E27FC236}">
                <a16:creationId xmlns:a16="http://schemas.microsoft.com/office/drawing/2014/main" xmlns="" id="{A5B851FA-06A1-448B-A1B2-193B03C03615}"/>
              </a:ext>
            </a:extLst>
          </p:cNvPr>
          <p:cNvPicPr>
            <a:picLocks noChangeAspect="1"/>
          </p:cNvPicPr>
          <p:nvPr/>
        </p:nvPicPr>
        <p:blipFill>
          <a:blip r:embed="rId4"/>
          <a:stretch>
            <a:fillRect/>
          </a:stretch>
        </p:blipFill>
        <p:spPr>
          <a:xfrm>
            <a:off x="6198760" y="198780"/>
            <a:ext cx="5883667" cy="6504868"/>
          </a:xfrm>
          <a:prstGeom prst="rect">
            <a:avLst/>
          </a:prstGeom>
        </p:spPr>
      </p:pic>
      <p:sp>
        <p:nvSpPr>
          <p:cNvPr id="11" name="TextBox 10">
            <a:extLst>
              <a:ext uri="{FF2B5EF4-FFF2-40B4-BE49-F238E27FC236}">
                <a16:creationId xmlns:a16="http://schemas.microsoft.com/office/drawing/2014/main" xmlns="" id="{785AD1E7-3679-435E-9657-EC55C7B67012}"/>
              </a:ext>
            </a:extLst>
          </p:cNvPr>
          <p:cNvSpPr txBox="1"/>
          <p:nvPr/>
        </p:nvSpPr>
        <p:spPr>
          <a:xfrm>
            <a:off x="694265" y="4707467"/>
            <a:ext cx="4775867" cy="830997"/>
          </a:xfrm>
          <a:prstGeom prst="rect">
            <a:avLst/>
          </a:prstGeom>
          <a:noFill/>
        </p:spPr>
        <p:txBody>
          <a:bodyPr wrap="square" rtlCol="0">
            <a:spAutoFit/>
          </a:bodyPr>
          <a:lstStyle/>
          <a:p>
            <a:r>
              <a:rPr lang="en-US" altLang="zh-CN" sz="2400" dirty="0"/>
              <a:t>Question: How to find the activities of "John Smith"?</a:t>
            </a:r>
            <a:endParaRPr lang="en-US" sz="2400" dirty="0"/>
          </a:p>
        </p:txBody>
      </p:sp>
    </p:spTree>
    <p:extLst>
      <p:ext uri="{BB962C8B-B14F-4D97-AF65-F5344CB8AC3E}">
        <p14:creationId xmlns:p14="http://schemas.microsoft.com/office/powerpoint/2010/main" val="346373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Temporary Relation (cont.)</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dirty="0"/>
              <a:t>To find the </a:t>
            </a:r>
            <a:r>
              <a:rPr lang="en-US" dirty="0">
                <a:solidFill>
                  <a:srgbClr val="FF0000"/>
                </a:solidFill>
              </a:rPr>
              <a:t>activities</a:t>
            </a:r>
            <a:r>
              <a:rPr lang="en-US" dirty="0"/>
              <a:t> of "John Smith", we can use the following </a:t>
            </a:r>
            <a:r>
              <a:rPr lang="en-US" dirty="0">
                <a:solidFill>
                  <a:srgbClr val="FF0000"/>
                </a:solidFill>
              </a:rPr>
              <a:t>temporary relation </a:t>
            </a:r>
            <a:r>
              <a:rPr lang="en-US" dirty="0"/>
              <a:t>construct:</a:t>
            </a:r>
          </a:p>
        </p:txBody>
      </p:sp>
      <p:sp>
        <p:nvSpPr>
          <p:cNvPr id="4" name="Slide Number Placeholder 3"/>
          <p:cNvSpPr>
            <a:spLocks noGrp="1"/>
          </p:cNvSpPr>
          <p:nvPr>
            <p:ph type="sldNum" sz="quarter" idx="12"/>
          </p:nvPr>
        </p:nvSpPr>
        <p:spPr/>
        <p:txBody>
          <a:bodyPr/>
          <a:lstStyle/>
          <a:p>
            <a:fld id="{DF92A6B5-0D7C-48A8-B49A-953CF10F77E3}" type="slidenum">
              <a:rPr lang="en-US" smtClean="0"/>
              <a:pPr/>
              <a:t>19</a:t>
            </a:fld>
            <a:endParaRPr lang="en-US" dirty="0"/>
          </a:p>
        </p:txBody>
      </p:sp>
      <p:pic>
        <p:nvPicPr>
          <p:cNvPr id="5" name="Picture 4">
            <a:extLst>
              <a:ext uri="{FF2B5EF4-FFF2-40B4-BE49-F238E27FC236}">
                <a16:creationId xmlns:a16="http://schemas.microsoft.com/office/drawing/2014/main" xmlns="" id="{2A5F2D04-E802-4B0A-B39E-EF4E248E9A91}"/>
              </a:ext>
            </a:extLst>
          </p:cNvPr>
          <p:cNvPicPr>
            <a:picLocks noChangeAspect="1"/>
          </p:cNvPicPr>
          <p:nvPr/>
        </p:nvPicPr>
        <p:blipFill>
          <a:blip r:embed="rId3"/>
          <a:stretch>
            <a:fillRect/>
          </a:stretch>
        </p:blipFill>
        <p:spPr>
          <a:xfrm>
            <a:off x="1109523" y="2578618"/>
            <a:ext cx="6247619" cy="4142857"/>
          </a:xfrm>
          <a:prstGeom prst="rect">
            <a:avLst/>
          </a:prstGeom>
        </p:spPr>
      </p:pic>
      <p:sp>
        <p:nvSpPr>
          <p:cNvPr id="7" name="Rectangle 6">
            <a:extLst>
              <a:ext uri="{FF2B5EF4-FFF2-40B4-BE49-F238E27FC236}">
                <a16:creationId xmlns:a16="http://schemas.microsoft.com/office/drawing/2014/main" xmlns="" id="{DC6321DF-7080-4FFC-9BF1-0608DAF4EF4E}"/>
              </a:ext>
            </a:extLst>
          </p:cNvPr>
          <p:cNvSpPr/>
          <p:nvPr/>
        </p:nvSpPr>
        <p:spPr>
          <a:xfrm>
            <a:off x="7628465" y="4101041"/>
            <a:ext cx="4265203" cy="1384995"/>
          </a:xfrm>
          <a:prstGeom prst="rect">
            <a:avLst/>
          </a:prstGeom>
        </p:spPr>
        <p:txBody>
          <a:bodyPr wrap="square">
            <a:spAutoFit/>
          </a:bodyPr>
          <a:lstStyle/>
          <a:p>
            <a:r>
              <a:rPr lang="en-US" sz="2800" dirty="0"/>
              <a:t>The </a:t>
            </a:r>
            <a:r>
              <a:rPr lang="en-US" sz="2800" b="1" dirty="0"/>
              <a:t>temporal relation </a:t>
            </a:r>
            <a:r>
              <a:rPr lang="en-US" sz="2800" dirty="0" err="1"/>
              <a:t>EmpActivity</a:t>
            </a:r>
            <a:r>
              <a:rPr lang="en-US" sz="2800" dirty="0"/>
              <a:t> is created on the fly !!!!</a:t>
            </a:r>
          </a:p>
        </p:txBody>
      </p:sp>
    </p:spTree>
    <p:extLst>
      <p:ext uri="{BB962C8B-B14F-4D97-AF65-F5344CB8AC3E}">
        <p14:creationId xmlns:p14="http://schemas.microsoft.com/office/powerpoint/2010/main" val="30654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More complex features of SQL retrieval queries</a:t>
            </a:r>
          </a:p>
          <a:p>
            <a:pPr lvl="1">
              <a:lnSpc>
                <a:spcPct val="100000"/>
              </a:lnSpc>
            </a:pPr>
            <a:r>
              <a:rPr lang="en-US" dirty="0"/>
              <a:t>Nested </a:t>
            </a:r>
            <a:r>
              <a:rPr lang="en-US" dirty="0" smtClean="0"/>
              <a:t>queries aggregate </a:t>
            </a:r>
            <a:r>
              <a:rPr lang="en-US" dirty="0"/>
              <a:t>functions, </a:t>
            </a:r>
            <a:r>
              <a:rPr lang="en-US" dirty="0" smtClean="0"/>
              <a:t>grouping </a:t>
            </a:r>
            <a:endParaRPr lang="en-US" dirty="0"/>
          </a:p>
          <a:p>
            <a:pPr lvl="1">
              <a:lnSpc>
                <a:spcPct val="100000"/>
              </a:lnSpc>
            </a:pPr>
            <a:endParaRPr lang="en-US" dirty="0"/>
          </a:p>
          <a:p>
            <a:r>
              <a:rPr lang="en-US" dirty="0" smtClean="0"/>
              <a:t>Defining </a:t>
            </a:r>
            <a:r>
              <a:rPr lang="en-US" dirty="0"/>
              <a:t>VIEWs on the database</a:t>
            </a:r>
          </a:p>
          <a:p>
            <a:endParaRPr lang="en-US" dirty="0"/>
          </a:p>
          <a:p>
            <a:r>
              <a:rPr lang="en-US" dirty="0" smtClean="0"/>
              <a:t>DROP and ALTER </a:t>
            </a:r>
            <a:r>
              <a:rPr lang="en-US" dirty="0"/>
              <a:t>TABLE </a:t>
            </a:r>
            <a:r>
              <a:rPr lang="en-US" dirty="0" smtClean="0"/>
              <a:t>statement</a:t>
            </a:r>
          </a:p>
          <a:p>
            <a:endParaRPr lang="en-US" dirty="0"/>
          </a:p>
          <a:p>
            <a:r>
              <a:rPr lang="en-US" dirty="0"/>
              <a:t>CREATE ASSERTION statement, CREATW TRIGGER </a:t>
            </a:r>
            <a:r>
              <a:rPr lang="en-US" dirty="0" smtClean="0"/>
              <a:t>statement</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dirty="0"/>
          </a:p>
        </p:txBody>
      </p:sp>
    </p:spTree>
    <p:extLst>
      <p:ext uri="{BB962C8B-B14F-4D97-AF65-F5344CB8AC3E}">
        <p14:creationId xmlns:p14="http://schemas.microsoft.com/office/powerpoint/2010/main" val="42502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View (Virtual Relations)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dirty="0"/>
              <a:t>A </a:t>
            </a:r>
            <a:r>
              <a:rPr lang="en-US" b="1" dirty="0"/>
              <a:t>view</a:t>
            </a:r>
            <a:r>
              <a:rPr lang="en-US" dirty="0"/>
              <a:t> (= </a:t>
            </a:r>
            <a:r>
              <a:rPr lang="en-US" b="1" dirty="0"/>
              <a:t>virtual relation</a:t>
            </a:r>
            <a:r>
              <a:rPr lang="en-US" dirty="0"/>
              <a:t>) is defined using the </a:t>
            </a:r>
            <a:r>
              <a:rPr lang="en-US" dirty="0">
                <a:solidFill>
                  <a:srgbClr val="FF0000"/>
                </a:solidFill>
              </a:rPr>
              <a:t>CREATE VIEW </a:t>
            </a:r>
            <a:r>
              <a:rPr lang="en-US" dirty="0" smtClean="0"/>
              <a:t>command</a:t>
            </a:r>
          </a:p>
          <a:p>
            <a:pPr lvl="1">
              <a:lnSpc>
                <a:spcPct val="100000"/>
              </a:lnSpc>
            </a:pPr>
            <a:r>
              <a:rPr lang="en-US" sz="2000" dirty="0" smtClean="0"/>
              <a:t>A </a:t>
            </a:r>
            <a:r>
              <a:rPr lang="en-US" sz="2000" dirty="0"/>
              <a:t>(</a:t>
            </a:r>
            <a:r>
              <a:rPr lang="en-US" sz="2000" dirty="0" smtClean="0"/>
              <a:t>virtual) table </a:t>
            </a:r>
            <a:r>
              <a:rPr lang="en-US" sz="2000" dirty="0"/>
              <a:t>name (or </a:t>
            </a:r>
            <a:r>
              <a:rPr lang="en-US" sz="2000" b="1" dirty="0"/>
              <a:t>view name</a:t>
            </a:r>
            <a:r>
              <a:rPr lang="en-US" sz="2000" dirty="0" smtClean="0"/>
              <a:t>)</a:t>
            </a:r>
          </a:p>
          <a:p>
            <a:pPr lvl="1">
              <a:lnSpc>
                <a:spcPct val="100000"/>
              </a:lnSpc>
            </a:pPr>
            <a:r>
              <a:rPr lang="en-US" sz="2000" b="1" dirty="0" smtClean="0"/>
              <a:t>A </a:t>
            </a:r>
            <a:r>
              <a:rPr lang="en-US" sz="2000" b="1" dirty="0"/>
              <a:t>list of attribute names</a:t>
            </a:r>
            <a:r>
              <a:rPr lang="en-US" sz="2000" dirty="0"/>
              <a:t>, and </a:t>
            </a:r>
            <a:endParaRPr lang="en-US" sz="2000" dirty="0" smtClean="0"/>
          </a:p>
          <a:p>
            <a:pPr lvl="1">
              <a:lnSpc>
                <a:spcPct val="100000"/>
              </a:lnSpc>
            </a:pPr>
            <a:r>
              <a:rPr lang="en-US" sz="2000" dirty="0" smtClean="0"/>
              <a:t>A </a:t>
            </a:r>
            <a:r>
              <a:rPr lang="en-US" sz="2000" b="1" dirty="0"/>
              <a:t>query </a:t>
            </a:r>
            <a:r>
              <a:rPr lang="en-US" sz="2000" dirty="0"/>
              <a:t>to </a:t>
            </a:r>
            <a:r>
              <a:rPr lang="en-US" sz="2000" dirty="0">
                <a:solidFill>
                  <a:srgbClr val="FF0000"/>
                </a:solidFill>
              </a:rPr>
              <a:t>specify </a:t>
            </a:r>
            <a:r>
              <a:rPr lang="en-US" sz="2000" dirty="0" smtClean="0">
                <a:solidFill>
                  <a:srgbClr val="FF0000"/>
                </a:solidFill>
              </a:rPr>
              <a:t>the contents </a:t>
            </a:r>
            <a:r>
              <a:rPr lang="en-US" sz="2000" dirty="0"/>
              <a:t>of the view</a:t>
            </a:r>
            <a:r>
              <a:rPr lang="en-US" sz="2000" dirty="0" smtClean="0"/>
              <a:t>.</a:t>
            </a:r>
          </a:p>
          <a:p>
            <a:pPr marL="228600" lvl="1">
              <a:spcBef>
                <a:spcPts val="1000"/>
              </a:spcBef>
            </a:pPr>
            <a:r>
              <a:rPr lang="en-US" dirty="0"/>
              <a:t>Example</a:t>
            </a:r>
            <a:r>
              <a:rPr lang="en-US" dirty="0"/>
              <a:t>:</a:t>
            </a:r>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20</a:t>
            </a:fld>
            <a:endParaRPr lang="en-US" dirty="0"/>
          </a:p>
        </p:txBody>
      </p:sp>
      <p:sp>
        <p:nvSpPr>
          <p:cNvPr id="8" name="TextBox 7">
            <a:extLst>
              <a:ext uri="{FF2B5EF4-FFF2-40B4-BE49-F238E27FC236}">
                <a16:creationId xmlns:a16="http://schemas.microsoft.com/office/drawing/2014/main" xmlns="" id="{98A846B6-01A8-46AD-8C5F-345C3A1963BF}"/>
              </a:ext>
            </a:extLst>
          </p:cNvPr>
          <p:cNvSpPr txBox="1"/>
          <p:nvPr/>
        </p:nvSpPr>
        <p:spPr>
          <a:xfrm>
            <a:off x="1168193" y="3881926"/>
            <a:ext cx="4047274" cy="2031325"/>
          </a:xfrm>
          <a:prstGeom prst="rect">
            <a:avLst/>
          </a:prstGeom>
          <a:noFill/>
          <a:ln>
            <a:solidFill>
              <a:srgbClr val="3399FF"/>
            </a:solidFill>
          </a:ln>
        </p:spPr>
        <p:txBody>
          <a:bodyPr wrap="square" rtlCol="0">
            <a:spAutoFit/>
          </a:bodyPr>
          <a:lstStyle/>
          <a:p>
            <a:r>
              <a:rPr lang="en-US" dirty="0">
                <a:solidFill>
                  <a:srgbClr val="FF0000"/>
                </a:solidFill>
              </a:rPr>
              <a:t>CREATE VIEW </a:t>
            </a:r>
            <a:r>
              <a:rPr lang="en-US" dirty="0" err="1"/>
              <a:t>EmpActivity</a:t>
            </a:r>
            <a:endParaRPr lang="en-US" dirty="0"/>
          </a:p>
          <a:p>
            <a:r>
              <a:rPr lang="en-US" dirty="0">
                <a:solidFill>
                  <a:srgbClr val="FF0000"/>
                </a:solidFill>
              </a:rPr>
              <a:t>AS</a:t>
            </a:r>
          </a:p>
          <a:p>
            <a:r>
              <a:rPr lang="en-US" dirty="0"/>
              <a:t>    ( SELECT </a:t>
            </a:r>
            <a:r>
              <a:rPr lang="en-US" dirty="0" err="1" smtClean="0"/>
              <a:t>Fname</a:t>
            </a:r>
            <a:r>
              <a:rPr lang="en-US" dirty="0"/>
              <a:t>, </a:t>
            </a:r>
            <a:r>
              <a:rPr lang="en-US" dirty="0" err="1"/>
              <a:t>L</a:t>
            </a:r>
            <a:r>
              <a:rPr lang="en-US" dirty="0" err="1" smtClean="0"/>
              <a:t>name</a:t>
            </a:r>
            <a:r>
              <a:rPr lang="en-US" dirty="0"/>
              <a:t>, </a:t>
            </a:r>
            <a:r>
              <a:rPr lang="en-US" dirty="0" err="1"/>
              <a:t>P</a:t>
            </a:r>
            <a:r>
              <a:rPr lang="en-US" dirty="0" err="1" smtClean="0"/>
              <a:t>name</a:t>
            </a:r>
            <a:r>
              <a:rPr lang="en-US" dirty="0"/>
              <a:t>, </a:t>
            </a:r>
            <a:r>
              <a:rPr lang="en-US" dirty="0" smtClean="0"/>
              <a:t>Hours</a:t>
            </a:r>
            <a:endParaRPr lang="en-US" dirty="0"/>
          </a:p>
          <a:p>
            <a:r>
              <a:rPr lang="en-US" dirty="0"/>
              <a:t>      FROM   employee, </a:t>
            </a:r>
            <a:r>
              <a:rPr lang="en-US" dirty="0" err="1"/>
              <a:t>works_on</a:t>
            </a:r>
            <a:r>
              <a:rPr lang="en-US" dirty="0"/>
              <a:t>, project   </a:t>
            </a:r>
          </a:p>
          <a:p>
            <a:r>
              <a:rPr lang="en-US" dirty="0"/>
              <a:t>      WHERE  </a:t>
            </a:r>
            <a:r>
              <a:rPr lang="en-US" dirty="0" err="1"/>
              <a:t>ssn</a:t>
            </a:r>
            <a:r>
              <a:rPr lang="en-US" dirty="0"/>
              <a:t> = </a:t>
            </a:r>
            <a:r>
              <a:rPr lang="en-US" dirty="0" err="1"/>
              <a:t>essn</a:t>
            </a:r>
            <a:endParaRPr lang="en-US" dirty="0"/>
          </a:p>
          <a:p>
            <a:r>
              <a:rPr lang="en-US" dirty="0"/>
              <a:t>        AND  </a:t>
            </a:r>
            <a:r>
              <a:rPr lang="en-US" dirty="0" err="1"/>
              <a:t>pno</a:t>
            </a:r>
            <a:r>
              <a:rPr lang="en-US" dirty="0"/>
              <a:t> = </a:t>
            </a:r>
            <a:r>
              <a:rPr lang="en-US" dirty="0" err="1"/>
              <a:t>pnumber</a:t>
            </a:r>
            <a:endParaRPr lang="en-US" dirty="0"/>
          </a:p>
          <a:p>
            <a:r>
              <a:rPr lang="en-US" dirty="0"/>
              <a:t>    )</a:t>
            </a:r>
            <a:endParaRPr lang="en-US" dirty="0">
              <a:solidFill>
                <a:srgbClr val="FF0000"/>
              </a:solidFill>
            </a:endParaRPr>
          </a:p>
        </p:txBody>
      </p:sp>
      <p:sp>
        <p:nvSpPr>
          <p:cNvPr id="6" name="TextBox 5">
            <a:extLst>
              <a:ext uri="{FF2B5EF4-FFF2-40B4-BE49-F238E27FC236}">
                <a16:creationId xmlns:a16="http://schemas.microsoft.com/office/drawing/2014/main" xmlns="" id="{AEA89EE5-C193-46C4-970F-B6C897F2D827}"/>
              </a:ext>
            </a:extLst>
          </p:cNvPr>
          <p:cNvSpPr txBox="1"/>
          <p:nvPr/>
        </p:nvSpPr>
        <p:spPr>
          <a:xfrm>
            <a:off x="5943599" y="3861649"/>
            <a:ext cx="5757334" cy="2128788"/>
          </a:xfrm>
          <a:prstGeom prst="rect">
            <a:avLst/>
          </a:prstGeom>
          <a:noFill/>
        </p:spPr>
        <p:txBody>
          <a:bodyPr wrap="square" rtlCol="0">
            <a:spAutoFit/>
          </a:bodyPr>
          <a:lstStyle/>
          <a:p>
            <a:r>
              <a:rPr lang="en-US" sz="2400" dirty="0"/>
              <a:t>Results:</a:t>
            </a:r>
          </a:p>
          <a:p>
            <a:pPr marL="685800" lvl="1" indent="-228600">
              <a:spcBef>
                <a:spcPts val="500"/>
              </a:spcBef>
              <a:buFont typeface="Arial"/>
              <a:buChar char="•"/>
            </a:pPr>
            <a:r>
              <a:rPr lang="en-US" sz="2000" dirty="0"/>
              <a:t>The </a:t>
            </a:r>
            <a:r>
              <a:rPr lang="en-US" sz="2000" b="1" dirty="0"/>
              <a:t>CREATE VIEW </a:t>
            </a:r>
            <a:r>
              <a:rPr lang="en-US" sz="2000" dirty="0"/>
              <a:t>command defines an </a:t>
            </a:r>
            <a:r>
              <a:rPr lang="en-US" sz="2000" dirty="0">
                <a:solidFill>
                  <a:srgbClr val="FF0000"/>
                </a:solidFill>
              </a:rPr>
              <a:t>virtual table (relation) </a:t>
            </a:r>
            <a:r>
              <a:rPr lang="en-US" sz="2000" dirty="0"/>
              <a:t>called </a:t>
            </a:r>
            <a:r>
              <a:rPr lang="en-US" sz="2000" dirty="0" err="1"/>
              <a:t>EmpActivity</a:t>
            </a:r>
            <a:endParaRPr lang="en-US" sz="2000" dirty="0"/>
          </a:p>
          <a:p>
            <a:pPr marL="685800" lvl="1" indent="-228600">
              <a:spcBef>
                <a:spcPts val="500"/>
              </a:spcBef>
              <a:buFont typeface="Arial"/>
              <a:buChar char="•"/>
            </a:pPr>
            <a:r>
              <a:rPr lang="en-US" sz="2000" dirty="0"/>
              <a:t>This </a:t>
            </a:r>
            <a:r>
              <a:rPr lang="en-US" sz="2000" dirty="0">
                <a:solidFill>
                  <a:srgbClr val="FF0000"/>
                </a:solidFill>
              </a:rPr>
              <a:t>virtual table/relation </a:t>
            </a:r>
            <a:r>
              <a:rPr lang="en-US" sz="2000" dirty="0"/>
              <a:t>will be </a:t>
            </a:r>
            <a:r>
              <a:rPr lang="en-US" sz="2000" dirty="0">
                <a:solidFill>
                  <a:srgbClr val="FF0000"/>
                </a:solidFill>
              </a:rPr>
              <a:t>construct </a:t>
            </a:r>
            <a:r>
              <a:rPr lang="en-US" sz="2000" dirty="0"/>
              <a:t>when we use the </a:t>
            </a:r>
            <a:r>
              <a:rPr lang="en-US" sz="2000" dirty="0" err="1"/>
              <a:t>EmpActivity</a:t>
            </a:r>
            <a:r>
              <a:rPr lang="en-US" sz="2000" dirty="0"/>
              <a:t> relation in a </a:t>
            </a:r>
            <a:r>
              <a:rPr lang="en-US" sz="2000" dirty="0">
                <a:solidFill>
                  <a:srgbClr val="FF0000"/>
                </a:solidFill>
              </a:rPr>
              <a:t>query</a:t>
            </a:r>
            <a:r>
              <a:rPr lang="en-US" sz="2000" b="1" dirty="0"/>
              <a:t> </a:t>
            </a:r>
            <a:r>
              <a:rPr lang="en-US" sz="2000" dirty="0"/>
              <a:t>!!!</a:t>
            </a:r>
          </a:p>
        </p:txBody>
      </p:sp>
      <p:grpSp>
        <p:nvGrpSpPr>
          <p:cNvPr id="11" name="Group 10">
            <a:extLst>
              <a:ext uri="{FF2B5EF4-FFF2-40B4-BE49-F238E27FC236}">
                <a16:creationId xmlns:a16="http://schemas.microsoft.com/office/drawing/2014/main" xmlns="" id="{85496F95-EB01-45A8-B0B4-64F91E212A33}"/>
              </a:ext>
            </a:extLst>
          </p:cNvPr>
          <p:cNvGrpSpPr/>
          <p:nvPr/>
        </p:nvGrpSpPr>
        <p:grpSpPr>
          <a:xfrm>
            <a:off x="1168193" y="5932301"/>
            <a:ext cx="4314286" cy="846324"/>
            <a:chOff x="1168193" y="5875151"/>
            <a:chExt cx="4314286" cy="846324"/>
          </a:xfrm>
        </p:grpSpPr>
        <p:pic>
          <p:nvPicPr>
            <p:cNvPr id="9" name="Picture 8">
              <a:extLst>
                <a:ext uri="{FF2B5EF4-FFF2-40B4-BE49-F238E27FC236}">
                  <a16:creationId xmlns:a16="http://schemas.microsoft.com/office/drawing/2014/main" xmlns="" id="{B587551D-3876-4732-B1A8-0A7F3EAEE474}"/>
                </a:ext>
              </a:extLst>
            </p:cNvPr>
            <p:cNvPicPr>
              <a:picLocks noChangeAspect="1"/>
            </p:cNvPicPr>
            <p:nvPr/>
          </p:nvPicPr>
          <p:blipFill>
            <a:blip r:embed="rId3"/>
            <a:stretch>
              <a:fillRect/>
            </a:stretch>
          </p:blipFill>
          <p:spPr>
            <a:xfrm>
              <a:off x="1168193" y="6311951"/>
              <a:ext cx="4314286" cy="409524"/>
            </a:xfrm>
            <a:prstGeom prst="rect">
              <a:avLst/>
            </a:prstGeom>
          </p:spPr>
        </p:pic>
        <p:sp>
          <p:nvSpPr>
            <p:cNvPr id="10" name="TextBox 9">
              <a:extLst>
                <a:ext uri="{FF2B5EF4-FFF2-40B4-BE49-F238E27FC236}">
                  <a16:creationId xmlns:a16="http://schemas.microsoft.com/office/drawing/2014/main" xmlns="" id="{022612F8-BC50-40AC-8474-01DE7D1977A0}"/>
                </a:ext>
              </a:extLst>
            </p:cNvPr>
            <p:cNvSpPr txBox="1"/>
            <p:nvPr/>
          </p:nvSpPr>
          <p:spPr>
            <a:xfrm>
              <a:off x="1168193" y="5875151"/>
              <a:ext cx="1354874" cy="369332"/>
            </a:xfrm>
            <a:prstGeom prst="rect">
              <a:avLst/>
            </a:prstGeom>
            <a:noFill/>
          </p:spPr>
          <p:txBody>
            <a:bodyPr wrap="square" rtlCol="0">
              <a:spAutoFit/>
            </a:bodyPr>
            <a:lstStyle/>
            <a:p>
              <a:r>
                <a:rPr lang="en-US" dirty="0" err="1"/>
                <a:t>EmpActivity</a:t>
              </a:r>
              <a:endParaRPr lang="en-US" dirty="0"/>
            </a:p>
          </p:txBody>
        </p:sp>
      </p:grpSp>
    </p:spTree>
    <p:extLst>
      <p:ext uri="{BB962C8B-B14F-4D97-AF65-F5344CB8AC3E}">
        <p14:creationId xmlns:p14="http://schemas.microsoft.com/office/powerpoint/2010/main" val="241196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View (Virtual Relations) (Example)</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We can now </a:t>
            </a:r>
            <a:r>
              <a:rPr lang="en-US" sz="2800" dirty="0">
                <a:solidFill>
                  <a:srgbClr val="FF0000"/>
                </a:solidFill>
              </a:rPr>
              <a:t>specify SQL queries</a:t>
            </a:r>
            <a:r>
              <a:rPr lang="en-US" sz="2800" dirty="0"/>
              <a:t> on a </a:t>
            </a:r>
            <a:r>
              <a:rPr lang="en-US" sz="2800" b="1" dirty="0"/>
              <a:t>view</a:t>
            </a:r>
            <a:r>
              <a:rPr lang="en-US" sz="2800" dirty="0"/>
              <a:t>—or virtual </a:t>
            </a:r>
            <a:r>
              <a:rPr lang="en-US" sz="2800" dirty="0">
                <a:solidFill>
                  <a:srgbClr val="FF0000"/>
                </a:solidFill>
              </a:rPr>
              <a:t>table—in the same way </a:t>
            </a:r>
            <a:r>
              <a:rPr lang="en-US" sz="2800" dirty="0" smtClean="0"/>
              <a:t>we specify </a:t>
            </a:r>
            <a:r>
              <a:rPr lang="en-US" sz="2800" dirty="0"/>
              <a:t>queries involving </a:t>
            </a:r>
            <a:r>
              <a:rPr lang="en-US" sz="2800" b="1" dirty="0"/>
              <a:t>base tables</a:t>
            </a:r>
            <a:endParaRPr lang="en-US" sz="2800" b="1" dirty="0" smtClean="0"/>
          </a:p>
          <a:p>
            <a:pPr lvl="1">
              <a:lnSpc>
                <a:spcPct val="100000"/>
              </a:lnSpc>
            </a:pPr>
            <a:r>
              <a:rPr lang="en-US" dirty="0"/>
              <a:t>Example</a:t>
            </a:r>
            <a:r>
              <a:rPr lang="en-US" dirty="0"/>
              <a:t>: Find all activities of John Smith </a:t>
            </a:r>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21</a:t>
            </a:fld>
            <a:endParaRPr lang="en-US" dirty="0"/>
          </a:p>
        </p:txBody>
      </p:sp>
      <p:pic>
        <p:nvPicPr>
          <p:cNvPr id="5" name="Picture 4">
            <a:extLst>
              <a:ext uri="{FF2B5EF4-FFF2-40B4-BE49-F238E27FC236}">
                <a16:creationId xmlns:a16="http://schemas.microsoft.com/office/drawing/2014/main" xmlns="" id="{F2713C65-1C0C-4BF4-A553-5D849AEC9E0D}"/>
              </a:ext>
            </a:extLst>
          </p:cNvPr>
          <p:cNvPicPr>
            <a:picLocks noChangeAspect="1"/>
          </p:cNvPicPr>
          <p:nvPr/>
        </p:nvPicPr>
        <p:blipFill>
          <a:blip r:embed="rId3"/>
          <a:stretch>
            <a:fillRect/>
          </a:stretch>
        </p:blipFill>
        <p:spPr>
          <a:xfrm>
            <a:off x="838200" y="3343728"/>
            <a:ext cx="6876190" cy="2990476"/>
          </a:xfrm>
          <a:prstGeom prst="rect">
            <a:avLst/>
          </a:prstGeom>
        </p:spPr>
      </p:pic>
    </p:spTree>
    <p:extLst>
      <p:ext uri="{BB962C8B-B14F-4D97-AF65-F5344CB8AC3E}">
        <p14:creationId xmlns:p14="http://schemas.microsoft.com/office/powerpoint/2010/main" val="427531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Introduce the Concept of View</a:t>
            </a:r>
            <a:endParaRPr lang="en-US" dirty="0"/>
          </a:p>
        </p:txBody>
      </p:sp>
      <p:sp>
        <p:nvSpPr>
          <p:cNvPr id="3" name="Content Placeholder 2"/>
          <p:cNvSpPr>
            <a:spLocks noGrp="1"/>
          </p:cNvSpPr>
          <p:nvPr>
            <p:ph idx="1"/>
          </p:nvPr>
        </p:nvSpPr>
        <p:spPr>
          <a:xfrm>
            <a:off x="838200" y="1825625"/>
            <a:ext cx="5219700" cy="4530725"/>
          </a:xfrm>
        </p:spPr>
        <p:txBody>
          <a:bodyPr>
            <a:normAutofit/>
          </a:bodyPr>
          <a:lstStyle/>
          <a:p>
            <a:pPr marL="228600" lvl="1">
              <a:spcBef>
                <a:spcPts val="1000"/>
              </a:spcBef>
            </a:pPr>
            <a:r>
              <a:rPr lang="en-US" sz="2800" dirty="0"/>
              <a:t>Now thinking: </a:t>
            </a:r>
            <a:r>
              <a:rPr lang="en-US" sz="2800" dirty="0">
                <a:solidFill>
                  <a:srgbClr val="FF0000"/>
                </a:solidFill>
              </a:rPr>
              <a:t>why</a:t>
            </a:r>
            <a:r>
              <a:rPr lang="en-US" sz="2800" dirty="0"/>
              <a:t> do we introduce the concept of </a:t>
            </a:r>
            <a:r>
              <a:rPr lang="en-US" sz="2800" b="1" dirty="0"/>
              <a:t>view</a:t>
            </a:r>
            <a:r>
              <a:rPr lang="en-US" sz="2800" dirty="0"/>
              <a:t>?</a:t>
            </a:r>
          </a:p>
          <a:p>
            <a:pPr lvl="1">
              <a:lnSpc>
                <a:spcPct val="100000"/>
              </a:lnSpc>
            </a:pPr>
            <a:r>
              <a:rPr lang="en-US" dirty="0">
                <a:solidFill>
                  <a:srgbClr val="FF0000"/>
                </a:solidFill>
              </a:rPr>
              <a:t>Simplify</a:t>
            </a:r>
            <a:r>
              <a:rPr lang="en-US" dirty="0"/>
              <a:t> the </a:t>
            </a:r>
            <a:r>
              <a:rPr lang="en-US" dirty="0">
                <a:solidFill>
                  <a:srgbClr val="FF0000"/>
                </a:solidFill>
              </a:rPr>
              <a:t>specification </a:t>
            </a:r>
            <a:r>
              <a:rPr lang="en-US" dirty="0"/>
              <a:t>of certain queries</a:t>
            </a:r>
          </a:p>
          <a:p>
            <a:pPr lvl="1">
              <a:lnSpc>
                <a:spcPct val="100000"/>
              </a:lnSpc>
            </a:pPr>
            <a:r>
              <a:rPr lang="en-US" dirty="0" smtClean="0"/>
              <a:t>Used </a:t>
            </a:r>
            <a:r>
              <a:rPr lang="en-US" dirty="0"/>
              <a:t>as a </a:t>
            </a:r>
            <a:r>
              <a:rPr lang="en-US" dirty="0">
                <a:solidFill>
                  <a:srgbClr val="FF0000"/>
                </a:solidFill>
              </a:rPr>
              <a:t>security and authorization mechanism</a:t>
            </a:r>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22</a:t>
            </a:fld>
            <a:endParaRPr lang="en-US" dirty="0"/>
          </a:p>
        </p:txBody>
      </p:sp>
      <p:pic>
        <p:nvPicPr>
          <p:cNvPr id="8" name="Picture 7">
            <a:extLst>
              <a:ext uri="{FF2B5EF4-FFF2-40B4-BE49-F238E27FC236}">
                <a16:creationId xmlns:a16="http://schemas.microsoft.com/office/drawing/2014/main" xmlns="" id="{A5B851FA-06A1-448B-A1B2-193B03C03615}"/>
              </a:ext>
            </a:extLst>
          </p:cNvPr>
          <p:cNvPicPr>
            <a:picLocks noChangeAspect="1"/>
          </p:cNvPicPr>
          <p:nvPr/>
        </p:nvPicPr>
        <p:blipFill>
          <a:blip r:embed="rId3"/>
          <a:stretch>
            <a:fillRect/>
          </a:stretch>
        </p:blipFill>
        <p:spPr>
          <a:xfrm>
            <a:off x="6251183" y="295982"/>
            <a:ext cx="5883667" cy="6504868"/>
          </a:xfrm>
          <a:prstGeom prst="rect">
            <a:avLst/>
          </a:prstGeom>
        </p:spPr>
      </p:pic>
    </p:spTree>
    <p:extLst>
      <p:ext uri="{BB962C8B-B14F-4D97-AF65-F5344CB8AC3E}">
        <p14:creationId xmlns:p14="http://schemas.microsoft.com/office/powerpoint/2010/main" val="53674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as Authorizatio</a:t>
            </a:r>
            <a:r>
              <a:rPr lang="en-US" dirty="0" smtClean="0"/>
              <a:t>n Mechanism</a:t>
            </a:r>
            <a:endParaRPr lang="en-US" dirty="0"/>
          </a:p>
        </p:txBody>
      </p:sp>
      <p:sp>
        <p:nvSpPr>
          <p:cNvPr id="3" name="Content Placeholder 2"/>
          <p:cNvSpPr>
            <a:spLocks noGrp="1"/>
          </p:cNvSpPr>
          <p:nvPr>
            <p:ph idx="1"/>
          </p:nvPr>
        </p:nvSpPr>
        <p:spPr>
          <a:xfrm>
            <a:off x="838200" y="1825625"/>
            <a:ext cx="10210800" cy="4530725"/>
          </a:xfrm>
        </p:spPr>
        <p:txBody>
          <a:bodyPr>
            <a:normAutofit lnSpcReduction="10000"/>
          </a:bodyPr>
          <a:lstStyle/>
          <a:p>
            <a:pPr marL="228600" lvl="1">
              <a:spcBef>
                <a:spcPts val="1000"/>
              </a:spcBef>
            </a:pPr>
            <a:r>
              <a:rPr lang="en-US" sz="2800" dirty="0" smtClean="0"/>
              <a:t>V</a:t>
            </a:r>
            <a:r>
              <a:rPr lang="en-US" sz="2800" b="1" dirty="0" smtClean="0"/>
              <a:t>iews</a:t>
            </a:r>
            <a:r>
              <a:rPr lang="en-US" sz="2800" dirty="0" smtClean="0"/>
              <a:t> </a:t>
            </a:r>
            <a:r>
              <a:rPr lang="en-US" sz="2800" dirty="0"/>
              <a:t>can </a:t>
            </a:r>
            <a:r>
              <a:rPr lang="en-US" sz="2800" dirty="0" smtClean="0"/>
              <a:t>be used </a:t>
            </a:r>
            <a:r>
              <a:rPr lang="en-US" sz="2800" dirty="0"/>
              <a:t>to </a:t>
            </a:r>
            <a:r>
              <a:rPr lang="en-US" sz="2800" dirty="0">
                <a:solidFill>
                  <a:srgbClr val="FF0000"/>
                </a:solidFill>
              </a:rPr>
              <a:t>hide</a:t>
            </a:r>
            <a:r>
              <a:rPr lang="en-US" sz="2800" dirty="0"/>
              <a:t> certain </a:t>
            </a:r>
            <a:r>
              <a:rPr lang="en-US" sz="2800" dirty="0">
                <a:solidFill>
                  <a:srgbClr val="FF0000"/>
                </a:solidFill>
              </a:rPr>
              <a:t>attributes or tuples </a:t>
            </a:r>
            <a:r>
              <a:rPr lang="en-US" sz="2800" dirty="0"/>
              <a:t>from </a:t>
            </a:r>
            <a:r>
              <a:rPr lang="en-US" sz="2800" dirty="0">
                <a:solidFill>
                  <a:srgbClr val="FF0000"/>
                </a:solidFill>
              </a:rPr>
              <a:t>unauthorized </a:t>
            </a:r>
            <a:r>
              <a:rPr lang="en-US" sz="2800" dirty="0" smtClean="0">
                <a:solidFill>
                  <a:srgbClr val="FF0000"/>
                </a:solidFill>
              </a:rPr>
              <a:t>users</a:t>
            </a:r>
            <a:endParaRPr lang="en-US" sz="2800" dirty="0"/>
          </a:p>
          <a:p>
            <a:pPr lvl="1">
              <a:lnSpc>
                <a:spcPct val="100000"/>
              </a:lnSpc>
            </a:pPr>
            <a:r>
              <a:rPr lang="en-US" dirty="0" smtClean="0"/>
              <a:t>Example</a:t>
            </a:r>
            <a:r>
              <a:rPr lang="en-US" dirty="0"/>
              <a:t>: </a:t>
            </a:r>
            <a:r>
              <a:rPr lang="en-US" dirty="0"/>
              <a:t>suppose </a:t>
            </a:r>
            <a:r>
              <a:rPr lang="en-US" dirty="0"/>
              <a:t>a </a:t>
            </a:r>
            <a:r>
              <a:rPr lang="en-US" dirty="0"/>
              <a:t>certain user </a:t>
            </a:r>
            <a:r>
              <a:rPr lang="en-US" dirty="0"/>
              <a:t>is </a:t>
            </a:r>
            <a:r>
              <a:rPr lang="en-US" dirty="0">
                <a:solidFill>
                  <a:srgbClr val="FF0000"/>
                </a:solidFill>
              </a:rPr>
              <a:t>only allowed </a:t>
            </a:r>
            <a:r>
              <a:rPr lang="en-US" dirty="0"/>
              <a:t>to see </a:t>
            </a:r>
            <a:r>
              <a:rPr lang="en-US" b="1" dirty="0"/>
              <a:t>employee</a:t>
            </a:r>
            <a:r>
              <a:rPr lang="en-US" dirty="0"/>
              <a:t> information for employees who </a:t>
            </a:r>
            <a:r>
              <a:rPr lang="en-US" b="1" dirty="0"/>
              <a:t>work </a:t>
            </a:r>
            <a:r>
              <a:rPr lang="en-US" b="1" dirty="0"/>
              <a:t>for department </a:t>
            </a:r>
            <a:r>
              <a:rPr lang="en-US" b="1" dirty="0"/>
              <a:t>5</a:t>
            </a:r>
            <a:r>
              <a:rPr lang="en-US" dirty="0" smtClean="0"/>
              <a:t>;</a:t>
            </a:r>
          </a:p>
          <a:p>
            <a:pPr lvl="1">
              <a:lnSpc>
                <a:spcPct val="100000"/>
              </a:lnSpc>
            </a:pPr>
            <a:endParaRPr lang="en-US" dirty="0"/>
          </a:p>
          <a:p>
            <a:pPr lvl="1">
              <a:lnSpc>
                <a:spcPct val="100000"/>
              </a:lnSpc>
            </a:pPr>
            <a:endParaRPr lang="en-US" dirty="0" smtClean="0"/>
          </a:p>
          <a:p>
            <a:pPr lvl="1">
              <a:lnSpc>
                <a:spcPct val="100000"/>
              </a:lnSpc>
            </a:pPr>
            <a:endParaRPr lang="en-US" dirty="0"/>
          </a:p>
          <a:p>
            <a:pPr lvl="1">
              <a:lnSpc>
                <a:spcPct val="100000"/>
              </a:lnSpc>
            </a:pPr>
            <a:endParaRPr lang="en-US" dirty="0" smtClean="0"/>
          </a:p>
          <a:p>
            <a:pPr lvl="1">
              <a:lnSpc>
                <a:spcPct val="100000"/>
              </a:lnSpc>
            </a:pPr>
            <a:endParaRPr lang="en-US" dirty="0"/>
          </a:p>
          <a:p>
            <a:pPr lvl="1">
              <a:lnSpc>
                <a:spcPct val="100000"/>
              </a:lnSpc>
            </a:pPr>
            <a:r>
              <a:rPr lang="en-US" dirty="0"/>
              <a:t>Another example: restrict a user to only see certain </a:t>
            </a:r>
            <a:r>
              <a:rPr lang="en-US" dirty="0" smtClean="0"/>
              <a:t>columns: the </a:t>
            </a:r>
            <a:r>
              <a:rPr lang="en-US" dirty="0"/>
              <a:t>first name, last name, and address of an employee</a:t>
            </a:r>
            <a:endParaRPr lang="en-US" dirty="0"/>
          </a:p>
          <a:p>
            <a:pPr marL="228600" lvl="1">
              <a:spcBef>
                <a:spcPts val="1000"/>
              </a:spcBef>
            </a:pPr>
            <a:endParaRPr lang="en-US" sz="2800" dirty="0"/>
          </a:p>
          <a:p>
            <a:pPr marL="228600" lvl="1">
              <a:spcBef>
                <a:spcPts val="1000"/>
              </a:spcBef>
            </a:pPr>
            <a:endParaRPr lang="en-US" sz="2800" dirty="0" smtClean="0"/>
          </a:p>
          <a:p>
            <a:pPr marL="228600" lvl="1">
              <a:spcBef>
                <a:spcPts val="1000"/>
              </a:spcBef>
            </a:pPr>
            <a:endParaRPr lang="en-US" sz="2800" dirty="0" smtClean="0"/>
          </a:p>
          <a:p>
            <a:pPr marL="228600" lvl="1">
              <a:spcBef>
                <a:spcPts val="1000"/>
              </a:spcBef>
            </a:pPr>
            <a:endParaRPr lang="en-US" sz="2800"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23</a:t>
            </a:fld>
            <a:endParaRPr lang="en-US" dirty="0"/>
          </a:p>
        </p:txBody>
      </p:sp>
      <p:sp>
        <p:nvSpPr>
          <p:cNvPr id="6" name="TextBox 5">
            <a:extLst>
              <a:ext uri="{FF2B5EF4-FFF2-40B4-BE49-F238E27FC236}">
                <a16:creationId xmlns:a16="http://schemas.microsoft.com/office/drawing/2014/main" xmlns="" id="{98A846B6-01A8-46AD-8C5F-345C3A1963BF}"/>
              </a:ext>
            </a:extLst>
          </p:cNvPr>
          <p:cNvSpPr txBox="1"/>
          <p:nvPr/>
        </p:nvSpPr>
        <p:spPr>
          <a:xfrm>
            <a:off x="1663493" y="3500738"/>
            <a:ext cx="4047274" cy="1754326"/>
          </a:xfrm>
          <a:prstGeom prst="rect">
            <a:avLst/>
          </a:prstGeom>
          <a:noFill/>
          <a:ln>
            <a:solidFill>
              <a:srgbClr val="3399FF"/>
            </a:solidFill>
          </a:ln>
        </p:spPr>
        <p:txBody>
          <a:bodyPr wrap="square" rtlCol="0">
            <a:spAutoFit/>
          </a:bodyPr>
          <a:lstStyle/>
          <a:p>
            <a:r>
              <a:rPr lang="en-US" dirty="0"/>
              <a:t>CREATE VIEW DEPT5EMP </a:t>
            </a:r>
            <a:endParaRPr lang="en-US" dirty="0" smtClean="0"/>
          </a:p>
          <a:p>
            <a:r>
              <a:rPr lang="en-US" dirty="0" smtClean="0"/>
              <a:t>AS</a:t>
            </a:r>
            <a:endParaRPr lang="en-US" dirty="0"/>
          </a:p>
          <a:p>
            <a:r>
              <a:rPr lang="en-US" dirty="0" smtClean="0"/>
              <a:t>     (  SELECT </a:t>
            </a:r>
            <a:r>
              <a:rPr lang="en-US" dirty="0"/>
              <a:t>*</a:t>
            </a:r>
          </a:p>
          <a:p>
            <a:r>
              <a:rPr lang="en-US" dirty="0" smtClean="0"/>
              <a:t>        FROM </a:t>
            </a:r>
            <a:r>
              <a:rPr lang="en-US" dirty="0"/>
              <a:t>EMPLOYEE</a:t>
            </a:r>
          </a:p>
          <a:p>
            <a:r>
              <a:rPr lang="en-US" dirty="0" smtClean="0"/>
              <a:t>        WHERE </a:t>
            </a:r>
            <a:r>
              <a:rPr lang="en-US" dirty="0" err="1"/>
              <a:t>Dno</a:t>
            </a:r>
            <a:r>
              <a:rPr lang="en-US" dirty="0"/>
              <a:t> = 5</a:t>
            </a:r>
            <a:r>
              <a:rPr lang="en-US" dirty="0" smtClean="0"/>
              <a:t>;</a:t>
            </a:r>
          </a:p>
          <a:p>
            <a:r>
              <a:rPr lang="en-US" dirty="0"/>
              <a:t> </a:t>
            </a:r>
            <a:r>
              <a:rPr lang="en-US" dirty="0" smtClean="0"/>
              <a:t>     )</a:t>
            </a:r>
            <a:endParaRPr lang="en-US" dirty="0"/>
          </a:p>
        </p:txBody>
      </p:sp>
      <p:sp>
        <p:nvSpPr>
          <p:cNvPr id="5" name="Rectangle 4"/>
          <p:cNvSpPr/>
          <p:nvPr/>
        </p:nvSpPr>
        <p:spPr>
          <a:xfrm>
            <a:off x="5895975" y="3921204"/>
            <a:ext cx="5429250" cy="646331"/>
          </a:xfrm>
          <a:prstGeom prst="rect">
            <a:avLst/>
          </a:prstGeom>
        </p:spPr>
        <p:txBody>
          <a:bodyPr wrap="square">
            <a:spAutoFit/>
          </a:bodyPr>
          <a:lstStyle/>
          <a:p>
            <a:r>
              <a:rPr lang="en-US" dirty="0" smtClean="0"/>
              <a:t>Grant </a:t>
            </a:r>
            <a:r>
              <a:rPr lang="en-US" dirty="0"/>
              <a:t>the </a:t>
            </a:r>
            <a:r>
              <a:rPr lang="en-US" dirty="0" smtClean="0"/>
              <a:t>user the </a:t>
            </a:r>
            <a:r>
              <a:rPr lang="en-US" dirty="0"/>
              <a:t>privilege to query the </a:t>
            </a:r>
            <a:r>
              <a:rPr lang="en-US" b="1" dirty="0"/>
              <a:t>view </a:t>
            </a:r>
            <a:r>
              <a:rPr lang="en-US" dirty="0">
                <a:solidFill>
                  <a:srgbClr val="FF0000"/>
                </a:solidFill>
              </a:rPr>
              <a:t>but not </a:t>
            </a:r>
            <a:r>
              <a:rPr lang="en-US" dirty="0"/>
              <a:t>the </a:t>
            </a:r>
            <a:r>
              <a:rPr lang="en-US" dirty="0">
                <a:solidFill>
                  <a:srgbClr val="FF0000"/>
                </a:solidFill>
              </a:rPr>
              <a:t>base table EMPLOYEE itself</a:t>
            </a:r>
            <a:r>
              <a:rPr lang="en-US" dirty="0" smtClean="0"/>
              <a:t>.</a:t>
            </a:r>
            <a:endParaRPr lang="en-US" dirty="0"/>
          </a:p>
        </p:txBody>
      </p:sp>
      <p:sp>
        <p:nvSpPr>
          <p:cNvPr id="9" name="TextBox 8">
            <a:extLst>
              <a:ext uri="{FF2B5EF4-FFF2-40B4-BE49-F238E27FC236}">
                <a16:creationId xmlns:a16="http://schemas.microsoft.com/office/drawing/2014/main" xmlns="" id="{98A846B6-01A8-46AD-8C5F-345C3A1963BF}"/>
              </a:ext>
            </a:extLst>
          </p:cNvPr>
          <p:cNvSpPr txBox="1"/>
          <p:nvPr/>
        </p:nvSpPr>
        <p:spPr>
          <a:xfrm>
            <a:off x="8273843" y="5296755"/>
            <a:ext cx="3841957" cy="1477328"/>
          </a:xfrm>
          <a:prstGeom prst="rect">
            <a:avLst/>
          </a:prstGeom>
          <a:solidFill>
            <a:schemeClr val="accent4">
              <a:lumMod val="40000"/>
              <a:lumOff val="60000"/>
            </a:schemeClr>
          </a:solidFill>
          <a:ln>
            <a:solidFill>
              <a:srgbClr val="3399FF"/>
            </a:solidFill>
          </a:ln>
        </p:spPr>
        <p:txBody>
          <a:bodyPr wrap="square" rtlCol="0">
            <a:spAutoFit/>
          </a:bodyPr>
          <a:lstStyle/>
          <a:p>
            <a:r>
              <a:rPr lang="en-US" dirty="0"/>
              <a:t>CREATE VIEW BASIC_EMP_DATA </a:t>
            </a:r>
            <a:endParaRPr lang="en-US" dirty="0" smtClean="0"/>
          </a:p>
          <a:p>
            <a:r>
              <a:rPr lang="en-US" dirty="0" smtClean="0"/>
              <a:t>AS</a:t>
            </a:r>
          </a:p>
          <a:p>
            <a:r>
              <a:rPr lang="en-US" dirty="0"/>
              <a:t> </a:t>
            </a:r>
            <a:r>
              <a:rPr lang="en-US" dirty="0" smtClean="0"/>
              <a:t>     ( SELECT  </a:t>
            </a:r>
            <a:r>
              <a:rPr lang="en-US" dirty="0" err="1" smtClean="0"/>
              <a:t>Fname</a:t>
            </a:r>
            <a:r>
              <a:rPr lang="en-US" dirty="0"/>
              <a:t>, </a:t>
            </a:r>
            <a:r>
              <a:rPr lang="en-US" dirty="0" err="1"/>
              <a:t>Lname</a:t>
            </a:r>
            <a:r>
              <a:rPr lang="en-US" dirty="0"/>
              <a:t>, Address</a:t>
            </a:r>
          </a:p>
          <a:p>
            <a:r>
              <a:rPr lang="en-US" dirty="0" smtClean="0"/>
              <a:t>         FROM   EMPLOYEE;</a:t>
            </a:r>
          </a:p>
          <a:p>
            <a:r>
              <a:rPr lang="en-US" dirty="0"/>
              <a:t> </a:t>
            </a:r>
            <a:r>
              <a:rPr lang="en-US" dirty="0" smtClean="0"/>
              <a:t>      )</a:t>
            </a:r>
            <a:endParaRPr lang="en-US" dirty="0"/>
          </a:p>
        </p:txBody>
      </p:sp>
    </p:spTree>
    <p:extLst>
      <p:ext uri="{BB962C8B-B14F-4D97-AF65-F5344CB8AC3E}">
        <p14:creationId xmlns:p14="http://schemas.microsoft.com/office/powerpoint/2010/main" val="362057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View be Up-to-Date</a:t>
            </a:r>
          </a:p>
        </p:txBody>
      </p:sp>
      <p:sp>
        <p:nvSpPr>
          <p:cNvPr id="3" name="Content Placeholder 2"/>
          <p:cNvSpPr>
            <a:spLocks noGrp="1"/>
          </p:cNvSpPr>
          <p:nvPr>
            <p:ph idx="1"/>
          </p:nvPr>
        </p:nvSpPr>
        <p:spPr>
          <a:xfrm>
            <a:off x="838200" y="1825625"/>
            <a:ext cx="10515600" cy="4530725"/>
          </a:xfrm>
          <a:ln>
            <a:noFill/>
          </a:ln>
        </p:spPr>
        <p:txBody>
          <a:bodyPr>
            <a:normAutofit/>
          </a:bodyPr>
          <a:lstStyle/>
          <a:p>
            <a:pPr marL="228600" lvl="1">
              <a:spcBef>
                <a:spcPts val="1000"/>
              </a:spcBef>
            </a:pPr>
            <a:r>
              <a:rPr lang="en-US" sz="2800" dirty="0" smtClean="0"/>
              <a:t>A view </a:t>
            </a:r>
            <a:r>
              <a:rPr lang="en-US" sz="2800" dirty="0" smtClean="0">
                <a:solidFill>
                  <a:srgbClr val="FF0000"/>
                </a:solidFill>
              </a:rPr>
              <a:t>is supposed to </a:t>
            </a:r>
            <a:r>
              <a:rPr lang="en-US" sz="2800" dirty="0" smtClean="0"/>
              <a:t>be always </a:t>
            </a:r>
            <a:r>
              <a:rPr lang="en-US" sz="2800" b="1" dirty="0" smtClean="0"/>
              <a:t>up-to-date</a:t>
            </a:r>
          </a:p>
          <a:p>
            <a:pPr marL="228600" lvl="1">
              <a:spcBef>
                <a:spcPts val="1000"/>
              </a:spcBef>
            </a:pPr>
            <a:r>
              <a:rPr lang="en-US" sz="2800" dirty="0" smtClean="0"/>
              <a:t>If </a:t>
            </a:r>
            <a:r>
              <a:rPr lang="en-US" sz="2800" dirty="0"/>
              <a:t>we </a:t>
            </a:r>
            <a:r>
              <a:rPr lang="en-US" sz="2800" dirty="0">
                <a:solidFill>
                  <a:srgbClr val="FF0000"/>
                </a:solidFill>
              </a:rPr>
              <a:t>modify</a:t>
            </a:r>
            <a:r>
              <a:rPr lang="en-US" sz="2800" dirty="0"/>
              <a:t> the tuples in the </a:t>
            </a:r>
            <a:r>
              <a:rPr lang="en-US" sz="2800" dirty="0">
                <a:solidFill>
                  <a:srgbClr val="FF0000"/>
                </a:solidFill>
              </a:rPr>
              <a:t>base tables </a:t>
            </a:r>
            <a:r>
              <a:rPr lang="en-US" sz="2800" dirty="0"/>
              <a:t>on which the </a:t>
            </a:r>
            <a:r>
              <a:rPr lang="en-US" sz="2800" b="1" dirty="0"/>
              <a:t>view</a:t>
            </a:r>
            <a:r>
              <a:rPr lang="en-US" sz="2800" dirty="0"/>
              <a:t> </a:t>
            </a:r>
            <a:r>
              <a:rPr lang="en-US" sz="2800" dirty="0">
                <a:solidFill>
                  <a:srgbClr val="FF0000"/>
                </a:solidFill>
              </a:rPr>
              <a:t>is defined </a:t>
            </a:r>
            <a:endParaRPr lang="en-US" dirty="0">
              <a:solidFill>
                <a:srgbClr val="FF0000"/>
              </a:solidFill>
            </a:endParaRPr>
          </a:p>
          <a:p>
            <a:pPr lvl="1">
              <a:lnSpc>
                <a:spcPct val="100000"/>
              </a:lnSpc>
            </a:pPr>
            <a:r>
              <a:rPr lang="en-US" dirty="0"/>
              <a:t>The view must automatically </a:t>
            </a:r>
            <a:r>
              <a:rPr lang="en-US" dirty="0" smtClean="0">
                <a:solidFill>
                  <a:srgbClr val="FF0000"/>
                </a:solidFill>
              </a:rPr>
              <a:t>reflect these changes</a:t>
            </a:r>
          </a:p>
          <a:p>
            <a:pPr lvl="1">
              <a:lnSpc>
                <a:spcPct val="100000"/>
              </a:lnSpc>
            </a:pPr>
            <a:r>
              <a:rPr lang="en-US" dirty="0" smtClean="0"/>
              <a:t>The view </a:t>
            </a:r>
            <a:r>
              <a:rPr lang="en-US" dirty="0" smtClean="0">
                <a:solidFill>
                  <a:srgbClr val="FF0000"/>
                </a:solidFill>
              </a:rPr>
              <a:t>does not have to be </a:t>
            </a:r>
            <a:r>
              <a:rPr lang="en-US" dirty="0" smtClean="0"/>
              <a:t>realized or materialized </a:t>
            </a:r>
            <a:r>
              <a:rPr lang="en-US" b="1" dirty="0" smtClean="0"/>
              <a:t>at the time of view definition </a:t>
            </a:r>
            <a:r>
              <a:rPr lang="en-US" dirty="0" smtClean="0">
                <a:solidFill>
                  <a:srgbClr val="FF0000"/>
                </a:solidFill>
              </a:rPr>
              <a:t>but rather </a:t>
            </a:r>
            <a:r>
              <a:rPr lang="en-US" b="1" dirty="0" smtClean="0"/>
              <a:t>at the time when we specify a query </a:t>
            </a:r>
            <a:r>
              <a:rPr lang="en-US" dirty="0" smtClean="0"/>
              <a:t>on the </a:t>
            </a:r>
            <a:r>
              <a:rPr lang="en-US" b="1" dirty="0" smtClean="0"/>
              <a:t>view</a:t>
            </a:r>
          </a:p>
          <a:p>
            <a:pPr lvl="1">
              <a:lnSpc>
                <a:spcPct val="100000"/>
              </a:lnSpc>
            </a:pPr>
            <a:r>
              <a:rPr lang="en-US" dirty="0" smtClean="0"/>
              <a:t>Responsibility </a:t>
            </a:r>
            <a:r>
              <a:rPr lang="en-US" dirty="0"/>
              <a:t>of the DBMS and </a:t>
            </a:r>
            <a:r>
              <a:rPr lang="en-US" dirty="0">
                <a:solidFill>
                  <a:srgbClr val="FF0000"/>
                </a:solidFill>
              </a:rPr>
              <a:t>not</a:t>
            </a:r>
            <a:r>
              <a:rPr lang="en-US" dirty="0"/>
              <a:t> the </a:t>
            </a:r>
            <a:r>
              <a:rPr lang="en-US" dirty="0" smtClean="0"/>
              <a:t>user</a:t>
            </a:r>
          </a:p>
          <a:p>
            <a:pPr lvl="1">
              <a:lnSpc>
                <a:spcPct val="100000"/>
              </a:lnSpc>
            </a:pPr>
            <a:endParaRPr lang="en-US" dirty="0"/>
          </a:p>
          <a:p>
            <a:pPr lvl="1">
              <a:lnSpc>
                <a:spcPct val="100000"/>
              </a:lnSpc>
            </a:pPr>
            <a:endParaRPr lang="en-US" dirty="0" smtClean="0"/>
          </a:p>
          <a:p>
            <a:pPr lvl="1">
              <a:lnSpc>
                <a:spcPct val="100000"/>
              </a:lnSpc>
            </a:pP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24</a:t>
            </a:fld>
            <a:endParaRPr lang="en-US" dirty="0"/>
          </a:p>
        </p:txBody>
      </p:sp>
      <p:sp>
        <p:nvSpPr>
          <p:cNvPr id="9" name="TextBox 8">
            <a:extLst>
              <a:ext uri="{FF2B5EF4-FFF2-40B4-BE49-F238E27FC236}">
                <a16:creationId xmlns:a16="http://schemas.microsoft.com/office/drawing/2014/main" xmlns="" id="{3383A2DF-BF3D-4960-B0B5-1D7A6801AA3C}"/>
              </a:ext>
            </a:extLst>
          </p:cNvPr>
          <p:cNvSpPr txBox="1"/>
          <p:nvPr/>
        </p:nvSpPr>
        <p:spPr>
          <a:xfrm>
            <a:off x="7664243" y="4674950"/>
            <a:ext cx="4047274" cy="2031325"/>
          </a:xfrm>
          <a:prstGeom prst="rect">
            <a:avLst/>
          </a:prstGeom>
          <a:noFill/>
          <a:ln>
            <a:solidFill>
              <a:srgbClr val="3399FF"/>
            </a:solidFill>
          </a:ln>
        </p:spPr>
        <p:txBody>
          <a:bodyPr wrap="square" rtlCol="0">
            <a:spAutoFit/>
          </a:bodyPr>
          <a:lstStyle/>
          <a:p>
            <a:r>
              <a:rPr lang="en-US" dirty="0">
                <a:solidFill>
                  <a:srgbClr val="FF0000"/>
                </a:solidFill>
              </a:rPr>
              <a:t>CREATE VIEW </a:t>
            </a:r>
            <a:r>
              <a:rPr lang="en-US" dirty="0" err="1"/>
              <a:t>EmpActivity</a:t>
            </a:r>
            <a:endParaRPr lang="en-US" dirty="0"/>
          </a:p>
          <a:p>
            <a:r>
              <a:rPr lang="en-US" dirty="0">
                <a:solidFill>
                  <a:srgbClr val="FF0000"/>
                </a:solidFill>
              </a:rPr>
              <a:t>AS</a:t>
            </a:r>
          </a:p>
          <a:p>
            <a:r>
              <a:rPr lang="en-US" dirty="0"/>
              <a:t>    ( SELECT </a:t>
            </a:r>
            <a:r>
              <a:rPr lang="en-US" dirty="0" err="1"/>
              <a:t>fname</a:t>
            </a:r>
            <a:r>
              <a:rPr lang="en-US" dirty="0"/>
              <a:t>, </a:t>
            </a:r>
            <a:r>
              <a:rPr lang="en-US" dirty="0" err="1"/>
              <a:t>lname</a:t>
            </a:r>
            <a:r>
              <a:rPr lang="en-US" dirty="0"/>
              <a:t>, </a:t>
            </a:r>
            <a:r>
              <a:rPr lang="en-US" dirty="0" err="1"/>
              <a:t>pname</a:t>
            </a:r>
            <a:r>
              <a:rPr lang="en-US" dirty="0"/>
              <a:t>, hours</a:t>
            </a:r>
          </a:p>
          <a:p>
            <a:r>
              <a:rPr lang="en-US" dirty="0"/>
              <a:t>      FROM   employee, </a:t>
            </a:r>
            <a:r>
              <a:rPr lang="en-US" dirty="0" err="1"/>
              <a:t>works_on</a:t>
            </a:r>
            <a:r>
              <a:rPr lang="en-US" dirty="0"/>
              <a:t>, project   </a:t>
            </a:r>
          </a:p>
          <a:p>
            <a:r>
              <a:rPr lang="en-US" dirty="0"/>
              <a:t>      WHERE  </a:t>
            </a:r>
            <a:r>
              <a:rPr lang="en-US" dirty="0" err="1"/>
              <a:t>ssn</a:t>
            </a:r>
            <a:r>
              <a:rPr lang="en-US" dirty="0"/>
              <a:t> = </a:t>
            </a:r>
            <a:r>
              <a:rPr lang="en-US" dirty="0" err="1"/>
              <a:t>essn</a:t>
            </a:r>
            <a:endParaRPr lang="en-US" dirty="0"/>
          </a:p>
          <a:p>
            <a:r>
              <a:rPr lang="en-US" dirty="0"/>
              <a:t>        AND  </a:t>
            </a:r>
            <a:r>
              <a:rPr lang="en-US" dirty="0" err="1"/>
              <a:t>pno</a:t>
            </a:r>
            <a:r>
              <a:rPr lang="en-US" dirty="0"/>
              <a:t> = </a:t>
            </a:r>
            <a:r>
              <a:rPr lang="en-US" dirty="0" err="1"/>
              <a:t>pnumber</a:t>
            </a:r>
            <a:endParaRPr lang="en-US" dirty="0"/>
          </a:p>
          <a:p>
            <a:r>
              <a:rPr lang="en-US" dirty="0"/>
              <a:t>    )</a:t>
            </a:r>
            <a:endParaRPr lang="en-US" dirty="0">
              <a:solidFill>
                <a:srgbClr val="FF0000"/>
              </a:solidFill>
            </a:endParaRPr>
          </a:p>
        </p:txBody>
      </p:sp>
    </p:spTree>
    <p:extLst>
      <p:ext uri="{BB962C8B-B14F-4D97-AF65-F5344CB8AC3E}">
        <p14:creationId xmlns:p14="http://schemas.microsoft.com/office/powerpoint/2010/main" val="276019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is Computed on the fly</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Consider the following </a:t>
            </a:r>
            <a:r>
              <a:rPr lang="en-US" sz="2800" b="1" dirty="0"/>
              <a:t>view definition</a:t>
            </a:r>
          </a:p>
          <a:p>
            <a:pPr marL="228600" lvl="1">
              <a:spcBef>
                <a:spcPts val="1000"/>
              </a:spcBef>
            </a:pPr>
            <a:endParaRPr lang="en-US" sz="2800" b="1" dirty="0">
              <a:solidFill>
                <a:srgbClr val="FF0000"/>
              </a:solidFill>
            </a:endParaRPr>
          </a:p>
          <a:p>
            <a:pPr marL="228600" lvl="1">
              <a:spcBef>
                <a:spcPts val="1000"/>
              </a:spcBef>
            </a:pPr>
            <a:endParaRPr lang="en-US" sz="2800" b="1" dirty="0">
              <a:solidFill>
                <a:srgbClr val="FF0000"/>
              </a:solidFill>
            </a:endParaRPr>
          </a:p>
          <a:p>
            <a:pPr marL="228600" lvl="1">
              <a:spcBef>
                <a:spcPts val="1000"/>
              </a:spcBef>
            </a:pPr>
            <a:endParaRPr lang="en-US" sz="2800" b="1" dirty="0">
              <a:solidFill>
                <a:srgbClr val="FF0000"/>
              </a:solidFill>
            </a:endParaRPr>
          </a:p>
          <a:p>
            <a:pPr marL="228600" lvl="1">
              <a:spcBef>
                <a:spcPts val="1000"/>
              </a:spcBef>
            </a:pPr>
            <a:endParaRPr lang="en-US" sz="2800" b="1" dirty="0">
              <a:solidFill>
                <a:srgbClr val="FF0000"/>
              </a:solidFill>
            </a:endParaRPr>
          </a:p>
          <a:p>
            <a:pPr marL="228600" lvl="1">
              <a:spcBef>
                <a:spcPts val="1000"/>
              </a:spcBef>
            </a:pPr>
            <a:endParaRPr lang="en-US" sz="2800" b="1" dirty="0">
              <a:solidFill>
                <a:srgbClr val="FF0000"/>
              </a:solidFill>
            </a:endParaRPr>
          </a:p>
          <a:p>
            <a:pPr marL="228600" lvl="1">
              <a:spcBef>
                <a:spcPts val="1000"/>
              </a:spcBef>
            </a:pPr>
            <a:r>
              <a:rPr lang="en-US" sz="2800" dirty="0"/>
              <a:t>Example query on this view:</a:t>
            </a:r>
          </a:p>
          <a:p>
            <a:pPr lvl="1">
              <a:lnSpc>
                <a:spcPct val="100000"/>
              </a:lnSpc>
            </a:pPr>
            <a:r>
              <a:rPr lang="en-US" dirty="0"/>
              <a:t>Find all department with &gt;2 employees: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25</a:t>
            </a:fld>
            <a:endParaRPr lang="en-US" dirty="0"/>
          </a:p>
        </p:txBody>
      </p:sp>
      <p:sp>
        <p:nvSpPr>
          <p:cNvPr id="6" name="TextBox 5">
            <a:extLst>
              <a:ext uri="{FF2B5EF4-FFF2-40B4-BE49-F238E27FC236}">
                <a16:creationId xmlns:a16="http://schemas.microsoft.com/office/drawing/2014/main" xmlns="" id="{FC9368CC-C9AE-4F72-A107-8E9EF85A3044}"/>
              </a:ext>
            </a:extLst>
          </p:cNvPr>
          <p:cNvSpPr txBox="1"/>
          <p:nvPr/>
        </p:nvSpPr>
        <p:spPr>
          <a:xfrm>
            <a:off x="1195086" y="2475879"/>
            <a:ext cx="5169855" cy="2031325"/>
          </a:xfrm>
          <a:prstGeom prst="rect">
            <a:avLst/>
          </a:prstGeom>
          <a:noFill/>
          <a:ln>
            <a:solidFill>
              <a:srgbClr val="3399FF"/>
            </a:solidFill>
          </a:ln>
        </p:spPr>
        <p:txBody>
          <a:bodyPr wrap="square" rtlCol="0">
            <a:spAutoFit/>
          </a:bodyPr>
          <a:lstStyle/>
          <a:p>
            <a:r>
              <a:rPr lang="en-US" dirty="0">
                <a:solidFill>
                  <a:srgbClr val="FF0000"/>
                </a:solidFill>
              </a:rPr>
              <a:t>CREATE VIEW </a:t>
            </a:r>
            <a:r>
              <a:rPr lang="en-US" dirty="0" err="1"/>
              <a:t>Dept_Info</a:t>
            </a:r>
            <a:r>
              <a:rPr lang="en-US" dirty="0"/>
              <a:t>(</a:t>
            </a:r>
            <a:r>
              <a:rPr lang="en-US" dirty="0" err="1"/>
              <a:t>dname</a:t>
            </a:r>
            <a:r>
              <a:rPr lang="en-US" dirty="0"/>
              <a:t>, </a:t>
            </a:r>
            <a:r>
              <a:rPr lang="en-US" dirty="0" err="1"/>
              <a:t>no_emps</a:t>
            </a:r>
            <a:r>
              <a:rPr lang="en-US" dirty="0"/>
              <a:t>, </a:t>
            </a:r>
            <a:r>
              <a:rPr lang="en-US" dirty="0" err="1"/>
              <a:t>total_sal</a:t>
            </a:r>
            <a:r>
              <a:rPr lang="en-US" dirty="0"/>
              <a:t>)   </a:t>
            </a:r>
          </a:p>
          <a:p>
            <a:r>
              <a:rPr lang="en-US" dirty="0">
                <a:solidFill>
                  <a:srgbClr val="FF0000"/>
                </a:solidFill>
              </a:rPr>
              <a:t>AS</a:t>
            </a:r>
          </a:p>
          <a:p>
            <a:r>
              <a:rPr lang="en-US" dirty="0"/>
              <a:t>     ( SELECT        </a:t>
            </a:r>
            <a:r>
              <a:rPr lang="en-US" dirty="0" err="1"/>
              <a:t>dname</a:t>
            </a:r>
            <a:r>
              <a:rPr lang="en-US" dirty="0"/>
              <a:t>, count(</a:t>
            </a:r>
            <a:r>
              <a:rPr lang="en-US" dirty="0" err="1"/>
              <a:t>ssn</a:t>
            </a:r>
            <a:r>
              <a:rPr lang="en-US" dirty="0"/>
              <a:t>), sum(salary)</a:t>
            </a:r>
          </a:p>
          <a:p>
            <a:r>
              <a:rPr lang="en-US" dirty="0"/>
              <a:t>       FROM          department, employee</a:t>
            </a:r>
          </a:p>
          <a:p>
            <a:r>
              <a:rPr lang="en-US" dirty="0"/>
              <a:t>       WHERE        </a:t>
            </a:r>
            <a:r>
              <a:rPr lang="en-US" dirty="0" err="1"/>
              <a:t>dnumber</a:t>
            </a:r>
            <a:r>
              <a:rPr lang="en-US" dirty="0"/>
              <a:t> = </a:t>
            </a:r>
            <a:r>
              <a:rPr lang="en-US" dirty="0" err="1"/>
              <a:t>dno</a:t>
            </a:r>
            <a:endParaRPr lang="en-US" dirty="0"/>
          </a:p>
          <a:p>
            <a:r>
              <a:rPr lang="en-US" dirty="0"/>
              <a:t>       GROUP BY   </a:t>
            </a:r>
            <a:r>
              <a:rPr lang="en-US" dirty="0" err="1"/>
              <a:t>dname</a:t>
            </a:r>
            <a:endParaRPr lang="en-US" dirty="0"/>
          </a:p>
          <a:p>
            <a:r>
              <a:rPr lang="en-US" dirty="0"/>
              <a:t>     )</a:t>
            </a:r>
          </a:p>
        </p:txBody>
      </p:sp>
      <p:pic>
        <p:nvPicPr>
          <p:cNvPr id="5" name="Picture 4">
            <a:extLst>
              <a:ext uri="{FF2B5EF4-FFF2-40B4-BE49-F238E27FC236}">
                <a16:creationId xmlns:a16="http://schemas.microsoft.com/office/drawing/2014/main" xmlns="" id="{477CC025-D747-4AC0-AFB0-CB8E0C0905C4}"/>
              </a:ext>
            </a:extLst>
          </p:cNvPr>
          <p:cNvPicPr>
            <a:picLocks noChangeAspect="1"/>
          </p:cNvPicPr>
          <p:nvPr/>
        </p:nvPicPr>
        <p:blipFill>
          <a:blip r:embed="rId3"/>
          <a:stretch>
            <a:fillRect/>
          </a:stretch>
        </p:blipFill>
        <p:spPr>
          <a:xfrm>
            <a:off x="6632182" y="2475879"/>
            <a:ext cx="5495238" cy="2838095"/>
          </a:xfrm>
          <a:prstGeom prst="rect">
            <a:avLst/>
          </a:prstGeom>
        </p:spPr>
      </p:pic>
    </p:spTree>
    <p:extLst>
      <p:ext uri="{BB962C8B-B14F-4D97-AF65-F5344CB8AC3E}">
        <p14:creationId xmlns:p14="http://schemas.microsoft.com/office/powerpoint/2010/main" val="662114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is Computed on the fly (cont.)</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Change the salary of employees:</a:t>
            </a:r>
            <a:endParaRPr lang="en-US" sz="2800" b="1" dirty="0">
              <a:solidFill>
                <a:srgbClr val="FF0000"/>
              </a:solidFill>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26</a:t>
            </a:fld>
            <a:endParaRPr lang="en-US" dirty="0"/>
          </a:p>
        </p:txBody>
      </p:sp>
      <p:pic>
        <p:nvPicPr>
          <p:cNvPr id="7" name="Picture 6">
            <a:extLst>
              <a:ext uri="{FF2B5EF4-FFF2-40B4-BE49-F238E27FC236}">
                <a16:creationId xmlns:a16="http://schemas.microsoft.com/office/drawing/2014/main" xmlns="" id="{61DA6B1E-EBEB-4140-A089-F5F48672BFF7}"/>
              </a:ext>
            </a:extLst>
          </p:cNvPr>
          <p:cNvPicPr>
            <a:picLocks noChangeAspect="1"/>
          </p:cNvPicPr>
          <p:nvPr/>
        </p:nvPicPr>
        <p:blipFill>
          <a:blip r:embed="rId3"/>
          <a:stretch>
            <a:fillRect/>
          </a:stretch>
        </p:blipFill>
        <p:spPr>
          <a:xfrm>
            <a:off x="1266042" y="2482790"/>
            <a:ext cx="5428571" cy="3580952"/>
          </a:xfrm>
          <a:prstGeom prst="rect">
            <a:avLst/>
          </a:prstGeom>
        </p:spPr>
      </p:pic>
    </p:spTree>
    <p:extLst>
      <p:ext uri="{BB962C8B-B14F-4D97-AF65-F5344CB8AC3E}">
        <p14:creationId xmlns:p14="http://schemas.microsoft.com/office/powerpoint/2010/main" val="2946493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Existing Relations: Altering and Dropping</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Modifying the </a:t>
            </a:r>
            <a:r>
              <a:rPr lang="en-US" sz="2800" i="1" dirty="0"/>
              <a:t>structure</a:t>
            </a:r>
            <a:r>
              <a:rPr lang="en-US" sz="2800" dirty="0"/>
              <a:t> of an existing </a:t>
            </a:r>
            <a:r>
              <a:rPr lang="en-US" sz="2800" dirty="0" smtClean="0"/>
              <a:t>relation </a:t>
            </a:r>
            <a:endParaRPr lang="en-US" sz="2800" dirty="0" smtClean="0"/>
          </a:p>
          <a:p>
            <a:pPr lvl="1">
              <a:lnSpc>
                <a:spcPct val="100000"/>
              </a:lnSpc>
            </a:pPr>
            <a:r>
              <a:rPr lang="en-US" dirty="0">
                <a:solidFill>
                  <a:srgbClr val="FF0000"/>
                </a:solidFill>
              </a:rPr>
              <a:t>After</a:t>
            </a:r>
            <a:r>
              <a:rPr lang="en-US" dirty="0"/>
              <a:t> you have </a:t>
            </a:r>
            <a:r>
              <a:rPr lang="en-US" dirty="0">
                <a:solidFill>
                  <a:srgbClr val="FF0000"/>
                </a:solidFill>
              </a:rPr>
              <a:t>defined a relation </a:t>
            </a:r>
            <a:r>
              <a:rPr lang="en-US" dirty="0"/>
              <a:t>using the CREATE TABLE command, you can still </a:t>
            </a:r>
            <a:r>
              <a:rPr lang="en-US" dirty="0">
                <a:solidFill>
                  <a:srgbClr val="FF0000"/>
                </a:solidFill>
              </a:rPr>
              <a:t>make changes </a:t>
            </a:r>
            <a:r>
              <a:rPr lang="en-US" dirty="0"/>
              <a:t>to its </a:t>
            </a:r>
            <a:r>
              <a:rPr lang="en-US" b="1" dirty="0" smtClean="0"/>
              <a:t>structure</a:t>
            </a:r>
          </a:p>
          <a:p>
            <a:pPr lvl="1">
              <a:lnSpc>
                <a:spcPct val="100000"/>
              </a:lnSpc>
            </a:pPr>
            <a:endParaRPr lang="en-US" b="1" dirty="0"/>
          </a:p>
          <a:p>
            <a:pPr marL="228600" lvl="1">
              <a:spcBef>
                <a:spcPts val="1000"/>
              </a:spcBef>
            </a:pPr>
            <a:r>
              <a:rPr lang="en-US" sz="2800" b="1" dirty="0" smtClean="0"/>
              <a:t>DROP TABLE</a:t>
            </a:r>
            <a:endParaRPr lang="en-US" sz="2800" b="1" dirty="0"/>
          </a:p>
          <a:p>
            <a:pPr lvl="1">
              <a:lnSpc>
                <a:spcPct val="100000"/>
              </a:lnSpc>
            </a:pPr>
            <a:r>
              <a:rPr lang="en-US" dirty="0">
                <a:solidFill>
                  <a:srgbClr val="FF0000"/>
                </a:solidFill>
              </a:rPr>
              <a:t>Deleting </a:t>
            </a:r>
            <a:r>
              <a:rPr lang="en-US" b="1" dirty="0"/>
              <a:t>the definition of a table </a:t>
            </a:r>
            <a:r>
              <a:rPr lang="en-US" dirty="0"/>
              <a:t>from the </a:t>
            </a:r>
            <a:r>
              <a:rPr lang="en-US" b="1" dirty="0"/>
              <a:t>database </a:t>
            </a:r>
            <a:r>
              <a:rPr lang="en-US" b="1" dirty="0" smtClean="0"/>
              <a:t>schema</a:t>
            </a:r>
          </a:p>
          <a:p>
            <a:pPr lvl="1">
              <a:lnSpc>
                <a:spcPct val="100000"/>
              </a:lnSpc>
            </a:pPr>
            <a:r>
              <a:rPr lang="en-US" dirty="0" smtClean="0"/>
              <a:t>Syntax</a:t>
            </a:r>
            <a:r>
              <a:rPr lang="en-US" dirty="0"/>
              <a:t>: DROP TABLE </a:t>
            </a:r>
            <a:r>
              <a:rPr lang="en-US" dirty="0" err="1"/>
              <a:t>relation_name</a:t>
            </a:r>
            <a:r>
              <a:rPr lang="en-US" dirty="0"/>
              <a:t> </a:t>
            </a:r>
          </a:p>
          <a:p>
            <a:pPr lvl="1">
              <a:lnSpc>
                <a:spcPct val="100000"/>
              </a:lnSpc>
            </a:pPr>
            <a:r>
              <a:rPr lang="en-US" dirty="0"/>
              <a:t>The </a:t>
            </a:r>
            <a:r>
              <a:rPr lang="en-US" b="1" dirty="0"/>
              <a:t>relation definition </a:t>
            </a:r>
            <a:r>
              <a:rPr lang="en-US" dirty="0"/>
              <a:t>is </a:t>
            </a:r>
            <a:r>
              <a:rPr lang="en-US" dirty="0">
                <a:solidFill>
                  <a:srgbClr val="FF0000"/>
                </a:solidFill>
              </a:rPr>
              <a:t>removed</a:t>
            </a:r>
            <a:r>
              <a:rPr lang="en-US" dirty="0"/>
              <a:t>, along with </a:t>
            </a:r>
            <a:r>
              <a:rPr lang="en-US" b="1" dirty="0"/>
              <a:t>any tuples (data) </a:t>
            </a:r>
            <a:r>
              <a:rPr lang="en-US" dirty="0"/>
              <a:t>that you have previously inserted</a:t>
            </a:r>
            <a:r>
              <a:rPr lang="en-US" dirty="0" smtClean="0"/>
              <a:t>....</a:t>
            </a:r>
          </a:p>
          <a:p>
            <a:pPr lvl="1">
              <a:lnSpc>
                <a:spcPct val="100000"/>
              </a:lnSpc>
            </a:pPr>
            <a:r>
              <a:rPr lang="en-US" dirty="0" smtClean="0"/>
              <a:t>Here is the </a:t>
            </a:r>
            <a:r>
              <a:rPr lang="en-US" dirty="0" smtClean="0">
                <a:solidFill>
                  <a:srgbClr val="FF0000"/>
                </a:solidFill>
              </a:rPr>
              <a:t>difference</a:t>
            </a:r>
            <a:r>
              <a:rPr lang="en-US" dirty="0" smtClean="0"/>
              <a:t> between </a:t>
            </a:r>
            <a:r>
              <a:rPr lang="en-US" b="1" dirty="0" smtClean="0"/>
              <a:t>Drop</a:t>
            </a:r>
            <a:r>
              <a:rPr lang="en-US" dirty="0" smtClean="0"/>
              <a:t> and</a:t>
            </a:r>
            <a:r>
              <a:rPr lang="en-US" b="1" dirty="0" smtClean="0"/>
              <a:t> Delete</a:t>
            </a:r>
            <a:endParaRPr lang="en-US" b="1"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27</a:t>
            </a:fld>
            <a:endParaRPr lang="en-US" dirty="0"/>
          </a:p>
        </p:txBody>
      </p:sp>
    </p:spTree>
    <p:extLst>
      <p:ext uri="{BB962C8B-B14F-4D97-AF65-F5344CB8AC3E}">
        <p14:creationId xmlns:p14="http://schemas.microsoft.com/office/powerpoint/2010/main" val="53646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Existing Relations: Altering and Dropping (cont.)</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smtClean="0"/>
              <a:t>Two types:</a:t>
            </a:r>
            <a:endParaRPr lang="en-US" sz="2800" dirty="0" smtClean="0"/>
          </a:p>
          <a:p>
            <a:pPr lvl="1">
              <a:lnSpc>
                <a:spcPct val="100000"/>
              </a:lnSpc>
            </a:pPr>
            <a:r>
              <a:rPr lang="en-US" dirty="0" smtClean="0"/>
              <a:t>Example</a:t>
            </a:r>
            <a:r>
              <a:rPr lang="en-US" dirty="0"/>
              <a:t>: if we no </a:t>
            </a:r>
            <a:r>
              <a:rPr lang="en-US" dirty="0" smtClean="0"/>
              <a:t>longer wish </a:t>
            </a:r>
            <a:r>
              <a:rPr lang="en-US" dirty="0"/>
              <a:t>to keep track of dependents of employees in the COMPANY </a:t>
            </a:r>
            <a:r>
              <a:rPr lang="en-US" dirty="0" smtClean="0"/>
              <a:t>database, drop it:</a:t>
            </a:r>
            <a:endParaRPr lang="en-US" b="1" dirty="0" smtClean="0"/>
          </a:p>
          <a:p>
            <a:pPr lvl="1">
              <a:lnSpc>
                <a:spcPct val="100000"/>
              </a:lnSpc>
            </a:pPr>
            <a:r>
              <a:rPr lang="en-US" b="1" dirty="0"/>
              <a:t>1) DROP TABLE DEPENDENT CASCADE</a:t>
            </a:r>
            <a:r>
              <a:rPr lang="en-US" b="1" dirty="0" smtClean="0"/>
              <a:t>;</a:t>
            </a:r>
          </a:p>
          <a:p>
            <a:pPr lvl="2">
              <a:lnSpc>
                <a:spcPct val="100000"/>
              </a:lnSpc>
            </a:pPr>
            <a:r>
              <a:rPr lang="en-US" sz="1900" dirty="0" smtClean="0"/>
              <a:t>All </a:t>
            </a:r>
            <a:r>
              <a:rPr lang="en-US" sz="1900" dirty="0" smtClean="0">
                <a:solidFill>
                  <a:srgbClr val="FF0000"/>
                </a:solidFill>
              </a:rPr>
              <a:t>constraints</a:t>
            </a:r>
            <a:r>
              <a:rPr lang="en-US" sz="1900" dirty="0"/>
              <a:t>, </a:t>
            </a:r>
            <a:r>
              <a:rPr lang="en-US" sz="1900" dirty="0">
                <a:solidFill>
                  <a:srgbClr val="FF0000"/>
                </a:solidFill>
              </a:rPr>
              <a:t>views</a:t>
            </a:r>
            <a:r>
              <a:rPr lang="en-US" sz="1900" dirty="0"/>
              <a:t>, and </a:t>
            </a:r>
            <a:r>
              <a:rPr lang="en-US" sz="1900" dirty="0">
                <a:solidFill>
                  <a:srgbClr val="FF0000"/>
                </a:solidFill>
              </a:rPr>
              <a:t>other elements </a:t>
            </a:r>
            <a:r>
              <a:rPr lang="en-US" sz="1900" dirty="0"/>
              <a:t>that </a:t>
            </a:r>
            <a:r>
              <a:rPr lang="en-US" sz="1900" b="1" dirty="0"/>
              <a:t>reference the table </a:t>
            </a:r>
            <a:r>
              <a:rPr lang="en-US" sz="1900" dirty="0" smtClean="0"/>
              <a:t>being dropped </a:t>
            </a:r>
            <a:r>
              <a:rPr lang="en-US" sz="1900" dirty="0"/>
              <a:t>are </a:t>
            </a:r>
            <a:r>
              <a:rPr lang="en-US" sz="1900" dirty="0">
                <a:solidFill>
                  <a:srgbClr val="FF0000"/>
                </a:solidFill>
              </a:rPr>
              <a:t>also dropped automatically</a:t>
            </a:r>
            <a:r>
              <a:rPr lang="en-US" sz="1900" dirty="0"/>
              <a:t> from the schema, along with the table itself.</a:t>
            </a:r>
          </a:p>
          <a:p>
            <a:pPr lvl="1">
              <a:lnSpc>
                <a:spcPct val="100000"/>
              </a:lnSpc>
            </a:pPr>
            <a:endParaRPr lang="en-US" b="1" dirty="0" smtClean="0"/>
          </a:p>
          <a:p>
            <a:pPr lvl="1">
              <a:lnSpc>
                <a:spcPct val="100000"/>
              </a:lnSpc>
            </a:pPr>
            <a:r>
              <a:rPr lang="en-US" b="1" dirty="0" smtClean="0"/>
              <a:t>2) </a:t>
            </a:r>
            <a:r>
              <a:rPr lang="en-US" b="1" dirty="0"/>
              <a:t>DROP TABLE </a:t>
            </a:r>
            <a:r>
              <a:rPr lang="en-US" dirty="0" smtClean="0"/>
              <a:t>DEPENDENT </a:t>
            </a:r>
            <a:r>
              <a:rPr lang="en-US" b="1" dirty="0" smtClean="0"/>
              <a:t>R</a:t>
            </a:r>
            <a:r>
              <a:rPr lang="en-US" altLang="zh-CN" b="1" dirty="0" smtClean="0"/>
              <a:t>ESTRICT</a:t>
            </a:r>
            <a:r>
              <a:rPr lang="en-US" dirty="0" smtClean="0"/>
              <a:t>;</a:t>
            </a:r>
          </a:p>
          <a:p>
            <a:pPr lvl="2"/>
            <a:r>
              <a:rPr lang="en-US" sz="1900" dirty="0" smtClean="0"/>
              <a:t>A table </a:t>
            </a:r>
            <a:r>
              <a:rPr lang="en-US" sz="1900" dirty="0"/>
              <a:t>is dropped only if it </a:t>
            </a:r>
            <a:r>
              <a:rPr lang="en-US" sz="1900" dirty="0" smtClean="0"/>
              <a:t>is </a:t>
            </a:r>
            <a:r>
              <a:rPr lang="en-US" sz="1900" dirty="0" smtClean="0">
                <a:solidFill>
                  <a:srgbClr val="FF0000"/>
                </a:solidFill>
              </a:rPr>
              <a:t>not </a:t>
            </a:r>
            <a:r>
              <a:rPr lang="en-US" sz="1900" dirty="0">
                <a:solidFill>
                  <a:srgbClr val="FF0000"/>
                </a:solidFill>
              </a:rPr>
              <a:t>referenced in any constraints </a:t>
            </a:r>
            <a:r>
              <a:rPr lang="en-US" sz="1900" dirty="0"/>
              <a:t>(for example, by foreign key definitions in </a:t>
            </a:r>
            <a:r>
              <a:rPr lang="en-US" sz="1900" dirty="0" smtClean="0"/>
              <a:t>another elation</a:t>
            </a:r>
            <a:r>
              <a:rPr lang="en-US" sz="1900" dirty="0"/>
              <a:t>) or </a:t>
            </a:r>
            <a:r>
              <a:rPr lang="en-US" sz="1900" dirty="0">
                <a:solidFill>
                  <a:srgbClr val="FF0000"/>
                </a:solidFill>
              </a:rPr>
              <a:t>views</a:t>
            </a:r>
            <a:r>
              <a:rPr lang="en-US" sz="1900" dirty="0"/>
              <a:t> (see Section 7.3) or by </a:t>
            </a:r>
            <a:r>
              <a:rPr lang="en-US" sz="1900" dirty="0">
                <a:solidFill>
                  <a:srgbClr val="FF0000"/>
                </a:solidFill>
              </a:rPr>
              <a:t>any other elements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28</a:t>
            </a:fld>
            <a:endParaRPr lang="en-US" dirty="0"/>
          </a:p>
        </p:txBody>
      </p:sp>
    </p:spTree>
    <p:extLst>
      <p:ext uri="{BB962C8B-B14F-4D97-AF65-F5344CB8AC3E}">
        <p14:creationId xmlns:p14="http://schemas.microsoft.com/office/powerpoint/2010/main" val="137614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Existing Relations: Altering and Dropping (cont.)</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b="1" dirty="0" smtClean="0"/>
              <a:t>ALTER </a:t>
            </a:r>
            <a:r>
              <a:rPr lang="en-US" sz="2800" b="1" dirty="0"/>
              <a:t>TABLE</a:t>
            </a:r>
            <a:r>
              <a:rPr lang="en-US" sz="2800" dirty="0"/>
              <a:t>: changing a relation </a:t>
            </a:r>
            <a:r>
              <a:rPr lang="en-US" sz="2800" dirty="0" smtClean="0"/>
              <a:t>schema. </a:t>
            </a:r>
            <a:endParaRPr lang="en-US" sz="2800" dirty="0" smtClean="0"/>
          </a:p>
          <a:p>
            <a:pPr lvl="1">
              <a:lnSpc>
                <a:spcPct val="100000"/>
              </a:lnSpc>
            </a:pPr>
            <a:r>
              <a:rPr lang="en-US" dirty="0"/>
              <a:t>SQL allows the owner of the database relation to change it by</a:t>
            </a:r>
            <a:r>
              <a:rPr lang="en-US" dirty="0" smtClean="0"/>
              <a:t>:</a:t>
            </a:r>
          </a:p>
          <a:p>
            <a:pPr lvl="1">
              <a:lnSpc>
                <a:spcPct val="100000"/>
              </a:lnSpc>
            </a:pPr>
            <a:endParaRPr lang="en-US" b="1" dirty="0"/>
          </a:p>
          <a:p>
            <a:pPr lvl="1">
              <a:lnSpc>
                <a:spcPct val="100000"/>
              </a:lnSpc>
            </a:pPr>
            <a:endParaRPr lang="en-US" b="1" dirty="0" smtClean="0"/>
          </a:p>
          <a:p>
            <a:pPr lvl="1">
              <a:lnSpc>
                <a:spcPct val="100000"/>
              </a:lnSpc>
            </a:pPr>
            <a:endParaRPr lang="en-US" b="1" dirty="0"/>
          </a:p>
          <a:p>
            <a:pPr lvl="1">
              <a:lnSpc>
                <a:spcPct val="100000"/>
              </a:lnSpc>
            </a:pPr>
            <a:endParaRPr lang="en-US" b="1" dirty="0" smtClean="0"/>
          </a:p>
          <a:p>
            <a:pPr lvl="1">
              <a:lnSpc>
                <a:spcPct val="100000"/>
              </a:lnSpc>
            </a:pPr>
            <a:endParaRPr lang="en-US" b="1" dirty="0" smtClean="0"/>
          </a:p>
          <a:p>
            <a:pPr lvl="1">
              <a:lnSpc>
                <a:spcPct val="100000"/>
              </a:lnSpc>
            </a:pPr>
            <a:endParaRPr lang="en-US" b="1" dirty="0"/>
          </a:p>
          <a:p>
            <a:pPr lvl="1">
              <a:lnSpc>
                <a:spcPct val="100000"/>
              </a:lnSpc>
            </a:pPr>
            <a:r>
              <a:rPr lang="en-US" b="1" dirty="0"/>
              <a:t>ALTER TABLE </a:t>
            </a:r>
            <a:r>
              <a:rPr lang="en-US" dirty="0"/>
              <a:t>COMPANY.EMPLOYEE </a:t>
            </a:r>
            <a:r>
              <a:rPr lang="en-US" b="1" dirty="0"/>
              <a:t>ADD </a:t>
            </a:r>
            <a:r>
              <a:rPr lang="en-US" b="1" dirty="0" smtClean="0"/>
              <a:t>COLUMN </a:t>
            </a:r>
            <a:r>
              <a:rPr lang="en-US" dirty="0"/>
              <a:t>Job VARCHAR(12</a:t>
            </a:r>
            <a:r>
              <a:rPr lang="en-US" dirty="0" smtClean="0"/>
              <a:t>);</a:t>
            </a:r>
          </a:p>
          <a:p>
            <a:pPr lvl="1">
              <a:lnSpc>
                <a:spcPct val="100000"/>
              </a:lnSpc>
            </a:pPr>
            <a:r>
              <a:rPr lang="en-US" b="1" dirty="0" smtClean="0"/>
              <a:t>ALTER </a:t>
            </a:r>
            <a:r>
              <a:rPr lang="en-US" b="1" dirty="0"/>
              <a:t>TABLE </a:t>
            </a:r>
            <a:r>
              <a:rPr lang="en-US" dirty="0"/>
              <a:t>COMPANY.EMPLOYEE </a:t>
            </a:r>
            <a:r>
              <a:rPr lang="en-US" b="1" dirty="0"/>
              <a:t>DROP</a:t>
            </a:r>
            <a:r>
              <a:rPr lang="en-US" dirty="0"/>
              <a:t> COLUMN Address CASCADE</a:t>
            </a:r>
            <a:r>
              <a:rPr lang="en-US" dirty="0" smtClean="0"/>
              <a:t>;</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29</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4" y="2744724"/>
            <a:ext cx="641826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14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 in SQL</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Aggregate functions</a:t>
            </a:r>
          </a:p>
          <a:p>
            <a:pPr lvl="1">
              <a:lnSpc>
                <a:spcPct val="100000"/>
              </a:lnSpc>
            </a:pPr>
            <a:r>
              <a:rPr lang="en-US" dirty="0">
                <a:solidFill>
                  <a:srgbClr val="FF0000"/>
                </a:solidFill>
              </a:rPr>
              <a:t>Compute </a:t>
            </a:r>
            <a:r>
              <a:rPr lang="en-US" dirty="0"/>
              <a:t>an </a:t>
            </a:r>
            <a:r>
              <a:rPr lang="en-US" b="1" dirty="0"/>
              <a:t>aggregate</a:t>
            </a:r>
            <a:r>
              <a:rPr lang="en-US" dirty="0"/>
              <a:t> value from a </a:t>
            </a:r>
            <a:r>
              <a:rPr lang="en-US" b="1" dirty="0"/>
              <a:t>set of values</a:t>
            </a:r>
          </a:p>
          <a:p>
            <a:pPr lvl="1">
              <a:lnSpc>
                <a:spcPct val="100000"/>
              </a:lnSpc>
            </a:pPr>
            <a:r>
              <a:rPr lang="en-US" dirty="0"/>
              <a:t>The </a:t>
            </a:r>
            <a:r>
              <a:rPr lang="en-US" b="1" dirty="0"/>
              <a:t>aggregate functions </a:t>
            </a:r>
            <a:r>
              <a:rPr lang="en-US" dirty="0"/>
              <a:t>available in SQL are: </a:t>
            </a:r>
          </a:p>
          <a:p>
            <a:pPr lvl="1">
              <a:lnSpc>
                <a:spcPct val="100000"/>
              </a:lnSpc>
            </a:pPr>
            <a:endParaRPr lang="en-US" dirty="0"/>
          </a:p>
          <a:p>
            <a:pPr lvl="1">
              <a:lnSpc>
                <a:spcPct val="100000"/>
              </a:lnSpc>
            </a:pPr>
            <a:endParaRPr lang="en-US"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384550"/>
            <a:ext cx="76088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11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anim calcmode="lin" valueType="num">
                                      <p:cBhvr>
                                        <p:cTn id="12" dur="1000" fill="hold"/>
                                        <p:tgtEl>
                                          <p:spTgt spid="1027"/>
                                        </p:tgtEl>
                                        <p:attrNameLst>
                                          <p:attrName>ppt_x</p:attrName>
                                        </p:attrNameLst>
                                      </p:cBhvr>
                                      <p:tavLst>
                                        <p:tav tm="0">
                                          <p:val>
                                            <p:strVal val="#ppt_x"/>
                                          </p:val>
                                        </p:tav>
                                        <p:tav tm="100000">
                                          <p:val>
                                            <p:strVal val="#ppt_x"/>
                                          </p:val>
                                        </p:tav>
                                      </p:tavLst>
                                    </p:anim>
                                    <p:anim calcmode="lin" valueType="num">
                                      <p:cBhvr>
                                        <p:cTn id="1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Assertion</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b="1" dirty="0" smtClean="0"/>
              <a:t>CREATE ASSERTION</a:t>
            </a:r>
            <a:endParaRPr lang="en-US" sz="2800" dirty="0" smtClean="0"/>
          </a:p>
          <a:p>
            <a:pPr lvl="1">
              <a:lnSpc>
                <a:spcPct val="100000"/>
              </a:lnSpc>
            </a:pPr>
            <a:r>
              <a:rPr lang="en-US" dirty="0" smtClean="0"/>
              <a:t>Used </a:t>
            </a:r>
            <a:r>
              <a:rPr lang="en-US" dirty="0"/>
              <a:t>to </a:t>
            </a:r>
            <a:r>
              <a:rPr lang="en-US" dirty="0">
                <a:solidFill>
                  <a:srgbClr val="FF0000"/>
                </a:solidFill>
              </a:rPr>
              <a:t>specify</a:t>
            </a:r>
            <a:r>
              <a:rPr lang="en-US" dirty="0"/>
              <a:t> </a:t>
            </a:r>
            <a:r>
              <a:rPr lang="en-US" b="1" dirty="0"/>
              <a:t>additional types of constraints </a:t>
            </a:r>
            <a:r>
              <a:rPr lang="en-US" dirty="0"/>
              <a:t>that </a:t>
            </a:r>
            <a:r>
              <a:rPr lang="en-US" dirty="0" smtClean="0"/>
              <a:t>are </a:t>
            </a:r>
            <a:r>
              <a:rPr lang="en-US" dirty="0" smtClean="0">
                <a:solidFill>
                  <a:srgbClr val="FF0000"/>
                </a:solidFill>
              </a:rPr>
              <a:t>outside </a:t>
            </a:r>
            <a:r>
              <a:rPr lang="en-US" dirty="0">
                <a:solidFill>
                  <a:srgbClr val="FF0000"/>
                </a:solidFill>
              </a:rPr>
              <a:t>the scope </a:t>
            </a:r>
            <a:r>
              <a:rPr lang="en-US" dirty="0"/>
              <a:t>of the </a:t>
            </a:r>
            <a:r>
              <a:rPr lang="en-US" b="1" dirty="0"/>
              <a:t>built-in </a:t>
            </a:r>
            <a:r>
              <a:rPr lang="en-US" dirty="0"/>
              <a:t>relational model </a:t>
            </a:r>
            <a:r>
              <a:rPr lang="en-US" b="1" dirty="0" smtClean="0"/>
              <a:t>constraints</a:t>
            </a:r>
          </a:p>
          <a:p>
            <a:pPr lvl="1">
              <a:lnSpc>
                <a:spcPct val="100000"/>
              </a:lnSpc>
            </a:pPr>
            <a:r>
              <a:rPr lang="en-US" dirty="0"/>
              <a:t>Example: </a:t>
            </a:r>
            <a:r>
              <a:rPr lang="en-US" dirty="0">
                <a:solidFill>
                  <a:srgbClr val="FF0000"/>
                </a:solidFill>
              </a:rPr>
              <a:t>specify the </a:t>
            </a:r>
            <a:r>
              <a:rPr lang="en-US" dirty="0" smtClean="0">
                <a:solidFill>
                  <a:srgbClr val="FF0000"/>
                </a:solidFill>
              </a:rPr>
              <a:t>constraint: </a:t>
            </a:r>
            <a:r>
              <a:rPr lang="en-US" i="1" dirty="0" smtClean="0"/>
              <a:t>the </a:t>
            </a:r>
            <a:r>
              <a:rPr lang="en-US" i="1" dirty="0"/>
              <a:t>salary of an employee </a:t>
            </a:r>
            <a:r>
              <a:rPr lang="en-US" i="1" dirty="0">
                <a:solidFill>
                  <a:srgbClr val="FF0000"/>
                </a:solidFill>
              </a:rPr>
              <a:t>must not be greater </a:t>
            </a:r>
            <a:r>
              <a:rPr lang="en-US" i="1" dirty="0" smtClean="0">
                <a:solidFill>
                  <a:srgbClr val="FF0000"/>
                </a:solidFill>
              </a:rPr>
              <a:t>than</a:t>
            </a:r>
            <a:r>
              <a:rPr lang="en-US" i="1" dirty="0" smtClean="0"/>
              <a:t> the </a:t>
            </a:r>
            <a:r>
              <a:rPr lang="en-US" i="1" dirty="0"/>
              <a:t>salary of the manager of the department that the employee works </a:t>
            </a:r>
            <a:r>
              <a:rPr lang="en-US" i="1" dirty="0" smtClean="0"/>
              <a:t>for</a:t>
            </a:r>
            <a:r>
              <a:rPr lang="en-US" dirty="0" smtClean="0"/>
              <a:t>:</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30</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4467225"/>
            <a:ext cx="7142163"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0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Trigger</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b="1" dirty="0" smtClean="0"/>
              <a:t>CREATE TRIGGER</a:t>
            </a:r>
            <a:endParaRPr lang="en-US" sz="2800" dirty="0" smtClean="0"/>
          </a:p>
          <a:p>
            <a:pPr lvl="1">
              <a:lnSpc>
                <a:spcPct val="100000"/>
              </a:lnSpc>
            </a:pPr>
            <a:r>
              <a:rPr lang="en-US" dirty="0" smtClean="0"/>
              <a:t>Used to specify </a:t>
            </a:r>
            <a:r>
              <a:rPr lang="en-US" b="1" dirty="0" smtClean="0"/>
              <a:t>automatic actions </a:t>
            </a:r>
            <a:r>
              <a:rPr lang="en-US" dirty="0" smtClean="0"/>
              <a:t>that the database system will </a:t>
            </a:r>
            <a:r>
              <a:rPr lang="en-US" dirty="0" smtClean="0">
                <a:solidFill>
                  <a:srgbClr val="FF0000"/>
                </a:solidFill>
              </a:rPr>
              <a:t>perform</a:t>
            </a:r>
            <a:r>
              <a:rPr lang="en-US" dirty="0" smtClean="0"/>
              <a:t> when certain </a:t>
            </a:r>
            <a:r>
              <a:rPr lang="en-US" b="1" dirty="0" smtClean="0"/>
              <a:t>events and conditions </a:t>
            </a:r>
            <a:r>
              <a:rPr lang="en-US" dirty="0" smtClean="0">
                <a:solidFill>
                  <a:srgbClr val="FF0000"/>
                </a:solidFill>
              </a:rPr>
              <a:t>occur</a:t>
            </a:r>
            <a:r>
              <a:rPr lang="en-US" dirty="0" smtClean="0"/>
              <a:t>.</a:t>
            </a:r>
          </a:p>
          <a:p>
            <a:pPr marL="228600" lvl="1">
              <a:spcBef>
                <a:spcPts val="1000"/>
              </a:spcBef>
            </a:pPr>
            <a:r>
              <a:rPr lang="en-US" sz="2800" dirty="0" smtClean="0"/>
              <a:t>Example: </a:t>
            </a:r>
            <a:endParaRPr lang="en-US" sz="2800" dirty="0"/>
          </a:p>
          <a:p>
            <a:pPr lvl="1">
              <a:lnSpc>
                <a:spcPct val="100000"/>
              </a:lnSpc>
            </a:pPr>
            <a:r>
              <a:rPr lang="en-US" i="1" dirty="0" smtClean="0"/>
              <a:t>Suppose </a:t>
            </a:r>
            <a:r>
              <a:rPr lang="en-US" i="1" dirty="0"/>
              <a:t>we want to check whenever an employee’s salary is greater than the </a:t>
            </a:r>
            <a:r>
              <a:rPr lang="en-US" i="1" dirty="0" smtClean="0"/>
              <a:t>salary of </a:t>
            </a:r>
            <a:r>
              <a:rPr lang="en-US" i="1" dirty="0"/>
              <a:t>his or her direct </a:t>
            </a:r>
            <a:r>
              <a:rPr lang="en-US" i="1" dirty="0" smtClean="0"/>
              <a:t>supervisor</a:t>
            </a:r>
            <a:endParaRPr lang="en-US" sz="2800" dirty="0" smtClean="0"/>
          </a:p>
          <a:p>
            <a:pPr lvl="1">
              <a:lnSpc>
                <a:spcPct val="100000"/>
              </a:lnSpc>
            </a:pPr>
            <a:r>
              <a:rPr lang="en-US" b="1" dirty="0"/>
              <a:t>Trigger conditions</a:t>
            </a:r>
            <a:r>
              <a:rPr lang="en-US" dirty="0"/>
              <a:t>: inserting a new employee record, changing </a:t>
            </a:r>
            <a:r>
              <a:rPr lang="en-US" dirty="0" smtClean="0"/>
              <a:t>an employee’s </a:t>
            </a:r>
            <a:r>
              <a:rPr lang="en-US" dirty="0"/>
              <a:t>salary, or </a:t>
            </a:r>
            <a:r>
              <a:rPr lang="en-US" dirty="0" smtClean="0"/>
              <a:t>changing </a:t>
            </a:r>
            <a:r>
              <a:rPr lang="en-US" dirty="0"/>
              <a:t>an </a:t>
            </a:r>
            <a:r>
              <a:rPr lang="en-US" dirty="0" smtClean="0"/>
              <a:t>employee’s supervisor</a:t>
            </a:r>
            <a:endParaRPr lang="en-US" dirty="0"/>
          </a:p>
          <a:p>
            <a:pPr lvl="1">
              <a:lnSpc>
                <a:spcPct val="100000"/>
              </a:lnSpc>
            </a:pPr>
            <a:r>
              <a:rPr lang="en-US" b="1" dirty="0" smtClean="0"/>
              <a:t>Action</a:t>
            </a:r>
            <a:r>
              <a:rPr lang="en-US" dirty="0" smtClean="0"/>
              <a:t>: suppose </a:t>
            </a:r>
            <a:r>
              <a:rPr lang="en-US" dirty="0"/>
              <a:t>that the action </a:t>
            </a:r>
            <a:r>
              <a:rPr lang="en-US" dirty="0" smtClean="0"/>
              <a:t>to take </a:t>
            </a:r>
            <a:r>
              <a:rPr lang="en-US" dirty="0"/>
              <a:t>would be to call an external stored procedure SALARY_VIOLATION</a:t>
            </a:r>
            <a:r>
              <a:rPr lang="en-US" dirty="0" smtClean="0"/>
              <a:t>,  </a:t>
            </a:r>
            <a:r>
              <a:rPr lang="en-US" dirty="0"/>
              <a:t>which </a:t>
            </a:r>
            <a:r>
              <a:rPr lang="en-US" dirty="0" smtClean="0"/>
              <a:t>will notify </a:t>
            </a:r>
            <a:r>
              <a:rPr lang="en-US" dirty="0"/>
              <a:t>the supervisor.</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31</a:t>
            </a:fld>
            <a:endParaRPr lang="en-US" dirty="0"/>
          </a:p>
        </p:txBody>
      </p:sp>
    </p:spTree>
    <p:extLst>
      <p:ext uri="{BB962C8B-B14F-4D97-AF65-F5344CB8AC3E}">
        <p14:creationId xmlns:p14="http://schemas.microsoft.com/office/powerpoint/2010/main" val="335792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Trigger (cont.)</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smtClean="0"/>
              <a:t>The </a:t>
            </a:r>
            <a:r>
              <a:rPr lang="en-US" sz="2800" dirty="0"/>
              <a:t>trigger could then be written </a:t>
            </a:r>
            <a:r>
              <a:rPr lang="en-US" sz="2800" dirty="0" smtClean="0"/>
              <a:t>as</a:t>
            </a:r>
            <a:endParaRPr lang="en-US" dirty="0" smtClean="0"/>
          </a:p>
        </p:txBody>
      </p:sp>
      <p:sp>
        <p:nvSpPr>
          <p:cNvPr id="4" name="Slide Number Placeholder 3"/>
          <p:cNvSpPr>
            <a:spLocks noGrp="1"/>
          </p:cNvSpPr>
          <p:nvPr>
            <p:ph type="sldNum" sz="quarter" idx="12"/>
          </p:nvPr>
        </p:nvSpPr>
        <p:spPr/>
        <p:txBody>
          <a:bodyPr/>
          <a:lstStyle/>
          <a:p>
            <a:fld id="{DF92A6B5-0D7C-48A8-B49A-953CF10F77E3}" type="slidenum">
              <a:rPr lang="en-US" smtClean="0"/>
              <a:pPr/>
              <a:t>32</a:t>
            </a:fld>
            <a:endParaRPr lang="en-US" dirty="0"/>
          </a:p>
        </p:txBody>
      </p:sp>
      <p:sp>
        <p:nvSpPr>
          <p:cNvPr id="6" name="Rectangle 5"/>
          <p:cNvSpPr/>
          <p:nvPr/>
        </p:nvSpPr>
        <p:spPr>
          <a:xfrm>
            <a:off x="9105900" y="5987018"/>
            <a:ext cx="3048000" cy="369332"/>
          </a:xfrm>
          <a:prstGeom prst="rect">
            <a:avLst/>
          </a:prstGeom>
        </p:spPr>
        <p:txBody>
          <a:bodyPr wrap="square">
            <a:spAutoFit/>
          </a:bodyPr>
          <a:lstStyle/>
          <a:p>
            <a:r>
              <a:rPr lang="en-US" b="1" dirty="0"/>
              <a:t>ECA (</a:t>
            </a:r>
            <a:r>
              <a:rPr lang="en-US" b="1" dirty="0" smtClean="0"/>
              <a:t>Event, Condition</a:t>
            </a:r>
            <a:r>
              <a:rPr lang="en-US" b="1" dirty="0"/>
              <a:t>, Action)</a:t>
            </a:r>
          </a:p>
        </p:txBody>
      </p:sp>
      <p:sp>
        <p:nvSpPr>
          <p:cNvPr id="8" name="TextBox 7">
            <a:extLst>
              <a:ext uri="{FF2B5EF4-FFF2-40B4-BE49-F238E27FC236}">
                <a16:creationId xmlns:a16="http://schemas.microsoft.com/office/drawing/2014/main" xmlns="" id="{FC9368CC-C9AE-4F72-A107-8E9EF85A3044}"/>
              </a:ext>
            </a:extLst>
          </p:cNvPr>
          <p:cNvSpPr txBox="1"/>
          <p:nvPr/>
        </p:nvSpPr>
        <p:spPr>
          <a:xfrm>
            <a:off x="1195086" y="2475878"/>
            <a:ext cx="10520664" cy="3046988"/>
          </a:xfrm>
          <a:prstGeom prst="rect">
            <a:avLst/>
          </a:prstGeom>
          <a:noFill/>
          <a:ln>
            <a:solidFill>
              <a:srgbClr val="3399FF"/>
            </a:solidFill>
          </a:ln>
        </p:spPr>
        <p:txBody>
          <a:bodyPr wrap="square" rtlCol="0">
            <a:spAutoFit/>
          </a:bodyPr>
          <a:lstStyle/>
          <a:p>
            <a:r>
              <a:rPr lang="en-US" sz="2400" b="1" dirty="0"/>
              <a:t>CREATE TRIGGER </a:t>
            </a:r>
            <a:r>
              <a:rPr lang="en-US" sz="2400" b="1" dirty="0" smtClean="0"/>
              <a:t>                              </a:t>
            </a:r>
            <a:r>
              <a:rPr lang="en-US" sz="2400" dirty="0" smtClean="0"/>
              <a:t>SALARY_VIOLATION</a:t>
            </a:r>
            <a:endParaRPr lang="en-US" sz="2400" dirty="0"/>
          </a:p>
          <a:p>
            <a:r>
              <a:rPr lang="en-US" sz="2400" b="1" dirty="0"/>
              <a:t>BEFORE INSERT OR UPDATE OF </a:t>
            </a:r>
            <a:r>
              <a:rPr lang="en-US" sz="2400" b="1" dirty="0" smtClean="0"/>
              <a:t>    </a:t>
            </a:r>
            <a:r>
              <a:rPr lang="en-US" sz="2400" dirty="0" smtClean="0"/>
              <a:t>SALARY</a:t>
            </a:r>
            <a:r>
              <a:rPr lang="en-US" sz="2400" dirty="0"/>
              <a:t>, </a:t>
            </a:r>
            <a:r>
              <a:rPr lang="en-US" sz="2400" dirty="0" smtClean="0"/>
              <a:t>SUPERVISOR_SSN </a:t>
            </a:r>
            <a:r>
              <a:rPr lang="en-US" sz="2400" b="1" dirty="0" smtClean="0"/>
              <a:t>ON</a:t>
            </a:r>
            <a:r>
              <a:rPr lang="en-US" sz="2400" dirty="0" smtClean="0"/>
              <a:t> </a:t>
            </a:r>
            <a:r>
              <a:rPr lang="en-US" sz="2400" dirty="0"/>
              <a:t>EMPLOYEE</a:t>
            </a:r>
          </a:p>
          <a:p>
            <a:r>
              <a:rPr lang="en-US" sz="2400" b="1" dirty="0"/>
              <a:t>FOR EACH ROW</a:t>
            </a:r>
          </a:p>
          <a:p>
            <a:r>
              <a:rPr lang="en-US" sz="2400" dirty="0" smtClean="0"/>
              <a:t>                  </a:t>
            </a:r>
            <a:r>
              <a:rPr lang="en-US" sz="2400" b="1" dirty="0" smtClean="0"/>
              <a:t>WHEN</a:t>
            </a:r>
            <a:r>
              <a:rPr lang="en-US" sz="2400" dirty="0" smtClean="0"/>
              <a:t> (  </a:t>
            </a:r>
            <a:r>
              <a:rPr lang="en-US" sz="2400" dirty="0"/>
              <a:t>NEW.SALARY &gt; ( </a:t>
            </a:r>
            <a:r>
              <a:rPr lang="en-US" sz="2400" b="1" dirty="0"/>
              <a:t>SELECT</a:t>
            </a:r>
            <a:r>
              <a:rPr lang="en-US" sz="2400" dirty="0"/>
              <a:t> SALARY </a:t>
            </a:r>
            <a:r>
              <a:rPr lang="en-US" sz="2400" b="1" dirty="0"/>
              <a:t>FROM</a:t>
            </a:r>
            <a:r>
              <a:rPr lang="en-US" sz="2400" dirty="0"/>
              <a:t> EMPLOYEE</a:t>
            </a:r>
          </a:p>
          <a:p>
            <a:r>
              <a:rPr lang="en-US" sz="2400" dirty="0" smtClean="0"/>
              <a:t>                                                                </a:t>
            </a:r>
            <a:r>
              <a:rPr lang="en-US" sz="2400" b="1" dirty="0" smtClean="0"/>
              <a:t>WHERE</a:t>
            </a:r>
            <a:r>
              <a:rPr lang="en-US" sz="2400" dirty="0" smtClean="0"/>
              <a:t> </a:t>
            </a:r>
            <a:r>
              <a:rPr lang="en-US" sz="2400" dirty="0"/>
              <a:t>SSN = NEW.SUPERVISOR_SSN </a:t>
            </a:r>
            <a:endParaRPr lang="en-US" sz="2400" dirty="0" smtClean="0"/>
          </a:p>
          <a:p>
            <a:r>
              <a:rPr lang="en-US" sz="2400" dirty="0"/>
              <a:t> </a:t>
            </a:r>
            <a:r>
              <a:rPr lang="en-US" sz="2400" dirty="0" smtClean="0"/>
              <a:t>                                                               )</a:t>
            </a:r>
          </a:p>
          <a:p>
            <a:r>
              <a:rPr lang="en-US" sz="2400" dirty="0"/>
              <a:t> </a:t>
            </a:r>
            <a:r>
              <a:rPr lang="en-US" sz="2400" dirty="0" smtClean="0"/>
              <a:t>                               )</a:t>
            </a:r>
            <a:endParaRPr lang="en-US" sz="2400" dirty="0"/>
          </a:p>
          <a:p>
            <a:r>
              <a:rPr lang="en-US" sz="2400" dirty="0" smtClean="0"/>
              <a:t>                   INFORM_SUPERVISOR(</a:t>
            </a:r>
            <a:r>
              <a:rPr lang="en-US" sz="2400" dirty="0" err="1" smtClean="0"/>
              <a:t>NEW.Supervisor_ssn</a:t>
            </a:r>
            <a:r>
              <a:rPr lang="en-US" sz="2400" dirty="0" smtClean="0"/>
              <a:t>, </a:t>
            </a:r>
            <a:r>
              <a:rPr lang="en-US" sz="2400" dirty="0" err="1" smtClean="0"/>
              <a:t>NEW.Ssn</a:t>
            </a:r>
            <a:r>
              <a:rPr lang="en-US" sz="2400" dirty="0" smtClean="0"/>
              <a:t> </a:t>
            </a:r>
            <a:r>
              <a:rPr lang="en-US" sz="2400" dirty="0"/>
              <a:t>);</a:t>
            </a:r>
            <a:endParaRPr lang="en-US" sz="2400" dirty="0"/>
          </a:p>
        </p:txBody>
      </p:sp>
    </p:spTree>
    <p:extLst>
      <p:ext uri="{BB962C8B-B14F-4D97-AF65-F5344CB8AC3E}">
        <p14:creationId xmlns:p14="http://schemas.microsoft.com/office/powerpoint/2010/main" val="1366597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Set of Function on a Set of Values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Syntax: </a:t>
            </a:r>
          </a:p>
          <a:p>
            <a:pPr lvl="1">
              <a:lnSpc>
                <a:spcPct val="100000"/>
              </a:lnSpc>
            </a:pPr>
            <a:r>
              <a:rPr lang="en-US" dirty="0"/>
              <a:t>SELECT </a:t>
            </a:r>
            <a:r>
              <a:rPr lang="en-US" dirty="0" err="1"/>
              <a:t>AggFunc</a:t>
            </a:r>
            <a:r>
              <a:rPr lang="en-US" dirty="0"/>
              <a:t>( attribute ) </a:t>
            </a:r>
          </a:p>
          <a:p>
            <a:pPr lvl="1">
              <a:lnSpc>
                <a:spcPct val="100000"/>
              </a:lnSpc>
            </a:pPr>
            <a:r>
              <a:rPr lang="en-US" dirty="0"/>
              <a:t>Apply the </a:t>
            </a:r>
            <a:r>
              <a:rPr lang="en-US" dirty="0" smtClean="0"/>
              <a:t>aggregate</a:t>
            </a:r>
            <a:r>
              <a:rPr lang="en-US" dirty="0" smtClean="0"/>
              <a:t> </a:t>
            </a:r>
            <a:r>
              <a:rPr lang="en-US" dirty="0"/>
              <a:t>function </a:t>
            </a:r>
            <a:r>
              <a:rPr lang="en-US" b="1" dirty="0" err="1" smtClean="0"/>
              <a:t>AggFunction</a:t>
            </a:r>
            <a:r>
              <a:rPr lang="en-US" dirty="0" smtClean="0"/>
              <a:t> </a:t>
            </a:r>
            <a:r>
              <a:rPr lang="en-US" dirty="0"/>
              <a:t>on the </a:t>
            </a:r>
            <a:r>
              <a:rPr lang="en-US" dirty="0">
                <a:solidFill>
                  <a:srgbClr val="FF0000"/>
                </a:solidFill>
              </a:rPr>
              <a:t>selected set of tuples</a:t>
            </a:r>
            <a:r>
              <a:rPr lang="en-US" dirty="0"/>
              <a:t> returned by the </a:t>
            </a:r>
            <a:r>
              <a:rPr lang="en-US" dirty="0">
                <a:solidFill>
                  <a:srgbClr val="FF0000"/>
                </a:solidFill>
              </a:rPr>
              <a:t>SELECT command</a:t>
            </a: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dirty="0"/>
          </a:p>
        </p:txBody>
      </p:sp>
      <p:sp>
        <p:nvSpPr>
          <p:cNvPr id="5" name="TextBox 4"/>
          <p:cNvSpPr txBox="1"/>
          <p:nvPr/>
        </p:nvSpPr>
        <p:spPr>
          <a:xfrm>
            <a:off x="552450" y="3562350"/>
            <a:ext cx="1866900" cy="646331"/>
          </a:xfrm>
          <a:prstGeom prst="rect">
            <a:avLst/>
          </a:prstGeom>
          <a:noFill/>
          <a:ln>
            <a:solidFill>
              <a:srgbClr val="3399FF"/>
            </a:solidFill>
          </a:ln>
        </p:spPr>
        <p:txBody>
          <a:bodyPr wrap="square" rtlCol="0">
            <a:spAutoFit/>
          </a:bodyPr>
          <a:lstStyle/>
          <a:p>
            <a:r>
              <a:rPr lang="en-US" dirty="0">
                <a:solidFill>
                  <a:srgbClr val="FF0000"/>
                </a:solidFill>
              </a:rPr>
              <a:t>SELECT salary</a:t>
            </a:r>
          </a:p>
          <a:p>
            <a:r>
              <a:rPr lang="en-US" dirty="0">
                <a:solidFill>
                  <a:srgbClr val="FF0000"/>
                </a:solidFill>
              </a:rPr>
              <a:t>FROM  employee</a:t>
            </a:r>
          </a:p>
        </p:txBody>
      </p:sp>
      <p:sp>
        <p:nvSpPr>
          <p:cNvPr id="7" name="TextBox 6"/>
          <p:cNvSpPr txBox="1"/>
          <p:nvPr/>
        </p:nvSpPr>
        <p:spPr>
          <a:xfrm>
            <a:off x="552450" y="4265831"/>
            <a:ext cx="1866900" cy="2585323"/>
          </a:xfrm>
          <a:prstGeom prst="rect">
            <a:avLst/>
          </a:prstGeom>
          <a:noFill/>
          <a:ln>
            <a:solidFill>
              <a:srgbClr val="3399FF"/>
            </a:solidFill>
          </a:ln>
        </p:spPr>
        <p:txBody>
          <a:bodyPr wrap="square" rtlCol="0">
            <a:spAutoFit/>
          </a:bodyPr>
          <a:lstStyle/>
          <a:p>
            <a:r>
              <a:rPr lang="en-US" b="1" dirty="0"/>
              <a:t>SALARY</a:t>
            </a:r>
          </a:p>
          <a:p>
            <a:r>
              <a:rPr lang="en-US" b="1" dirty="0"/>
              <a:t>30000</a:t>
            </a:r>
          </a:p>
          <a:p>
            <a:r>
              <a:rPr lang="en-US" b="1" dirty="0"/>
              <a:t>40000</a:t>
            </a:r>
          </a:p>
          <a:p>
            <a:r>
              <a:rPr lang="en-US" b="1" dirty="0"/>
              <a:t>25000</a:t>
            </a:r>
          </a:p>
          <a:p>
            <a:r>
              <a:rPr lang="en-US" b="1" dirty="0"/>
              <a:t>43000</a:t>
            </a:r>
          </a:p>
          <a:p>
            <a:r>
              <a:rPr lang="en-US" b="1" dirty="0"/>
              <a:t>38000</a:t>
            </a:r>
          </a:p>
          <a:p>
            <a:r>
              <a:rPr lang="en-US" b="1" dirty="0"/>
              <a:t>25000</a:t>
            </a:r>
          </a:p>
          <a:p>
            <a:r>
              <a:rPr lang="en-US" b="1" dirty="0"/>
              <a:t>25000</a:t>
            </a:r>
          </a:p>
          <a:p>
            <a:r>
              <a:rPr lang="en-US" b="1" dirty="0"/>
              <a:t>55000</a:t>
            </a:r>
          </a:p>
        </p:txBody>
      </p:sp>
      <p:sp>
        <p:nvSpPr>
          <p:cNvPr id="8" name="TextBox 7"/>
          <p:cNvSpPr txBox="1"/>
          <p:nvPr/>
        </p:nvSpPr>
        <p:spPr>
          <a:xfrm>
            <a:off x="5010150" y="3562349"/>
            <a:ext cx="7143750" cy="923330"/>
          </a:xfrm>
          <a:prstGeom prst="rect">
            <a:avLst/>
          </a:prstGeom>
          <a:noFill/>
          <a:ln>
            <a:solidFill>
              <a:srgbClr val="3399FF"/>
            </a:solidFill>
          </a:ln>
        </p:spPr>
        <p:txBody>
          <a:bodyPr wrap="square" rtlCol="0">
            <a:spAutoFit/>
          </a:bodyPr>
          <a:lstStyle/>
          <a:p>
            <a:r>
              <a:rPr lang="en-US" dirty="0"/>
              <a:t>SELECT SUM(salary), AVG(salary), MAX(salary), </a:t>
            </a:r>
          </a:p>
          <a:p>
            <a:r>
              <a:rPr lang="en-US" dirty="0"/>
              <a:t>              MIN(salary), COUNT(salary), COUNT( DISTINCT salary )</a:t>
            </a:r>
          </a:p>
          <a:p>
            <a:r>
              <a:rPr lang="en-US" dirty="0"/>
              <a:t>FROM   employee</a:t>
            </a:r>
          </a:p>
        </p:txBody>
      </p:sp>
      <p:grpSp>
        <p:nvGrpSpPr>
          <p:cNvPr id="11" name="Group 10"/>
          <p:cNvGrpSpPr/>
          <p:nvPr/>
        </p:nvGrpSpPr>
        <p:grpSpPr>
          <a:xfrm>
            <a:off x="2838450" y="4819649"/>
            <a:ext cx="9334499" cy="923330"/>
            <a:chOff x="2667000" y="4819649"/>
            <a:chExt cx="9334499" cy="923330"/>
          </a:xfrm>
        </p:grpSpPr>
        <p:sp>
          <p:nvSpPr>
            <p:cNvPr id="9" name="TextBox 8"/>
            <p:cNvSpPr txBox="1"/>
            <p:nvPr/>
          </p:nvSpPr>
          <p:spPr>
            <a:xfrm>
              <a:off x="2667000" y="4819649"/>
              <a:ext cx="9334499" cy="923330"/>
            </a:xfrm>
            <a:prstGeom prst="rect">
              <a:avLst/>
            </a:prstGeom>
            <a:noFill/>
            <a:ln>
              <a:solidFill>
                <a:srgbClr val="3399FF"/>
              </a:solidFill>
            </a:ln>
          </p:spPr>
          <p:txBody>
            <a:bodyPr wrap="square" rtlCol="0">
              <a:spAutoFit/>
            </a:bodyPr>
            <a:lstStyle/>
            <a:p>
              <a:r>
                <a:rPr lang="en-US" dirty="0"/>
                <a:t> SUM(SALARY) AVG(SALARY) MAX(SALARY) MIN(SALARY) COUNT(SALARY) COUNT(DISTINCT salary)</a:t>
              </a:r>
            </a:p>
            <a:p>
              <a:r>
                <a:rPr lang="en-US" dirty="0"/>
                <a:t>     </a:t>
              </a:r>
            </a:p>
            <a:p>
              <a:r>
                <a:rPr lang="en-US" dirty="0"/>
                <a:t>            281000              35125              55000              25000                           8                                          6</a:t>
              </a:r>
            </a:p>
          </p:txBody>
        </p:sp>
        <p:cxnSp>
          <p:nvCxnSpPr>
            <p:cNvPr id="10" name="Straight Connector 9"/>
            <p:cNvCxnSpPr/>
            <p:nvPr/>
          </p:nvCxnSpPr>
          <p:spPr>
            <a:xfrm>
              <a:off x="4114800" y="4819649"/>
              <a:ext cx="0" cy="92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00675" y="4819649"/>
              <a:ext cx="0" cy="92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34175" y="4819649"/>
              <a:ext cx="0" cy="92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029575" y="4819649"/>
              <a:ext cx="0" cy="92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582150" y="4819649"/>
              <a:ext cx="0" cy="92333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62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Result of Aggregate Functions in Queries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Query</a:t>
            </a:r>
          </a:p>
          <a:p>
            <a:pPr lvl="1">
              <a:lnSpc>
                <a:spcPct val="100000"/>
              </a:lnSpc>
            </a:pPr>
            <a:r>
              <a:rPr lang="en-US" dirty="0"/>
              <a:t>Find the </a:t>
            </a:r>
            <a:r>
              <a:rPr lang="en-US" dirty="0" err="1"/>
              <a:t>fname</a:t>
            </a:r>
            <a:r>
              <a:rPr lang="en-US" dirty="0"/>
              <a:t> and </a:t>
            </a:r>
            <a:r>
              <a:rPr lang="en-US" dirty="0" err="1"/>
              <a:t>lname</a:t>
            </a:r>
            <a:r>
              <a:rPr lang="en-US" dirty="0"/>
              <a:t> of the employee in the </a:t>
            </a:r>
            <a:r>
              <a:rPr lang="en-US" b="1" dirty="0"/>
              <a:t>'Research' department </a:t>
            </a:r>
            <a:r>
              <a:rPr lang="en-US" dirty="0"/>
              <a:t>that earns </a:t>
            </a:r>
            <a:r>
              <a:rPr lang="en-US" dirty="0">
                <a:solidFill>
                  <a:srgbClr val="FF0000"/>
                </a:solidFill>
              </a:rPr>
              <a:t>more than the average salary within the 'Research' department</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marL="228600" lvl="1">
              <a:spcBef>
                <a:spcPts val="1000"/>
              </a:spcBef>
            </a:pPr>
            <a:r>
              <a:rPr lang="en-US" sz="2800" dirty="0"/>
              <a:t>Reason:</a:t>
            </a:r>
          </a:p>
          <a:p>
            <a:pPr lvl="1">
              <a:lnSpc>
                <a:spcPct val="100000"/>
              </a:lnSpc>
            </a:pPr>
            <a:r>
              <a:rPr lang="en-US" dirty="0"/>
              <a:t>The </a:t>
            </a:r>
            <a:r>
              <a:rPr lang="en-US" b="1" dirty="0"/>
              <a:t>employee</a:t>
            </a:r>
            <a:r>
              <a:rPr lang="en-US" dirty="0"/>
              <a:t> whose salary </a:t>
            </a:r>
            <a:r>
              <a:rPr lang="en-US" dirty="0">
                <a:solidFill>
                  <a:srgbClr val="FF0000"/>
                </a:solidFill>
              </a:rPr>
              <a:t>is greater than </a:t>
            </a:r>
            <a:r>
              <a:rPr lang="en-US" dirty="0"/>
              <a:t>the average salary of the Research department, may:</a:t>
            </a: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dirty="0"/>
          </a:p>
        </p:txBody>
      </p:sp>
      <p:sp>
        <p:nvSpPr>
          <p:cNvPr id="16" name="TextBox 15"/>
          <p:cNvSpPr txBox="1"/>
          <p:nvPr/>
        </p:nvSpPr>
        <p:spPr>
          <a:xfrm>
            <a:off x="1681734" y="3151737"/>
            <a:ext cx="6694170" cy="1477328"/>
          </a:xfrm>
          <a:prstGeom prst="rect">
            <a:avLst/>
          </a:prstGeom>
          <a:noFill/>
          <a:ln>
            <a:solidFill>
              <a:srgbClr val="3399FF"/>
            </a:solidFill>
          </a:ln>
        </p:spPr>
        <p:txBody>
          <a:bodyPr wrap="square" rtlCol="0">
            <a:spAutoFit/>
          </a:bodyPr>
          <a:lstStyle/>
          <a:p>
            <a:r>
              <a:rPr lang="en-US" dirty="0"/>
              <a:t>SELECT    </a:t>
            </a:r>
            <a:r>
              <a:rPr lang="en-US" dirty="0" err="1"/>
              <a:t>fname</a:t>
            </a:r>
            <a:r>
              <a:rPr lang="en-US" dirty="0"/>
              <a:t>, </a:t>
            </a:r>
            <a:r>
              <a:rPr lang="en-US" dirty="0" err="1"/>
              <a:t>lname</a:t>
            </a:r>
            <a:endParaRPr lang="en-US" dirty="0"/>
          </a:p>
          <a:p>
            <a:r>
              <a:rPr lang="en-US" dirty="0"/>
              <a:t>FROM     employee </a:t>
            </a:r>
          </a:p>
          <a:p>
            <a:r>
              <a:rPr lang="en-US" dirty="0"/>
              <a:t>WHERE   salary &gt; ( SELECT  AVG(salary)</a:t>
            </a:r>
          </a:p>
          <a:p>
            <a:r>
              <a:rPr lang="en-US" dirty="0"/>
              <a:t>                                 FROM   employee, department              </a:t>
            </a:r>
          </a:p>
          <a:p>
            <a:r>
              <a:rPr lang="en-US" dirty="0"/>
              <a:t>                                 WHERE  </a:t>
            </a:r>
            <a:r>
              <a:rPr lang="en-US" dirty="0" err="1"/>
              <a:t>dno</a:t>
            </a:r>
            <a:r>
              <a:rPr lang="en-US" dirty="0"/>
              <a:t> = </a:t>
            </a:r>
            <a:r>
              <a:rPr lang="en-US" dirty="0" err="1"/>
              <a:t>dnumber</a:t>
            </a:r>
            <a:r>
              <a:rPr lang="en-US" dirty="0"/>
              <a:t> AND  </a:t>
            </a:r>
            <a:r>
              <a:rPr lang="en-US" dirty="0" err="1"/>
              <a:t>dname</a:t>
            </a:r>
            <a:r>
              <a:rPr lang="en-US" dirty="0"/>
              <a:t> = 'Research')</a:t>
            </a:r>
            <a:endParaRPr lang="en-US" dirty="0">
              <a:solidFill>
                <a:srgbClr val="FF0000"/>
              </a:solidFill>
            </a:endParaRPr>
          </a:p>
        </p:txBody>
      </p:sp>
      <p:sp>
        <p:nvSpPr>
          <p:cNvPr id="6" name="TextBox 5"/>
          <p:cNvSpPr txBox="1"/>
          <p:nvPr/>
        </p:nvSpPr>
        <p:spPr>
          <a:xfrm>
            <a:off x="9217152" y="4241445"/>
            <a:ext cx="1828800" cy="461665"/>
          </a:xfrm>
          <a:prstGeom prst="rect">
            <a:avLst/>
          </a:prstGeom>
          <a:noFill/>
        </p:spPr>
        <p:txBody>
          <a:bodyPr wrap="square" rtlCol="0">
            <a:spAutoFit/>
          </a:bodyPr>
          <a:lstStyle/>
          <a:p>
            <a:r>
              <a:rPr lang="en-US" sz="2400" dirty="0">
                <a:solidFill>
                  <a:srgbClr val="FF0000"/>
                </a:solidFill>
              </a:rPr>
              <a:t>Correct?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734" y="6210046"/>
            <a:ext cx="4591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917" y="4883150"/>
            <a:ext cx="7561263"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784089" y="4269448"/>
            <a:ext cx="1139422" cy="461665"/>
          </a:xfrm>
          <a:prstGeom prst="rect">
            <a:avLst/>
          </a:prstGeom>
          <a:noFill/>
        </p:spPr>
        <p:txBody>
          <a:bodyPr wrap="square" rtlCol="0">
            <a:spAutoFit/>
          </a:bodyPr>
          <a:lstStyle/>
          <a:p>
            <a:r>
              <a:rPr lang="en-US" sz="2400" dirty="0" smtClean="0">
                <a:solidFill>
                  <a:srgbClr val="FF0000"/>
                </a:solidFill>
              </a:rPr>
              <a:t>No!</a:t>
            </a:r>
            <a:endParaRPr lang="en-US" sz="2400" dirty="0">
              <a:solidFill>
                <a:srgbClr val="FF0000"/>
              </a:solidFill>
            </a:endParaRPr>
          </a:p>
        </p:txBody>
      </p:sp>
    </p:spTree>
    <p:extLst>
      <p:ext uri="{BB962C8B-B14F-4D97-AF65-F5344CB8AC3E}">
        <p14:creationId xmlns:p14="http://schemas.microsoft.com/office/powerpoint/2010/main" val="305497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51"/>
                                        </p:tgtEl>
                                        <p:attrNameLst>
                                          <p:attrName>style.visibility</p:attrName>
                                        </p:attrNameLst>
                                      </p:cBhvr>
                                      <p:to>
                                        <p:strVal val="visible"/>
                                      </p:to>
                                    </p:set>
                                    <p:anim calcmode="lin" valueType="num">
                                      <p:cBhvr additive="base">
                                        <p:cTn id="39" dur="500" fill="hold"/>
                                        <p:tgtEl>
                                          <p:spTgt spid="2051"/>
                                        </p:tgtEl>
                                        <p:attrNameLst>
                                          <p:attrName>ppt_x</p:attrName>
                                        </p:attrNameLst>
                                      </p:cBhvr>
                                      <p:tavLst>
                                        <p:tav tm="0">
                                          <p:val>
                                            <p:strVal val="#ppt_x"/>
                                          </p:val>
                                        </p:tav>
                                        <p:tav tm="100000">
                                          <p:val>
                                            <p:strVal val="#ppt_x"/>
                                          </p:val>
                                        </p:tav>
                                      </p:tavLst>
                                    </p:anim>
                                    <p:anim calcmode="lin" valueType="num">
                                      <p:cBhvr additive="base">
                                        <p:cTn id="4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Groups with Common Attribute Values: Grouping Attributes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b="1" dirty="0"/>
              <a:t>Grouping</a:t>
            </a:r>
            <a:r>
              <a:rPr lang="en-US" sz="2800" dirty="0"/>
              <a:t> is used to create </a:t>
            </a:r>
            <a:r>
              <a:rPr lang="en-US" sz="2800" b="1" dirty="0"/>
              <a:t>subgroups</a:t>
            </a:r>
            <a:r>
              <a:rPr lang="en-US" sz="2800" dirty="0"/>
              <a:t> of tuples before </a:t>
            </a:r>
            <a:r>
              <a:rPr lang="en-US" sz="2800" b="1" dirty="0"/>
              <a:t>summarization</a:t>
            </a:r>
          </a:p>
          <a:p>
            <a:pPr marL="228600" lvl="1">
              <a:spcBef>
                <a:spcPts val="1000"/>
              </a:spcBef>
            </a:pPr>
            <a:r>
              <a:rPr lang="en-US" sz="2800" dirty="0"/>
              <a:t>Forming groups by </a:t>
            </a:r>
            <a:r>
              <a:rPr lang="en-US" sz="2800" b="1" dirty="0"/>
              <a:t>attribute values</a:t>
            </a:r>
          </a:p>
          <a:p>
            <a:pPr lvl="1">
              <a:lnSpc>
                <a:spcPct val="100000"/>
              </a:lnSpc>
            </a:pPr>
            <a:r>
              <a:rPr lang="en-US" dirty="0"/>
              <a:t>Each group (partition) will consist of the tuples that have the same value of some attribute(s), called the </a:t>
            </a:r>
            <a:r>
              <a:rPr lang="en-US" b="1" dirty="0"/>
              <a:t>grouping attribute(s)</a:t>
            </a:r>
            <a:r>
              <a:rPr lang="en-US" dirty="0"/>
              <a:t>.</a:t>
            </a:r>
          </a:p>
          <a:p>
            <a:pPr lvl="1">
              <a:lnSpc>
                <a:spcPct val="100000"/>
              </a:lnSpc>
            </a:pPr>
            <a:r>
              <a:rPr lang="en-US" dirty="0"/>
              <a:t>Example: grouping </a:t>
            </a:r>
            <a:r>
              <a:rPr lang="en-US" dirty="0">
                <a:solidFill>
                  <a:srgbClr val="FF0000"/>
                </a:solidFill>
              </a:rPr>
              <a:t>employee tuples </a:t>
            </a:r>
            <a:r>
              <a:rPr lang="en-US" dirty="0"/>
              <a:t>by their </a:t>
            </a:r>
            <a:r>
              <a:rPr lang="en-US" dirty="0" err="1">
                <a:solidFill>
                  <a:srgbClr val="FF0000"/>
                </a:solidFill>
              </a:rPr>
              <a:t>dno</a:t>
            </a:r>
            <a:r>
              <a:rPr lang="en-US" dirty="0"/>
              <a:t> value:</a:t>
            </a:r>
          </a:p>
        </p:txBody>
      </p:sp>
      <p:sp>
        <p:nvSpPr>
          <p:cNvPr id="4" name="Slide Number Placeholder 3"/>
          <p:cNvSpPr>
            <a:spLocks noGrp="1"/>
          </p:cNvSpPr>
          <p:nvPr>
            <p:ph type="sldNum" sz="quarter" idx="12"/>
          </p:nvPr>
        </p:nvSpPr>
        <p:spPr/>
        <p:txBody>
          <a:bodyPr/>
          <a:lstStyle/>
          <a:p>
            <a:fld id="{DF92A6B5-0D7C-48A8-B49A-953CF10F77E3}" type="slidenum">
              <a:rPr lang="en-US" smtClean="0"/>
              <a:pPr/>
              <a:t>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49" y="1225550"/>
            <a:ext cx="7275513"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6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Slide Number Placeholder 3"/>
          <p:cNvSpPr>
            <a:spLocks noGrp="1"/>
          </p:cNvSpPr>
          <p:nvPr>
            <p:ph type="sldNum" sz="quarter" idx="12"/>
          </p:nvPr>
        </p:nvSpPr>
        <p:spPr/>
        <p:txBody>
          <a:bodyPr/>
          <a:lstStyle/>
          <a:p>
            <a:fld id="{DF92A6B5-0D7C-48A8-B49A-953CF10F77E3}" type="slidenum">
              <a:rPr lang="en-US" smtClean="0"/>
              <a:pPr/>
              <a:t>7</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256" y="892175"/>
            <a:ext cx="6770687"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5812" y="5360894"/>
            <a:ext cx="4285129" cy="369332"/>
          </a:xfrm>
          <a:prstGeom prst="rect">
            <a:avLst/>
          </a:prstGeom>
          <a:noFill/>
        </p:spPr>
        <p:txBody>
          <a:bodyPr wrap="square" rtlCol="0">
            <a:spAutoFit/>
          </a:bodyPr>
          <a:lstStyle/>
          <a:p>
            <a:r>
              <a:rPr lang="en-US" dirty="0"/>
              <a:t>Grouping attribute: </a:t>
            </a:r>
            <a:r>
              <a:rPr lang="en-US" dirty="0" err="1">
                <a:solidFill>
                  <a:srgbClr val="FF0000"/>
                </a:solidFill>
              </a:rPr>
              <a:t>dno</a:t>
            </a:r>
            <a:r>
              <a:rPr lang="en-US" dirty="0"/>
              <a:t> and </a:t>
            </a:r>
            <a:r>
              <a:rPr lang="en-US" dirty="0">
                <a:solidFill>
                  <a:srgbClr val="FF0000"/>
                </a:solidFill>
              </a:rPr>
              <a:t>sex</a:t>
            </a:r>
          </a:p>
        </p:txBody>
      </p:sp>
    </p:spTree>
    <p:extLst>
      <p:ext uri="{BB962C8B-B14F-4D97-AF65-F5344CB8AC3E}">
        <p14:creationId xmlns:p14="http://schemas.microsoft.com/office/powerpoint/2010/main" val="2951234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Groups with Common Attribute Values: Grouping Attributes (cont.)</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b="1" dirty="0"/>
              <a:t>GROUP BY</a:t>
            </a:r>
            <a:r>
              <a:rPr lang="en-US" sz="2800" dirty="0"/>
              <a:t> clause for this purpose</a:t>
            </a:r>
            <a:endParaRPr lang="en-US" sz="2800" b="1" dirty="0"/>
          </a:p>
          <a:p>
            <a:pPr lvl="1">
              <a:lnSpc>
                <a:spcPct val="100000"/>
              </a:lnSpc>
            </a:pPr>
            <a:r>
              <a:rPr lang="en-US" dirty="0"/>
              <a:t>Syntax</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marL="228600" lvl="1">
              <a:spcBef>
                <a:spcPts val="1000"/>
              </a:spcBef>
            </a:pPr>
            <a:r>
              <a:rPr lang="en-US" sz="2800" dirty="0"/>
              <a:t>Example: </a:t>
            </a:r>
          </a:p>
          <a:p>
            <a:pPr lvl="1">
              <a:lnSpc>
                <a:spcPct val="100000"/>
              </a:lnSpc>
            </a:pPr>
            <a:r>
              <a:rPr lang="en-US" dirty="0"/>
              <a:t>For </a:t>
            </a:r>
            <a:r>
              <a:rPr lang="en-US" dirty="0">
                <a:solidFill>
                  <a:srgbClr val="FF0000"/>
                </a:solidFill>
              </a:rPr>
              <a:t>each department</a:t>
            </a:r>
            <a:r>
              <a:rPr lang="en-US" dirty="0"/>
              <a:t>, find the </a:t>
            </a:r>
            <a:r>
              <a:rPr lang="en-US" dirty="0">
                <a:solidFill>
                  <a:srgbClr val="FF0000"/>
                </a:solidFill>
              </a:rPr>
              <a:t>total salary </a:t>
            </a:r>
            <a:r>
              <a:rPr lang="en-US" dirty="0"/>
              <a:t>paid to employees of that department</a:t>
            </a:r>
          </a:p>
        </p:txBody>
      </p:sp>
      <p:sp>
        <p:nvSpPr>
          <p:cNvPr id="4" name="Slide Number Placeholder 3"/>
          <p:cNvSpPr>
            <a:spLocks noGrp="1"/>
          </p:cNvSpPr>
          <p:nvPr>
            <p:ph type="sldNum" sz="quarter" idx="12"/>
          </p:nvPr>
        </p:nvSpPr>
        <p:spPr/>
        <p:txBody>
          <a:bodyPr/>
          <a:lstStyle/>
          <a:p>
            <a:fld id="{DF92A6B5-0D7C-48A8-B49A-953CF10F77E3}" type="slidenum">
              <a:rPr lang="en-US" smtClean="0"/>
              <a:pPr/>
              <a:t>8</a:t>
            </a:fld>
            <a:endParaRPr lang="en-US" dirty="0"/>
          </a:p>
        </p:txBody>
      </p:sp>
      <p:sp>
        <p:nvSpPr>
          <p:cNvPr id="6" name="TextBox 5"/>
          <p:cNvSpPr txBox="1"/>
          <p:nvPr/>
        </p:nvSpPr>
        <p:spPr>
          <a:xfrm>
            <a:off x="1556228" y="2825167"/>
            <a:ext cx="3786737" cy="1200329"/>
          </a:xfrm>
          <a:prstGeom prst="rect">
            <a:avLst/>
          </a:prstGeom>
          <a:noFill/>
          <a:ln>
            <a:solidFill>
              <a:srgbClr val="3399FF"/>
            </a:solidFill>
          </a:ln>
        </p:spPr>
        <p:txBody>
          <a:bodyPr wrap="square" rtlCol="0">
            <a:spAutoFit/>
          </a:bodyPr>
          <a:lstStyle/>
          <a:p>
            <a:r>
              <a:rPr lang="en-US" dirty="0"/>
              <a:t>SELECT         ...</a:t>
            </a:r>
          </a:p>
          <a:p>
            <a:r>
              <a:rPr lang="en-US" dirty="0"/>
              <a:t>FROM           relation-list</a:t>
            </a:r>
          </a:p>
          <a:p>
            <a:r>
              <a:rPr lang="en-US" dirty="0"/>
              <a:t>WHERE         tuple-</a:t>
            </a:r>
            <a:r>
              <a:rPr lang="en-US" dirty="0" err="1"/>
              <a:t>boolean</a:t>
            </a:r>
            <a:r>
              <a:rPr lang="en-US" dirty="0"/>
              <a:t>-condition      </a:t>
            </a:r>
          </a:p>
          <a:p>
            <a:r>
              <a:rPr lang="en-US" dirty="0">
                <a:solidFill>
                  <a:srgbClr val="FF0000"/>
                </a:solidFill>
              </a:rPr>
              <a:t>GROUP BY    grouping-attributes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339" y="2054833"/>
            <a:ext cx="52387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865" y="2711046"/>
            <a:ext cx="30289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8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with Multiple Common Attribute Values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Query:</a:t>
            </a:r>
          </a:p>
          <a:p>
            <a:pPr lvl="1">
              <a:lnSpc>
                <a:spcPct val="100000"/>
              </a:lnSpc>
            </a:pPr>
            <a:r>
              <a:rPr lang="en-US" dirty="0"/>
              <a:t>Find the total salary paid to </a:t>
            </a:r>
            <a:r>
              <a:rPr lang="en-US" b="1" dirty="0"/>
              <a:t>male</a:t>
            </a:r>
            <a:r>
              <a:rPr lang="en-US" dirty="0"/>
              <a:t> and </a:t>
            </a:r>
            <a:r>
              <a:rPr lang="en-US" b="1" dirty="0"/>
              <a:t>female</a:t>
            </a:r>
            <a:r>
              <a:rPr lang="en-US" dirty="0"/>
              <a:t> employees (separate total) for </a:t>
            </a:r>
            <a:r>
              <a:rPr lang="en-US" b="1" dirty="0"/>
              <a:t>each department</a:t>
            </a:r>
          </a:p>
          <a:p>
            <a:pPr marL="228600" lvl="1">
              <a:spcBef>
                <a:spcPts val="1000"/>
              </a:spcBef>
            </a:pPr>
            <a:r>
              <a:rPr lang="en-US" sz="2800" dirty="0"/>
              <a:t>Solution:</a:t>
            </a:r>
          </a:p>
        </p:txBody>
      </p:sp>
      <p:sp>
        <p:nvSpPr>
          <p:cNvPr id="4" name="Slide Number Placeholder 3"/>
          <p:cNvSpPr>
            <a:spLocks noGrp="1"/>
          </p:cNvSpPr>
          <p:nvPr>
            <p:ph type="sldNum" sz="quarter" idx="12"/>
          </p:nvPr>
        </p:nvSpPr>
        <p:spPr/>
        <p:txBody>
          <a:bodyPr/>
          <a:lstStyle/>
          <a:p>
            <a:fld id="{DF92A6B5-0D7C-48A8-B49A-953CF10F77E3}" type="slidenum">
              <a:rPr lang="en-US" smtClean="0"/>
              <a:pPr/>
              <a:t>9</a:t>
            </a:fld>
            <a:endParaRPr lang="en-US" dirty="0"/>
          </a:p>
        </p:txBody>
      </p:sp>
      <p:pic>
        <p:nvPicPr>
          <p:cNvPr id="7" name="Picture 6">
            <a:extLst>
              <a:ext uri="{FF2B5EF4-FFF2-40B4-BE49-F238E27FC236}">
                <a16:creationId xmlns:a16="http://schemas.microsoft.com/office/drawing/2014/main" xmlns="" id="{9083C1E9-F747-4456-862C-2A40DB92408D}"/>
              </a:ext>
            </a:extLst>
          </p:cNvPr>
          <p:cNvPicPr>
            <a:picLocks noChangeAspect="1"/>
          </p:cNvPicPr>
          <p:nvPr/>
        </p:nvPicPr>
        <p:blipFill>
          <a:blip r:embed="rId3"/>
          <a:stretch>
            <a:fillRect/>
          </a:stretch>
        </p:blipFill>
        <p:spPr>
          <a:xfrm>
            <a:off x="2040886" y="3559570"/>
            <a:ext cx="4552381" cy="3161905"/>
          </a:xfrm>
          <a:prstGeom prst="rect">
            <a:avLst/>
          </a:prstGeom>
        </p:spPr>
      </p:pic>
    </p:spTree>
    <p:extLst>
      <p:ext uri="{BB962C8B-B14F-4D97-AF65-F5344CB8AC3E}">
        <p14:creationId xmlns:p14="http://schemas.microsoft.com/office/powerpoint/2010/main" val="3604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5805</TotalTime>
  <Words>2405</Words>
  <Application>Microsoft Office PowerPoint</Application>
  <PresentationFormat>Custom</PresentationFormat>
  <Paragraphs>417</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Chapter 7: More SQL</vt:lpstr>
      <vt:lpstr>Content</vt:lpstr>
      <vt:lpstr>Aggregate Functions in SQL</vt:lpstr>
      <vt:lpstr>Applying Set of Function on a Set of Values</vt:lpstr>
      <vt:lpstr>Using the Result of Aggregate Functions in Queries</vt:lpstr>
      <vt:lpstr>Forming Groups with Common Attribute Values: Grouping Attributes</vt:lpstr>
      <vt:lpstr>Another Example:</vt:lpstr>
      <vt:lpstr>Forming Groups with Common Attribute Values: Grouping Attributes (cont.)</vt:lpstr>
      <vt:lpstr>Grouping with Multiple Common Attribute Values</vt:lpstr>
      <vt:lpstr>Note on Output Format</vt:lpstr>
      <vt:lpstr>Execution of an SQL Query with GROUP BY Clause</vt:lpstr>
      <vt:lpstr>PowerPoint Presentation</vt:lpstr>
      <vt:lpstr>Effect of the GROUP BY on Common Attribute Values</vt:lpstr>
      <vt:lpstr>Effect of the GROUP BY on Common Attribute Values (cont.)</vt:lpstr>
      <vt:lpstr>Examples of GROUP BY Queries</vt:lpstr>
      <vt:lpstr>Flashback: Data Independency</vt:lpstr>
      <vt:lpstr>Concept of a View in SQL</vt:lpstr>
      <vt:lpstr>Example Temporary Relation</vt:lpstr>
      <vt:lpstr>Example Temporary Relation (cont.)</vt:lpstr>
      <vt:lpstr>Creating View (Virtual Relations)</vt:lpstr>
      <vt:lpstr>Creating View (Virtual Relations) (Example)</vt:lpstr>
      <vt:lpstr>Why Do We Introduce the Concept of View</vt:lpstr>
      <vt:lpstr>Views as Authorization Mechanism</vt:lpstr>
      <vt:lpstr>Keep View be Up-to-Date</vt:lpstr>
      <vt:lpstr>View is Computed on the fly</vt:lpstr>
      <vt:lpstr>View is Computed on the fly (cont.)</vt:lpstr>
      <vt:lpstr>Modifying Existing Relations: Altering and Dropping</vt:lpstr>
      <vt:lpstr>Modifying Existing Relations: Altering and Dropping (cont.)</vt:lpstr>
      <vt:lpstr>Modifying Existing Relations: Altering and Dropping (cont.)</vt:lpstr>
      <vt:lpstr>Create Assertion</vt:lpstr>
      <vt:lpstr>Create Trigger</vt:lpstr>
      <vt:lpstr>Create Trigger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Relational Model</dc:title>
  <dc:creator>Alex Ratner</dc:creator>
  <cp:lastModifiedBy>Zaobo He</cp:lastModifiedBy>
  <cp:revision>685</cp:revision>
  <dcterms:created xsi:type="dcterms:W3CDTF">2015-11-11T19:16:09Z</dcterms:created>
  <dcterms:modified xsi:type="dcterms:W3CDTF">2017-10-04T16:02:16Z</dcterms:modified>
</cp:coreProperties>
</file>