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81" r:id="rId10"/>
    <p:sldId id="282" r:id="rId11"/>
    <p:sldId id="279" r:id="rId12"/>
    <p:sldId id="283" r:id="rId13"/>
    <p:sldId id="273" r:id="rId14"/>
    <p:sldId id="284" r:id="rId15"/>
    <p:sldId id="27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8" r:id="rId28"/>
    <p:sldId id="278" r:id="rId29"/>
    <p:sldId id="296" r:id="rId30"/>
    <p:sldId id="297" r:id="rId31"/>
    <p:sldId id="298" r:id="rId32"/>
    <p:sldId id="299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5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2B3AC-C6F8-954F-BFF1-07AC1DC37C5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EFBD-4832-2947-9D74-7C399624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52C4D-A83B-CF40-B150-1285965AEB3F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1D84-8DB9-D944-A318-1F772441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2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499F-F41F-754F-9B7E-C4D15A57FDDD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511-14A3-284B-994F-17A850F188F2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316F-4887-F44A-AAE8-6B77BEE294CC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7D3-83D7-664C-8780-303740DDF3A6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5349-BA99-A042-BDAD-ADA72D65027F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6D8E-8B1B-0846-996B-7E4616E9F86D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9BA2-F205-2C42-95B3-0EB5B1FC73BE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D4BF-E44D-2A4F-9B6E-F750A0166124}" type="datetime1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6AE-4998-0D4F-9295-A33979DE2E81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8E3-6BE8-1946-B0A8-DFF642CD41D8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C5F3-CCC2-E441-A7E2-F2A736BE97B3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F20C91E-7A38-D545-AFAE-E580416B89A6}" type="datetime1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Review_01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X={1, 4} and Y={2, 3, 6}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7463" y="2433011"/>
            <a:ext cx="1146468" cy="2582689"/>
            <a:chOff x="483818" y="2433010"/>
            <a:chExt cx="1146468" cy="2582689"/>
          </a:xfrm>
        </p:grpSpPr>
        <p:grpSp>
          <p:nvGrpSpPr>
            <p:cNvPr id="4" name="Group 3"/>
            <p:cNvGrpSpPr/>
            <p:nvPr/>
          </p:nvGrpSpPr>
          <p:grpSpPr>
            <a:xfrm>
              <a:off x="606739" y="2433010"/>
              <a:ext cx="346343" cy="735985"/>
              <a:chOff x="742118" y="1676742"/>
              <a:chExt cx="346343" cy="7359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42118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69877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512512" y="4554034"/>
              <a:ext cx="85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{2,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96895" y="2444453"/>
            <a:ext cx="1187986" cy="2582689"/>
            <a:chOff x="483818" y="2433010"/>
            <a:chExt cx="1187986" cy="2582689"/>
          </a:xfrm>
        </p:grpSpPr>
        <p:grpSp>
          <p:nvGrpSpPr>
            <p:cNvPr id="24" name="Group 23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69717" y="3925479"/>
              <a:ext cx="368494" cy="657084"/>
              <a:chOff x="5372859" y="4531000"/>
              <a:chExt cx="368494" cy="65708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372859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532700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12512" y="4554034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rgbClr val="0000FF"/>
                  </a:solidFill>
                </a:rPr>
                <a:t>2</a:t>
              </a:r>
              <a:r>
                <a:rPr lang="en-US" sz="2400" dirty="0"/>
                <a:t>, 3,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91633" y="2444453"/>
            <a:ext cx="1491204" cy="2582689"/>
            <a:chOff x="483818" y="2433010"/>
            <a:chExt cx="1491204" cy="2582689"/>
          </a:xfrm>
        </p:grpSpPr>
        <p:grpSp>
          <p:nvGrpSpPr>
            <p:cNvPr id="42" name="Group 41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878624" y="3925479"/>
              <a:ext cx="368494" cy="657084"/>
              <a:chOff x="5681766" y="4531000"/>
              <a:chExt cx="368494" cy="65708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5681766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841607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512512" y="4554034"/>
              <a:ext cx="1462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dirty="0" smtClean="0"/>
                <a:t>4}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23796" y="2433011"/>
            <a:ext cx="1796125" cy="2582689"/>
            <a:chOff x="483818" y="2433010"/>
            <a:chExt cx="1796125" cy="2582689"/>
          </a:xfrm>
        </p:grpSpPr>
        <p:grpSp>
          <p:nvGrpSpPr>
            <p:cNvPr id="51" name="Group 50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12512" y="4554034"/>
              <a:ext cx="176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37362" y="2455895"/>
            <a:ext cx="2101046" cy="2582689"/>
            <a:chOff x="483818" y="2433010"/>
            <a:chExt cx="2101046" cy="2582689"/>
          </a:xfrm>
        </p:grpSpPr>
        <p:grpSp>
          <p:nvGrpSpPr>
            <p:cNvPr id="60" name="Group 59"/>
            <p:cNvGrpSpPr/>
            <p:nvPr/>
          </p:nvGrpSpPr>
          <p:grpSpPr>
            <a:xfrm>
              <a:off x="938528" y="2433010"/>
              <a:ext cx="346343" cy="735985"/>
              <a:chOff x="1073907" y="1676742"/>
              <a:chExt cx="346343" cy="73598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073907" y="1676742"/>
                <a:ext cx="346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 smtClean="0">
                    <a:solidFill>
                      <a:srgbClr val="FF0000"/>
                    </a:solidFill>
                    <a:latin typeface="Arial"/>
                    <a:cs typeface="Arial"/>
                  </a:rPr>
                  <a:t>i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1190225" y="2138407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1198972" y="3925479"/>
              <a:ext cx="368494" cy="657084"/>
              <a:chOff x="6002114" y="4531000"/>
              <a:chExt cx="368494" cy="65708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002114" y="4726419"/>
                <a:ext cx="36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j</a:t>
                </a:r>
                <a:endParaRPr lang="en-US" sz="2400" b="1" i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161955" y="4531000"/>
                <a:ext cx="0" cy="2743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512512" y="4554034"/>
              <a:ext cx="207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Z={1, 2, 3, 4, 6}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818" y="3026735"/>
              <a:ext cx="1146468" cy="966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en-US" sz="2400" dirty="0"/>
                <a:t>, 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sz="2400" dirty="0" smtClean="0"/>
                <a:t>}                  </a:t>
              </a:r>
              <a:endParaRPr lang="en-US" sz="2400" b="1" dirty="0">
                <a:solidFill>
                  <a:srgbClr val="0000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/>
                <a:t>{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en-US" sz="2400" dirty="0"/>
                <a:t>, </a:t>
              </a:r>
              <a:r>
                <a:rPr lang="en-US" sz="2400" b="1" dirty="0">
                  <a:solidFill>
                    <a:srgbClr val="0000FF"/>
                  </a:solidFill>
                </a:rPr>
                <a:t>6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63467" y="2182634"/>
            <a:ext cx="2743200" cy="461665"/>
            <a:chOff x="4280406" y="1714797"/>
            <a:chExt cx="2743200" cy="461665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5  2  4  7  1  3  2  6 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>
            <a:off x="1411073" y="1740221"/>
            <a:ext cx="11759" cy="42682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03" y="3071492"/>
            <a:ext cx="138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Divide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9899" y="3217067"/>
            <a:ext cx="1709577" cy="461665"/>
            <a:chOff x="4280406" y="1714797"/>
            <a:chExt cx="2743200" cy="461665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5  2  4  7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51877" y="3194237"/>
            <a:ext cx="1709577" cy="461665"/>
            <a:chOff x="4280406" y="1714797"/>
            <a:chExt cx="2743200" cy="461665"/>
          </a:xfrm>
        </p:grpSpPr>
        <p:sp>
          <p:nvSpPr>
            <p:cNvPr id="14" name="Rounded Rectangle 13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1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3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2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0416" y="4106507"/>
            <a:ext cx="833552" cy="461665"/>
            <a:chOff x="4280406" y="1714797"/>
            <a:chExt cx="2743200" cy="461665"/>
          </a:xfrm>
        </p:grpSpPr>
        <p:sp>
          <p:nvSpPr>
            <p:cNvPr id="17" name="Rounded Rectangle 16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5  2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3322" y="4116665"/>
            <a:ext cx="833552" cy="461665"/>
            <a:chOff x="4280406" y="1714797"/>
            <a:chExt cx="2743200" cy="461665"/>
          </a:xfrm>
        </p:grpSpPr>
        <p:sp>
          <p:nvSpPr>
            <p:cNvPr id="20" name="Rounded Rectangle 19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4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34498" y="4116665"/>
            <a:ext cx="833552" cy="461665"/>
            <a:chOff x="4280406" y="1714797"/>
            <a:chExt cx="2743200" cy="461665"/>
          </a:xfrm>
        </p:grpSpPr>
        <p:sp>
          <p:nvSpPr>
            <p:cNvPr id="23" name="Rounded Rectangle 22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1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21351" y="4083678"/>
            <a:ext cx="833552" cy="461665"/>
            <a:chOff x="4280406" y="1714797"/>
            <a:chExt cx="2743200" cy="461665"/>
          </a:xfrm>
        </p:grpSpPr>
        <p:sp>
          <p:nvSpPr>
            <p:cNvPr id="26" name="Rounded Rectangle 25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2</a:t>
              </a:r>
              <a:r>
                <a:rPr lang="en-US" sz="2400" dirty="0" smtClean="0">
                  <a:latin typeface="Arial"/>
                  <a:cs typeface="Arial"/>
                </a:rPr>
                <a:t>  </a:t>
              </a:r>
              <a:r>
                <a:rPr lang="en-US" sz="2400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01620" y="4965415"/>
            <a:ext cx="524653" cy="461665"/>
            <a:chOff x="4280406" y="1714797"/>
            <a:chExt cx="2743200" cy="461665"/>
          </a:xfrm>
        </p:grpSpPr>
        <p:sp>
          <p:nvSpPr>
            <p:cNvPr id="29" name="Rounded Rectangle 28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5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06845" y="4975573"/>
            <a:ext cx="524653" cy="461665"/>
            <a:chOff x="4280406" y="1714797"/>
            <a:chExt cx="2743200" cy="461665"/>
          </a:xfrm>
        </p:grpSpPr>
        <p:sp>
          <p:nvSpPr>
            <p:cNvPr id="32" name="Rounded Rectangle 31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8261" y="4965415"/>
            <a:ext cx="524653" cy="461665"/>
            <a:chOff x="4280406" y="1714797"/>
            <a:chExt cx="2743200" cy="461665"/>
          </a:xfrm>
        </p:grpSpPr>
        <p:sp>
          <p:nvSpPr>
            <p:cNvPr id="35" name="Rounded Rectangle 34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17342" y="4962847"/>
            <a:ext cx="524653" cy="461665"/>
            <a:chOff x="4280406" y="1714797"/>
            <a:chExt cx="2743200" cy="461665"/>
          </a:xfrm>
        </p:grpSpPr>
        <p:sp>
          <p:nvSpPr>
            <p:cNvPr id="38" name="Rounded Rectangle 37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88226" y="4951405"/>
            <a:ext cx="524653" cy="461665"/>
            <a:chOff x="4280406" y="1714797"/>
            <a:chExt cx="2743200" cy="461665"/>
          </a:xfrm>
        </p:grpSpPr>
        <p:sp>
          <p:nvSpPr>
            <p:cNvPr id="41" name="Rounded Rectangle 40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25358" y="4951459"/>
            <a:ext cx="524653" cy="461665"/>
            <a:chOff x="4280406" y="1714797"/>
            <a:chExt cx="2743200" cy="461665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91891" y="4951405"/>
            <a:ext cx="524653" cy="461665"/>
            <a:chOff x="4280406" y="1714797"/>
            <a:chExt cx="2743200" cy="461665"/>
          </a:xfrm>
        </p:grpSpPr>
        <p:sp>
          <p:nvSpPr>
            <p:cNvPr id="47" name="Rounded Rectangle 46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46813" y="4942585"/>
            <a:ext cx="524653" cy="461665"/>
            <a:chOff x="4280406" y="1714797"/>
            <a:chExt cx="2743200" cy="461665"/>
          </a:xfrm>
        </p:grpSpPr>
        <p:sp>
          <p:nvSpPr>
            <p:cNvPr id="50" name="Rounded Rectangle 49"/>
            <p:cNvSpPr/>
            <p:nvPr/>
          </p:nvSpPr>
          <p:spPr>
            <a:xfrm rot="16200000">
              <a:off x="5437668" y="567694"/>
              <a:ext cx="428677" cy="274319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0406" y="1714797"/>
              <a:ext cx="274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/>
                  <a:cs typeface="Arial"/>
                </a:rPr>
                <a:t>6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131498" y="2644299"/>
            <a:ext cx="628914" cy="54993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3"/>
          </p:cNvCxnSpPr>
          <p:nvPr/>
        </p:nvCxnSpPr>
        <p:spPr>
          <a:xfrm flipH="1">
            <a:off x="2527193" y="3678732"/>
            <a:ext cx="298667" cy="43793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1"/>
            <a:endCxn id="30" idx="0"/>
          </p:cNvCxnSpPr>
          <p:nvPr/>
        </p:nvCxnSpPr>
        <p:spPr>
          <a:xfrm flipH="1">
            <a:off x="2163947" y="4545343"/>
            <a:ext cx="363246" cy="42007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4" idx="3"/>
          </p:cNvCxnSpPr>
          <p:nvPr/>
        </p:nvCxnSpPr>
        <p:spPr>
          <a:xfrm>
            <a:off x="5514430" y="2621469"/>
            <a:ext cx="492236" cy="58292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0"/>
          </p:cNvCxnSpPr>
          <p:nvPr/>
        </p:nvCxnSpPr>
        <p:spPr>
          <a:xfrm>
            <a:off x="6321351" y="3655902"/>
            <a:ext cx="416776" cy="42777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1" idx="0"/>
          </p:cNvCxnSpPr>
          <p:nvPr/>
        </p:nvCxnSpPr>
        <p:spPr>
          <a:xfrm>
            <a:off x="6738127" y="4522514"/>
            <a:ext cx="371013" cy="4200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0" idx="3"/>
          </p:cNvCxnSpPr>
          <p:nvPr/>
        </p:nvCxnSpPr>
        <p:spPr>
          <a:xfrm>
            <a:off x="3607240" y="3678732"/>
            <a:ext cx="312859" cy="44809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8" idx="3"/>
          </p:cNvCxnSpPr>
          <p:nvPr/>
        </p:nvCxnSpPr>
        <p:spPr>
          <a:xfrm>
            <a:off x="3920099" y="4568172"/>
            <a:ext cx="359570" cy="40483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2" idx="3"/>
          </p:cNvCxnSpPr>
          <p:nvPr/>
        </p:nvCxnSpPr>
        <p:spPr>
          <a:xfrm>
            <a:off x="2527193" y="4545343"/>
            <a:ext cx="341979" cy="44038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4" idx="3"/>
          </p:cNvCxnSpPr>
          <p:nvPr/>
        </p:nvCxnSpPr>
        <p:spPr>
          <a:xfrm>
            <a:off x="5348035" y="4549117"/>
            <a:ext cx="339650" cy="4125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24" idx="0"/>
          </p:cNvCxnSpPr>
          <p:nvPr/>
        </p:nvCxnSpPr>
        <p:spPr>
          <a:xfrm flipH="1">
            <a:off x="5351274" y="3655902"/>
            <a:ext cx="336412" cy="46076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595688" y="4566888"/>
            <a:ext cx="298667" cy="43793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046918" y="4566888"/>
            <a:ext cx="298667" cy="43793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437010" y="4514808"/>
            <a:ext cx="298667" cy="43793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5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Merge Sort (cont.)</a:t>
            </a:r>
            <a:endParaRPr lang="en-US" dirty="0"/>
          </a:p>
        </p:txBody>
      </p:sp>
      <p:pic>
        <p:nvPicPr>
          <p:cNvPr id="4" name="Picture 3" descr="MergeS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5" y="1400614"/>
            <a:ext cx="7345130" cy="502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16613" y="1757129"/>
            <a:ext cx="0" cy="42907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03" y="3071492"/>
            <a:ext cx="138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Merge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24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2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Key Idea: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400" dirty="0" smtClean="0"/>
              <a:t>Given </a:t>
            </a:r>
            <a:r>
              <a:rPr lang="en-US" sz="2400" dirty="0"/>
              <a:t>a list A, </a:t>
            </a:r>
            <a:r>
              <a:rPr lang="en-US" sz="2400" dirty="0" smtClean="0"/>
              <a:t>partition </a:t>
            </a:r>
            <a:r>
              <a:rPr lang="en-US" sz="2400" dirty="0"/>
              <a:t>A </a:t>
            </a:r>
            <a:r>
              <a:rPr lang="en-US" sz="2400" dirty="0" smtClean="0"/>
              <a:t>into two parts A1 and A2, </a:t>
            </a:r>
            <a:r>
              <a:rPr lang="en-US" sz="2400" dirty="0"/>
              <a:t>where all the elements ∈ A1 </a:t>
            </a:r>
            <a:r>
              <a:rPr lang="en-US" sz="2400" dirty="0" smtClean="0"/>
              <a:t>≤ </a:t>
            </a:r>
            <a:r>
              <a:rPr lang="en-US" sz="2400" dirty="0"/>
              <a:t>those ∈ </a:t>
            </a:r>
            <a:r>
              <a:rPr lang="en-US" sz="2400" dirty="0" smtClean="0"/>
              <a:t>A2, and then recursively sort each </a:t>
            </a:r>
            <a:r>
              <a:rPr lang="en-US" sz="2400" dirty="0"/>
              <a:t>part. </a:t>
            </a:r>
            <a:r>
              <a:rPr lang="en-US" sz="2400" dirty="0" smtClean="0"/>
              <a:t>Quicksort(A</a:t>
            </a:r>
            <a:r>
              <a:rPr lang="en-US" sz="2400" dirty="0"/>
              <a:t>, 1, n) is called to sort n elements. 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Quicksort(A</a:t>
            </a:r>
            <a:r>
              <a:rPr lang="en-US" dirty="0" smtClean="0"/>
              <a:t>, p, r):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if p &lt; r 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Then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=</a:t>
            </a:r>
            <a:r>
              <a:rPr lang="en-US" dirty="0" smtClean="0"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Partition(A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, p, r)			//divide list A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Quicksort(A</a:t>
            </a:r>
            <a:r>
              <a:rPr lang="en-US" dirty="0" smtClean="0"/>
              <a:t>, p, q-1)			//conquer left part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</a:t>
            </a:r>
            <a:r>
              <a:rPr lang="en-US" dirty="0">
                <a:solidFill>
                  <a:srgbClr val="000000"/>
                </a:solidFill>
              </a:rPr>
              <a:t>Quicksort</a:t>
            </a:r>
            <a:r>
              <a:rPr lang="en-US" dirty="0"/>
              <a:t>(A</a:t>
            </a:r>
            <a:r>
              <a:rPr lang="en-US" dirty="0" smtClean="0"/>
              <a:t>, q+</a:t>
            </a:r>
            <a:r>
              <a:rPr lang="en-US" dirty="0"/>
              <a:t>1</a:t>
            </a:r>
            <a:r>
              <a:rPr lang="en-US" dirty="0" smtClean="0"/>
              <a:t>, r)			//conquer right part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93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of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Four Regions: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Index p: points to the first position of sequence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Index r: points to the last position of sequence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Index </a:t>
            </a:r>
            <a:r>
              <a:rPr lang="en-US" sz="2000" dirty="0" err="1" smtClean="0"/>
              <a:t>i</a:t>
            </a:r>
            <a:r>
              <a:rPr lang="en-US" sz="2000" dirty="0" smtClean="0"/>
              <a:t>: points to the last position of part “≤ x”, indicating the region boundary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Index j: points to currently scanning position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258298"/>
            <a:ext cx="674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057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Partition A</a:t>
            </a:r>
            <a:r>
              <a:rPr lang="en-US" sz="2400" dirty="0" smtClean="0"/>
              <a:t> </a:t>
            </a:r>
            <a:r>
              <a:rPr lang="en-US" sz="2400" dirty="0"/>
              <a:t>from A[p] to A</a:t>
            </a:r>
            <a:r>
              <a:rPr lang="en-US" sz="2400" dirty="0" smtClean="0"/>
              <a:t>[r]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FF0000"/>
                </a:solidFill>
              </a:rPr>
              <a:t>pivot A</a:t>
            </a:r>
            <a:r>
              <a:rPr lang="en-US" sz="2400" b="1" dirty="0" smtClean="0">
                <a:solidFill>
                  <a:srgbClr val="FF0000"/>
                </a:solidFill>
              </a:rPr>
              <a:t>[r]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 smtClean="0">
                <a:sym typeface="Symbol" charset="0"/>
              </a:rPr>
              <a:t>Result</a:t>
            </a:r>
            <a:r>
              <a:rPr lang="en-US" sz="2400" dirty="0">
                <a:sym typeface="Symbol" charset="0"/>
              </a:rPr>
              <a:t>: </a:t>
            </a:r>
            <a:endParaRPr lang="en-US" sz="2400" dirty="0" smtClean="0">
              <a:sym typeface="Symbol" charset="0"/>
            </a:endParaRPr>
          </a:p>
          <a:p>
            <a:pPr lvl="1">
              <a:defRPr/>
            </a:pPr>
            <a:r>
              <a:rPr lang="en-US" sz="2000" dirty="0">
                <a:sym typeface="Symbol" charset="0"/>
              </a:rPr>
              <a:t>If p </a:t>
            </a:r>
            <a:r>
              <a:rPr lang="en-US" sz="2000" dirty="0" smtClean="0">
                <a:sym typeface="Symbol" charset="0"/>
              </a:rPr>
              <a:t> k 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,  A[k]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pivot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[r]</a:t>
            </a:r>
            <a:endParaRPr lang="en-US" sz="2000" dirty="0">
              <a:sym typeface="Symbol" charset="0"/>
            </a:endParaRPr>
          </a:p>
          <a:p>
            <a:pPr lvl="1">
              <a:defRPr/>
            </a:pP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+ 1 </a:t>
            </a:r>
            <a:r>
              <a:rPr lang="en-US" sz="2000" dirty="0" smtClean="0">
                <a:sym typeface="Symbol" charset="0"/>
              </a:rPr>
              <a:t> k  j – 1, A[k] &gt;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pivot A[r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]</a:t>
            </a:r>
            <a:endParaRPr lang="en-US" sz="2000" dirty="0" smtClean="0">
              <a:sym typeface="Symbol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ym typeface="Symbol" charset="0"/>
              </a:rPr>
              <a:t>   </a:t>
            </a:r>
            <a:r>
              <a:rPr lang="en-US" sz="2000" dirty="0" smtClean="0"/>
              <a:t>x = A[r]</a:t>
            </a:r>
          </a:p>
          <a:p>
            <a:pPr marL="0" indent="0"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en-US" sz="2000" dirty="0" smtClean="0"/>
              <a:t>p - 1 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for j = p to r – 1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if A[j] </a:t>
            </a:r>
            <a:r>
              <a:rPr lang="en-US" sz="2000" dirty="0">
                <a:sym typeface="Symbol" charset="0"/>
              </a:rPr>
              <a:t></a:t>
            </a:r>
            <a:r>
              <a:rPr lang="en-US" sz="2000" dirty="0" smtClean="0">
                <a:sym typeface="Symbol" charset="0"/>
              </a:rPr>
              <a:t> x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=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+1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exchange A[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] with A[j]</a:t>
            </a: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//move smaller number forward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exchange A[i+1] with A[r]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//move pivot to the middle position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return (i+1)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3" y="3187694"/>
            <a:ext cx="28448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4029071"/>
            <a:ext cx="275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Initially, x = A[r] = 4, </a:t>
            </a:r>
            <a:r>
              <a:rPr lang="en-US" sz="2400" dirty="0" err="1" smtClean="0"/>
              <a:t>i</a:t>
            </a:r>
            <a:r>
              <a:rPr lang="en-US" sz="2400" dirty="0" smtClean="0"/>
              <a:t> = p -1, and j = p. None of the elements have been placed in either of the first two partitions.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3360261"/>
            <a:ext cx="402336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1st Iteration, j = p, A[j] = 2 </a:t>
            </a:r>
            <a:r>
              <a:rPr lang="en-US" sz="2400" dirty="0" smtClean="0">
                <a:sym typeface="Symbol" charset="0"/>
              </a:rPr>
              <a:t>&lt; </a:t>
            </a:r>
            <a:r>
              <a:rPr lang="en-US" sz="2400" dirty="0">
                <a:sym typeface="Symbol" charset="0"/>
              </a:rPr>
              <a:t>4. Then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 = p, A[</a:t>
            </a:r>
            <a:r>
              <a:rPr lang="en-US" sz="2400" dirty="0" err="1"/>
              <a:t>i</a:t>
            </a:r>
            <a:r>
              <a:rPr lang="en-US" sz="2400" dirty="0"/>
              <a:t>] is exchanged with A[j</a:t>
            </a:r>
            <a:r>
              <a:rPr lang="en-US" sz="2400" dirty="0" smtClean="0"/>
              <a:t>] ( </a:t>
            </a:r>
            <a:r>
              <a:rPr lang="en-US" sz="2400" dirty="0" err="1" smtClean="0"/>
              <a:t>i</a:t>
            </a:r>
            <a:r>
              <a:rPr lang="en-US" sz="2400" dirty="0" smtClean="0"/>
              <a:t> == j).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3360261"/>
            <a:ext cx="402336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2nd Iteration, j = p + 1, A[j] = 8 </a:t>
            </a:r>
            <a:r>
              <a:rPr lang="en-US" sz="2400" dirty="0">
                <a:sym typeface="Symbol" charset="0"/>
              </a:rPr>
              <a:t>&gt;</a:t>
            </a:r>
            <a:r>
              <a:rPr lang="en-US" sz="2400" dirty="0" smtClean="0">
                <a:sym typeface="Symbol" charset="0"/>
              </a:rPr>
              <a:t> 4. Nothing is moved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2" y="3383121"/>
            <a:ext cx="3858595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3rd Iteration, j = p + 2, A[j] = 7 </a:t>
            </a:r>
            <a:r>
              <a:rPr lang="en-US" sz="2400" dirty="0">
                <a:sym typeface="Symbol" charset="0"/>
              </a:rPr>
              <a:t>&gt;</a:t>
            </a:r>
            <a:r>
              <a:rPr lang="en-US" sz="2400" dirty="0" smtClean="0">
                <a:sym typeface="Symbol" charset="0"/>
              </a:rPr>
              <a:t> 4. Nothing is moved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3360261"/>
            <a:ext cx="3858768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4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Ignore </a:t>
            </a:r>
            <a:r>
              <a:rPr lang="en-US" sz="2400" dirty="0"/>
              <a:t>all the </a:t>
            </a:r>
            <a:r>
              <a:rPr lang="en-US" sz="2400" dirty="0" smtClean="0"/>
              <a:t>constants </a:t>
            </a:r>
            <a:r>
              <a:rPr lang="en-US" sz="2400" dirty="0"/>
              <a:t>which are dependent on machine and programming </a:t>
            </a:r>
            <a:r>
              <a:rPr lang="en-US" sz="2400" dirty="0" smtClean="0"/>
              <a:t>languages. 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 smtClean="0"/>
              <a:t>Analyze limiting </a:t>
            </a:r>
            <a:r>
              <a:rPr lang="en-US" sz="2400" dirty="0"/>
              <a:t>behavior of complexity when the input size </a:t>
            </a:r>
            <a:r>
              <a:rPr lang="en-US" sz="2400" dirty="0" smtClean="0"/>
              <a:t>increases, i.e., 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  <a:sym typeface="Symbol" charset="0"/>
              </a:rPr>
              <a:t></a:t>
            </a:r>
          </a:p>
          <a:p>
            <a:pPr marL="0" indent="0">
              <a:lnSpc>
                <a:spcPct val="130000"/>
              </a:lnSpc>
              <a:buNone/>
            </a:pPr>
            <a:endParaRPr lang="is-I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is-IS" sz="2400" b="1" dirty="0" smtClean="0">
                <a:solidFill>
                  <a:srgbClr val="FF0000"/>
                </a:solidFill>
              </a:rPr>
              <a:t>O</a:t>
            </a:r>
            <a:r>
              <a:rPr lang="is-IS" sz="2400" b="1" dirty="0">
                <a:solidFill>
                  <a:srgbClr val="FF0000"/>
                </a:solidFill>
              </a:rPr>
              <a:t>(1) &lt; O(log n) &lt; O(n) &lt; O(n log n) &lt; O(n</a:t>
            </a:r>
            <a:r>
              <a:rPr lang="is-IS" sz="2400" b="1" baseline="30000" dirty="0">
                <a:solidFill>
                  <a:srgbClr val="FF0000"/>
                </a:solidFill>
              </a:rPr>
              <a:t>2</a:t>
            </a:r>
            <a:r>
              <a:rPr lang="is-IS" sz="2400" b="1" dirty="0">
                <a:solidFill>
                  <a:srgbClr val="FF0000"/>
                </a:solidFill>
              </a:rPr>
              <a:t>) </a:t>
            </a:r>
            <a:r>
              <a:rPr lang="is-IS" sz="2400" b="1" dirty="0" smtClean="0">
                <a:solidFill>
                  <a:srgbClr val="FF0000"/>
                </a:solidFill>
              </a:rPr>
              <a:t>&lt; </a:t>
            </a:r>
            <a:r>
              <a:rPr lang="is-IS" sz="2400" b="1" dirty="0">
                <a:solidFill>
                  <a:srgbClr val="FF0000"/>
                </a:solidFill>
              </a:rPr>
              <a:t>O(n</a:t>
            </a:r>
            <a:r>
              <a:rPr lang="is-IS" sz="2400" b="1" baseline="30000" dirty="0">
                <a:solidFill>
                  <a:srgbClr val="FF0000"/>
                </a:solidFill>
              </a:rPr>
              <a:t>3</a:t>
            </a:r>
            <a:r>
              <a:rPr lang="is-IS" sz="2400" b="1" dirty="0">
                <a:solidFill>
                  <a:srgbClr val="FF0000"/>
                </a:solidFill>
              </a:rPr>
              <a:t>) &lt; O(2</a:t>
            </a:r>
            <a:r>
              <a:rPr lang="is-IS" sz="2400" b="1" baseline="30000" dirty="0">
                <a:solidFill>
                  <a:srgbClr val="FF0000"/>
                </a:solidFill>
              </a:rPr>
              <a:t>n</a:t>
            </a:r>
            <a:r>
              <a:rPr lang="is-IS" sz="2400" b="1" dirty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4th Iteration, j = p + 3, A[j] = 1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+ 1,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1 and 8 are swapped).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360261"/>
            <a:ext cx="387705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3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4th Iteration, j = p + 3, A[j] = 1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+ 1,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1 and 8 are swapped).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360261"/>
            <a:ext cx="3877056" cy="10058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343275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31673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43274" y="4295604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1673" y="4291620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6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th Iteration, j = p + 4, A[j] = 3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+ 2,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3 and </a:t>
            </a:r>
            <a:r>
              <a:rPr lang="en-US" sz="2400" dirty="0">
                <a:sym typeface="Symbol" charset="0"/>
              </a:rPr>
              <a:t>7</a:t>
            </a:r>
            <a:r>
              <a:rPr lang="en-US" sz="2400" dirty="0" smtClean="0">
                <a:sym typeface="Symbol" charset="0"/>
              </a:rPr>
              <a:t> are swapped).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7" y="3360261"/>
            <a:ext cx="393022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th Iteration, j = p + 4, A[j] = 3 </a:t>
            </a:r>
            <a:r>
              <a:rPr lang="en-US" sz="2400" dirty="0">
                <a:sym typeface="Symbol" charset="0"/>
              </a:rPr>
              <a:t>&lt;</a:t>
            </a:r>
            <a:r>
              <a:rPr lang="en-US" sz="2400" dirty="0" smtClean="0">
                <a:sym typeface="Symbol" charset="0"/>
              </a:rPr>
              <a:t> 4. Then,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= 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 + 1 = p + 2, A[</a:t>
            </a:r>
            <a:r>
              <a:rPr lang="en-US" sz="2400" dirty="0" err="1" smtClean="0">
                <a:sym typeface="Symbol" charset="0"/>
              </a:rPr>
              <a:t>i</a:t>
            </a:r>
            <a:r>
              <a:rPr lang="en-US" sz="2400" dirty="0" smtClean="0">
                <a:sym typeface="Symbol" charset="0"/>
              </a:rPr>
              <a:t>] is exchanged with A[j] (values 3 and </a:t>
            </a:r>
            <a:r>
              <a:rPr lang="en-US" sz="2400" dirty="0">
                <a:sym typeface="Symbol" charset="0"/>
              </a:rPr>
              <a:t>7</a:t>
            </a:r>
            <a:r>
              <a:rPr lang="en-US" sz="2400" dirty="0" smtClean="0">
                <a:sym typeface="Symbol" charset="0"/>
              </a:rPr>
              <a:t> are swapped).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7" y="3360261"/>
            <a:ext cx="3930226" cy="10058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757621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6019" y="3900488"/>
            <a:ext cx="271463" cy="1714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7620" y="4295604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6019" y="4291620"/>
            <a:ext cx="27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6th Iteration, j = p + 5, A[j] = 5 </a:t>
            </a:r>
            <a:r>
              <a:rPr lang="en-US" sz="2400" dirty="0" smtClean="0">
                <a:sym typeface="Symbol" charset="0"/>
              </a:rPr>
              <a:t>&gt; 4. Nothing is moved.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3314541"/>
            <a:ext cx="3858768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th Iteration, j = p + 6, A[j] = 6 </a:t>
            </a:r>
            <a:r>
              <a:rPr lang="en-US" sz="2400" dirty="0" smtClean="0">
                <a:sym typeface="Symbol" charset="0"/>
              </a:rPr>
              <a:t>&gt; 4. Nothing is moved. Also, j == r – 1, iteration ends.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2" y="2728749"/>
            <a:ext cx="3813496" cy="109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40" y="4045711"/>
            <a:ext cx="384048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Partition(A,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Finally, exchange pivot A[r] and A[i+1] (values 4 and 8 are swapped)</a:t>
            </a:r>
            <a:r>
              <a:rPr lang="en-US" sz="2400" dirty="0" smtClean="0">
                <a:sym typeface="Symbol" charset="0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10" y="4008925"/>
            <a:ext cx="4003308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9" y="2859847"/>
            <a:ext cx="384048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3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Identify the objective (e.g., maximize or minimize)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Find out the constraints of the problem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Major Steps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Select a best choice from the set of available choices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Check whether the selected choice satisfies constraints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Iteratively repeat Steps 1 and 2 until no choice can be selected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10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211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each round, merge </a:t>
            </a:r>
            <a:r>
              <a:rPr lang="en-US" sz="2400" b="1" dirty="0" smtClean="0">
                <a:solidFill>
                  <a:srgbClr val="FF0000"/>
                </a:solidFill>
              </a:rPr>
              <a:t>two least-frequent nodes</a:t>
            </a:r>
          </a:p>
          <a:p>
            <a:r>
              <a:rPr lang="en-US" sz="2400" dirty="0" smtClean="0"/>
              <a:t>A new node who is the parent of the two merged nodes is generated</a:t>
            </a:r>
          </a:p>
          <a:p>
            <a:r>
              <a:rPr lang="en-US" sz="2400" dirty="0" smtClean="0"/>
              <a:t>Frequency of the new node is </a:t>
            </a:r>
            <a:r>
              <a:rPr lang="en-US" sz="2400" dirty="0"/>
              <a:t>the sum of the frequencies of the two </a:t>
            </a:r>
            <a:r>
              <a:rPr lang="en-US" sz="2400" dirty="0" smtClean="0"/>
              <a:t>nodes </a:t>
            </a:r>
            <a:r>
              <a:rPr lang="en-US" sz="2400" dirty="0"/>
              <a:t>that were merged.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7" y="4595640"/>
            <a:ext cx="3797300" cy="393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635279" y="4595640"/>
            <a:ext cx="775854" cy="3937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59" y="3647279"/>
            <a:ext cx="26048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3873979"/>
            <a:ext cx="4572000" cy="4740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29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244400" y="4573581"/>
            <a:ext cx="548640" cy="278403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5056378"/>
            <a:ext cx="4572000" cy="128016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211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each round, merge </a:t>
            </a:r>
            <a:r>
              <a:rPr lang="en-US" sz="2400" b="1" dirty="0" smtClean="0">
                <a:solidFill>
                  <a:srgbClr val="FF0000"/>
                </a:solidFill>
              </a:rPr>
              <a:t>two least-frequent nodes</a:t>
            </a:r>
          </a:p>
          <a:p>
            <a:r>
              <a:rPr lang="en-US" sz="2400" dirty="0" smtClean="0"/>
              <a:t>A new node who is the parent of the two merged nodes is generated</a:t>
            </a:r>
          </a:p>
          <a:p>
            <a:r>
              <a:rPr lang="en-US" sz="2400" dirty="0" smtClean="0"/>
              <a:t>Frequency of the new node is </a:t>
            </a:r>
            <a:r>
              <a:rPr lang="en-US" sz="2400" dirty="0"/>
              <a:t>the sum of the frequencies of the two </a:t>
            </a:r>
            <a:r>
              <a:rPr lang="en-US" sz="2400" dirty="0" smtClean="0"/>
              <a:t>nodes </a:t>
            </a:r>
            <a:r>
              <a:rPr lang="en-US" sz="2400" dirty="0"/>
              <a:t>that were merged.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01996" y="3887834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66771" y="3887834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Stack: first in last out (FILO)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Queue: first in first out (FIFO)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78" y="2102055"/>
            <a:ext cx="60071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4726943"/>
            <a:ext cx="472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30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152958" y="3688672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0" y="1828269"/>
            <a:ext cx="4572000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9" y="4640119"/>
            <a:ext cx="4572000" cy="125386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301994" y="1887888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66768" y="1882888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31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 rot="5400000">
            <a:off x="4152958" y="3688672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8" y="1781866"/>
            <a:ext cx="4572000" cy="1253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8" y="4479771"/>
            <a:ext cx="4572000" cy="200685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692695" y="1802500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34317" y="1844065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32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>
            <a:off x="4146035" y="3664593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3047457"/>
            <a:ext cx="3657600" cy="1605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80" y="2551888"/>
            <a:ext cx="3657600" cy="25966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4070" y="3005892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40895" y="3005892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Tree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33</a:t>
            </a:fld>
            <a:endParaRPr lang="en-US"/>
          </a:p>
        </p:txBody>
      </p:sp>
      <p:sp>
        <p:nvSpPr>
          <p:cNvPr id="5" name="Right Arrow 4"/>
          <p:cNvSpPr>
            <a:spLocks noChangeAspect="1"/>
          </p:cNvSpPr>
          <p:nvPr/>
        </p:nvSpPr>
        <p:spPr>
          <a:xfrm>
            <a:off x="4187596" y="3664593"/>
            <a:ext cx="731520" cy="371205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1" y="2551886"/>
            <a:ext cx="3657600" cy="2596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1" y="1924289"/>
            <a:ext cx="3657600" cy="38518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39806" y="2593451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64077" y="2551886"/>
            <a:ext cx="64008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Property: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Left </a:t>
            </a:r>
            <a:r>
              <a:rPr lang="en-US" sz="2400" dirty="0"/>
              <a:t>Child ≤ Parent </a:t>
            </a:r>
            <a:r>
              <a:rPr lang="en-US" sz="2400" dirty="0" smtClean="0"/>
              <a:t>≤</a:t>
            </a:r>
            <a:r>
              <a:rPr lang="en-US" sz="2400" dirty="0"/>
              <a:t> </a:t>
            </a:r>
            <a:r>
              <a:rPr lang="en-US" sz="2400" dirty="0" smtClean="0"/>
              <a:t>Right Child</a:t>
            </a:r>
            <a:endParaRPr lang="en-US" sz="2400" dirty="0"/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Operations: search, insertion, deletion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" y="3603302"/>
            <a:ext cx="453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881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Binary Tree Structure: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Parent(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/2 if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is even; (i-1)/2, otherwise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Children(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left child 2i and right child 2i+1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Child </a:t>
            </a:r>
            <a:r>
              <a:rPr lang="en-US" altLang="en-US" sz="2400" dirty="0">
                <a:sym typeface="Symbol" charset="2"/>
              </a:rPr>
              <a:t> </a:t>
            </a:r>
            <a:r>
              <a:rPr lang="en-US" altLang="en-US" sz="2400" dirty="0" smtClean="0">
                <a:sym typeface="Symbol" charset="2"/>
              </a:rPr>
              <a:t>Parent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ym typeface="Symbol" charset="2"/>
              </a:rPr>
              <a:t>Operations: Max-</a:t>
            </a:r>
            <a:r>
              <a:rPr lang="en-US" altLang="en-US" sz="2400" dirty="0" err="1" smtClean="0">
                <a:sym typeface="Symbol" charset="2"/>
              </a:rPr>
              <a:t>Heapify</a:t>
            </a:r>
            <a:r>
              <a:rPr lang="en-US" altLang="en-US" sz="2400" dirty="0" smtClean="0">
                <a:sym typeface="Symbol" charset="2"/>
              </a:rPr>
              <a:t>, Insertion, Deletion, Build-Heap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814763"/>
            <a:ext cx="7429500" cy="266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/>
              <a:t> 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Float down the violating value in max heap: O(h)=O(log n)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21362"/>
            <a:ext cx="2974413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7" y="2221362"/>
            <a:ext cx="2948393" cy="210312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84700" y="3021462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2" y="4468284"/>
            <a:ext cx="2984427" cy="210312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7200" y="5306484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6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Divide: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the problem into </a:t>
            </a:r>
            <a:r>
              <a:rPr lang="en-US" dirty="0" smtClean="0"/>
              <a:t>sub-problems </a:t>
            </a:r>
            <a:r>
              <a:rPr lang="en-US" dirty="0"/>
              <a:t>of the same type of the original problem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Conquer:</a:t>
            </a:r>
            <a:r>
              <a:rPr lang="en-US" dirty="0" smtClean="0"/>
              <a:t> find the solutions to sub-problems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Combine:</a:t>
            </a:r>
            <a:r>
              <a:rPr lang="en-US" dirty="0" smtClean="0"/>
              <a:t> merge the solutions of sub-problems into one for the original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12189"/>
            <a:ext cx="825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 divide-and-conquer algorithm displays in a recursive form, and solves the problem in a bottom-up manner.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2800" cy="50153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Problem: sort a sequence number in a non-decreasing order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Input: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Output: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Key Idea: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 Merge-Sort(A, p,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if p &lt;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q = floor[(</a:t>
            </a:r>
            <a:r>
              <a:rPr lang="en-US" sz="2000" b="1" dirty="0" err="1" smtClean="0">
                <a:solidFill>
                  <a:srgbClr val="FF0000"/>
                </a:solidFill>
              </a:rPr>
              <a:t>p+r</a:t>
            </a:r>
            <a:r>
              <a:rPr lang="en-US" sz="2000" b="1" dirty="0" smtClean="0">
                <a:solidFill>
                  <a:srgbClr val="FF0000"/>
                </a:solidFill>
              </a:rPr>
              <a:t>)/2]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//divide into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Merge-Sort(A, p, q)		//separately sort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Merge-Sort(A, q+1,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Merge(A, p, q, r)		//combine two small parts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42726"/>
              </p:ext>
            </p:extLst>
          </p:nvPr>
        </p:nvGraphicFramePr>
        <p:xfrm>
          <a:off x="1936323" y="2557277"/>
          <a:ext cx="1688950" cy="53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685800" imgH="215900" progId="Equation.3">
                  <p:embed/>
                </p:oleObj>
              </mc:Choice>
              <mc:Fallback>
                <p:oleObj name="Equation" r:id="rId3" imgW="685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23" y="2557277"/>
                        <a:ext cx="1688950" cy="53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42369"/>
              </p:ext>
            </p:extLst>
          </p:nvPr>
        </p:nvGraphicFramePr>
        <p:xfrm>
          <a:off x="2126143" y="2928762"/>
          <a:ext cx="2376590" cy="54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143" y="2928762"/>
                        <a:ext cx="2376590" cy="54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361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Two Subsequences: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X[1, 2, </a:t>
            </a:r>
            <a:r>
              <a:rPr lang="is-IS" sz="2000" dirty="0" smtClean="0"/>
              <a:t>…, m</a:t>
            </a:r>
            <a:r>
              <a:rPr lang="en-US" sz="2000" dirty="0" smtClean="0"/>
              <a:t>] and Y[1, 2, </a:t>
            </a:r>
            <a:r>
              <a:rPr lang="is-IS" sz="2000" dirty="0" smtClean="0"/>
              <a:t>…, n</a:t>
            </a:r>
            <a:r>
              <a:rPr lang="en-US" sz="2000" dirty="0" smtClean="0"/>
              <a:t>]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Merge </a:t>
            </a:r>
            <a:r>
              <a:rPr lang="en-US" dirty="0" smtClean="0"/>
              <a:t>Procedure: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 =1, j = 1	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 smtClean="0"/>
              <a:t>	for </a:t>
            </a:r>
            <a:r>
              <a:rPr lang="en-US" sz="2000" dirty="0"/>
              <a:t>k</a:t>
            </a:r>
            <a:r>
              <a:rPr lang="en-US" sz="2000" dirty="0" smtClean="0"/>
              <a:t> = 1 to </a:t>
            </a:r>
            <a:r>
              <a:rPr lang="en-US" sz="2000" dirty="0" err="1" smtClean="0"/>
              <a:t>m+n</a:t>
            </a:r>
            <a:r>
              <a:rPr lang="en-US" sz="2000" dirty="0" smtClean="0"/>
              <a:t> do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if X[</a:t>
            </a:r>
            <a:r>
              <a:rPr lang="en-US" sz="2000" dirty="0" err="1" smtClean="0"/>
              <a:t>i</a:t>
            </a:r>
            <a:r>
              <a:rPr lang="en-US" sz="2000" dirty="0" smtClean="0"/>
              <a:t>] &lt; Y[j]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Z[k] = X[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i</a:t>
            </a:r>
            <a:r>
              <a:rPr lang="en-US" sz="2000" dirty="0" smtClean="0"/>
              <a:t> = i+1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else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Z[k] = Y[j], j = j+1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Time Complexity: O(</a:t>
            </a:r>
            <a:r>
              <a:rPr lang="en-US" dirty="0" err="1"/>
              <a:t>m+n</a:t>
            </a:r>
            <a:r>
              <a:rPr lang="en-US" dirty="0"/>
              <a:t>)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1351</Words>
  <Application>Microsoft Macintosh PowerPoint</Application>
  <PresentationFormat>On-screen Show (4:3)</PresentationFormat>
  <Paragraphs>199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Final Review_01</vt:lpstr>
      <vt:lpstr>Running Time Analysis</vt:lpstr>
      <vt:lpstr>Data Structure</vt:lpstr>
      <vt:lpstr>Binary Search Tree</vt:lpstr>
      <vt:lpstr>Max Heap</vt:lpstr>
      <vt:lpstr>Max-Heapify (A, i)</vt:lpstr>
      <vt:lpstr>Divide-and-Conquer</vt:lpstr>
      <vt:lpstr>Merge Sort</vt:lpstr>
      <vt:lpstr>Merge Subsequences</vt:lpstr>
      <vt:lpstr>Example: Merge Subsequences</vt:lpstr>
      <vt:lpstr>Example: Merge Sort</vt:lpstr>
      <vt:lpstr>Example: Merge Sort (cont.)</vt:lpstr>
      <vt:lpstr>Quicksort</vt:lpstr>
      <vt:lpstr>Key Idea of Partition</vt:lpstr>
      <vt:lpstr>Partition 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Example: Partition(A, p, r)</vt:lpstr>
      <vt:lpstr>Greedy Algorithm</vt:lpstr>
      <vt:lpstr>Huffman Codes</vt:lpstr>
      <vt:lpstr>Huffman Tree Construction</vt:lpstr>
      <vt:lpstr>Huffman Tree Construction</vt:lpstr>
      <vt:lpstr>Huffman Tree Construction</vt:lpstr>
      <vt:lpstr>Huffman Tree Construction</vt:lpstr>
      <vt:lpstr>Huffman Tree Construction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35</cp:revision>
  <dcterms:created xsi:type="dcterms:W3CDTF">2016-08-15T16:38:04Z</dcterms:created>
  <dcterms:modified xsi:type="dcterms:W3CDTF">2017-11-28T21:19:01Z</dcterms:modified>
</cp:coreProperties>
</file>