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png" ContentType="image/p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8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2" r:id="rId65"/>
    <p:sldId id="333" r:id="rId66"/>
    <p:sldId id="334" r:id="rId67"/>
    <p:sldId id="335" r:id="rId68"/>
    <p:sldId id="336" r:id="rId69"/>
    <p:sldId id="337" r:id="rId70"/>
    <p:sldId id="338" r:id="rId71"/>
    <p:sldId id="339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9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355FA-7C01-E347-8CE4-B120DAC6AF13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CF18-D20D-524C-B657-58629585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8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1BD3B-6CA6-FB45-8A4F-48E929718EE5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9CAB0-3D79-9F4D-AFB6-8B54EAE1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72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E9CFC-8D3F-E049-9EA9-C58E37B0E3EC}" type="slidenum">
              <a:rPr lang="en-US"/>
              <a:pPr/>
              <a:t>2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1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2BC35-9C71-9040-8FAE-578E62C871F3}" type="slidenum">
              <a:rPr lang="en-US"/>
              <a:pPr/>
              <a:t>52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BC67-3F17-AF43-B1F5-8C3786A8CA2B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B77-F225-5E43-BD3E-1DB89DBE5F17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3E00-AD56-7C4C-A43F-8E23E1411FA6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6F53-1CB0-9543-900F-FB8A0BF1A1B7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A24B-B27D-CF41-A442-D94073F57C1D}" type="datetime1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DF37-B15A-4F40-BE66-58DC75A4550D}" type="datetime1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CBF2-4956-0E4F-88D9-4AF1646CFB91}" type="datetime1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BF10-5064-A241-BEE4-0295D2E64D25}" type="datetime1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59ED-73EC-724E-8D1F-BC6B06296372}" type="datetime1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0351-A1D8-FB4E-80C2-D7D5995EABD5}" type="datetime1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B617-D32D-7547-958E-B53D554C0A25}" type="datetime1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D3A5178-88DA-7041-A77A-A09717D5E8D7}" type="datetime1">
              <a:rPr lang="en-US" smtClean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Microsoft_Word_97_-_2004_Document2.doc"/><Relationship Id="rId5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Microsoft_Word_97_-_2004_Document3.doc"/><Relationship Id="rId5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oleObject" Target="../embeddings/Microsoft_Word_97_-_2004_Document4.doc"/><Relationship Id="rId5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oleObject" Target="../embeddings/Microsoft_Word_97_-_2004_Document5.doc"/><Relationship Id="rId5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oleObject" Target="../embeddings/Microsoft_Word_97_-_2004_Document6.doc"/><Relationship Id="rId5" Type="http://schemas.openxmlformats.org/officeDocument/2006/relationships/image" Target="../media/image1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oleObject" Target="../embeddings/Microsoft_Word_97_-_2004_Document7.doc"/><Relationship Id="rId5" Type="http://schemas.openxmlformats.org/officeDocument/2006/relationships/image" Target="../media/image2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oleObject" Target="../embeddings/Microsoft_Word_97_-_2004_Document8.doc"/><Relationship Id="rId5" Type="http://schemas.openxmlformats.org/officeDocument/2006/relationships/image" Target="../media/image2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oleObject" Target="../embeddings/Microsoft_Word_97_-_2004_Document9.doc"/><Relationship Id="rId5" Type="http://schemas.openxmlformats.org/officeDocument/2006/relationships/image" Target="../media/image2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oleObject" Target="../embeddings/Microsoft_Word_97_-_2004_Document10.doc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oleObject" Target="../embeddings/Microsoft_Word_97_-_2004_Document11.doc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oleObject" Target="../embeddings/Microsoft_Word_97_-_2004_Document12.doc"/><Relationship Id="rId5" Type="http://schemas.openxmlformats.org/officeDocument/2006/relationships/image" Target="../media/image23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Final Review_02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46823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 e g f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472976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 e g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2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36814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 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1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02827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5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59058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4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65446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38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21990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d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31911" y="2989124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2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38730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d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31911" y="2989124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6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19997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62693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2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609600" y="1552688"/>
            <a:ext cx="769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Arial"/>
                <a:cs typeface="Arial"/>
              </a:rPr>
              <a:t>Graph G</a:t>
            </a:r>
            <a:r>
              <a:rPr lang="en-US" sz="2800" dirty="0">
                <a:latin typeface="Arial"/>
                <a:cs typeface="Arial"/>
              </a:rPr>
              <a:t>=(V, E</a:t>
            </a:r>
            <a:r>
              <a:rPr lang="en-US" sz="2800" dirty="0" smtClean="0">
                <a:latin typeface="Arial"/>
                <a:cs typeface="Arial"/>
              </a:rPr>
              <a:t>): </a:t>
            </a:r>
            <a:endParaRPr lang="en-US" sz="2800" dirty="0">
              <a:latin typeface="Arial"/>
              <a:cs typeface="Arial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Arial"/>
                <a:cs typeface="Arial"/>
              </a:rPr>
              <a:t>V = V(G</a:t>
            </a:r>
            <a:r>
              <a:rPr lang="en-US" sz="2400" dirty="0" smtClean="0">
                <a:latin typeface="Arial"/>
                <a:cs typeface="Arial"/>
              </a:rPr>
              <a:t>): vertices</a:t>
            </a:r>
            <a:r>
              <a:rPr lang="en-US" sz="2400" dirty="0">
                <a:latin typeface="Arial"/>
                <a:cs typeface="Arial"/>
              </a:rPr>
              <a:t>;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Arial"/>
                <a:cs typeface="Arial"/>
              </a:rPr>
              <a:t>E =  E(G</a:t>
            </a:r>
            <a:r>
              <a:rPr lang="en-US" sz="2400" dirty="0" smtClean="0">
                <a:latin typeface="Arial"/>
                <a:cs typeface="Arial"/>
              </a:rPr>
              <a:t>): edges  </a:t>
            </a:r>
            <a:r>
              <a:rPr lang="en-US" sz="2400" dirty="0">
                <a:latin typeface="Arial"/>
                <a:cs typeface="Arial"/>
              </a:rPr>
              <a:t>(connecting pairs of vertices)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576525" y="4541361"/>
            <a:ext cx="5852160" cy="365760"/>
            <a:chOff x="2133600" y="3124200"/>
            <a:chExt cx="4876800" cy="304800"/>
          </a:xfrm>
        </p:grpSpPr>
        <p:sp>
          <p:nvSpPr>
            <p:cNvPr id="96267" name="Oval 11"/>
            <p:cNvSpPr>
              <a:spLocks noChangeArrowheads="1"/>
            </p:cNvSpPr>
            <p:nvPr/>
          </p:nvSpPr>
          <p:spPr bwMode="auto">
            <a:xfrm>
              <a:off x="2133600" y="3124200"/>
              <a:ext cx="304800" cy="304800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96268" name="Oval 12"/>
            <p:cNvSpPr>
              <a:spLocks noChangeArrowheads="1"/>
            </p:cNvSpPr>
            <p:nvPr/>
          </p:nvSpPr>
          <p:spPr bwMode="auto">
            <a:xfrm>
              <a:off x="3200400" y="3124200"/>
              <a:ext cx="304800" cy="304800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96269" name="Oval 13"/>
            <p:cNvSpPr>
              <a:spLocks noChangeArrowheads="1"/>
            </p:cNvSpPr>
            <p:nvPr/>
          </p:nvSpPr>
          <p:spPr bwMode="auto">
            <a:xfrm>
              <a:off x="4343400" y="3124200"/>
              <a:ext cx="304800" cy="304800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96270" name="Oval 14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96271" name="Oval 15"/>
            <p:cNvSpPr>
              <a:spLocks noChangeArrowheads="1"/>
            </p:cNvSpPr>
            <p:nvPr/>
          </p:nvSpPr>
          <p:spPr bwMode="auto">
            <a:xfrm>
              <a:off x="6705600" y="3124200"/>
              <a:ext cx="304800" cy="304800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cxnSp>
          <p:nvCxnSpPr>
            <p:cNvPr id="96272" name="AutoShape 16"/>
            <p:cNvCxnSpPr>
              <a:cxnSpLocks noChangeShapeType="1"/>
              <a:stCxn id="96267" idx="3"/>
              <a:endCxn id="96270" idx="4"/>
            </p:cNvCxnSpPr>
            <p:nvPr/>
          </p:nvCxnSpPr>
          <p:spPr bwMode="auto">
            <a:xfrm rot="16200000" flipH="1">
              <a:off x="3886200" y="1676400"/>
              <a:ext cx="44450" cy="3460750"/>
            </a:xfrm>
            <a:prstGeom prst="curvedConnector3">
              <a:avLst>
                <a:gd name="adj1" fmla="val 6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273" name="AutoShape 17"/>
            <p:cNvCxnSpPr>
              <a:cxnSpLocks noChangeShapeType="1"/>
              <a:stCxn id="96267" idx="7"/>
              <a:endCxn id="96269" idx="0"/>
            </p:cNvCxnSpPr>
            <p:nvPr/>
          </p:nvCxnSpPr>
          <p:spPr bwMode="auto">
            <a:xfrm rot="16200000">
              <a:off x="3422650" y="2095500"/>
              <a:ext cx="44450" cy="2101850"/>
            </a:xfrm>
            <a:prstGeom prst="curvedConnector3">
              <a:avLst>
                <a:gd name="adj1" fmla="val 6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274" name="AutoShape 18"/>
            <p:cNvCxnSpPr>
              <a:cxnSpLocks noChangeShapeType="1"/>
              <a:stCxn id="96268" idx="6"/>
              <a:endCxn id="96269" idx="2"/>
            </p:cNvCxnSpPr>
            <p:nvPr/>
          </p:nvCxnSpPr>
          <p:spPr bwMode="auto">
            <a:xfrm>
              <a:off x="3505200" y="3276600"/>
              <a:ext cx="838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275" name="AutoShape 19"/>
            <p:cNvCxnSpPr>
              <a:cxnSpLocks noChangeShapeType="1"/>
              <a:stCxn id="96269" idx="7"/>
              <a:endCxn id="96271" idx="1"/>
            </p:cNvCxnSpPr>
            <p:nvPr/>
          </p:nvCxnSpPr>
          <p:spPr bwMode="auto">
            <a:xfrm rot="5400000" flipV="1">
              <a:off x="5676106" y="2096294"/>
              <a:ext cx="1588" cy="2146300"/>
            </a:xfrm>
            <a:prstGeom prst="curvedConnector3">
              <a:avLst>
                <a:gd name="adj1" fmla="val -17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276" name="AutoShape 20"/>
            <p:cNvCxnSpPr>
              <a:cxnSpLocks noChangeShapeType="1"/>
              <a:stCxn id="96270" idx="6"/>
              <a:endCxn id="96271" idx="2"/>
            </p:cNvCxnSpPr>
            <p:nvPr/>
          </p:nvCxnSpPr>
          <p:spPr bwMode="auto">
            <a:xfrm>
              <a:off x="5791200" y="3276600"/>
              <a:ext cx="914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323" name="AutoShape 67"/>
            <p:cNvCxnSpPr>
              <a:cxnSpLocks noChangeShapeType="1"/>
              <a:stCxn id="96271" idx="3"/>
              <a:endCxn id="96268" idx="5"/>
            </p:cNvCxnSpPr>
            <p:nvPr/>
          </p:nvCxnSpPr>
          <p:spPr bwMode="auto">
            <a:xfrm rot="5400000">
              <a:off x="5104606" y="1740694"/>
              <a:ext cx="1588" cy="3289300"/>
            </a:xfrm>
            <a:prstGeom prst="curvedConnector3">
              <a:avLst>
                <a:gd name="adj1" fmla="val 17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75622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6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23833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2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79085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0"/>
          <p:cNvSpPr>
            <a:spLocks noChangeShapeType="1"/>
          </p:cNvSpPr>
          <p:nvPr/>
        </p:nvSpPr>
        <p:spPr bwMode="auto">
          <a:xfrm flipH="1" flipV="1">
            <a:off x="6251111" y="210483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6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88232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0"/>
          <p:cNvSpPr>
            <a:spLocks noChangeShapeType="1"/>
          </p:cNvSpPr>
          <p:nvPr/>
        </p:nvSpPr>
        <p:spPr bwMode="auto">
          <a:xfrm flipH="1" flipV="1">
            <a:off x="6251111" y="210483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H="1" flipV="1">
            <a:off x="6433143" y="2919144"/>
            <a:ext cx="289391" cy="24648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4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77151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h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0"/>
          <p:cNvSpPr>
            <a:spLocks noChangeShapeType="1"/>
          </p:cNvSpPr>
          <p:nvPr/>
        </p:nvSpPr>
        <p:spPr bwMode="auto">
          <a:xfrm flipH="1" flipV="1">
            <a:off x="6251111" y="210483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H="1" flipV="1">
            <a:off x="6433143" y="2919144"/>
            <a:ext cx="289391" cy="24648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 flipV="1">
            <a:off x="6945376" y="4127347"/>
            <a:ext cx="446024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51163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h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0"/>
          <p:cNvSpPr>
            <a:spLocks noChangeShapeType="1"/>
          </p:cNvSpPr>
          <p:nvPr/>
        </p:nvSpPr>
        <p:spPr bwMode="auto">
          <a:xfrm flipH="1" flipV="1">
            <a:off x="6251111" y="210483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H="1" flipV="1">
            <a:off x="6433143" y="2919144"/>
            <a:ext cx="289391" cy="24648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 flipV="1">
            <a:off x="6945376" y="4127347"/>
            <a:ext cx="446024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 flipH="1" flipV="1">
            <a:off x="6256241" y="53738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8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59137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0"/>
          <p:cNvSpPr>
            <a:spLocks noChangeShapeType="1"/>
          </p:cNvSpPr>
          <p:nvPr/>
        </p:nvSpPr>
        <p:spPr bwMode="auto">
          <a:xfrm flipH="1" flipV="1">
            <a:off x="6251111" y="210483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H="1" flipV="1">
            <a:off x="6433143" y="2919144"/>
            <a:ext cx="289391" cy="24648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 flipV="1">
            <a:off x="6945376" y="4127347"/>
            <a:ext cx="446024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 flipH="1" flipV="1">
            <a:off x="6256241" y="53738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 flipH="1" flipV="1">
            <a:off x="6934805" y="3916440"/>
            <a:ext cx="44805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7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21166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0"/>
          <p:cNvSpPr>
            <a:spLocks noChangeShapeType="1"/>
          </p:cNvSpPr>
          <p:nvPr/>
        </p:nvSpPr>
        <p:spPr bwMode="auto">
          <a:xfrm flipH="1" flipV="1">
            <a:off x="6251111" y="210483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H="1" flipV="1">
            <a:off x="6433143" y="2919144"/>
            <a:ext cx="289391" cy="24648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 flipV="1">
            <a:off x="6945376" y="4127347"/>
            <a:ext cx="446024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 flipH="1" flipV="1">
            <a:off x="6256241" y="53738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 flipH="1" flipV="1">
            <a:off x="6934805" y="3916440"/>
            <a:ext cx="44805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BFS discovers all vertices at distance k before any vertices at distance k+1.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Initialization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assigns </a:t>
            </a:r>
            <a:r>
              <a:rPr lang="en-US" sz="2200" dirty="0">
                <a:sym typeface="Symbol" charset="0"/>
              </a:rPr>
              <a:t> to all </a:t>
            </a:r>
            <a:r>
              <a:rPr lang="en-US" sz="2200" dirty="0" smtClean="0">
                <a:sym typeface="Symbol" charset="0"/>
              </a:rPr>
              <a:t>vertices: w(v)=  </a:t>
            </a:r>
            <a:endParaRPr lang="en-US" sz="2200" dirty="0">
              <a:sym typeface="Symbol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>
                <a:sym typeface="Symbol" charset="0"/>
              </a:rPr>
              <a:t>color all white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sym typeface="Symbol" charset="0"/>
              </a:rPr>
              <a:t>Color s gray, w(s)=0, </a:t>
            </a:r>
            <a:r>
              <a:rPr lang="en-US" sz="2600" dirty="0" err="1">
                <a:sym typeface="Symbol" charset="0"/>
              </a:rPr>
              <a:t>enqueue</a:t>
            </a:r>
            <a:r>
              <a:rPr lang="en-US" sz="2600" dirty="0">
                <a:sym typeface="Symbol" charset="0"/>
              </a:rPr>
              <a:t> s in </a:t>
            </a:r>
            <a:r>
              <a:rPr lang="en-US" sz="2600" dirty="0" smtClean="0">
                <a:sym typeface="Symbol" charset="0"/>
              </a:rPr>
              <a:t>Q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0"/>
              </a:rPr>
              <a:t>F</a:t>
            </a:r>
            <a:r>
              <a:rPr lang="en-US" sz="2400" dirty="0" smtClean="0">
                <a:sym typeface="Symbol" charset="0"/>
              </a:rPr>
              <a:t>or </a:t>
            </a:r>
            <a:r>
              <a:rPr lang="en-US" sz="2400" dirty="0">
                <a:sym typeface="Symbol" charset="0"/>
              </a:rPr>
              <a:t>the head u of Q </a:t>
            </a:r>
          </a:p>
          <a:p>
            <a:pPr lvl="1"/>
            <a:r>
              <a:rPr lang="en-US" sz="2200" dirty="0" err="1" smtClean="0">
                <a:sym typeface="Symbol" charset="0"/>
              </a:rPr>
              <a:t>dequeue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smtClean="0">
                <a:sym typeface="Symbol" charset="0"/>
              </a:rPr>
              <a:t>Q to get u</a:t>
            </a:r>
          </a:p>
          <a:p>
            <a:pPr lvl="1"/>
            <a:r>
              <a:rPr lang="en-US" sz="2200" dirty="0" smtClean="0">
                <a:sym typeface="Symbol" charset="0"/>
              </a:rPr>
              <a:t>for </a:t>
            </a:r>
            <a:r>
              <a:rPr lang="en-US" sz="2200" dirty="0">
                <a:sym typeface="Symbol" charset="0"/>
              </a:rPr>
              <a:t>each v adjacent to u, </a:t>
            </a:r>
            <a:r>
              <a:rPr lang="en-US" sz="2200" dirty="0" smtClean="0">
                <a:sym typeface="Symbol" charset="0"/>
              </a:rPr>
              <a:t>		</a:t>
            </a:r>
            <a:r>
              <a:rPr lang="en-US" sz="2200" dirty="0" smtClean="0">
                <a:solidFill>
                  <a:srgbClr val="FF0000"/>
                </a:solidFill>
                <a:sym typeface="Symbol" charset="0"/>
              </a:rPr>
              <a:t>//visit each neighbor first </a:t>
            </a:r>
            <a:endParaRPr lang="en-US" sz="2200" dirty="0">
              <a:solidFill>
                <a:srgbClr val="FF0000"/>
              </a:solidFill>
              <a:sym typeface="Symbol" charset="0"/>
            </a:endParaRPr>
          </a:p>
          <a:p>
            <a:pPr lvl="2"/>
            <a:r>
              <a:rPr lang="en-US" sz="1900" dirty="0">
                <a:sym typeface="Symbol" charset="0"/>
              </a:rPr>
              <a:t>d</a:t>
            </a:r>
            <a:r>
              <a:rPr lang="en-US" sz="1900" dirty="0" smtClean="0">
                <a:sym typeface="Symbol" charset="0"/>
              </a:rPr>
              <a:t>olor v gray</a:t>
            </a:r>
          </a:p>
          <a:p>
            <a:pPr lvl="2"/>
            <a:r>
              <a:rPr lang="en-US" sz="1900" dirty="0" smtClean="0">
                <a:sym typeface="Symbol" charset="0"/>
              </a:rPr>
              <a:t>d</a:t>
            </a:r>
            <a:r>
              <a:rPr lang="en-US" sz="1900" dirty="0">
                <a:sym typeface="Symbol" charset="0"/>
              </a:rPr>
              <a:t>[v]=d[u]+1</a:t>
            </a:r>
          </a:p>
          <a:p>
            <a:pPr lvl="2"/>
            <a:r>
              <a:rPr lang="en-US" sz="1900" dirty="0" err="1">
                <a:sym typeface="Symbol" charset="0"/>
              </a:rPr>
              <a:t>enqueue</a:t>
            </a:r>
            <a:r>
              <a:rPr lang="en-US" sz="1900" dirty="0">
                <a:sym typeface="Symbol" charset="0"/>
              </a:rPr>
              <a:t> v in </a:t>
            </a:r>
            <a:r>
              <a:rPr lang="en-US" sz="1900" dirty="0" smtClean="0">
                <a:sym typeface="Symbol" charset="0"/>
              </a:rPr>
              <a:t>Q</a:t>
            </a:r>
            <a:endParaRPr lang="en-US" sz="1900" dirty="0">
              <a:sym typeface="Symbol" charset="0"/>
            </a:endParaRPr>
          </a:p>
          <a:p>
            <a:pPr lvl="1"/>
            <a:r>
              <a:rPr lang="en-US" sz="2200" dirty="0" smtClean="0">
                <a:sym typeface="Symbol" charset="0"/>
              </a:rPr>
              <a:t>color </a:t>
            </a:r>
            <a:r>
              <a:rPr lang="en-US" sz="2200" dirty="0">
                <a:sym typeface="Symbol" charset="0"/>
              </a:rPr>
              <a:t>u black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4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26470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0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Methodically discover </a:t>
            </a:r>
            <a:r>
              <a:rPr lang="en-US" sz="2400" dirty="0"/>
              <a:t>all vertices and </a:t>
            </a:r>
            <a:r>
              <a:rPr lang="en-US" sz="2400" dirty="0" smtClean="0"/>
              <a:t>edges</a:t>
            </a:r>
          </a:p>
          <a:p>
            <a:pPr lvl="1"/>
            <a:r>
              <a:rPr lang="en-US" sz="2000" dirty="0" smtClean="0"/>
              <a:t>Visit adjacent vertices of most recently discovered vertex </a:t>
            </a:r>
            <a:r>
              <a:rPr lang="en-US" sz="2000" i="1" dirty="0" smtClean="0"/>
              <a:t>v</a:t>
            </a:r>
          </a:p>
          <a:p>
            <a:pPr lvl="1"/>
            <a:r>
              <a:rPr lang="en-US" sz="2000" dirty="0" smtClean="0"/>
              <a:t>Trace back once all neighbors of vertex </a:t>
            </a:r>
            <a:r>
              <a:rPr lang="en-US" sz="2000" i="1" dirty="0" smtClean="0"/>
              <a:t>v</a:t>
            </a:r>
            <a:r>
              <a:rPr lang="en-US" sz="2000" dirty="0" smtClean="0"/>
              <a:t> were visited</a:t>
            </a:r>
          </a:p>
          <a:p>
            <a:r>
              <a:rPr lang="en-US" sz="2400" dirty="0" smtClean="0"/>
              <a:t>Procedure of DFS</a:t>
            </a:r>
          </a:p>
          <a:p>
            <a:pPr lvl="1"/>
            <a:r>
              <a:rPr lang="en-US" sz="2000" dirty="0"/>
              <a:t>All vertices are W</a:t>
            </a:r>
            <a:r>
              <a:rPr lang="en-US" sz="2000" dirty="0" smtClean="0"/>
              <a:t>hite</a:t>
            </a:r>
            <a:endParaRPr lang="en-US" sz="2000" dirty="0"/>
          </a:p>
          <a:p>
            <a:pPr lvl="1"/>
            <a:r>
              <a:rPr lang="en-US" sz="2000" dirty="0"/>
              <a:t>For each vertex </a:t>
            </a:r>
            <a:r>
              <a:rPr lang="en-US" sz="2000" i="1" dirty="0" smtClean="0"/>
              <a:t>v</a:t>
            </a:r>
            <a:r>
              <a:rPr lang="en-US" sz="2000" dirty="0" smtClean="0"/>
              <a:t> do, </a:t>
            </a:r>
            <a:r>
              <a:rPr lang="en-US" sz="2000" dirty="0"/>
              <a:t>if </a:t>
            </a:r>
            <a:r>
              <a:rPr lang="en-US" sz="2000" i="1" dirty="0"/>
              <a:t>u</a:t>
            </a:r>
            <a:r>
              <a:rPr lang="en-US" sz="2000" dirty="0"/>
              <a:t> is </a:t>
            </a:r>
            <a:r>
              <a:rPr lang="en-US" sz="2000" dirty="0" smtClean="0"/>
              <a:t>white </a:t>
            </a:r>
            <a:r>
              <a:rPr lang="en-US" sz="2000" dirty="0"/>
              <a:t>then </a:t>
            </a:r>
            <a:r>
              <a:rPr lang="en-US" sz="2000" dirty="0" smtClean="0"/>
              <a:t>Visit(</a:t>
            </a:r>
            <a:r>
              <a:rPr lang="en-US" sz="2000" i="1" dirty="0" smtClean="0"/>
              <a:t>v</a:t>
            </a:r>
            <a:r>
              <a:rPr lang="en-US" sz="2000" dirty="0" smtClean="0"/>
              <a:t>)</a:t>
            </a:r>
          </a:p>
          <a:p>
            <a:pPr lvl="2"/>
            <a:r>
              <a:rPr lang="en-US" sz="1800" dirty="0" smtClean="0"/>
              <a:t>Color </a:t>
            </a:r>
            <a:r>
              <a:rPr lang="en-US" sz="1800" i="1" dirty="0" smtClean="0"/>
              <a:t>v</a:t>
            </a:r>
            <a:r>
              <a:rPr lang="en-US" sz="1800" dirty="0" smtClean="0"/>
              <a:t> Gray</a:t>
            </a:r>
          </a:p>
          <a:p>
            <a:pPr lvl="2"/>
            <a:r>
              <a:rPr lang="en-US" sz="1800" dirty="0"/>
              <a:t>F</a:t>
            </a:r>
            <a:r>
              <a:rPr lang="en-US" sz="1800" dirty="0" smtClean="0"/>
              <a:t>or </a:t>
            </a:r>
            <a:r>
              <a:rPr lang="en-US" sz="1800" dirty="0"/>
              <a:t>each </a:t>
            </a:r>
            <a:r>
              <a:rPr lang="en-US" sz="1800" i="1" dirty="0" smtClean="0"/>
              <a:t>u</a:t>
            </a:r>
            <a:r>
              <a:rPr lang="en-US" sz="1800" dirty="0" smtClean="0"/>
              <a:t> </a:t>
            </a:r>
            <a:r>
              <a:rPr lang="en-US" sz="1800" dirty="0"/>
              <a:t>adjacent to </a:t>
            </a:r>
            <a:r>
              <a:rPr lang="en-US" sz="1800" i="1" dirty="0" smtClean="0"/>
              <a:t>v</a:t>
            </a:r>
            <a:r>
              <a:rPr lang="en-US" sz="1800" dirty="0" smtClean="0"/>
              <a:t> do if </a:t>
            </a:r>
            <a:r>
              <a:rPr lang="en-US" sz="1800" i="1" dirty="0"/>
              <a:t>u</a:t>
            </a:r>
            <a:r>
              <a:rPr lang="en-US" sz="1800" dirty="0" smtClean="0"/>
              <a:t> </a:t>
            </a:r>
            <a:r>
              <a:rPr lang="en-US" sz="1800" dirty="0"/>
              <a:t>is White then Visit</a:t>
            </a:r>
            <a:r>
              <a:rPr lang="en-US" sz="1800" dirty="0" smtClean="0"/>
              <a:t>(</a:t>
            </a:r>
            <a:r>
              <a:rPr lang="en-US" sz="1800" i="1" dirty="0"/>
              <a:t>u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/>
              <a:t>C</a:t>
            </a:r>
            <a:r>
              <a:rPr lang="en-US" sz="1800" dirty="0" smtClean="0"/>
              <a:t>olor </a:t>
            </a:r>
            <a:r>
              <a:rPr lang="en-US" sz="1800" dirty="0"/>
              <a:t>u </a:t>
            </a:r>
            <a:r>
              <a:rPr lang="en-US" sz="1800" dirty="0" smtClean="0"/>
              <a:t>Black		</a:t>
            </a:r>
            <a:r>
              <a:rPr lang="en-US" sz="1800" dirty="0" smtClean="0">
                <a:solidFill>
                  <a:srgbClr val="FF0000"/>
                </a:solidFill>
              </a:rPr>
              <a:t>//all neighbors have been visited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2034812" y="4943438"/>
            <a:ext cx="2913185" cy="1905732"/>
            <a:chOff x="1219200" y="1795464"/>
            <a:chExt cx="6311900" cy="4129086"/>
          </a:xfrm>
        </p:grpSpPr>
        <p:sp>
          <p:nvSpPr>
            <p:cNvPr id="67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" name="Group 4"/>
            <p:cNvGrpSpPr>
              <a:grpSpLocks/>
            </p:cNvGrpSpPr>
            <p:nvPr/>
          </p:nvGrpSpPr>
          <p:grpSpPr bwMode="auto">
            <a:xfrm>
              <a:off x="1219200" y="3408364"/>
              <a:ext cx="685800" cy="800100"/>
              <a:chOff x="992" y="2019"/>
              <a:chExt cx="432" cy="504"/>
            </a:xfrm>
          </p:grpSpPr>
          <p:sp>
            <p:nvSpPr>
              <p:cNvPr id="102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6"/>
              <p:cNvSpPr txBox="1">
                <a:spLocks noChangeArrowheads="1"/>
              </p:cNvSpPr>
              <p:nvPr/>
            </p:nvSpPr>
            <p:spPr bwMode="auto">
              <a:xfrm>
                <a:off x="1015" y="2019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d</a:t>
                </a:r>
              </a:p>
            </p:txBody>
          </p:sp>
        </p:grpSp>
        <p:grpSp>
          <p:nvGrpSpPr>
            <p:cNvPr id="69" name="Group 7"/>
            <p:cNvGrpSpPr>
              <a:grpSpLocks/>
            </p:cNvGrpSpPr>
            <p:nvPr/>
          </p:nvGrpSpPr>
          <p:grpSpPr bwMode="auto">
            <a:xfrm>
              <a:off x="6832600" y="1795464"/>
              <a:ext cx="685800" cy="800100"/>
              <a:chOff x="992" y="2019"/>
              <a:chExt cx="432" cy="504"/>
            </a:xfrm>
          </p:grpSpPr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Text Box 9"/>
              <p:cNvSpPr txBox="1">
                <a:spLocks noChangeArrowheads="1"/>
              </p:cNvSpPr>
              <p:nvPr/>
            </p:nvSpPr>
            <p:spPr bwMode="auto">
              <a:xfrm>
                <a:off x="1014" y="2019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c</a:t>
                </a:r>
              </a:p>
            </p:txBody>
          </p:sp>
        </p:grpSp>
        <p:grpSp>
          <p:nvGrpSpPr>
            <p:cNvPr id="70" name="Group 10"/>
            <p:cNvGrpSpPr>
              <a:grpSpLocks/>
            </p:cNvGrpSpPr>
            <p:nvPr/>
          </p:nvGrpSpPr>
          <p:grpSpPr bwMode="auto">
            <a:xfrm>
              <a:off x="5651500" y="3394077"/>
              <a:ext cx="685800" cy="822325"/>
              <a:chOff x="992" y="2002"/>
              <a:chExt cx="432" cy="518"/>
            </a:xfrm>
          </p:grpSpPr>
          <p:sp>
            <p:nvSpPr>
              <p:cNvPr id="98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Text Box 12"/>
              <p:cNvSpPr txBox="1">
                <a:spLocks noChangeArrowheads="1"/>
              </p:cNvSpPr>
              <p:nvPr/>
            </p:nvSpPr>
            <p:spPr bwMode="auto">
              <a:xfrm>
                <a:off x="1014" y="2002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e</a:t>
                </a:r>
              </a:p>
            </p:txBody>
          </p:sp>
        </p:grpSp>
        <p:grpSp>
          <p:nvGrpSpPr>
            <p:cNvPr id="71" name="Group 13"/>
            <p:cNvGrpSpPr>
              <a:grpSpLocks/>
            </p:cNvGrpSpPr>
            <p:nvPr/>
          </p:nvGrpSpPr>
          <p:grpSpPr bwMode="auto">
            <a:xfrm>
              <a:off x="6845300" y="5022852"/>
              <a:ext cx="685800" cy="800100"/>
              <a:chOff x="992" y="2036"/>
              <a:chExt cx="432" cy="504"/>
            </a:xfrm>
          </p:grpSpPr>
          <p:sp>
            <p:nvSpPr>
              <p:cNvPr id="96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15"/>
              <p:cNvSpPr txBox="1">
                <a:spLocks noChangeArrowheads="1"/>
              </p:cNvSpPr>
              <p:nvPr/>
            </p:nvSpPr>
            <p:spPr bwMode="auto">
              <a:xfrm>
                <a:off x="1015" y="2036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h</a:t>
                </a:r>
              </a:p>
            </p:txBody>
          </p:sp>
        </p:grpSp>
        <p:grpSp>
          <p:nvGrpSpPr>
            <p:cNvPr id="72" name="Group 16"/>
            <p:cNvGrpSpPr>
              <a:grpSpLocks/>
            </p:cNvGrpSpPr>
            <p:nvPr/>
          </p:nvGrpSpPr>
          <p:grpSpPr bwMode="auto">
            <a:xfrm>
              <a:off x="4787900" y="5016504"/>
              <a:ext cx="685800" cy="850901"/>
              <a:chOff x="992" y="1984"/>
              <a:chExt cx="432" cy="536"/>
            </a:xfrm>
          </p:grpSpPr>
          <p:sp>
            <p:nvSpPr>
              <p:cNvPr id="94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Text Box 18"/>
              <p:cNvSpPr txBox="1">
                <a:spLocks noChangeArrowheads="1"/>
              </p:cNvSpPr>
              <p:nvPr/>
            </p:nvSpPr>
            <p:spPr bwMode="auto">
              <a:xfrm>
                <a:off x="1031" y="1984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g</a:t>
                </a:r>
              </a:p>
            </p:txBody>
          </p:sp>
        </p:grp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" name="Group 23"/>
            <p:cNvGrpSpPr>
              <a:grpSpLocks/>
            </p:cNvGrpSpPr>
            <p:nvPr/>
          </p:nvGrpSpPr>
          <p:grpSpPr bwMode="auto">
            <a:xfrm>
              <a:off x="2730500" y="5124450"/>
              <a:ext cx="685800" cy="800100"/>
              <a:chOff x="992" y="2052"/>
              <a:chExt cx="432" cy="504"/>
            </a:xfrm>
          </p:grpSpPr>
          <p:sp>
            <p:nvSpPr>
              <p:cNvPr id="92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Text Box 25"/>
              <p:cNvSpPr txBox="1">
                <a:spLocks noChangeArrowheads="1"/>
              </p:cNvSpPr>
              <p:nvPr/>
            </p:nvSpPr>
            <p:spPr bwMode="auto">
              <a:xfrm>
                <a:off x="1014" y="2052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</a:t>
                </a:r>
              </a:p>
            </p:txBody>
          </p:sp>
        </p:grp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34"/>
            <p:cNvGrpSpPr>
              <a:grpSpLocks/>
            </p:cNvGrpSpPr>
            <p:nvPr/>
          </p:nvGrpSpPr>
          <p:grpSpPr bwMode="auto">
            <a:xfrm>
              <a:off x="2730500" y="1871664"/>
              <a:ext cx="685800" cy="800100"/>
              <a:chOff x="992" y="2019"/>
              <a:chExt cx="432" cy="504"/>
            </a:xfrm>
          </p:grpSpPr>
          <p:sp>
            <p:nvSpPr>
              <p:cNvPr id="90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36"/>
              <p:cNvSpPr txBox="1">
                <a:spLocks noChangeArrowheads="1"/>
              </p:cNvSpPr>
              <p:nvPr/>
            </p:nvSpPr>
            <p:spPr bwMode="auto">
              <a:xfrm>
                <a:off x="1015" y="2019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87" name="Group 37"/>
            <p:cNvGrpSpPr>
              <a:grpSpLocks/>
            </p:cNvGrpSpPr>
            <p:nvPr/>
          </p:nvGrpSpPr>
          <p:grpSpPr bwMode="auto">
            <a:xfrm>
              <a:off x="4787900" y="1822455"/>
              <a:ext cx="685800" cy="800101"/>
              <a:chOff x="992" y="2036"/>
              <a:chExt cx="432" cy="504"/>
            </a:xfrm>
          </p:grpSpPr>
          <p:sp>
            <p:nvSpPr>
              <p:cNvPr id="88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39"/>
              <p:cNvSpPr txBox="1">
                <a:spLocks noChangeArrowheads="1"/>
              </p:cNvSpPr>
              <p:nvPr/>
            </p:nvSpPr>
            <p:spPr bwMode="auto">
              <a:xfrm>
                <a:off x="1014" y="2036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8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93824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3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91077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w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Line 51"/>
          <p:cNvSpPr>
            <a:spLocks noChangeShapeType="1"/>
          </p:cNvSpPr>
          <p:nvPr/>
        </p:nvSpPr>
        <p:spPr bwMode="auto">
          <a:xfrm flipH="1">
            <a:off x="2796578" y="236582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1"/>
          <p:cNvSpPr>
            <a:spLocks noChangeShapeType="1"/>
          </p:cNvSpPr>
          <p:nvPr/>
        </p:nvSpPr>
        <p:spPr bwMode="auto">
          <a:xfrm>
            <a:off x="3514668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535" y="1485780"/>
            <a:ext cx="1137762" cy="369332"/>
            <a:chOff x="310535" y="1485780"/>
            <a:chExt cx="1137762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28873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w v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Line 51"/>
          <p:cNvSpPr>
            <a:spLocks noChangeShapeType="1"/>
          </p:cNvSpPr>
          <p:nvPr/>
        </p:nvSpPr>
        <p:spPr bwMode="auto">
          <a:xfrm flipH="1">
            <a:off x="2796578" y="236582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1"/>
          <p:cNvSpPr>
            <a:spLocks noChangeShapeType="1"/>
          </p:cNvSpPr>
          <p:nvPr/>
        </p:nvSpPr>
        <p:spPr bwMode="auto">
          <a:xfrm>
            <a:off x="3514668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535" y="1485780"/>
            <a:ext cx="1137762" cy="369332"/>
            <a:chOff x="310535" y="1485780"/>
            <a:chExt cx="1137762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Line 51"/>
          <p:cNvSpPr>
            <a:spLocks noChangeShapeType="1"/>
          </p:cNvSpPr>
          <p:nvPr/>
        </p:nvSpPr>
        <p:spPr bwMode="auto">
          <a:xfrm>
            <a:off x="1763809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3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60040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v t 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2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Line 51"/>
          <p:cNvSpPr>
            <a:spLocks noChangeShapeType="1"/>
          </p:cNvSpPr>
          <p:nvPr/>
        </p:nvSpPr>
        <p:spPr bwMode="auto">
          <a:xfrm flipH="1">
            <a:off x="2796578" y="236582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1"/>
          <p:cNvSpPr>
            <a:spLocks noChangeShapeType="1"/>
          </p:cNvSpPr>
          <p:nvPr/>
        </p:nvSpPr>
        <p:spPr bwMode="auto">
          <a:xfrm>
            <a:off x="3514668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535" y="1485780"/>
            <a:ext cx="1137762" cy="369332"/>
            <a:chOff x="310535" y="1485780"/>
            <a:chExt cx="1137762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Line 51"/>
          <p:cNvSpPr>
            <a:spLocks noChangeShapeType="1"/>
          </p:cNvSpPr>
          <p:nvPr/>
        </p:nvSpPr>
        <p:spPr bwMode="auto">
          <a:xfrm>
            <a:off x="1736090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51"/>
          <p:cNvSpPr>
            <a:spLocks noChangeShapeType="1"/>
          </p:cNvSpPr>
          <p:nvPr/>
        </p:nvSpPr>
        <p:spPr bwMode="auto">
          <a:xfrm>
            <a:off x="4380687" y="3519711"/>
            <a:ext cx="215503" cy="21771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51"/>
          <p:cNvSpPr>
            <a:spLocks noChangeShapeType="1"/>
          </p:cNvSpPr>
          <p:nvPr/>
        </p:nvSpPr>
        <p:spPr bwMode="auto">
          <a:xfrm flipH="1">
            <a:off x="4596190" y="4614979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72479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t 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2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Line 51"/>
          <p:cNvSpPr>
            <a:spLocks noChangeShapeType="1"/>
          </p:cNvSpPr>
          <p:nvPr/>
        </p:nvSpPr>
        <p:spPr bwMode="auto">
          <a:xfrm flipH="1">
            <a:off x="2796578" y="236582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1"/>
          <p:cNvSpPr>
            <a:spLocks noChangeShapeType="1"/>
          </p:cNvSpPr>
          <p:nvPr/>
        </p:nvSpPr>
        <p:spPr bwMode="auto">
          <a:xfrm>
            <a:off x="3514668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535" y="1485780"/>
            <a:ext cx="1137762" cy="369332"/>
            <a:chOff x="310535" y="1485780"/>
            <a:chExt cx="1137762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Line 51"/>
          <p:cNvSpPr>
            <a:spLocks noChangeShapeType="1"/>
          </p:cNvSpPr>
          <p:nvPr/>
        </p:nvSpPr>
        <p:spPr bwMode="auto">
          <a:xfrm>
            <a:off x="1736090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51"/>
          <p:cNvSpPr>
            <a:spLocks noChangeShapeType="1"/>
          </p:cNvSpPr>
          <p:nvPr/>
        </p:nvSpPr>
        <p:spPr bwMode="auto">
          <a:xfrm>
            <a:off x="4380687" y="3519711"/>
            <a:ext cx="215503" cy="21771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51"/>
          <p:cNvSpPr>
            <a:spLocks noChangeShapeType="1"/>
          </p:cNvSpPr>
          <p:nvPr/>
        </p:nvSpPr>
        <p:spPr bwMode="auto">
          <a:xfrm flipH="1">
            <a:off x="4596190" y="4614979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4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39911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x u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Line 51"/>
          <p:cNvSpPr>
            <a:spLocks noChangeShapeType="1"/>
          </p:cNvSpPr>
          <p:nvPr/>
        </p:nvSpPr>
        <p:spPr bwMode="auto">
          <a:xfrm flipH="1">
            <a:off x="2796578" y="236582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1"/>
          <p:cNvSpPr>
            <a:spLocks noChangeShapeType="1"/>
          </p:cNvSpPr>
          <p:nvPr/>
        </p:nvSpPr>
        <p:spPr bwMode="auto">
          <a:xfrm>
            <a:off x="3514668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535" y="1485780"/>
            <a:ext cx="1137762" cy="369332"/>
            <a:chOff x="310535" y="1485780"/>
            <a:chExt cx="1137762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Line 51"/>
          <p:cNvSpPr>
            <a:spLocks noChangeShapeType="1"/>
          </p:cNvSpPr>
          <p:nvPr/>
        </p:nvSpPr>
        <p:spPr bwMode="auto">
          <a:xfrm>
            <a:off x="1736090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51"/>
          <p:cNvSpPr>
            <a:spLocks noChangeShapeType="1"/>
          </p:cNvSpPr>
          <p:nvPr/>
        </p:nvSpPr>
        <p:spPr bwMode="auto">
          <a:xfrm>
            <a:off x="4380687" y="3519711"/>
            <a:ext cx="215503" cy="21771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51"/>
          <p:cNvSpPr>
            <a:spLocks noChangeShapeType="1"/>
          </p:cNvSpPr>
          <p:nvPr/>
        </p:nvSpPr>
        <p:spPr bwMode="auto">
          <a:xfrm flipH="1">
            <a:off x="6420311" y="2353250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51"/>
          <p:cNvSpPr>
            <a:spLocks noChangeShapeType="1"/>
          </p:cNvSpPr>
          <p:nvPr/>
        </p:nvSpPr>
        <p:spPr bwMode="auto">
          <a:xfrm flipH="1">
            <a:off x="4596190" y="4614979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985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u y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Line 51"/>
          <p:cNvSpPr>
            <a:spLocks noChangeShapeType="1"/>
          </p:cNvSpPr>
          <p:nvPr/>
        </p:nvSpPr>
        <p:spPr bwMode="auto">
          <a:xfrm flipH="1">
            <a:off x="2796578" y="236582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1"/>
          <p:cNvSpPr>
            <a:spLocks noChangeShapeType="1"/>
          </p:cNvSpPr>
          <p:nvPr/>
        </p:nvSpPr>
        <p:spPr bwMode="auto">
          <a:xfrm>
            <a:off x="3514668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535" y="1485780"/>
            <a:ext cx="1137762" cy="369332"/>
            <a:chOff x="310535" y="1485780"/>
            <a:chExt cx="1137762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Line 51"/>
          <p:cNvSpPr>
            <a:spLocks noChangeShapeType="1"/>
          </p:cNvSpPr>
          <p:nvPr/>
        </p:nvSpPr>
        <p:spPr bwMode="auto">
          <a:xfrm>
            <a:off x="1736090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51"/>
          <p:cNvSpPr>
            <a:spLocks noChangeShapeType="1"/>
          </p:cNvSpPr>
          <p:nvPr/>
        </p:nvSpPr>
        <p:spPr bwMode="auto">
          <a:xfrm>
            <a:off x="4380687" y="3519711"/>
            <a:ext cx="215503" cy="21771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51"/>
          <p:cNvSpPr>
            <a:spLocks noChangeShapeType="1"/>
          </p:cNvSpPr>
          <p:nvPr/>
        </p:nvSpPr>
        <p:spPr bwMode="auto">
          <a:xfrm flipH="1">
            <a:off x="6420311" y="2353250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51"/>
          <p:cNvSpPr>
            <a:spLocks noChangeShapeType="1"/>
          </p:cNvSpPr>
          <p:nvPr/>
        </p:nvSpPr>
        <p:spPr bwMode="auto">
          <a:xfrm flipH="1">
            <a:off x="6413212" y="458433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51"/>
          <p:cNvSpPr>
            <a:spLocks noChangeShapeType="1"/>
          </p:cNvSpPr>
          <p:nvPr/>
        </p:nvSpPr>
        <p:spPr bwMode="auto">
          <a:xfrm flipH="1">
            <a:off x="4596190" y="4614979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10328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y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Line 51"/>
          <p:cNvSpPr>
            <a:spLocks noChangeShapeType="1"/>
          </p:cNvSpPr>
          <p:nvPr/>
        </p:nvSpPr>
        <p:spPr bwMode="auto">
          <a:xfrm flipH="1">
            <a:off x="2796578" y="236582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1"/>
          <p:cNvSpPr>
            <a:spLocks noChangeShapeType="1"/>
          </p:cNvSpPr>
          <p:nvPr/>
        </p:nvSpPr>
        <p:spPr bwMode="auto">
          <a:xfrm>
            <a:off x="3514668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535" y="1485780"/>
            <a:ext cx="1137762" cy="369332"/>
            <a:chOff x="310535" y="1485780"/>
            <a:chExt cx="1137762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Line 51"/>
          <p:cNvSpPr>
            <a:spLocks noChangeShapeType="1"/>
          </p:cNvSpPr>
          <p:nvPr/>
        </p:nvSpPr>
        <p:spPr bwMode="auto">
          <a:xfrm>
            <a:off x="1736090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51"/>
          <p:cNvSpPr>
            <a:spLocks noChangeShapeType="1"/>
          </p:cNvSpPr>
          <p:nvPr/>
        </p:nvSpPr>
        <p:spPr bwMode="auto">
          <a:xfrm>
            <a:off x="5311130" y="3531807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51"/>
          <p:cNvSpPr>
            <a:spLocks noChangeShapeType="1"/>
          </p:cNvSpPr>
          <p:nvPr/>
        </p:nvSpPr>
        <p:spPr bwMode="auto">
          <a:xfrm>
            <a:off x="4380687" y="3519711"/>
            <a:ext cx="215503" cy="21771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51"/>
          <p:cNvSpPr>
            <a:spLocks noChangeShapeType="1"/>
          </p:cNvSpPr>
          <p:nvPr/>
        </p:nvSpPr>
        <p:spPr bwMode="auto">
          <a:xfrm flipH="1">
            <a:off x="6420311" y="2353250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51"/>
          <p:cNvSpPr>
            <a:spLocks noChangeShapeType="1"/>
          </p:cNvSpPr>
          <p:nvPr/>
        </p:nvSpPr>
        <p:spPr bwMode="auto">
          <a:xfrm flipH="1">
            <a:off x="6413212" y="458433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51"/>
          <p:cNvSpPr>
            <a:spLocks noChangeShapeType="1"/>
          </p:cNvSpPr>
          <p:nvPr/>
        </p:nvSpPr>
        <p:spPr bwMode="auto">
          <a:xfrm flipH="1">
            <a:off x="4596190" y="4602884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6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75386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Line 51"/>
          <p:cNvSpPr>
            <a:spLocks noChangeShapeType="1"/>
          </p:cNvSpPr>
          <p:nvPr/>
        </p:nvSpPr>
        <p:spPr bwMode="auto">
          <a:xfrm flipH="1">
            <a:off x="2796578" y="236582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1"/>
          <p:cNvSpPr>
            <a:spLocks noChangeShapeType="1"/>
          </p:cNvSpPr>
          <p:nvPr/>
        </p:nvSpPr>
        <p:spPr bwMode="auto">
          <a:xfrm>
            <a:off x="3514668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535" y="1485780"/>
            <a:ext cx="1137762" cy="369332"/>
            <a:chOff x="310535" y="1485780"/>
            <a:chExt cx="1137762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Line 51"/>
          <p:cNvSpPr>
            <a:spLocks noChangeShapeType="1"/>
          </p:cNvSpPr>
          <p:nvPr/>
        </p:nvSpPr>
        <p:spPr bwMode="auto">
          <a:xfrm>
            <a:off x="1736090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51"/>
          <p:cNvSpPr>
            <a:spLocks noChangeShapeType="1"/>
          </p:cNvSpPr>
          <p:nvPr/>
        </p:nvSpPr>
        <p:spPr bwMode="auto">
          <a:xfrm>
            <a:off x="5311130" y="3531807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51"/>
          <p:cNvSpPr>
            <a:spLocks noChangeShapeType="1"/>
          </p:cNvSpPr>
          <p:nvPr/>
        </p:nvSpPr>
        <p:spPr bwMode="auto">
          <a:xfrm>
            <a:off x="4380687" y="3519711"/>
            <a:ext cx="215503" cy="21771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51"/>
          <p:cNvSpPr>
            <a:spLocks noChangeShapeType="1"/>
          </p:cNvSpPr>
          <p:nvPr/>
        </p:nvSpPr>
        <p:spPr bwMode="auto">
          <a:xfrm flipH="1">
            <a:off x="6420311" y="2353250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51"/>
          <p:cNvSpPr>
            <a:spLocks noChangeShapeType="1"/>
          </p:cNvSpPr>
          <p:nvPr/>
        </p:nvSpPr>
        <p:spPr bwMode="auto">
          <a:xfrm flipH="1">
            <a:off x="6413212" y="458433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51"/>
          <p:cNvSpPr>
            <a:spLocks noChangeShapeType="1"/>
          </p:cNvSpPr>
          <p:nvPr/>
        </p:nvSpPr>
        <p:spPr bwMode="auto">
          <a:xfrm flipH="1">
            <a:off x="4596190" y="4614979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vs.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Traversal Order:</a:t>
            </a:r>
          </a:p>
          <a:p>
            <a:pPr lvl="1"/>
            <a:r>
              <a:rPr lang="en-US" sz="2000" dirty="0"/>
              <a:t>DFS explores </a:t>
            </a:r>
            <a:r>
              <a:rPr lang="en-US" sz="2000" dirty="0">
                <a:solidFill>
                  <a:srgbClr val="FF0000"/>
                </a:solidFill>
              </a:rPr>
              <a:t>as far as possible along each branch before backtracking</a:t>
            </a:r>
          </a:p>
          <a:p>
            <a:pPr lvl="1"/>
            <a:r>
              <a:rPr lang="en-US" sz="2000" dirty="0"/>
              <a:t>BFS discovers all vertices </a:t>
            </a:r>
            <a:r>
              <a:rPr lang="en-US" sz="2000" dirty="0">
                <a:solidFill>
                  <a:srgbClr val="FF0000"/>
                </a:solidFill>
              </a:rPr>
              <a:t>at distance k before those at distance </a:t>
            </a:r>
            <a:r>
              <a:rPr lang="en-US" sz="2000" dirty="0" smtClean="0">
                <a:solidFill>
                  <a:srgbClr val="FF0000"/>
                </a:solidFill>
              </a:rPr>
              <a:t>k+1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322529" y="3609714"/>
            <a:ext cx="2648832" cy="2286000"/>
            <a:chOff x="864495" y="3521838"/>
            <a:chExt cx="3237899" cy="2794379"/>
          </a:xfrm>
        </p:grpSpPr>
        <p:grpSp>
          <p:nvGrpSpPr>
            <p:cNvPr id="6" name="Group 5"/>
            <p:cNvGrpSpPr/>
            <p:nvPr/>
          </p:nvGrpSpPr>
          <p:grpSpPr>
            <a:xfrm>
              <a:off x="864495" y="3521838"/>
              <a:ext cx="3237899" cy="2684636"/>
              <a:chOff x="864495" y="3277137"/>
              <a:chExt cx="3237899" cy="2684636"/>
            </a:xfrm>
            <a:effectLst/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495" y="3277137"/>
                <a:ext cx="3237899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953019" y="5561663"/>
                <a:ext cx="14237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DFS Order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7" name="Arc 6"/>
            <p:cNvSpPr/>
            <p:nvPr/>
          </p:nvSpPr>
          <p:spPr>
            <a:xfrm rot="16200000">
              <a:off x="1011143" y="3714630"/>
              <a:ext cx="2616200" cy="2586974"/>
            </a:xfrm>
            <a:prstGeom prst="arc">
              <a:avLst>
                <a:gd name="adj1" fmla="val 15748656"/>
                <a:gd name="adj2" fmla="val 0"/>
              </a:avLst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948701" y="2454896"/>
            <a:ext cx="2743200" cy="3440818"/>
            <a:chOff x="4809001" y="2200896"/>
            <a:chExt cx="3194631" cy="4007052"/>
          </a:xfrm>
        </p:grpSpPr>
        <p:grpSp>
          <p:nvGrpSpPr>
            <p:cNvPr id="11" name="Group 10"/>
            <p:cNvGrpSpPr/>
            <p:nvPr/>
          </p:nvGrpSpPr>
          <p:grpSpPr>
            <a:xfrm>
              <a:off x="4809001" y="3521838"/>
              <a:ext cx="3194631" cy="2686110"/>
              <a:chOff x="4641574" y="3277137"/>
              <a:chExt cx="3194631" cy="268611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1574" y="3277137"/>
                <a:ext cx="3194631" cy="22860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747320" y="5563137"/>
                <a:ext cx="14093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FS Order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2" name="Arc 11"/>
            <p:cNvSpPr/>
            <p:nvPr/>
          </p:nvSpPr>
          <p:spPr>
            <a:xfrm rot="8034236">
              <a:off x="5244564" y="2171029"/>
              <a:ext cx="2616200" cy="2675933"/>
            </a:xfrm>
            <a:prstGeom prst="arc">
              <a:avLst>
                <a:gd name="adj1" fmla="val 15603926"/>
                <a:gd name="adj2" fmla="val 465898"/>
              </a:avLst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54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Depth-First Search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43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78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76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6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74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7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72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8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70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68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66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63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64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9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vs. BFS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Tree Structure</a:t>
            </a:r>
          </a:p>
          <a:p>
            <a:pPr lvl="1"/>
            <a:r>
              <a:rPr lang="en-US" sz="2000" dirty="0" smtClean="0"/>
              <a:t>DFS tree: </a:t>
            </a:r>
            <a:r>
              <a:rPr lang="en-US" sz="2000" dirty="0" smtClean="0">
                <a:solidFill>
                  <a:srgbClr val="FF0000"/>
                </a:solidFill>
              </a:rPr>
              <a:t>long and stringy</a:t>
            </a:r>
          </a:p>
          <a:p>
            <a:pPr lvl="1"/>
            <a:r>
              <a:rPr lang="en-US" sz="2000" dirty="0" smtClean="0"/>
              <a:t>BFS tree: </a:t>
            </a:r>
            <a:r>
              <a:rPr lang="en-US" sz="2000" dirty="0" smtClean="0">
                <a:solidFill>
                  <a:srgbClr val="FF0000"/>
                </a:solidFill>
              </a:rPr>
              <a:t>short and bushy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40</a:t>
            </a:fld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457200" y="3539607"/>
            <a:ext cx="3869871" cy="2417711"/>
            <a:chOff x="457200" y="3539607"/>
            <a:chExt cx="3869871" cy="2417711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457200" y="3539607"/>
              <a:ext cx="3869871" cy="1852385"/>
              <a:chOff x="1295400" y="1558925"/>
              <a:chExt cx="6705600" cy="3241675"/>
            </a:xfrm>
          </p:grpSpPr>
          <p:grpSp>
            <p:nvGrpSpPr>
              <p:cNvPr id="6" name="Group 3"/>
              <p:cNvGrpSpPr>
                <a:grpSpLocks/>
              </p:cNvGrpSpPr>
              <p:nvPr/>
            </p:nvGrpSpPr>
            <p:grpSpPr bwMode="auto">
              <a:xfrm>
                <a:off x="1295400" y="1558925"/>
                <a:ext cx="685800" cy="727075"/>
                <a:chOff x="992" y="2062"/>
                <a:chExt cx="432" cy="458"/>
              </a:xfrm>
            </p:grpSpPr>
            <p:sp>
              <p:nvSpPr>
                <p:cNvPr id="37" name="Oval 4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066" y="206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r</a:t>
                  </a:r>
                  <a:endParaRPr lang="en-US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7315200" y="1600200"/>
                <a:ext cx="685800" cy="685800"/>
                <a:chOff x="992" y="2088"/>
                <a:chExt cx="432" cy="432"/>
              </a:xfrm>
            </p:grpSpPr>
            <p:sp>
              <p:nvSpPr>
                <p:cNvPr id="35" name="Oval 7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24" y="2090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u</a:t>
                  </a:r>
                  <a:endParaRPr lang="en-US" sz="2000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1295400" y="4114800"/>
                <a:ext cx="685800" cy="685800"/>
                <a:chOff x="992" y="2088"/>
                <a:chExt cx="432" cy="432"/>
              </a:xfrm>
            </p:grpSpPr>
            <p:sp>
              <p:nvSpPr>
                <p:cNvPr id="33" name="Oval 10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38" y="210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v</a:t>
                  </a:r>
                  <a:endParaRPr lang="en-US" sz="2000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3200400" y="1558929"/>
                <a:ext cx="685800" cy="727076"/>
                <a:chOff x="992" y="2062"/>
                <a:chExt cx="432" cy="458"/>
              </a:xfrm>
            </p:grpSpPr>
            <p:sp>
              <p:nvSpPr>
                <p:cNvPr id="31" name="Oval 13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34" y="2062"/>
                  <a:ext cx="240" cy="4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b="1" dirty="0" smtClean="0">
                      <a:solidFill>
                        <a:srgbClr val="FF0000"/>
                      </a:solidFill>
                      <a:latin typeface="Arial"/>
                      <a:cs typeface="Arial"/>
                      <a:sym typeface="Symbol" charset="0"/>
                    </a:rPr>
                    <a:t>s</a:t>
                  </a:r>
                  <a:endParaRPr lang="en-US" sz="2000" b="1" dirty="0">
                    <a:solidFill>
                      <a:srgbClr val="FF0000"/>
                    </a:solidFill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10" name="Group 15"/>
              <p:cNvGrpSpPr>
                <a:grpSpLocks/>
              </p:cNvGrpSpPr>
              <p:nvPr/>
            </p:nvGrpSpPr>
            <p:grpSpPr bwMode="auto">
              <a:xfrm>
                <a:off x="3200400" y="4095750"/>
                <a:ext cx="685800" cy="704850"/>
                <a:chOff x="992" y="2076"/>
                <a:chExt cx="432" cy="444"/>
              </a:xfrm>
            </p:grpSpPr>
            <p:sp>
              <p:nvSpPr>
                <p:cNvPr id="29" name="Oval 16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11" y="2076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w</a:t>
                  </a:r>
                  <a:endParaRPr lang="en-US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11" name="Group 18"/>
              <p:cNvGrpSpPr>
                <a:grpSpLocks/>
              </p:cNvGrpSpPr>
              <p:nvPr/>
            </p:nvGrpSpPr>
            <p:grpSpPr bwMode="auto">
              <a:xfrm>
                <a:off x="5257800" y="1581150"/>
                <a:ext cx="685800" cy="704850"/>
                <a:chOff x="992" y="2076"/>
                <a:chExt cx="432" cy="444"/>
              </a:xfrm>
            </p:grpSpPr>
            <p:sp>
              <p:nvSpPr>
                <p:cNvPr id="27" name="Oval 19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066" y="2076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t</a:t>
                  </a:r>
                  <a:endParaRPr lang="en-US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>
                <a:off x="5257800" y="4095750"/>
                <a:ext cx="685800" cy="704850"/>
                <a:chOff x="992" y="2076"/>
                <a:chExt cx="432" cy="444"/>
              </a:xfrm>
            </p:grpSpPr>
            <p:sp>
              <p:nvSpPr>
                <p:cNvPr id="25" name="Oval 30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037" y="2076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x</a:t>
                  </a:r>
                  <a:endParaRPr lang="en-US" sz="2000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7315200" y="4073525"/>
                <a:ext cx="685800" cy="727075"/>
                <a:chOff x="992" y="2062"/>
                <a:chExt cx="432" cy="458"/>
              </a:xfrm>
            </p:grpSpPr>
            <p:sp>
              <p:nvSpPr>
                <p:cNvPr id="23" name="Oval 33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038" y="206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y</a:t>
                  </a:r>
                  <a:endParaRPr lang="en-US" sz="2000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sp>
            <p:nvSpPr>
              <p:cNvPr id="14" name="Line 35"/>
              <p:cNvSpPr>
                <a:spLocks noChangeShapeType="1"/>
              </p:cNvSpPr>
              <p:nvPr/>
            </p:nvSpPr>
            <p:spPr bwMode="auto">
              <a:xfrm>
                <a:off x="1600200" y="2286000"/>
                <a:ext cx="0" cy="1828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36"/>
              <p:cNvSpPr>
                <a:spLocks noChangeShapeType="1"/>
              </p:cNvSpPr>
              <p:nvPr/>
            </p:nvSpPr>
            <p:spPr bwMode="auto">
              <a:xfrm>
                <a:off x="1981200" y="1981200"/>
                <a:ext cx="12192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37"/>
              <p:cNvSpPr>
                <a:spLocks noChangeShapeType="1"/>
              </p:cNvSpPr>
              <p:nvPr/>
            </p:nvSpPr>
            <p:spPr bwMode="auto">
              <a:xfrm>
                <a:off x="3581400" y="2286000"/>
                <a:ext cx="0" cy="1828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38"/>
              <p:cNvSpPr>
                <a:spLocks noChangeShapeType="1"/>
              </p:cNvSpPr>
              <p:nvPr/>
            </p:nvSpPr>
            <p:spPr bwMode="auto">
              <a:xfrm flipV="1">
                <a:off x="3733800" y="2209800"/>
                <a:ext cx="1600200" cy="1981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9"/>
              <p:cNvSpPr>
                <a:spLocks noChangeShapeType="1"/>
              </p:cNvSpPr>
              <p:nvPr/>
            </p:nvSpPr>
            <p:spPr bwMode="auto">
              <a:xfrm>
                <a:off x="3886200" y="4495800"/>
                <a:ext cx="1371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40"/>
              <p:cNvSpPr>
                <a:spLocks noChangeShapeType="1"/>
              </p:cNvSpPr>
              <p:nvPr/>
            </p:nvSpPr>
            <p:spPr bwMode="auto">
              <a:xfrm flipV="1">
                <a:off x="5562600" y="2286000"/>
                <a:ext cx="0" cy="1828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41"/>
              <p:cNvSpPr>
                <a:spLocks noChangeShapeType="1"/>
              </p:cNvSpPr>
              <p:nvPr/>
            </p:nvSpPr>
            <p:spPr bwMode="auto">
              <a:xfrm>
                <a:off x="5943600" y="1981200"/>
                <a:ext cx="1371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2"/>
              <p:cNvSpPr>
                <a:spLocks noChangeShapeType="1"/>
              </p:cNvSpPr>
              <p:nvPr/>
            </p:nvSpPr>
            <p:spPr bwMode="auto">
              <a:xfrm>
                <a:off x="5943600" y="4495800"/>
                <a:ext cx="1371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3"/>
              <p:cNvSpPr>
                <a:spLocks noChangeShapeType="1"/>
              </p:cNvSpPr>
              <p:nvPr/>
            </p:nvSpPr>
            <p:spPr bwMode="auto">
              <a:xfrm>
                <a:off x="7620000" y="2286000"/>
                <a:ext cx="0" cy="1828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1743858" y="5557208"/>
              <a:ext cx="128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charset="0"/>
                  <a:ea typeface="Arial" charset="0"/>
                  <a:cs typeface="Arial" charset="0"/>
                </a:rPr>
                <a:t>DFS Tree</a:t>
              </a:r>
              <a:endParaRPr 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04880" y="3554121"/>
            <a:ext cx="3869871" cy="2403197"/>
            <a:chOff x="4904880" y="3554121"/>
            <a:chExt cx="3869871" cy="2403197"/>
          </a:xfrm>
        </p:grpSpPr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4904880" y="3554121"/>
              <a:ext cx="3869871" cy="1852385"/>
              <a:chOff x="1295400" y="1558925"/>
              <a:chExt cx="6705600" cy="3241675"/>
            </a:xfrm>
          </p:grpSpPr>
          <p:grpSp>
            <p:nvGrpSpPr>
              <p:cNvPr id="41" name="Group 3"/>
              <p:cNvGrpSpPr>
                <a:grpSpLocks/>
              </p:cNvGrpSpPr>
              <p:nvPr/>
            </p:nvGrpSpPr>
            <p:grpSpPr bwMode="auto">
              <a:xfrm>
                <a:off x="1295400" y="1558925"/>
                <a:ext cx="685800" cy="727075"/>
                <a:chOff x="992" y="2062"/>
                <a:chExt cx="432" cy="458"/>
              </a:xfrm>
            </p:grpSpPr>
            <p:sp>
              <p:nvSpPr>
                <p:cNvPr id="72" name="Oval 4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066" y="206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r</a:t>
                  </a:r>
                  <a:endParaRPr lang="en-US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7315200" y="1600200"/>
                <a:ext cx="685800" cy="685800"/>
                <a:chOff x="992" y="2088"/>
                <a:chExt cx="432" cy="432"/>
              </a:xfrm>
            </p:grpSpPr>
            <p:sp>
              <p:nvSpPr>
                <p:cNvPr id="70" name="Oval 7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24" y="2090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u</a:t>
                  </a:r>
                  <a:endParaRPr lang="en-US" sz="2000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43" name="Group 9"/>
              <p:cNvGrpSpPr>
                <a:grpSpLocks/>
              </p:cNvGrpSpPr>
              <p:nvPr/>
            </p:nvGrpSpPr>
            <p:grpSpPr bwMode="auto">
              <a:xfrm>
                <a:off x="1295400" y="4114800"/>
                <a:ext cx="685800" cy="685800"/>
                <a:chOff x="992" y="2088"/>
                <a:chExt cx="432" cy="432"/>
              </a:xfrm>
            </p:grpSpPr>
            <p:sp>
              <p:nvSpPr>
                <p:cNvPr id="68" name="Oval 10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38" y="210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v</a:t>
                  </a:r>
                  <a:endParaRPr lang="en-US" sz="2000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44" name="Group 43"/>
              <p:cNvGrpSpPr>
                <a:grpSpLocks/>
              </p:cNvGrpSpPr>
              <p:nvPr/>
            </p:nvGrpSpPr>
            <p:grpSpPr bwMode="auto">
              <a:xfrm>
                <a:off x="3200400" y="1558929"/>
                <a:ext cx="685800" cy="727076"/>
                <a:chOff x="992" y="2062"/>
                <a:chExt cx="432" cy="458"/>
              </a:xfrm>
            </p:grpSpPr>
            <p:sp>
              <p:nvSpPr>
                <p:cNvPr id="66" name="Oval 13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34" y="2062"/>
                  <a:ext cx="240" cy="4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 dirty="0" smtClean="0">
                      <a:solidFill>
                        <a:srgbClr val="FF0000"/>
                      </a:solidFill>
                      <a:latin typeface="Arial"/>
                      <a:cs typeface="Arial"/>
                      <a:sym typeface="Symbol" charset="0"/>
                    </a:rPr>
                    <a:t>s</a:t>
                  </a:r>
                  <a:endParaRPr lang="en-US" sz="2000" b="1" dirty="0">
                    <a:solidFill>
                      <a:srgbClr val="FF0000"/>
                    </a:solidFill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45" name="Group 15"/>
              <p:cNvGrpSpPr>
                <a:grpSpLocks/>
              </p:cNvGrpSpPr>
              <p:nvPr/>
            </p:nvGrpSpPr>
            <p:grpSpPr bwMode="auto">
              <a:xfrm>
                <a:off x="3200400" y="4073525"/>
                <a:ext cx="685800" cy="727075"/>
                <a:chOff x="992" y="2062"/>
                <a:chExt cx="432" cy="458"/>
              </a:xfrm>
            </p:grpSpPr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24" y="206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w</a:t>
                  </a:r>
                  <a:endParaRPr lang="en-US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46" name="Group 18"/>
              <p:cNvGrpSpPr>
                <a:grpSpLocks/>
              </p:cNvGrpSpPr>
              <p:nvPr/>
            </p:nvGrpSpPr>
            <p:grpSpPr bwMode="auto">
              <a:xfrm>
                <a:off x="5257800" y="1581150"/>
                <a:ext cx="685800" cy="704850"/>
                <a:chOff x="992" y="2076"/>
                <a:chExt cx="432" cy="444"/>
              </a:xfrm>
            </p:grpSpPr>
            <p:sp>
              <p:nvSpPr>
                <p:cNvPr id="62" name="Oval 19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066" y="2076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t</a:t>
                  </a:r>
                  <a:endParaRPr lang="en-US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47" name="Group 29"/>
              <p:cNvGrpSpPr>
                <a:grpSpLocks/>
              </p:cNvGrpSpPr>
              <p:nvPr/>
            </p:nvGrpSpPr>
            <p:grpSpPr bwMode="auto">
              <a:xfrm>
                <a:off x="5257800" y="4051300"/>
                <a:ext cx="685800" cy="749300"/>
                <a:chOff x="992" y="2048"/>
                <a:chExt cx="432" cy="472"/>
              </a:xfrm>
            </p:grpSpPr>
            <p:sp>
              <p:nvSpPr>
                <p:cNvPr id="60" name="Oval 30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050" y="2048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x</a:t>
                  </a:r>
                  <a:endParaRPr lang="en-US" sz="2000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48" name="Group 32"/>
              <p:cNvGrpSpPr>
                <a:grpSpLocks/>
              </p:cNvGrpSpPr>
              <p:nvPr/>
            </p:nvGrpSpPr>
            <p:grpSpPr bwMode="auto">
              <a:xfrm>
                <a:off x="7315200" y="4029075"/>
                <a:ext cx="685800" cy="771525"/>
                <a:chOff x="992" y="2034"/>
                <a:chExt cx="432" cy="486"/>
              </a:xfrm>
            </p:grpSpPr>
            <p:sp>
              <p:nvSpPr>
                <p:cNvPr id="58" name="Oval 33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038" y="203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y</a:t>
                  </a:r>
                  <a:endParaRPr lang="en-US" sz="2000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sp>
            <p:nvSpPr>
              <p:cNvPr id="49" name="Line 35"/>
              <p:cNvSpPr>
                <a:spLocks noChangeShapeType="1"/>
              </p:cNvSpPr>
              <p:nvPr/>
            </p:nvSpPr>
            <p:spPr bwMode="auto">
              <a:xfrm>
                <a:off x="1600200" y="2286000"/>
                <a:ext cx="0" cy="1828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36"/>
              <p:cNvSpPr>
                <a:spLocks noChangeShapeType="1"/>
              </p:cNvSpPr>
              <p:nvPr/>
            </p:nvSpPr>
            <p:spPr bwMode="auto">
              <a:xfrm>
                <a:off x="1981200" y="1981200"/>
                <a:ext cx="12192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37"/>
              <p:cNvSpPr>
                <a:spLocks noChangeShapeType="1"/>
              </p:cNvSpPr>
              <p:nvPr/>
            </p:nvSpPr>
            <p:spPr bwMode="auto">
              <a:xfrm>
                <a:off x="3581400" y="2286000"/>
                <a:ext cx="0" cy="1828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38"/>
              <p:cNvSpPr>
                <a:spLocks noChangeShapeType="1"/>
              </p:cNvSpPr>
              <p:nvPr/>
            </p:nvSpPr>
            <p:spPr bwMode="auto">
              <a:xfrm flipV="1">
                <a:off x="3733800" y="2209800"/>
                <a:ext cx="1600200" cy="1981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39"/>
              <p:cNvSpPr>
                <a:spLocks noChangeShapeType="1"/>
              </p:cNvSpPr>
              <p:nvPr/>
            </p:nvSpPr>
            <p:spPr bwMode="auto">
              <a:xfrm>
                <a:off x="3886200" y="4495800"/>
                <a:ext cx="1371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40"/>
              <p:cNvSpPr>
                <a:spLocks noChangeShapeType="1"/>
              </p:cNvSpPr>
              <p:nvPr/>
            </p:nvSpPr>
            <p:spPr bwMode="auto">
              <a:xfrm flipV="1">
                <a:off x="5562600" y="2286000"/>
                <a:ext cx="0" cy="1828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41"/>
              <p:cNvSpPr>
                <a:spLocks noChangeShapeType="1"/>
              </p:cNvSpPr>
              <p:nvPr/>
            </p:nvSpPr>
            <p:spPr bwMode="auto">
              <a:xfrm>
                <a:off x="5943600" y="1981200"/>
                <a:ext cx="1371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42"/>
              <p:cNvSpPr>
                <a:spLocks noChangeShapeType="1"/>
              </p:cNvSpPr>
              <p:nvPr/>
            </p:nvSpPr>
            <p:spPr bwMode="auto">
              <a:xfrm>
                <a:off x="5943600" y="4495800"/>
                <a:ext cx="1371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43"/>
              <p:cNvSpPr>
                <a:spLocks noChangeShapeType="1"/>
              </p:cNvSpPr>
              <p:nvPr/>
            </p:nvSpPr>
            <p:spPr bwMode="auto">
              <a:xfrm>
                <a:off x="7620000" y="2286000"/>
                <a:ext cx="0" cy="1828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6220409" y="5557208"/>
              <a:ext cx="12686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2000" dirty="0" smtClean="0">
                  <a:latin typeface="Arial" charset="0"/>
                  <a:ea typeface="Arial" charset="0"/>
                  <a:cs typeface="Arial" charset="0"/>
                </a:rPr>
                <a:t>FS Tree</a:t>
              </a:r>
              <a:endParaRPr 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5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MST (G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tree: acyclic </a:t>
            </a:r>
            <a:r>
              <a:rPr lang="en-US" dirty="0" err="1"/>
              <a:t>subgraph</a:t>
            </a:r>
            <a:r>
              <a:rPr lang="en-US" dirty="0"/>
              <a:t> of G</a:t>
            </a:r>
          </a:p>
          <a:p>
            <a:pPr lvl="1"/>
            <a:r>
              <a:rPr lang="en-US" dirty="0"/>
              <a:t>spanning: spans (connects) all the vertices of G</a:t>
            </a:r>
          </a:p>
          <a:p>
            <a:pPr lvl="1"/>
            <a:r>
              <a:rPr lang="en-US" dirty="0"/>
              <a:t>has the minimum total weight = sum of edge </a:t>
            </a:r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is not unique</a:t>
            </a:r>
            <a:endParaRPr lang="en-US" dirty="0"/>
          </a:p>
        </p:txBody>
      </p:sp>
      <p:pic>
        <p:nvPicPr>
          <p:cNvPr id="4" name="Picture 3" descr="MinimumSpanTr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77" y="4064372"/>
            <a:ext cx="5509133" cy="236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3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40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V: set of vertices in graph G</a:t>
            </a:r>
          </a:p>
          <a:p>
            <a:r>
              <a:rPr lang="en-US" sz="2400" dirty="0" smtClean="0"/>
              <a:t>V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: set of vertices in MST</a:t>
            </a:r>
          </a:p>
          <a:p>
            <a:r>
              <a:rPr lang="en-US" sz="2400" dirty="0" smtClean="0"/>
              <a:t>Process:</a:t>
            </a:r>
          </a:p>
          <a:p>
            <a:pPr marL="457200" lvl="1" indent="0">
              <a:buNone/>
            </a:pPr>
            <a:r>
              <a:rPr lang="en-US" dirty="0" smtClean="0"/>
              <a:t>Initially, let V</a:t>
            </a:r>
            <a:r>
              <a:rPr lang="en-US" baseline="-25000" dirty="0" smtClean="0"/>
              <a:t>T</a:t>
            </a:r>
            <a:r>
              <a:rPr lang="en-US" dirty="0" smtClean="0"/>
              <a:t> = </a:t>
            </a:r>
            <a:r>
              <a:rPr lang="en-US" dirty="0" err="1" smtClean="0"/>
              <a:t>Φ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Select an arbitrary vertex, e.g. s, to start a tree</a:t>
            </a:r>
          </a:p>
          <a:p>
            <a:pPr marL="457200" lvl="1" indent="0">
              <a:buNone/>
            </a:pPr>
            <a:r>
              <a:rPr lang="en-US" dirty="0" smtClean="0"/>
              <a:t>While </a:t>
            </a:r>
            <a:r>
              <a:rPr lang="en-US" dirty="0"/>
              <a:t>V</a:t>
            </a:r>
            <a:r>
              <a:rPr lang="en-US" baseline="-25000" dirty="0"/>
              <a:t>T</a:t>
            </a:r>
            <a:r>
              <a:rPr lang="en-US" dirty="0"/>
              <a:t> </a:t>
            </a:r>
            <a:r>
              <a:rPr lang="en-US" dirty="0" smtClean="0"/>
              <a:t>≠ V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Select an edge e(u, v) such that </a:t>
            </a:r>
            <a:r>
              <a:rPr lang="en-US" b="1" dirty="0" smtClean="0">
                <a:solidFill>
                  <a:srgbClr val="0000FF"/>
                </a:solidFill>
              </a:rPr>
              <a:t>u in V</a:t>
            </a:r>
            <a:r>
              <a:rPr lang="en-US" b="1" baseline="-25000" dirty="0" smtClean="0">
                <a:solidFill>
                  <a:srgbClr val="0000FF"/>
                </a:solidFill>
              </a:rPr>
              <a:t>T</a:t>
            </a:r>
            <a:r>
              <a:rPr lang="en-US" b="1" dirty="0" smtClean="0">
                <a:solidFill>
                  <a:srgbClr val="0000FF"/>
                </a:solidFill>
              </a:rPr>
              <a:t>, v in V-V</a:t>
            </a:r>
            <a:r>
              <a:rPr lang="en-US" b="1" baseline="-25000" dirty="0" smtClean="0">
                <a:solidFill>
                  <a:srgbClr val="0000FF"/>
                </a:solidFill>
              </a:rPr>
              <a:t>T</a:t>
            </a:r>
            <a:r>
              <a:rPr lang="en-US" dirty="0" smtClean="0"/>
              <a:t>, and w(e) is </a:t>
            </a:r>
            <a:r>
              <a:rPr lang="en-US" b="1" dirty="0" smtClean="0">
                <a:solidFill>
                  <a:srgbClr val="0000FF"/>
                </a:solidFill>
              </a:rPr>
              <a:t>minimum among all such edges</a:t>
            </a:r>
            <a:r>
              <a:rPr lang="en-US" dirty="0" smtClean="0"/>
              <a:t>  	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//choose an edge with connected vertex in a greedy manner</a:t>
            </a:r>
          </a:p>
          <a:p>
            <a:pPr marL="457200" lvl="1" indent="0">
              <a:buNone/>
            </a:pPr>
            <a:r>
              <a:rPr lang="en-US" dirty="0" err="1" smtClean="0"/>
              <a:t>Endwhile</a:t>
            </a:r>
            <a:endParaRPr lang="en-US" dirty="0" smtClean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53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Starting with node a</a:t>
            </a:r>
            <a:endParaRPr lang="en-US" sz="2000" dirty="0"/>
          </a:p>
        </p:txBody>
      </p:sp>
      <p:pic>
        <p:nvPicPr>
          <p:cNvPr id="4" name="Picture 3" descr="PrimAlg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8441"/>
            <a:ext cx="4686300" cy="2159000"/>
          </a:xfrm>
          <a:prstGeom prst="rect">
            <a:avLst/>
          </a:prstGeom>
        </p:spPr>
      </p:pic>
      <p:pic>
        <p:nvPicPr>
          <p:cNvPr id="6" name="Picture 5" descr="PrimAlg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40" y="4405306"/>
            <a:ext cx="4724400" cy="20193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25737" y="4898975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57" y="4898975"/>
              <a:ext cx="262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e(a, b)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354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pic>
        <p:nvPicPr>
          <p:cNvPr id="6" name="Picture 5" descr="PrimAlg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7061"/>
            <a:ext cx="4724400" cy="20193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25737" y="4547435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57" y="4898975"/>
              <a:ext cx="262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e(b, c)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1" name="Picture 10" descr="PrimAlg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464" y="4030407"/>
            <a:ext cx="4711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2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5737" y="4547435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57" y="4898975"/>
              <a:ext cx="2536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e(c,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1" name="Picture 10" descr="PrimAlg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1742"/>
            <a:ext cx="4711700" cy="2032000"/>
          </a:xfrm>
          <a:prstGeom prst="rect">
            <a:avLst/>
          </a:prstGeom>
        </p:spPr>
      </p:pic>
      <p:pic>
        <p:nvPicPr>
          <p:cNvPr id="3" name="Picture 2" descr="PrimAlg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80" y="3980960"/>
            <a:ext cx="46736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5737" y="4547435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57" y="4898975"/>
              <a:ext cx="2536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e(c, </a:t>
              </a:r>
              <a:r>
                <a:rPr lang="en-US" sz="2000" b="1" dirty="0">
                  <a:solidFill>
                    <a:srgbClr val="FF0000"/>
                  </a:solidFill>
                  <a:latin typeface="Arial"/>
                  <a:cs typeface="Arial"/>
                </a:rPr>
                <a:t>f</a:t>
              </a:r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3" name="Picture 2" descr="PrimAlg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2760"/>
            <a:ext cx="4673600" cy="2108200"/>
          </a:xfrm>
          <a:prstGeom prst="rect">
            <a:avLst/>
          </a:prstGeom>
        </p:spPr>
      </p:pic>
      <p:pic>
        <p:nvPicPr>
          <p:cNvPr id="4" name="Picture 3" descr="PrimAlg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72" y="4047416"/>
            <a:ext cx="4660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8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5737" y="4547435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57" y="4898975"/>
              <a:ext cx="2564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e(f, g)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4" name="Picture 3" descr="PrimAlg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5416"/>
            <a:ext cx="4660900" cy="2032000"/>
          </a:xfrm>
          <a:prstGeom prst="rect">
            <a:avLst/>
          </a:prstGeom>
        </p:spPr>
      </p:pic>
      <p:pic>
        <p:nvPicPr>
          <p:cNvPr id="6" name="Picture 5" descr="PrimAlg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109" y="4025414"/>
            <a:ext cx="4673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2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5737" y="4547435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57" y="4898975"/>
              <a:ext cx="2635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e(g, h)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6" name="Picture 5" descr="PrimAlg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4792"/>
            <a:ext cx="4673600" cy="2019300"/>
          </a:xfrm>
          <a:prstGeom prst="rect">
            <a:avLst/>
          </a:prstGeom>
        </p:spPr>
      </p:pic>
      <p:pic>
        <p:nvPicPr>
          <p:cNvPr id="3" name="Picture 2" descr="PrimAlg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73" y="4019068"/>
            <a:ext cx="46736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2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5737" y="4547435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57" y="4898975"/>
              <a:ext cx="262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e(c, d)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3" name="Picture 2" descr="PrimAlg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7068"/>
            <a:ext cx="4673600" cy="2032000"/>
          </a:xfrm>
          <a:prstGeom prst="rect">
            <a:avLst/>
          </a:prstGeom>
        </p:spPr>
      </p:pic>
      <p:pic>
        <p:nvPicPr>
          <p:cNvPr id="4" name="Picture 3" descr="PrimAlg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67" y="4046730"/>
            <a:ext cx="4711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3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66279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62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5737" y="4547435"/>
            <a:ext cx="2887993" cy="697421"/>
            <a:chOff x="725737" y="4898975"/>
            <a:chExt cx="2887993" cy="697421"/>
          </a:xfrm>
        </p:grpSpPr>
        <p:sp>
          <p:nvSpPr>
            <p:cNvPr id="5" name="Right Arrow 4"/>
            <p:cNvSpPr/>
            <p:nvPr/>
          </p:nvSpPr>
          <p:spPr>
            <a:xfrm>
              <a:off x="725737" y="5222169"/>
              <a:ext cx="2887993" cy="3742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57" y="4898975"/>
              <a:ext cx="262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Choose edge e(d, e)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4" name="Picture 3" descr="PrimAlg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9044"/>
            <a:ext cx="4711700" cy="2044700"/>
          </a:xfrm>
          <a:prstGeom prst="rect">
            <a:avLst/>
          </a:prstGeom>
        </p:spPr>
      </p:pic>
      <p:pic>
        <p:nvPicPr>
          <p:cNvPr id="6" name="Picture 5" descr="PrimAlg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52" y="4058756"/>
            <a:ext cx="46355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1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Shortest-Paths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88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Graph G(V, E)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V = {v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is-IS" sz="2000" dirty="0" smtClean="0"/>
              <a:t>…, v</a:t>
            </a:r>
            <a:r>
              <a:rPr lang="is-IS" sz="2000" baseline="-25000" dirty="0" smtClean="0"/>
              <a:t>n</a:t>
            </a:r>
            <a:r>
              <a:rPr lang="en-US" sz="2000" dirty="0" smtClean="0"/>
              <a:t>}: set of vertices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</a:t>
            </a:r>
            <a:r>
              <a:rPr lang="en-US" sz="2000" dirty="0" smtClean="0"/>
              <a:t>(v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): weight of edge e</a:t>
            </a:r>
            <a:r>
              <a:rPr lang="en-US" sz="2000" dirty="0"/>
              <a:t>(v</a:t>
            </a:r>
            <a:r>
              <a:rPr lang="en-US" sz="2000" baseline="-25000" dirty="0"/>
              <a:t>i</a:t>
            </a:r>
            <a:r>
              <a:rPr lang="en-US" sz="2000" dirty="0"/>
              <a:t>, </a:t>
            </a:r>
            <a:r>
              <a:rPr lang="en-US" sz="2000" dirty="0" err="1"/>
              <a:t>v</a:t>
            </a:r>
            <a:r>
              <a:rPr lang="en-US" sz="2000" baseline="-25000" dirty="0" err="1"/>
              <a:t>j</a:t>
            </a:r>
            <a:r>
              <a:rPr lang="en-US" sz="20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</a:t>
            </a:r>
            <a:r>
              <a:rPr lang="en-US" sz="2000" dirty="0" smtClean="0"/>
              <a:t>(</a:t>
            </a:r>
            <a:r>
              <a:rPr lang="en-US" sz="2000" dirty="0"/>
              <a:t>v</a:t>
            </a:r>
            <a:r>
              <a:rPr lang="en-US" sz="2000" baseline="-25000" dirty="0"/>
              <a:t>0</a:t>
            </a:r>
            <a:r>
              <a:rPr lang="en-US" sz="2000" dirty="0"/>
              <a:t>, v</a:t>
            </a:r>
            <a:r>
              <a:rPr lang="en-US" sz="2000" baseline="-25000" dirty="0"/>
              <a:t>1</a:t>
            </a:r>
            <a:r>
              <a:rPr lang="en-US" sz="2000" dirty="0"/>
              <a:t>, v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is-IS" sz="2000" dirty="0"/>
              <a:t>…, </a:t>
            </a:r>
            <a:r>
              <a:rPr lang="is-IS" sz="2000" dirty="0" smtClean="0"/>
              <a:t>v</a:t>
            </a:r>
            <a:r>
              <a:rPr lang="is-IS" sz="2000" baseline="-25000" dirty="0" smtClean="0"/>
              <a:t>k</a:t>
            </a:r>
            <a:r>
              <a:rPr lang="en-US" sz="2000" dirty="0" smtClean="0"/>
              <a:t>): a path from v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to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k</a:t>
            </a:r>
            <a:endParaRPr lang="en-US" sz="2000" baseline="-25000" dirty="0" smtClean="0"/>
          </a:p>
          <a:p>
            <a:pPr lvl="1">
              <a:lnSpc>
                <a:spcPct val="110000"/>
              </a:lnSpc>
            </a:pPr>
            <a:r>
              <a:rPr lang="en-US" sz="2000" dirty="0"/>
              <a:t>w</a:t>
            </a:r>
            <a:r>
              <a:rPr lang="en-US" sz="2000" dirty="0" smtClean="0"/>
              <a:t>(p) = </a:t>
            </a:r>
            <a:r>
              <a:rPr lang="en-US" sz="2000" dirty="0"/>
              <a:t>w(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 + </a:t>
            </a:r>
            <a:r>
              <a:rPr lang="en-US" sz="2000" dirty="0"/>
              <a:t>w(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+ </a:t>
            </a:r>
            <a:r>
              <a:rPr lang="is-IS" sz="2000" dirty="0" smtClean="0"/>
              <a:t>… + </a:t>
            </a:r>
            <a:r>
              <a:rPr lang="en-US" sz="2000" dirty="0"/>
              <a:t>w(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k-1</a:t>
            </a:r>
            <a:r>
              <a:rPr lang="en-US" sz="2000" dirty="0" smtClean="0"/>
              <a:t>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): weight of path p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Problems: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Single-Source Shortest-Paths: find a shortest path </a:t>
            </a:r>
            <a:r>
              <a:rPr lang="en-US" sz="2000" b="1" dirty="0" smtClean="0">
                <a:solidFill>
                  <a:srgbClr val="FF0000"/>
                </a:solidFill>
              </a:rPr>
              <a:t>from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a source s to every vertex v in V</a:t>
            </a:r>
            <a:r>
              <a:rPr lang="en-US" sz="20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Single-Destination Shortest-Path: find a shortest path </a:t>
            </a:r>
            <a:r>
              <a:rPr lang="en-US" sz="2000" b="1" dirty="0" smtClean="0">
                <a:solidFill>
                  <a:srgbClr val="FF0000"/>
                </a:solidFill>
              </a:rPr>
              <a:t>to a destination d from every vertex v in V</a:t>
            </a:r>
            <a:r>
              <a:rPr lang="en-US" sz="20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Single-Pair Shortest-Path: find a shortest path </a:t>
            </a:r>
            <a:r>
              <a:rPr lang="en-US" sz="2000" b="1" dirty="0" smtClean="0">
                <a:solidFill>
                  <a:srgbClr val="FF0000"/>
                </a:solidFill>
              </a:rPr>
              <a:t>from source s to destination d</a:t>
            </a:r>
            <a:r>
              <a:rPr lang="en-US" sz="2000" dirty="0" smtClean="0"/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Shortest </a:t>
            </a:r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sym typeface="Symbol" charset="0"/>
              </a:rPr>
              <a:t>Combines BFS and Prim’s algorithm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sym typeface="Symbol" charset="0"/>
              </a:rPr>
              <a:t>Better </a:t>
            </a:r>
            <a:r>
              <a:rPr lang="en-US" sz="2400" dirty="0">
                <a:sym typeface="Symbol" charset="0"/>
              </a:rPr>
              <a:t>than </a:t>
            </a:r>
            <a:r>
              <a:rPr lang="en-US" sz="2400" dirty="0" smtClean="0">
                <a:sym typeface="Symbol" charset="0"/>
              </a:rPr>
              <a:t>BFS </a:t>
            </a:r>
            <a:r>
              <a:rPr lang="en-US" sz="2400" dirty="0">
                <a:sym typeface="Symbol" charset="0"/>
              </a:rPr>
              <a:t>since non-negative </a:t>
            </a:r>
            <a:r>
              <a:rPr lang="en-US" sz="2400" dirty="0" smtClean="0">
                <a:sym typeface="Symbol" charset="0"/>
              </a:rPr>
              <a:t>weights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sym typeface="Symbol" charset="0"/>
              </a:rPr>
              <a:t>For </a:t>
            </a:r>
            <a:r>
              <a:rPr lang="en-US" sz="2400" dirty="0">
                <a:sym typeface="Symbol" charset="0"/>
              </a:rPr>
              <a:t>each </a:t>
            </a:r>
            <a:r>
              <a:rPr lang="en-US" sz="2400" dirty="0"/>
              <a:t>v </a:t>
            </a:r>
            <a:r>
              <a:rPr lang="en-US" sz="2400" dirty="0" smtClean="0">
                <a:sym typeface="Symbol" charset="0"/>
              </a:rPr>
              <a:t> V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sym typeface="Symbol" charset="0"/>
              </a:rPr>
              <a:t>do </a:t>
            </a:r>
            <a:r>
              <a:rPr lang="en-US" sz="2400" dirty="0">
                <a:sym typeface="Symbol" charset="0"/>
              </a:rPr>
              <a:t>d[v]  </a:t>
            </a:r>
            <a:r>
              <a:rPr lang="en-US" sz="2400" dirty="0" smtClean="0">
                <a:sym typeface="Symbol" charset="0"/>
              </a:rPr>
              <a:t> and </a:t>
            </a:r>
            <a:r>
              <a:rPr lang="en-US" sz="2400" dirty="0">
                <a:sym typeface="Symbol" charset="0"/>
              </a:rPr>
              <a:t>d[s]  </a:t>
            </a:r>
            <a:r>
              <a:rPr lang="en-US" sz="2400" dirty="0" smtClean="0">
                <a:sym typeface="Symbol" charset="0"/>
              </a:rPr>
              <a:t>0 			</a:t>
            </a:r>
            <a:r>
              <a:rPr lang="en-US" sz="2400" dirty="0" smtClean="0">
                <a:solidFill>
                  <a:srgbClr val="FF0000"/>
                </a:solidFill>
                <a:sym typeface="Symbol" charset="0"/>
              </a:rPr>
              <a:t>// initiation</a:t>
            </a:r>
            <a:endParaRPr lang="en-US" sz="2400" dirty="0">
              <a:solidFill>
                <a:srgbClr val="FF0000"/>
              </a:solidFill>
              <a:sym typeface="Symbol" charset="0"/>
            </a:endParaRPr>
          </a:p>
          <a:p>
            <a:pPr>
              <a:buFontTx/>
              <a:buNone/>
            </a:pPr>
            <a:r>
              <a:rPr lang="en-US" sz="2400" dirty="0" smtClean="0">
                <a:sym typeface="Symbol" charset="0"/>
              </a:rPr>
              <a:t>V’ </a:t>
            </a:r>
            <a:r>
              <a:rPr lang="en-US" sz="2400" dirty="0">
                <a:sym typeface="Symbol" charset="0"/>
              </a:rPr>
              <a:t> </a:t>
            </a:r>
            <a:r>
              <a:rPr lang="en-US" sz="2400" dirty="0" smtClean="0">
                <a:sym typeface="Symbol" charset="0"/>
              </a:rPr>
              <a:t></a:t>
            </a:r>
          </a:p>
          <a:p>
            <a:pPr>
              <a:buNone/>
            </a:pPr>
            <a:r>
              <a:rPr lang="en-US" sz="2400" dirty="0">
                <a:sym typeface="Symbol" charset="0"/>
              </a:rPr>
              <a:t>For each </a:t>
            </a:r>
            <a:r>
              <a:rPr lang="en-US" sz="2400" dirty="0" smtClean="0">
                <a:sym typeface="Symbol" charset="0"/>
              </a:rPr>
              <a:t>u</a:t>
            </a:r>
            <a:r>
              <a:rPr lang="en-US" sz="2400" dirty="0" smtClean="0"/>
              <a:t> </a:t>
            </a:r>
            <a:r>
              <a:rPr lang="en-US" sz="2400" dirty="0">
                <a:sym typeface="Symbol" charset="0"/>
              </a:rPr>
              <a:t> </a:t>
            </a:r>
            <a:r>
              <a:rPr lang="en-US" sz="2400" dirty="0" smtClean="0">
                <a:sym typeface="Symbol" charset="0"/>
              </a:rPr>
              <a:t>V</a:t>
            </a:r>
          </a:p>
          <a:p>
            <a:pPr>
              <a:buNone/>
            </a:pP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sym typeface="Symbol" charset="0"/>
              </a:rPr>
              <a:t>Let u in V-V’ and d[u] is minimum	</a:t>
            </a:r>
          </a:p>
          <a:p>
            <a:pPr>
              <a:buNone/>
            </a:pP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sym typeface="Symbol" charset="0"/>
              </a:rPr>
              <a:t>//select a local shortest path</a:t>
            </a:r>
          </a:p>
          <a:p>
            <a:pPr>
              <a:buNone/>
            </a:pP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sym typeface="Symbol" charset="0"/>
              </a:rPr>
              <a:t>V’ </a:t>
            </a:r>
            <a:r>
              <a:rPr lang="en-US" sz="2400" dirty="0">
                <a:sym typeface="Symbol" charset="0"/>
              </a:rPr>
              <a:t> </a:t>
            </a:r>
            <a:r>
              <a:rPr lang="en-US" sz="2400" dirty="0" smtClean="0">
                <a:sym typeface="Symbol" charset="0"/>
              </a:rPr>
              <a:t>V’ U {u}</a:t>
            </a:r>
            <a:endParaRPr lang="en-US" sz="2400" dirty="0">
              <a:sym typeface="Symbol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0"/>
              </a:rPr>
              <a:t>	</a:t>
            </a:r>
            <a:r>
              <a:rPr lang="en-US" dirty="0" smtClean="0">
                <a:sym typeface="Symbol" charset="0"/>
              </a:rPr>
              <a:t>For each v </a:t>
            </a:r>
            <a:r>
              <a:rPr lang="en-US" dirty="0">
                <a:sym typeface="Symbol" charset="0"/>
              </a:rPr>
              <a:t>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0"/>
              </a:rPr>
              <a:t>			d[v]  min{d[v], d[u]+w(</a:t>
            </a:r>
            <a:r>
              <a:rPr lang="en-US" dirty="0" err="1">
                <a:sym typeface="Symbol" charset="0"/>
              </a:rPr>
              <a:t>u,v</a:t>
            </a:r>
            <a:r>
              <a:rPr lang="en-US" dirty="0"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0"/>
              </a:rPr>
              <a:t>	</a:t>
            </a:r>
            <a:r>
              <a:rPr lang="en-US" dirty="0" smtClean="0">
                <a:sym typeface="Symbol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//update shortest paths for each neighboring vertex</a:t>
            </a:r>
            <a:endParaRPr lang="en-US" dirty="0">
              <a:solidFill>
                <a:srgbClr val="FF0000"/>
              </a:solidFill>
              <a:sym typeface="Symbo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0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886200" y="3606800"/>
            <a:ext cx="358775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7188200" y="34290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4891088" y="4495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6254750" y="51816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6254750" y="42672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6254750" y="2590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8050213" y="41910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8050213" y="2590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7116763" y="1828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4962525" y="24384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4433888" y="391160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5222875" y="379730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5486400" y="4343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5486400" y="4953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7315200" y="48768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7162800" y="4191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02418" name="Rectangle 18"/>
          <p:cNvSpPr>
            <a:spLocks noChangeArrowheads="1"/>
          </p:cNvSpPr>
          <p:nvPr/>
        </p:nvSpPr>
        <p:spPr bwMode="auto">
          <a:xfrm>
            <a:off x="6019800" y="33528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02419" name="Rectangle 19"/>
          <p:cNvSpPr>
            <a:spLocks noChangeArrowheads="1"/>
          </p:cNvSpPr>
          <p:nvPr/>
        </p:nvSpPr>
        <p:spPr bwMode="auto">
          <a:xfrm>
            <a:off x="5465763" y="325278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2420" name="Rectangle 20"/>
          <p:cNvSpPr>
            <a:spLocks noChangeArrowheads="1"/>
          </p:cNvSpPr>
          <p:nvPr/>
        </p:nvSpPr>
        <p:spPr bwMode="auto">
          <a:xfrm>
            <a:off x="5537200" y="25908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6553200" y="20574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7188200" y="2667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02423" name="Rectangle 23"/>
          <p:cNvSpPr>
            <a:spLocks noChangeArrowheads="1"/>
          </p:cNvSpPr>
          <p:nvPr/>
        </p:nvSpPr>
        <p:spPr bwMode="auto">
          <a:xfrm>
            <a:off x="6781800" y="28956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2424" name="Rectangle 24"/>
          <p:cNvSpPr>
            <a:spLocks noChangeArrowheads="1"/>
          </p:cNvSpPr>
          <p:nvPr/>
        </p:nvSpPr>
        <p:spPr bwMode="auto">
          <a:xfrm>
            <a:off x="7696200" y="31242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02425" name="Rectangle 25"/>
          <p:cNvSpPr>
            <a:spLocks noChangeArrowheads="1"/>
          </p:cNvSpPr>
          <p:nvPr/>
        </p:nvSpPr>
        <p:spPr bwMode="auto">
          <a:xfrm>
            <a:off x="8229600" y="34290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02426" name="Rectangle 26"/>
          <p:cNvSpPr>
            <a:spLocks noChangeArrowheads="1"/>
          </p:cNvSpPr>
          <p:nvPr/>
        </p:nvSpPr>
        <p:spPr bwMode="auto">
          <a:xfrm>
            <a:off x="6705600" y="370998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2427" name="Rectangle 27"/>
          <p:cNvSpPr>
            <a:spLocks noChangeArrowheads="1"/>
          </p:cNvSpPr>
          <p:nvPr/>
        </p:nvSpPr>
        <p:spPr bwMode="auto">
          <a:xfrm>
            <a:off x="6019800" y="4724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02428" name="Rectangle 28"/>
          <p:cNvSpPr>
            <a:spLocks noChangeArrowheads="1"/>
          </p:cNvSpPr>
          <p:nvPr/>
        </p:nvSpPr>
        <p:spPr bwMode="auto">
          <a:xfrm>
            <a:off x="4343400" y="281940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2429" name="Rectangle 29"/>
          <p:cNvSpPr>
            <a:spLocks noChangeArrowheads="1"/>
          </p:cNvSpPr>
          <p:nvPr/>
        </p:nvSpPr>
        <p:spPr bwMode="auto">
          <a:xfrm>
            <a:off x="7696200" y="2057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4789488" y="323691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02431" name="Line 31"/>
          <p:cNvSpPr>
            <a:spLocks noChangeShapeType="1"/>
          </p:cNvSpPr>
          <p:nvPr/>
        </p:nvSpPr>
        <p:spPr bwMode="auto">
          <a:xfrm>
            <a:off x="4191000" y="3962400"/>
            <a:ext cx="700088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2" name="Line 32"/>
          <p:cNvSpPr>
            <a:spLocks noChangeShapeType="1"/>
          </p:cNvSpPr>
          <p:nvPr/>
        </p:nvSpPr>
        <p:spPr bwMode="auto">
          <a:xfrm flipV="1">
            <a:off x="4244975" y="2819400"/>
            <a:ext cx="71755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3" name="Line 33"/>
          <p:cNvSpPr>
            <a:spLocks noChangeShapeType="1"/>
          </p:cNvSpPr>
          <p:nvPr/>
        </p:nvSpPr>
        <p:spPr bwMode="auto">
          <a:xfrm>
            <a:off x="4244975" y="373380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4" name="Line 34"/>
          <p:cNvSpPr>
            <a:spLocks noChangeShapeType="1"/>
          </p:cNvSpPr>
          <p:nvPr/>
        </p:nvSpPr>
        <p:spPr bwMode="auto">
          <a:xfrm flipV="1">
            <a:off x="5106988" y="28194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5" name="Line 35"/>
          <p:cNvSpPr>
            <a:spLocks noChangeShapeType="1"/>
          </p:cNvSpPr>
          <p:nvPr/>
        </p:nvSpPr>
        <p:spPr bwMode="auto">
          <a:xfrm flipH="1">
            <a:off x="5249863" y="4648200"/>
            <a:ext cx="1004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6" name="Line 36"/>
          <p:cNvSpPr>
            <a:spLocks noChangeShapeType="1"/>
          </p:cNvSpPr>
          <p:nvPr/>
        </p:nvSpPr>
        <p:spPr bwMode="auto">
          <a:xfrm>
            <a:off x="5249863" y="4800600"/>
            <a:ext cx="1004887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7" name="Line 37"/>
          <p:cNvSpPr>
            <a:spLocks noChangeShapeType="1"/>
          </p:cNvSpPr>
          <p:nvPr/>
        </p:nvSpPr>
        <p:spPr bwMode="auto">
          <a:xfrm flipV="1">
            <a:off x="6613525" y="4572000"/>
            <a:ext cx="1436688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8" name="Line 38"/>
          <p:cNvSpPr>
            <a:spLocks noChangeShapeType="1"/>
          </p:cNvSpPr>
          <p:nvPr/>
        </p:nvSpPr>
        <p:spPr bwMode="auto">
          <a:xfrm flipV="1">
            <a:off x="6399213" y="4648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9" name="Line 39"/>
          <p:cNvSpPr>
            <a:spLocks noChangeShapeType="1"/>
          </p:cNvSpPr>
          <p:nvPr/>
        </p:nvSpPr>
        <p:spPr bwMode="auto">
          <a:xfrm>
            <a:off x="5321300" y="2819400"/>
            <a:ext cx="93345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0" name="Line 40"/>
          <p:cNvSpPr>
            <a:spLocks noChangeShapeType="1"/>
          </p:cNvSpPr>
          <p:nvPr/>
        </p:nvSpPr>
        <p:spPr bwMode="auto">
          <a:xfrm>
            <a:off x="6399213" y="29718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1" name="Line 41"/>
          <p:cNvSpPr>
            <a:spLocks noChangeShapeType="1"/>
          </p:cNvSpPr>
          <p:nvPr/>
        </p:nvSpPr>
        <p:spPr bwMode="auto">
          <a:xfrm>
            <a:off x="5321300" y="2667000"/>
            <a:ext cx="933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2" name="Line 42"/>
          <p:cNvSpPr>
            <a:spLocks noChangeShapeType="1"/>
          </p:cNvSpPr>
          <p:nvPr/>
        </p:nvSpPr>
        <p:spPr bwMode="auto">
          <a:xfrm flipH="1">
            <a:off x="6613525" y="2209800"/>
            <a:ext cx="50323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3" name="Line 43"/>
          <p:cNvSpPr>
            <a:spLocks noChangeShapeType="1"/>
          </p:cNvSpPr>
          <p:nvPr/>
        </p:nvSpPr>
        <p:spPr bwMode="auto">
          <a:xfrm flipH="1">
            <a:off x="6613525" y="2743200"/>
            <a:ext cx="1436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4" name="Line 44"/>
          <p:cNvSpPr>
            <a:spLocks noChangeShapeType="1"/>
          </p:cNvSpPr>
          <p:nvPr/>
        </p:nvSpPr>
        <p:spPr bwMode="auto">
          <a:xfrm>
            <a:off x="6613525" y="2971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5" name="Line 45"/>
          <p:cNvSpPr>
            <a:spLocks noChangeShapeType="1"/>
          </p:cNvSpPr>
          <p:nvPr/>
        </p:nvSpPr>
        <p:spPr bwMode="auto">
          <a:xfrm>
            <a:off x="6613525" y="2971800"/>
            <a:ext cx="5746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6" name="Line 46"/>
          <p:cNvSpPr>
            <a:spLocks noChangeShapeType="1"/>
          </p:cNvSpPr>
          <p:nvPr/>
        </p:nvSpPr>
        <p:spPr bwMode="auto">
          <a:xfrm flipV="1">
            <a:off x="6613525" y="381000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7" name="Line 47"/>
          <p:cNvSpPr>
            <a:spLocks noChangeShapeType="1"/>
          </p:cNvSpPr>
          <p:nvPr/>
        </p:nvSpPr>
        <p:spPr bwMode="auto">
          <a:xfrm flipH="1">
            <a:off x="7546975" y="297180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8" name="Line 48"/>
          <p:cNvSpPr>
            <a:spLocks noChangeShapeType="1"/>
          </p:cNvSpPr>
          <p:nvPr/>
        </p:nvSpPr>
        <p:spPr bwMode="auto">
          <a:xfrm>
            <a:off x="8264525" y="29718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9" name="Line 49"/>
          <p:cNvSpPr>
            <a:spLocks noChangeShapeType="1"/>
          </p:cNvSpPr>
          <p:nvPr/>
        </p:nvSpPr>
        <p:spPr bwMode="auto">
          <a:xfrm flipV="1">
            <a:off x="6613525" y="4343400"/>
            <a:ext cx="1436688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0" name="Line 50"/>
          <p:cNvSpPr>
            <a:spLocks noChangeShapeType="1"/>
          </p:cNvSpPr>
          <p:nvPr/>
        </p:nvSpPr>
        <p:spPr bwMode="auto">
          <a:xfrm>
            <a:off x="7475538" y="220980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45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495253"/>
              </p:ext>
            </p:extLst>
          </p:nvPr>
        </p:nvGraphicFramePr>
        <p:xfrm>
          <a:off x="0" y="141096"/>
          <a:ext cx="8716963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4" imgW="8723160" imgH="1722240" progId="Word.Document.8">
                  <p:embed/>
                </p:oleObj>
              </mc:Choice>
              <mc:Fallback>
                <p:oleObj name="Document" r:id="rId4" imgW="8723160" imgH="1722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1096"/>
                        <a:ext cx="8716963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2" name="Rectangle 52"/>
          <p:cNvSpPr>
            <a:spLocks noChangeArrowheads="1"/>
          </p:cNvSpPr>
          <p:nvPr/>
        </p:nvSpPr>
        <p:spPr bwMode="auto">
          <a:xfrm>
            <a:off x="110522" y="4632624"/>
            <a:ext cx="3394677" cy="1660429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charset="0"/>
              </a:rPr>
              <a:t>For each </a:t>
            </a:r>
            <a:r>
              <a:rPr lang="en-US" dirty="0"/>
              <a:t>v </a:t>
            </a:r>
            <a:r>
              <a:rPr lang="en-US" dirty="0">
                <a:sym typeface="Symbol" charset="0"/>
              </a:rPr>
              <a:t> V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charset="0"/>
              </a:rPr>
              <a:t>	do d[v]   and d[s]  0	</a:t>
            </a:r>
            <a:endParaRPr lang="en-US" dirty="0" smtClean="0">
              <a:sym typeface="Symbol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 smtClean="0">
                <a:sym typeface="Symbol" charset="0"/>
              </a:rPr>
              <a:t>V</a:t>
            </a:r>
            <a:r>
              <a:rPr lang="en-US" dirty="0">
                <a:sym typeface="Symbol" charset="0"/>
              </a:rPr>
              <a:t>’  </a:t>
            </a:r>
            <a:r>
              <a:rPr lang="en-US" dirty="0" smtClean="0">
                <a:sym typeface="Symbol" charset="0"/>
              </a:rPr>
              <a:t></a:t>
            </a:r>
            <a:endParaRPr lang="en-US" dirty="0">
              <a:sym typeface="Symbol" charset="0"/>
            </a:endParaRPr>
          </a:p>
        </p:txBody>
      </p:sp>
      <p:sp>
        <p:nvSpPr>
          <p:cNvPr id="102453" name="Rectangle 53"/>
          <p:cNvSpPr>
            <a:spLocks noChangeArrowheads="1"/>
          </p:cNvSpPr>
          <p:nvPr/>
        </p:nvSpPr>
        <p:spPr bwMode="auto">
          <a:xfrm>
            <a:off x="3505200" y="32766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2454" name="Rectangle 54"/>
          <p:cNvSpPr>
            <a:spLocks noChangeArrowheads="1"/>
          </p:cNvSpPr>
          <p:nvPr/>
        </p:nvSpPr>
        <p:spPr bwMode="auto">
          <a:xfrm>
            <a:off x="4572000" y="21336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2455" name="Rectangle 55"/>
          <p:cNvSpPr>
            <a:spLocks noChangeArrowheads="1"/>
          </p:cNvSpPr>
          <p:nvPr/>
        </p:nvSpPr>
        <p:spPr bwMode="auto">
          <a:xfrm>
            <a:off x="4495800" y="47244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2456" name="Rectangle 56"/>
          <p:cNvSpPr>
            <a:spLocks noChangeArrowheads="1"/>
          </p:cNvSpPr>
          <p:nvPr/>
        </p:nvSpPr>
        <p:spPr bwMode="auto">
          <a:xfrm>
            <a:off x="5943600" y="2209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2457" name="Rectangle 57"/>
          <p:cNvSpPr>
            <a:spLocks noChangeArrowheads="1"/>
          </p:cNvSpPr>
          <p:nvPr/>
        </p:nvSpPr>
        <p:spPr bwMode="auto">
          <a:xfrm>
            <a:off x="6781800" y="15240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02458" name="Rectangle 58"/>
          <p:cNvSpPr>
            <a:spLocks noChangeArrowheads="1"/>
          </p:cNvSpPr>
          <p:nvPr/>
        </p:nvSpPr>
        <p:spPr bwMode="auto">
          <a:xfrm>
            <a:off x="6781800" y="34290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2459" name="Rectangle 59"/>
          <p:cNvSpPr>
            <a:spLocks noChangeArrowheads="1"/>
          </p:cNvSpPr>
          <p:nvPr/>
        </p:nvSpPr>
        <p:spPr bwMode="auto">
          <a:xfrm>
            <a:off x="8458200" y="2209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2460" name="Rectangle 60"/>
          <p:cNvSpPr>
            <a:spLocks noChangeArrowheads="1"/>
          </p:cNvSpPr>
          <p:nvPr/>
        </p:nvSpPr>
        <p:spPr bwMode="auto">
          <a:xfrm>
            <a:off x="8458200" y="4495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2461" name="Rectangle 61"/>
          <p:cNvSpPr>
            <a:spLocks noChangeArrowheads="1"/>
          </p:cNvSpPr>
          <p:nvPr/>
        </p:nvSpPr>
        <p:spPr bwMode="auto">
          <a:xfrm>
            <a:off x="6629400" y="46482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2462" name="Rectangle 62"/>
          <p:cNvSpPr>
            <a:spLocks noChangeArrowheads="1"/>
          </p:cNvSpPr>
          <p:nvPr/>
        </p:nvSpPr>
        <p:spPr bwMode="auto">
          <a:xfrm>
            <a:off x="5867400" y="54102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886200" y="3606800"/>
            <a:ext cx="358775" cy="3810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7188200" y="34290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4891088" y="4495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8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6254750" y="51816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6254750" y="42672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6254750" y="2590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8050213" y="41910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8050213" y="2590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7116763" y="1828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4962525" y="24384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12</a:t>
            </a: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4433888" y="391160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5222875" y="379730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5486400" y="4343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5486400" y="4953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7315200" y="48768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03441" name="Rectangle 17"/>
          <p:cNvSpPr>
            <a:spLocks noChangeArrowheads="1"/>
          </p:cNvSpPr>
          <p:nvPr/>
        </p:nvSpPr>
        <p:spPr bwMode="auto">
          <a:xfrm>
            <a:off x="7162800" y="4191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03442" name="Rectangle 18"/>
          <p:cNvSpPr>
            <a:spLocks noChangeArrowheads="1"/>
          </p:cNvSpPr>
          <p:nvPr/>
        </p:nvSpPr>
        <p:spPr bwMode="auto">
          <a:xfrm>
            <a:off x="6019800" y="33528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03443" name="Rectangle 19"/>
          <p:cNvSpPr>
            <a:spLocks noChangeArrowheads="1"/>
          </p:cNvSpPr>
          <p:nvPr/>
        </p:nvSpPr>
        <p:spPr bwMode="auto">
          <a:xfrm>
            <a:off x="5465763" y="325278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3444" name="Rectangle 20"/>
          <p:cNvSpPr>
            <a:spLocks noChangeArrowheads="1"/>
          </p:cNvSpPr>
          <p:nvPr/>
        </p:nvSpPr>
        <p:spPr bwMode="auto">
          <a:xfrm>
            <a:off x="5537200" y="25908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03445" name="Rectangle 21"/>
          <p:cNvSpPr>
            <a:spLocks noChangeArrowheads="1"/>
          </p:cNvSpPr>
          <p:nvPr/>
        </p:nvSpPr>
        <p:spPr bwMode="auto">
          <a:xfrm>
            <a:off x="6553200" y="20574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03446" name="Rectangle 22"/>
          <p:cNvSpPr>
            <a:spLocks noChangeArrowheads="1"/>
          </p:cNvSpPr>
          <p:nvPr/>
        </p:nvSpPr>
        <p:spPr bwMode="auto">
          <a:xfrm>
            <a:off x="7188200" y="2667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6781800" y="28956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3448" name="Rectangle 24"/>
          <p:cNvSpPr>
            <a:spLocks noChangeArrowheads="1"/>
          </p:cNvSpPr>
          <p:nvPr/>
        </p:nvSpPr>
        <p:spPr bwMode="auto">
          <a:xfrm>
            <a:off x="7696200" y="31242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8229600" y="34290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03450" name="Rectangle 26"/>
          <p:cNvSpPr>
            <a:spLocks noChangeArrowheads="1"/>
          </p:cNvSpPr>
          <p:nvPr/>
        </p:nvSpPr>
        <p:spPr bwMode="auto">
          <a:xfrm>
            <a:off x="6705600" y="370998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3451" name="Rectangle 27"/>
          <p:cNvSpPr>
            <a:spLocks noChangeArrowheads="1"/>
          </p:cNvSpPr>
          <p:nvPr/>
        </p:nvSpPr>
        <p:spPr bwMode="auto">
          <a:xfrm>
            <a:off x="6019800" y="4724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03452" name="Rectangle 28"/>
          <p:cNvSpPr>
            <a:spLocks noChangeArrowheads="1"/>
          </p:cNvSpPr>
          <p:nvPr/>
        </p:nvSpPr>
        <p:spPr bwMode="auto">
          <a:xfrm>
            <a:off x="4448175" y="2859088"/>
            <a:ext cx="4381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3453" name="Rectangle 29"/>
          <p:cNvSpPr>
            <a:spLocks noChangeArrowheads="1"/>
          </p:cNvSpPr>
          <p:nvPr/>
        </p:nvSpPr>
        <p:spPr bwMode="auto">
          <a:xfrm>
            <a:off x="7696200" y="2057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03454" name="Rectangle 30"/>
          <p:cNvSpPr>
            <a:spLocks noChangeArrowheads="1"/>
          </p:cNvSpPr>
          <p:nvPr/>
        </p:nvSpPr>
        <p:spPr bwMode="auto">
          <a:xfrm>
            <a:off x="4789488" y="323691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03455" name="Line 31"/>
          <p:cNvSpPr>
            <a:spLocks noChangeShapeType="1"/>
          </p:cNvSpPr>
          <p:nvPr/>
        </p:nvSpPr>
        <p:spPr bwMode="auto">
          <a:xfrm>
            <a:off x="4267200" y="4038600"/>
            <a:ext cx="623888" cy="4572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6" name="Line 32"/>
          <p:cNvSpPr>
            <a:spLocks noChangeShapeType="1"/>
          </p:cNvSpPr>
          <p:nvPr/>
        </p:nvSpPr>
        <p:spPr bwMode="auto">
          <a:xfrm flipV="1">
            <a:off x="4244975" y="2819400"/>
            <a:ext cx="717550" cy="7620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7" name="Line 33"/>
          <p:cNvSpPr>
            <a:spLocks noChangeShapeType="1"/>
          </p:cNvSpPr>
          <p:nvPr/>
        </p:nvSpPr>
        <p:spPr bwMode="auto">
          <a:xfrm>
            <a:off x="4244975" y="373380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8" name="Line 34"/>
          <p:cNvSpPr>
            <a:spLocks noChangeShapeType="1"/>
          </p:cNvSpPr>
          <p:nvPr/>
        </p:nvSpPr>
        <p:spPr bwMode="auto">
          <a:xfrm flipV="1">
            <a:off x="5106988" y="28194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9" name="Line 35"/>
          <p:cNvSpPr>
            <a:spLocks noChangeShapeType="1"/>
          </p:cNvSpPr>
          <p:nvPr/>
        </p:nvSpPr>
        <p:spPr bwMode="auto">
          <a:xfrm flipH="1">
            <a:off x="5249863" y="4648200"/>
            <a:ext cx="1004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0" name="Line 36"/>
          <p:cNvSpPr>
            <a:spLocks noChangeShapeType="1"/>
          </p:cNvSpPr>
          <p:nvPr/>
        </p:nvSpPr>
        <p:spPr bwMode="auto">
          <a:xfrm>
            <a:off x="5249863" y="4800600"/>
            <a:ext cx="1004887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1" name="Line 37"/>
          <p:cNvSpPr>
            <a:spLocks noChangeShapeType="1"/>
          </p:cNvSpPr>
          <p:nvPr/>
        </p:nvSpPr>
        <p:spPr bwMode="auto">
          <a:xfrm flipV="1">
            <a:off x="6613525" y="4572000"/>
            <a:ext cx="1436688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2" name="Line 38"/>
          <p:cNvSpPr>
            <a:spLocks noChangeShapeType="1"/>
          </p:cNvSpPr>
          <p:nvPr/>
        </p:nvSpPr>
        <p:spPr bwMode="auto">
          <a:xfrm flipV="1">
            <a:off x="6399213" y="4648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3" name="Line 39"/>
          <p:cNvSpPr>
            <a:spLocks noChangeShapeType="1"/>
          </p:cNvSpPr>
          <p:nvPr/>
        </p:nvSpPr>
        <p:spPr bwMode="auto">
          <a:xfrm>
            <a:off x="5321300" y="2819400"/>
            <a:ext cx="93345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4" name="Line 40"/>
          <p:cNvSpPr>
            <a:spLocks noChangeShapeType="1"/>
          </p:cNvSpPr>
          <p:nvPr/>
        </p:nvSpPr>
        <p:spPr bwMode="auto">
          <a:xfrm>
            <a:off x="6399213" y="29718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5" name="Line 41"/>
          <p:cNvSpPr>
            <a:spLocks noChangeShapeType="1"/>
          </p:cNvSpPr>
          <p:nvPr/>
        </p:nvSpPr>
        <p:spPr bwMode="auto">
          <a:xfrm>
            <a:off x="5321300" y="2667000"/>
            <a:ext cx="933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6" name="Line 42"/>
          <p:cNvSpPr>
            <a:spLocks noChangeShapeType="1"/>
          </p:cNvSpPr>
          <p:nvPr/>
        </p:nvSpPr>
        <p:spPr bwMode="auto">
          <a:xfrm flipH="1">
            <a:off x="6613525" y="2209800"/>
            <a:ext cx="50323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7" name="Line 43"/>
          <p:cNvSpPr>
            <a:spLocks noChangeShapeType="1"/>
          </p:cNvSpPr>
          <p:nvPr/>
        </p:nvSpPr>
        <p:spPr bwMode="auto">
          <a:xfrm flipH="1">
            <a:off x="6613525" y="2743200"/>
            <a:ext cx="1436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8" name="Line 44"/>
          <p:cNvSpPr>
            <a:spLocks noChangeShapeType="1"/>
          </p:cNvSpPr>
          <p:nvPr/>
        </p:nvSpPr>
        <p:spPr bwMode="auto">
          <a:xfrm>
            <a:off x="6613525" y="2971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9" name="Line 45"/>
          <p:cNvSpPr>
            <a:spLocks noChangeShapeType="1"/>
          </p:cNvSpPr>
          <p:nvPr/>
        </p:nvSpPr>
        <p:spPr bwMode="auto">
          <a:xfrm>
            <a:off x="6613525" y="2971800"/>
            <a:ext cx="5746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70" name="Line 46"/>
          <p:cNvSpPr>
            <a:spLocks noChangeShapeType="1"/>
          </p:cNvSpPr>
          <p:nvPr/>
        </p:nvSpPr>
        <p:spPr bwMode="auto">
          <a:xfrm flipV="1">
            <a:off x="6613525" y="381000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71" name="Line 47"/>
          <p:cNvSpPr>
            <a:spLocks noChangeShapeType="1"/>
          </p:cNvSpPr>
          <p:nvPr/>
        </p:nvSpPr>
        <p:spPr bwMode="auto">
          <a:xfrm flipH="1">
            <a:off x="7546975" y="297180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72" name="Line 48"/>
          <p:cNvSpPr>
            <a:spLocks noChangeShapeType="1"/>
          </p:cNvSpPr>
          <p:nvPr/>
        </p:nvSpPr>
        <p:spPr bwMode="auto">
          <a:xfrm>
            <a:off x="8264525" y="29718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73" name="Line 49"/>
          <p:cNvSpPr>
            <a:spLocks noChangeShapeType="1"/>
          </p:cNvSpPr>
          <p:nvPr/>
        </p:nvSpPr>
        <p:spPr bwMode="auto">
          <a:xfrm flipV="1">
            <a:off x="6613525" y="4343400"/>
            <a:ext cx="1436688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74" name="Line 50"/>
          <p:cNvSpPr>
            <a:spLocks noChangeShapeType="1"/>
          </p:cNvSpPr>
          <p:nvPr/>
        </p:nvSpPr>
        <p:spPr bwMode="auto">
          <a:xfrm>
            <a:off x="7475538" y="220980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3475" name="Object 51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Document" r:id="rId4" imgW="8723160" imgH="1737360" progId="Word.Document.8">
                  <p:embed/>
                </p:oleObj>
              </mc:Choice>
              <mc:Fallback>
                <p:oleObj name="Document" r:id="rId4" imgW="872316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76" name="Rectangle 52"/>
          <p:cNvSpPr>
            <a:spLocks noChangeArrowheads="1"/>
          </p:cNvSpPr>
          <p:nvPr/>
        </p:nvSpPr>
        <p:spPr bwMode="auto">
          <a:xfrm>
            <a:off x="3505200" y="32766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3477" name="Rectangle 53"/>
          <p:cNvSpPr>
            <a:spLocks noChangeArrowheads="1"/>
          </p:cNvSpPr>
          <p:nvPr/>
        </p:nvSpPr>
        <p:spPr bwMode="auto">
          <a:xfrm>
            <a:off x="4572000" y="21336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3478" name="Rectangle 54"/>
          <p:cNvSpPr>
            <a:spLocks noChangeArrowheads="1"/>
          </p:cNvSpPr>
          <p:nvPr/>
        </p:nvSpPr>
        <p:spPr bwMode="auto">
          <a:xfrm>
            <a:off x="4495800" y="47244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3479" name="Rectangle 55"/>
          <p:cNvSpPr>
            <a:spLocks noChangeArrowheads="1"/>
          </p:cNvSpPr>
          <p:nvPr/>
        </p:nvSpPr>
        <p:spPr bwMode="auto">
          <a:xfrm>
            <a:off x="5943600" y="2209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3480" name="Rectangle 56"/>
          <p:cNvSpPr>
            <a:spLocks noChangeArrowheads="1"/>
          </p:cNvSpPr>
          <p:nvPr/>
        </p:nvSpPr>
        <p:spPr bwMode="auto">
          <a:xfrm>
            <a:off x="6781800" y="15240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03481" name="Rectangle 57"/>
          <p:cNvSpPr>
            <a:spLocks noChangeArrowheads="1"/>
          </p:cNvSpPr>
          <p:nvPr/>
        </p:nvSpPr>
        <p:spPr bwMode="auto">
          <a:xfrm>
            <a:off x="6781800" y="34290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3482" name="Rectangle 58"/>
          <p:cNvSpPr>
            <a:spLocks noChangeArrowheads="1"/>
          </p:cNvSpPr>
          <p:nvPr/>
        </p:nvSpPr>
        <p:spPr bwMode="auto">
          <a:xfrm>
            <a:off x="8458200" y="2209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3483" name="Rectangle 59"/>
          <p:cNvSpPr>
            <a:spLocks noChangeArrowheads="1"/>
          </p:cNvSpPr>
          <p:nvPr/>
        </p:nvSpPr>
        <p:spPr bwMode="auto">
          <a:xfrm>
            <a:off x="8458200" y="4495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3484" name="Rectangle 60"/>
          <p:cNvSpPr>
            <a:spLocks noChangeArrowheads="1"/>
          </p:cNvSpPr>
          <p:nvPr/>
        </p:nvSpPr>
        <p:spPr bwMode="auto">
          <a:xfrm>
            <a:off x="6629400" y="46482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3485" name="Rectangle 61"/>
          <p:cNvSpPr>
            <a:spLocks noChangeArrowheads="1"/>
          </p:cNvSpPr>
          <p:nvPr/>
        </p:nvSpPr>
        <p:spPr bwMode="auto">
          <a:xfrm>
            <a:off x="5867400" y="54102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3486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5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886200" y="360680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7188200" y="34290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4891088" y="4495800"/>
            <a:ext cx="358775" cy="3810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6254750" y="51816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6254750" y="42672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28</a:t>
            </a: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6254750" y="2590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8050213" y="41910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8050213" y="2590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7116763" y="18288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4962525" y="243840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4433888" y="391160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5222875" y="379730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5486400" y="4343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5486400" y="4953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7315200" y="48768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04465" name="Rectangle 17"/>
          <p:cNvSpPr>
            <a:spLocks noChangeArrowheads="1"/>
          </p:cNvSpPr>
          <p:nvPr/>
        </p:nvSpPr>
        <p:spPr bwMode="auto">
          <a:xfrm>
            <a:off x="7162800" y="4191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04466" name="Rectangle 18"/>
          <p:cNvSpPr>
            <a:spLocks noChangeArrowheads="1"/>
          </p:cNvSpPr>
          <p:nvPr/>
        </p:nvSpPr>
        <p:spPr bwMode="auto">
          <a:xfrm>
            <a:off x="6019800" y="33528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04467" name="Rectangle 19"/>
          <p:cNvSpPr>
            <a:spLocks noChangeArrowheads="1"/>
          </p:cNvSpPr>
          <p:nvPr/>
        </p:nvSpPr>
        <p:spPr bwMode="auto">
          <a:xfrm>
            <a:off x="5465763" y="325278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4468" name="Rectangle 20"/>
          <p:cNvSpPr>
            <a:spLocks noChangeArrowheads="1"/>
          </p:cNvSpPr>
          <p:nvPr/>
        </p:nvSpPr>
        <p:spPr bwMode="auto">
          <a:xfrm>
            <a:off x="5537200" y="25908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6553200" y="20574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7188200" y="26670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04471" name="Rectangle 23"/>
          <p:cNvSpPr>
            <a:spLocks noChangeArrowheads="1"/>
          </p:cNvSpPr>
          <p:nvPr/>
        </p:nvSpPr>
        <p:spPr bwMode="auto">
          <a:xfrm>
            <a:off x="6781800" y="289560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4472" name="Rectangle 24"/>
          <p:cNvSpPr>
            <a:spLocks noChangeArrowheads="1"/>
          </p:cNvSpPr>
          <p:nvPr/>
        </p:nvSpPr>
        <p:spPr bwMode="auto">
          <a:xfrm>
            <a:off x="7696200" y="31242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04473" name="Rectangle 25"/>
          <p:cNvSpPr>
            <a:spLocks noChangeArrowheads="1"/>
          </p:cNvSpPr>
          <p:nvPr/>
        </p:nvSpPr>
        <p:spPr bwMode="auto">
          <a:xfrm>
            <a:off x="8229600" y="34290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04474" name="Rectangle 26"/>
          <p:cNvSpPr>
            <a:spLocks noChangeArrowheads="1"/>
          </p:cNvSpPr>
          <p:nvPr/>
        </p:nvSpPr>
        <p:spPr bwMode="auto">
          <a:xfrm>
            <a:off x="6705600" y="370998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4475" name="Rectangle 27"/>
          <p:cNvSpPr>
            <a:spLocks noChangeArrowheads="1"/>
          </p:cNvSpPr>
          <p:nvPr/>
        </p:nvSpPr>
        <p:spPr bwMode="auto">
          <a:xfrm>
            <a:off x="6019800" y="4724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04476" name="Rectangle 28"/>
          <p:cNvSpPr>
            <a:spLocks noChangeArrowheads="1"/>
          </p:cNvSpPr>
          <p:nvPr/>
        </p:nvSpPr>
        <p:spPr bwMode="auto">
          <a:xfrm>
            <a:off x="4343400" y="281940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4477" name="Rectangle 29"/>
          <p:cNvSpPr>
            <a:spLocks noChangeArrowheads="1"/>
          </p:cNvSpPr>
          <p:nvPr/>
        </p:nvSpPr>
        <p:spPr bwMode="auto">
          <a:xfrm>
            <a:off x="7696200" y="205740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4789488" y="323691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04479" name="Line 31"/>
          <p:cNvSpPr>
            <a:spLocks noChangeShapeType="1"/>
          </p:cNvSpPr>
          <p:nvPr/>
        </p:nvSpPr>
        <p:spPr bwMode="auto">
          <a:xfrm>
            <a:off x="4191000" y="3962400"/>
            <a:ext cx="700088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0" name="Line 32"/>
          <p:cNvSpPr>
            <a:spLocks noChangeShapeType="1"/>
          </p:cNvSpPr>
          <p:nvPr/>
        </p:nvSpPr>
        <p:spPr bwMode="auto">
          <a:xfrm flipV="1">
            <a:off x="4244975" y="2819400"/>
            <a:ext cx="71755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>
            <a:off x="4244975" y="373380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 flipV="1">
            <a:off x="5106988" y="2819400"/>
            <a:ext cx="0" cy="16764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3" name="Line 35"/>
          <p:cNvSpPr>
            <a:spLocks noChangeShapeType="1"/>
          </p:cNvSpPr>
          <p:nvPr/>
        </p:nvSpPr>
        <p:spPr bwMode="auto">
          <a:xfrm flipH="1">
            <a:off x="5257800" y="4648200"/>
            <a:ext cx="996950" cy="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4" name="Line 36"/>
          <p:cNvSpPr>
            <a:spLocks noChangeShapeType="1"/>
          </p:cNvSpPr>
          <p:nvPr/>
        </p:nvSpPr>
        <p:spPr bwMode="auto">
          <a:xfrm>
            <a:off x="5257800" y="4876800"/>
            <a:ext cx="9969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5" name="Line 37"/>
          <p:cNvSpPr>
            <a:spLocks noChangeShapeType="1"/>
          </p:cNvSpPr>
          <p:nvPr/>
        </p:nvSpPr>
        <p:spPr bwMode="auto">
          <a:xfrm flipV="1">
            <a:off x="6613525" y="4572000"/>
            <a:ext cx="1436688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6" name="Line 38"/>
          <p:cNvSpPr>
            <a:spLocks noChangeShapeType="1"/>
          </p:cNvSpPr>
          <p:nvPr/>
        </p:nvSpPr>
        <p:spPr bwMode="auto">
          <a:xfrm flipV="1">
            <a:off x="6399213" y="4648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7" name="Line 39"/>
          <p:cNvSpPr>
            <a:spLocks noChangeShapeType="1"/>
          </p:cNvSpPr>
          <p:nvPr/>
        </p:nvSpPr>
        <p:spPr bwMode="auto">
          <a:xfrm>
            <a:off x="5321300" y="2819400"/>
            <a:ext cx="93345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8" name="Line 40"/>
          <p:cNvSpPr>
            <a:spLocks noChangeShapeType="1"/>
          </p:cNvSpPr>
          <p:nvPr/>
        </p:nvSpPr>
        <p:spPr bwMode="auto">
          <a:xfrm>
            <a:off x="6399213" y="29718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9" name="Line 41"/>
          <p:cNvSpPr>
            <a:spLocks noChangeShapeType="1"/>
          </p:cNvSpPr>
          <p:nvPr/>
        </p:nvSpPr>
        <p:spPr bwMode="auto">
          <a:xfrm>
            <a:off x="5321300" y="2667000"/>
            <a:ext cx="933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0" name="Line 42"/>
          <p:cNvSpPr>
            <a:spLocks noChangeShapeType="1"/>
          </p:cNvSpPr>
          <p:nvPr/>
        </p:nvSpPr>
        <p:spPr bwMode="auto">
          <a:xfrm flipH="1">
            <a:off x="6613525" y="2209800"/>
            <a:ext cx="50323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1" name="Line 43"/>
          <p:cNvSpPr>
            <a:spLocks noChangeShapeType="1"/>
          </p:cNvSpPr>
          <p:nvPr/>
        </p:nvSpPr>
        <p:spPr bwMode="auto">
          <a:xfrm flipH="1">
            <a:off x="6613525" y="2743200"/>
            <a:ext cx="1436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2" name="Line 44"/>
          <p:cNvSpPr>
            <a:spLocks noChangeShapeType="1"/>
          </p:cNvSpPr>
          <p:nvPr/>
        </p:nvSpPr>
        <p:spPr bwMode="auto">
          <a:xfrm>
            <a:off x="6613525" y="2971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3" name="Line 45"/>
          <p:cNvSpPr>
            <a:spLocks noChangeShapeType="1"/>
          </p:cNvSpPr>
          <p:nvPr/>
        </p:nvSpPr>
        <p:spPr bwMode="auto">
          <a:xfrm>
            <a:off x="6613525" y="2971800"/>
            <a:ext cx="5746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4" name="Line 46"/>
          <p:cNvSpPr>
            <a:spLocks noChangeShapeType="1"/>
          </p:cNvSpPr>
          <p:nvPr/>
        </p:nvSpPr>
        <p:spPr bwMode="auto">
          <a:xfrm flipV="1">
            <a:off x="6613525" y="381000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5" name="Line 47"/>
          <p:cNvSpPr>
            <a:spLocks noChangeShapeType="1"/>
          </p:cNvSpPr>
          <p:nvPr/>
        </p:nvSpPr>
        <p:spPr bwMode="auto">
          <a:xfrm flipH="1">
            <a:off x="7546975" y="297180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6" name="Line 48"/>
          <p:cNvSpPr>
            <a:spLocks noChangeShapeType="1"/>
          </p:cNvSpPr>
          <p:nvPr/>
        </p:nvSpPr>
        <p:spPr bwMode="auto">
          <a:xfrm>
            <a:off x="8264525" y="29718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7" name="Line 49"/>
          <p:cNvSpPr>
            <a:spLocks noChangeShapeType="1"/>
          </p:cNvSpPr>
          <p:nvPr/>
        </p:nvSpPr>
        <p:spPr bwMode="auto">
          <a:xfrm flipV="1">
            <a:off x="6613525" y="4343400"/>
            <a:ext cx="1436688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8" name="Line 50"/>
          <p:cNvSpPr>
            <a:spLocks noChangeShapeType="1"/>
          </p:cNvSpPr>
          <p:nvPr/>
        </p:nvSpPr>
        <p:spPr bwMode="auto">
          <a:xfrm>
            <a:off x="7475538" y="220980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4499" name="Object 51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Document" r:id="rId4" imgW="8723160" imgH="1737360" progId="Word.Document.8">
                  <p:embed/>
                </p:oleObj>
              </mc:Choice>
              <mc:Fallback>
                <p:oleObj name="Document" r:id="rId4" imgW="872316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00" name="Rectangle 52"/>
          <p:cNvSpPr>
            <a:spLocks noChangeArrowheads="1"/>
          </p:cNvSpPr>
          <p:nvPr/>
        </p:nvSpPr>
        <p:spPr bwMode="auto">
          <a:xfrm>
            <a:off x="3505200" y="32766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4501" name="Rectangle 53"/>
          <p:cNvSpPr>
            <a:spLocks noChangeArrowheads="1"/>
          </p:cNvSpPr>
          <p:nvPr/>
        </p:nvSpPr>
        <p:spPr bwMode="auto">
          <a:xfrm>
            <a:off x="4572000" y="21336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4502" name="Rectangle 54"/>
          <p:cNvSpPr>
            <a:spLocks noChangeArrowheads="1"/>
          </p:cNvSpPr>
          <p:nvPr/>
        </p:nvSpPr>
        <p:spPr bwMode="auto">
          <a:xfrm>
            <a:off x="4495800" y="47244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4503" name="Rectangle 55"/>
          <p:cNvSpPr>
            <a:spLocks noChangeArrowheads="1"/>
          </p:cNvSpPr>
          <p:nvPr/>
        </p:nvSpPr>
        <p:spPr bwMode="auto">
          <a:xfrm>
            <a:off x="5943600" y="2209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4504" name="Rectangle 56"/>
          <p:cNvSpPr>
            <a:spLocks noChangeArrowheads="1"/>
          </p:cNvSpPr>
          <p:nvPr/>
        </p:nvSpPr>
        <p:spPr bwMode="auto">
          <a:xfrm>
            <a:off x="6781800" y="15240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04505" name="Rectangle 57"/>
          <p:cNvSpPr>
            <a:spLocks noChangeArrowheads="1"/>
          </p:cNvSpPr>
          <p:nvPr/>
        </p:nvSpPr>
        <p:spPr bwMode="auto">
          <a:xfrm>
            <a:off x="6781800" y="34290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4506" name="Rectangle 58"/>
          <p:cNvSpPr>
            <a:spLocks noChangeArrowheads="1"/>
          </p:cNvSpPr>
          <p:nvPr/>
        </p:nvSpPr>
        <p:spPr bwMode="auto">
          <a:xfrm>
            <a:off x="8458200" y="2209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4507" name="Rectangle 59"/>
          <p:cNvSpPr>
            <a:spLocks noChangeArrowheads="1"/>
          </p:cNvSpPr>
          <p:nvPr/>
        </p:nvSpPr>
        <p:spPr bwMode="auto">
          <a:xfrm>
            <a:off x="8458200" y="44958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4508" name="Rectangle 60"/>
          <p:cNvSpPr>
            <a:spLocks noChangeArrowheads="1"/>
          </p:cNvSpPr>
          <p:nvPr/>
        </p:nvSpPr>
        <p:spPr bwMode="auto">
          <a:xfrm>
            <a:off x="6629400" y="46482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4509" name="Rectangle 61"/>
          <p:cNvSpPr>
            <a:spLocks noChangeArrowheads="1"/>
          </p:cNvSpPr>
          <p:nvPr/>
        </p:nvSpPr>
        <p:spPr bwMode="auto">
          <a:xfrm>
            <a:off x="5867400" y="541020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886200" y="3600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7188200" y="34226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876800" y="449580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6254750" y="51752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6254750" y="42608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19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6254750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25</a:t>
            </a: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8050213" y="41846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8050213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7116763" y="1822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4962525" y="2432050"/>
            <a:ext cx="358775" cy="3810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4433888" y="390525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5222875" y="37909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5486400" y="4337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5486400" y="4946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5488" name="Rectangle 16"/>
          <p:cNvSpPr>
            <a:spLocks noChangeArrowheads="1"/>
          </p:cNvSpPr>
          <p:nvPr/>
        </p:nvSpPr>
        <p:spPr bwMode="auto">
          <a:xfrm>
            <a:off x="7315200" y="48704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7162800" y="4184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05490" name="Rectangle 18"/>
          <p:cNvSpPr>
            <a:spLocks noChangeArrowheads="1"/>
          </p:cNvSpPr>
          <p:nvPr/>
        </p:nvSpPr>
        <p:spPr bwMode="auto">
          <a:xfrm>
            <a:off x="6019800" y="3346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5465763" y="32464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5537200" y="2584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6553200" y="20510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7188200" y="2660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05495" name="Rectangle 23"/>
          <p:cNvSpPr>
            <a:spLocks noChangeArrowheads="1"/>
          </p:cNvSpPr>
          <p:nvPr/>
        </p:nvSpPr>
        <p:spPr bwMode="auto">
          <a:xfrm>
            <a:off x="6781800" y="28892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5496" name="Rectangle 24"/>
          <p:cNvSpPr>
            <a:spLocks noChangeArrowheads="1"/>
          </p:cNvSpPr>
          <p:nvPr/>
        </p:nvSpPr>
        <p:spPr bwMode="auto">
          <a:xfrm>
            <a:off x="7696200" y="31178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05497" name="Rectangle 25"/>
          <p:cNvSpPr>
            <a:spLocks noChangeArrowheads="1"/>
          </p:cNvSpPr>
          <p:nvPr/>
        </p:nvSpPr>
        <p:spPr bwMode="auto">
          <a:xfrm>
            <a:off x="8229600" y="34226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05498" name="Rectangle 26"/>
          <p:cNvSpPr>
            <a:spLocks noChangeArrowheads="1"/>
          </p:cNvSpPr>
          <p:nvPr/>
        </p:nvSpPr>
        <p:spPr bwMode="auto">
          <a:xfrm>
            <a:off x="6705600" y="37036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5499" name="Rectangle 27"/>
          <p:cNvSpPr>
            <a:spLocks noChangeArrowheads="1"/>
          </p:cNvSpPr>
          <p:nvPr/>
        </p:nvSpPr>
        <p:spPr bwMode="auto">
          <a:xfrm>
            <a:off x="6019800" y="4718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05500" name="Rectangle 28"/>
          <p:cNvSpPr>
            <a:spLocks noChangeArrowheads="1"/>
          </p:cNvSpPr>
          <p:nvPr/>
        </p:nvSpPr>
        <p:spPr bwMode="auto">
          <a:xfrm>
            <a:off x="4343400" y="28130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5501" name="Rectangle 29"/>
          <p:cNvSpPr>
            <a:spLocks noChangeArrowheads="1"/>
          </p:cNvSpPr>
          <p:nvPr/>
        </p:nvSpPr>
        <p:spPr bwMode="auto">
          <a:xfrm>
            <a:off x="7696200" y="2051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05502" name="Rectangle 30"/>
          <p:cNvSpPr>
            <a:spLocks noChangeArrowheads="1"/>
          </p:cNvSpPr>
          <p:nvPr/>
        </p:nvSpPr>
        <p:spPr bwMode="auto">
          <a:xfrm>
            <a:off x="4789488" y="323056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>
            <a:off x="4191000" y="3962400"/>
            <a:ext cx="6858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4" name="Line 32"/>
          <p:cNvSpPr>
            <a:spLocks noChangeShapeType="1"/>
          </p:cNvSpPr>
          <p:nvPr/>
        </p:nvSpPr>
        <p:spPr bwMode="auto">
          <a:xfrm flipV="1">
            <a:off x="4244975" y="281305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5" name="Line 33"/>
          <p:cNvSpPr>
            <a:spLocks noChangeShapeType="1"/>
          </p:cNvSpPr>
          <p:nvPr/>
        </p:nvSpPr>
        <p:spPr bwMode="auto">
          <a:xfrm>
            <a:off x="4244975" y="372745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6" name="Line 34"/>
          <p:cNvSpPr>
            <a:spLocks noChangeShapeType="1"/>
          </p:cNvSpPr>
          <p:nvPr/>
        </p:nvSpPr>
        <p:spPr bwMode="auto">
          <a:xfrm flipV="1">
            <a:off x="5106988" y="281305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7" name="Line 35"/>
          <p:cNvSpPr>
            <a:spLocks noChangeShapeType="1"/>
          </p:cNvSpPr>
          <p:nvPr/>
        </p:nvSpPr>
        <p:spPr bwMode="auto">
          <a:xfrm flipH="1">
            <a:off x="5257800" y="464185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8" name="Line 36"/>
          <p:cNvSpPr>
            <a:spLocks noChangeShapeType="1"/>
          </p:cNvSpPr>
          <p:nvPr/>
        </p:nvSpPr>
        <p:spPr bwMode="auto">
          <a:xfrm>
            <a:off x="5257800" y="4870450"/>
            <a:ext cx="9969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9" name="Line 37"/>
          <p:cNvSpPr>
            <a:spLocks noChangeShapeType="1"/>
          </p:cNvSpPr>
          <p:nvPr/>
        </p:nvSpPr>
        <p:spPr bwMode="auto">
          <a:xfrm flipV="1">
            <a:off x="6613525" y="4565650"/>
            <a:ext cx="1436688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0" name="Line 38"/>
          <p:cNvSpPr>
            <a:spLocks noChangeShapeType="1"/>
          </p:cNvSpPr>
          <p:nvPr/>
        </p:nvSpPr>
        <p:spPr bwMode="auto">
          <a:xfrm flipV="1">
            <a:off x="6399213" y="46418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1" name="Line 39"/>
          <p:cNvSpPr>
            <a:spLocks noChangeShapeType="1"/>
          </p:cNvSpPr>
          <p:nvPr/>
        </p:nvSpPr>
        <p:spPr bwMode="auto">
          <a:xfrm>
            <a:off x="5321300" y="2813050"/>
            <a:ext cx="933450" cy="14478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2" name="Line 40"/>
          <p:cNvSpPr>
            <a:spLocks noChangeShapeType="1"/>
          </p:cNvSpPr>
          <p:nvPr/>
        </p:nvSpPr>
        <p:spPr bwMode="auto">
          <a:xfrm>
            <a:off x="6399213" y="296545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3" name="Line 41"/>
          <p:cNvSpPr>
            <a:spLocks noChangeShapeType="1"/>
          </p:cNvSpPr>
          <p:nvPr/>
        </p:nvSpPr>
        <p:spPr bwMode="auto">
          <a:xfrm>
            <a:off x="5321300" y="2660650"/>
            <a:ext cx="933450" cy="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4" name="Line 42"/>
          <p:cNvSpPr>
            <a:spLocks noChangeShapeType="1"/>
          </p:cNvSpPr>
          <p:nvPr/>
        </p:nvSpPr>
        <p:spPr bwMode="auto">
          <a:xfrm flipH="1">
            <a:off x="6613525" y="2203450"/>
            <a:ext cx="50323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5" name="Line 43"/>
          <p:cNvSpPr>
            <a:spLocks noChangeShapeType="1"/>
          </p:cNvSpPr>
          <p:nvPr/>
        </p:nvSpPr>
        <p:spPr bwMode="auto">
          <a:xfrm flipH="1">
            <a:off x="6613525" y="2736850"/>
            <a:ext cx="1436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6" name="Line 44"/>
          <p:cNvSpPr>
            <a:spLocks noChangeShapeType="1"/>
          </p:cNvSpPr>
          <p:nvPr/>
        </p:nvSpPr>
        <p:spPr bwMode="auto">
          <a:xfrm>
            <a:off x="6613525" y="296545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7" name="Line 45"/>
          <p:cNvSpPr>
            <a:spLocks noChangeShapeType="1"/>
          </p:cNvSpPr>
          <p:nvPr/>
        </p:nvSpPr>
        <p:spPr bwMode="auto">
          <a:xfrm>
            <a:off x="6613525" y="2965450"/>
            <a:ext cx="5746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8" name="Line 46"/>
          <p:cNvSpPr>
            <a:spLocks noChangeShapeType="1"/>
          </p:cNvSpPr>
          <p:nvPr/>
        </p:nvSpPr>
        <p:spPr bwMode="auto">
          <a:xfrm flipV="1">
            <a:off x="6613525" y="380365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9" name="Line 47"/>
          <p:cNvSpPr>
            <a:spLocks noChangeShapeType="1"/>
          </p:cNvSpPr>
          <p:nvPr/>
        </p:nvSpPr>
        <p:spPr bwMode="auto">
          <a:xfrm flipH="1">
            <a:off x="7546975" y="296545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20" name="Line 48"/>
          <p:cNvSpPr>
            <a:spLocks noChangeShapeType="1"/>
          </p:cNvSpPr>
          <p:nvPr/>
        </p:nvSpPr>
        <p:spPr bwMode="auto">
          <a:xfrm>
            <a:off x="8264525" y="29654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21" name="Line 49"/>
          <p:cNvSpPr>
            <a:spLocks noChangeShapeType="1"/>
          </p:cNvSpPr>
          <p:nvPr/>
        </p:nvSpPr>
        <p:spPr bwMode="auto">
          <a:xfrm flipV="1">
            <a:off x="6613525" y="4337050"/>
            <a:ext cx="1436688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22" name="Line 50"/>
          <p:cNvSpPr>
            <a:spLocks noChangeShapeType="1"/>
          </p:cNvSpPr>
          <p:nvPr/>
        </p:nvSpPr>
        <p:spPr bwMode="auto">
          <a:xfrm>
            <a:off x="7475538" y="220345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5523" name="Object 51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Document" r:id="rId4" imgW="8730720" imgH="1744560" progId="Word.Document.8">
                  <p:embed/>
                </p:oleObj>
              </mc:Choice>
              <mc:Fallback>
                <p:oleObj name="Document" r:id="rId4" imgW="8730720" imgH="1744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24" name="Rectangle 52"/>
          <p:cNvSpPr>
            <a:spLocks noChangeArrowheads="1"/>
          </p:cNvSpPr>
          <p:nvPr/>
        </p:nvSpPr>
        <p:spPr bwMode="auto">
          <a:xfrm>
            <a:off x="3505200" y="3270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5525" name="Rectangle 53"/>
          <p:cNvSpPr>
            <a:spLocks noChangeArrowheads="1"/>
          </p:cNvSpPr>
          <p:nvPr/>
        </p:nvSpPr>
        <p:spPr bwMode="auto">
          <a:xfrm>
            <a:off x="4572000" y="2127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5526" name="Rectangle 54"/>
          <p:cNvSpPr>
            <a:spLocks noChangeArrowheads="1"/>
          </p:cNvSpPr>
          <p:nvPr/>
        </p:nvSpPr>
        <p:spPr bwMode="auto">
          <a:xfrm>
            <a:off x="4495800" y="47180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5527" name="Rectangle 55"/>
          <p:cNvSpPr>
            <a:spLocks noChangeArrowheads="1"/>
          </p:cNvSpPr>
          <p:nvPr/>
        </p:nvSpPr>
        <p:spPr bwMode="auto">
          <a:xfrm>
            <a:off x="59436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5528" name="Rectangle 56"/>
          <p:cNvSpPr>
            <a:spLocks noChangeArrowheads="1"/>
          </p:cNvSpPr>
          <p:nvPr/>
        </p:nvSpPr>
        <p:spPr bwMode="auto">
          <a:xfrm>
            <a:off x="6781800" y="1517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05529" name="Rectangle 57"/>
          <p:cNvSpPr>
            <a:spLocks noChangeArrowheads="1"/>
          </p:cNvSpPr>
          <p:nvPr/>
        </p:nvSpPr>
        <p:spPr bwMode="auto">
          <a:xfrm>
            <a:off x="6781800" y="3422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5530" name="Rectangle 58"/>
          <p:cNvSpPr>
            <a:spLocks noChangeArrowheads="1"/>
          </p:cNvSpPr>
          <p:nvPr/>
        </p:nvSpPr>
        <p:spPr bwMode="auto">
          <a:xfrm>
            <a:off x="84582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5531" name="Rectangle 59"/>
          <p:cNvSpPr>
            <a:spLocks noChangeArrowheads="1"/>
          </p:cNvSpPr>
          <p:nvPr/>
        </p:nvSpPr>
        <p:spPr bwMode="auto">
          <a:xfrm>
            <a:off x="8458200" y="4489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5532" name="Rectangle 60"/>
          <p:cNvSpPr>
            <a:spLocks noChangeArrowheads="1"/>
          </p:cNvSpPr>
          <p:nvPr/>
        </p:nvSpPr>
        <p:spPr bwMode="auto">
          <a:xfrm>
            <a:off x="6629400" y="4641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5533" name="Rectangle 61"/>
          <p:cNvSpPr>
            <a:spLocks noChangeArrowheads="1"/>
          </p:cNvSpPr>
          <p:nvPr/>
        </p:nvSpPr>
        <p:spPr bwMode="auto">
          <a:xfrm>
            <a:off x="5867400" y="5403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886200" y="3600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7188200" y="34226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27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4891088" y="4489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6254750" y="51752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29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6254750" y="4260850"/>
            <a:ext cx="358775" cy="381000"/>
          </a:xfrm>
          <a:prstGeom prst="rect">
            <a:avLst/>
          </a:prstGeom>
          <a:noFill/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19</a:t>
            </a: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6254750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25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8050213" y="41846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23</a:t>
            </a: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8050213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7116763" y="1822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4962525" y="24320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4433888" y="390525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5222875" y="37909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5486400" y="4337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5486400" y="4946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6512" name="Rectangle 16"/>
          <p:cNvSpPr>
            <a:spLocks noChangeArrowheads="1"/>
          </p:cNvSpPr>
          <p:nvPr/>
        </p:nvSpPr>
        <p:spPr bwMode="auto">
          <a:xfrm>
            <a:off x="7315200" y="48704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06513" name="Rectangle 17"/>
          <p:cNvSpPr>
            <a:spLocks noChangeArrowheads="1"/>
          </p:cNvSpPr>
          <p:nvPr/>
        </p:nvSpPr>
        <p:spPr bwMode="auto">
          <a:xfrm>
            <a:off x="7162800" y="4184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6019800" y="3346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06515" name="Rectangle 19"/>
          <p:cNvSpPr>
            <a:spLocks noChangeArrowheads="1"/>
          </p:cNvSpPr>
          <p:nvPr/>
        </p:nvSpPr>
        <p:spPr bwMode="auto">
          <a:xfrm>
            <a:off x="5465763" y="32464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6516" name="Rectangle 20"/>
          <p:cNvSpPr>
            <a:spLocks noChangeArrowheads="1"/>
          </p:cNvSpPr>
          <p:nvPr/>
        </p:nvSpPr>
        <p:spPr bwMode="auto">
          <a:xfrm>
            <a:off x="5537200" y="2584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06517" name="Rectangle 21"/>
          <p:cNvSpPr>
            <a:spLocks noChangeArrowheads="1"/>
          </p:cNvSpPr>
          <p:nvPr/>
        </p:nvSpPr>
        <p:spPr bwMode="auto">
          <a:xfrm>
            <a:off x="6553200" y="20510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06518" name="Rectangle 22"/>
          <p:cNvSpPr>
            <a:spLocks noChangeArrowheads="1"/>
          </p:cNvSpPr>
          <p:nvPr/>
        </p:nvSpPr>
        <p:spPr bwMode="auto">
          <a:xfrm>
            <a:off x="7188200" y="2660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06519" name="Rectangle 23"/>
          <p:cNvSpPr>
            <a:spLocks noChangeArrowheads="1"/>
          </p:cNvSpPr>
          <p:nvPr/>
        </p:nvSpPr>
        <p:spPr bwMode="auto">
          <a:xfrm>
            <a:off x="6781800" y="28892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6520" name="Rectangle 24"/>
          <p:cNvSpPr>
            <a:spLocks noChangeArrowheads="1"/>
          </p:cNvSpPr>
          <p:nvPr/>
        </p:nvSpPr>
        <p:spPr bwMode="auto">
          <a:xfrm>
            <a:off x="7696200" y="31178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06521" name="Rectangle 25"/>
          <p:cNvSpPr>
            <a:spLocks noChangeArrowheads="1"/>
          </p:cNvSpPr>
          <p:nvPr/>
        </p:nvSpPr>
        <p:spPr bwMode="auto">
          <a:xfrm>
            <a:off x="8229600" y="34226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06522" name="Rectangle 26"/>
          <p:cNvSpPr>
            <a:spLocks noChangeArrowheads="1"/>
          </p:cNvSpPr>
          <p:nvPr/>
        </p:nvSpPr>
        <p:spPr bwMode="auto">
          <a:xfrm>
            <a:off x="6705600" y="37036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6523" name="Rectangle 27"/>
          <p:cNvSpPr>
            <a:spLocks noChangeArrowheads="1"/>
          </p:cNvSpPr>
          <p:nvPr/>
        </p:nvSpPr>
        <p:spPr bwMode="auto">
          <a:xfrm>
            <a:off x="6019800" y="4718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06524" name="Rectangle 28"/>
          <p:cNvSpPr>
            <a:spLocks noChangeArrowheads="1"/>
          </p:cNvSpPr>
          <p:nvPr/>
        </p:nvSpPr>
        <p:spPr bwMode="auto">
          <a:xfrm>
            <a:off x="4343400" y="28130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6525" name="Rectangle 29"/>
          <p:cNvSpPr>
            <a:spLocks noChangeArrowheads="1"/>
          </p:cNvSpPr>
          <p:nvPr/>
        </p:nvSpPr>
        <p:spPr bwMode="auto">
          <a:xfrm>
            <a:off x="7696200" y="2051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06526" name="Rectangle 30"/>
          <p:cNvSpPr>
            <a:spLocks noChangeArrowheads="1"/>
          </p:cNvSpPr>
          <p:nvPr/>
        </p:nvSpPr>
        <p:spPr bwMode="auto">
          <a:xfrm>
            <a:off x="4789488" y="323056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06527" name="Line 31"/>
          <p:cNvSpPr>
            <a:spLocks noChangeShapeType="1"/>
          </p:cNvSpPr>
          <p:nvPr/>
        </p:nvSpPr>
        <p:spPr bwMode="auto">
          <a:xfrm>
            <a:off x="4267200" y="4032250"/>
            <a:ext cx="623888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8" name="Line 32"/>
          <p:cNvSpPr>
            <a:spLocks noChangeShapeType="1"/>
          </p:cNvSpPr>
          <p:nvPr/>
        </p:nvSpPr>
        <p:spPr bwMode="auto">
          <a:xfrm flipV="1">
            <a:off x="4244975" y="281305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9" name="Line 33"/>
          <p:cNvSpPr>
            <a:spLocks noChangeShapeType="1"/>
          </p:cNvSpPr>
          <p:nvPr/>
        </p:nvSpPr>
        <p:spPr bwMode="auto">
          <a:xfrm>
            <a:off x="4244975" y="3727450"/>
            <a:ext cx="2009775" cy="6858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0" name="Line 34"/>
          <p:cNvSpPr>
            <a:spLocks noChangeShapeType="1"/>
          </p:cNvSpPr>
          <p:nvPr/>
        </p:nvSpPr>
        <p:spPr bwMode="auto">
          <a:xfrm flipV="1">
            <a:off x="5106988" y="281305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1" name="Line 35"/>
          <p:cNvSpPr>
            <a:spLocks noChangeShapeType="1"/>
          </p:cNvSpPr>
          <p:nvPr/>
        </p:nvSpPr>
        <p:spPr bwMode="auto">
          <a:xfrm flipH="1">
            <a:off x="5257800" y="464185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2" name="Line 36"/>
          <p:cNvSpPr>
            <a:spLocks noChangeShapeType="1"/>
          </p:cNvSpPr>
          <p:nvPr/>
        </p:nvSpPr>
        <p:spPr bwMode="auto">
          <a:xfrm>
            <a:off x="5257800" y="4870450"/>
            <a:ext cx="9969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3" name="Line 37"/>
          <p:cNvSpPr>
            <a:spLocks noChangeShapeType="1"/>
          </p:cNvSpPr>
          <p:nvPr/>
        </p:nvSpPr>
        <p:spPr bwMode="auto">
          <a:xfrm flipV="1">
            <a:off x="6613525" y="4565650"/>
            <a:ext cx="1436688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4" name="Line 38"/>
          <p:cNvSpPr>
            <a:spLocks noChangeShapeType="1"/>
          </p:cNvSpPr>
          <p:nvPr/>
        </p:nvSpPr>
        <p:spPr bwMode="auto">
          <a:xfrm flipV="1">
            <a:off x="6399213" y="4641850"/>
            <a:ext cx="0" cy="5334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5" name="Line 39"/>
          <p:cNvSpPr>
            <a:spLocks noChangeShapeType="1"/>
          </p:cNvSpPr>
          <p:nvPr/>
        </p:nvSpPr>
        <p:spPr bwMode="auto">
          <a:xfrm>
            <a:off x="5321300" y="2813050"/>
            <a:ext cx="933450" cy="144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6" name="Line 40"/>
          <p:cNvSpPr>
            <a:spLocks noChangeShapeType="1"/>
          </p:cNvSpPr>
          <p:nvPr/>
        </p:nvSpPr>
        <p:spPr bwMode="auto">
          <a:xfrm>
            <a:off x="6399213" y="2965450"/>
            <a:ext cx="0" cy="12954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7" name="Line 41"/>
          <p:cNvSpPr>
            <a:spLocks noChangeShapeType="1"/>
          </p:cNvSpPr>
          <p:nvPr/>
        </p:nvSpPr>
        <p:spPr bwMode="auto">
          <a:xfrm>
            <a:off x="5321300" y="2660650"/>
            <a:ext cx="933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8" name="Line 42"/>
          <p:cNvSpPr>
            <a:spLocks noChangeShapeType="1"/>
          </p:cNvSpPr>
          <p:nvPr/>
        </p:nvSpPr>
        <p:spPr bwMode="auto">
          <a:xfrm flipH="1">
            <a:off x="6613525" y="2203450"/>
            <a:ext cx="50323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9" name="Line 43"/>
          <p:cNvSpPr>
            <a:spLocks noChangeShapeType="1"/>
          </p:cNvSpPr>
          <p:nvPr/>
        </p:nvSpPr>
        <p:spPr bwMode="auto">
          <a:xfrm flipH="1">
            <a:off x="6613525" y="2736850"/>
            <a:ext cx="1436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0" name="Line 44"/>
          <p:cNvSpPr>
            <a:spLocks noChangeShapeType="1"/>
          </p:cNvSpPr>
          <p:nvPr/>
        </p:nvSpPr>
        <p:spPr bwMode="auto">
          <a:xfrm>
            <a:off x="6613525" y="296545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1" name="Line 45"/>
          <p:cNvSpPr>
            <a:spLocks noChangeShapeType="1"/>
          </p:cNvSpPr>
          <p:nvPr/>
        </p:nvSpPr>
        <p:spPr bwMode="auto">
          <a:xfrm>
            <a:off x="6613525" y="2965450"/>
            <a:ext cx="5746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2" name="Line 46"/>
          <p:cNvSpPr>
            <a:spLocks noChangeShapeType="1"/>
          </p:cNvSpPr>
          <p:nvPr/>
        </p:nvSpPr>
        <p:spPr bwMode="auto">
          <a:xfrm flipV="1">
            <a:off x="6613525" y="3803650"/>
            <a:ext cx="574675" cy="4572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3" name="Line 47"/>
          <p:cNvSpPr>
            <a:spLocks noChangeShapeType="1"/>
          </p:cNvSpPr>
          <p:nvPr/>
        </p:nvSpPr>
        <p:spPr bwMode="auto">
          <a:xfrm flipH="1">
            <a:off x="7546975" y="296545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4" name="Line 48"/>
          <p:cNvSpPr>
            <a:spLocks noChangeShapeType="1"/>
          </p:cNvSpPr>
          <p:nvPr/>
        </p:nvSpPr>
        <p:spPr bwMode="auto">
          <a:xfrm>
            <a:off x="8264525" y="29654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5" name="Line 49"/>
          <p:cNvSpPr>
            <a:spLocks noChangeShapeType="1"/>
          </p:cNvSpPr>
          <p:nvPr/>
        </p:nvSpPr>
        <p:spPr bwMode="auto">
          <a:xfrm flipV="1">
            <a:off x="6613525" y="4337050"/>
            <a:ext cx="1436688" cy="2286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6" name="Line 50"/>
          <p:cNvSpPr>
            <a:spLocks noChangeShapeType="1"/>
          </p:cNvSpPr>
          <p:nvPr/>
        </p:nvSpPr>
        <p:spPr bwMode="auto">
          <a:xfrm>
            <a:off x="7475538" y="220345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6547" name="Object 51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Document" r:id="rId4" imgW="8723160" imgH="1737360" progId="Word.Document.8">
                  <p:embed/>
                </p:oleObj>
              </mc:Choice>
              <mc:Fallback>
                <p:oleObj name="Document" r:id="rId4" imgW="872316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48" name="Rectangle 52"/>
          <p:cNvSpPr>
            <a:spLocks noChangeArrowheads="1"/>
          </p:cNvSpPr>
          <p:nvPr/>
        </p:nvSpPr>
        <p:spPr bwMode="auto">
          <a:xfrm>
            <a:off x="3505200" y="3270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6549" name="Rectangle 53"/>
          <p:cNvSpPr>
            <a:spLocks noChangeArrowheads="1"/>
          </p:cNvSpPr>
          <p:nvPr/>
        </p:nvSpPr>
        <p:spPr bwMode="auto">
          <a:xfrm>
            <a:off x="4572000" y="2127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6550" name="Rectangle 54"/>
          <p:cNvSpPr>
            <a:spLocks noChangeArrowheads="1"/>
          </p:cNvSpPr>
          <p:nvPr/>
        </p:nvSpPr>
        <p:spPr bwMode="auto">
          <a:xfrm>
            <a:off x="4495800" y="47180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6551" name="Rectangle 55"/>
          <p:cNvSpPr>
            <a:spLocks noChangeArrowheads="1"/>
          </p:cNvSpPr>
          <p:nvPr/>
        </p:nvSpPr>
        <p:spPr bwMode="auto">
          <a:xfrm>
            <a:off x="59436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6552" name="Rectangle 56"/>
          <p:cNvSpPr>
            <a:spLocks noChangeArrowheads="1"/>
          </p:cNvSpPr>
          <p:nvPr/>
        </p:nvSpPr>
        <p:spPr bwMode="auto">
          <a:xfrm>
            <a:off x="6781800" y="1517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06553" name="Rectangle 57"/>
          <p:cNvSpPr>
            <a:spLocks noChangeArrowheads="1"/>
          </p:cNvSpPr>
          <p:nvPr/>
        </p:nvSpPr>
        <p:spPr bwMode="auto">
          <a:xfrm>
            <a:off x="6781800" y="3422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6554" name="Rectangle 58"/>
          <p:cNvSpPr>
            <a:spLocks noChangeArrowheads="1"/>
          </p:cNvSpPr>
          <p:nvPr/>
        </p:nvSpPr>
        <p:spPr bwMode="auto">
          <a:xfrm>
            <a:off x="84582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6555" name="Rectangle 59"/>
          <p:cNvSpPr>
            <a:spLocks noChangeArrowheads="1"/>
          </p:cNvSpPr>
          <p:nvPr/>
        </p:nvSpPr>
        <p:spPr bwMode="auto">
          <a:xfrm>
            <a:off x="8458200" y="4489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6556" name="Rectangle 60"/>
          <p:cNvSpPr>
            <a:spLocks noChangeArrowheads="1"/>
          </p:cNvSpPr>
          <p:nvPr/>
        </p:nvSpPr>
        <p:spPr bwMode="auto">
          <a:xfrm>
            <a:off x="6629400" y="4641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6557" name="Rectangle 61"/>
          <p:cNvSpPr>
            <a:spLocks noChangeArrowheads="1"/>
          </p:cNvSpPr>
          <p:nvPr/>
        </p:nvSpPr>
        <p:spPr bwMode="auto">
          <a:xfrm>
            <a:off x="5867400" y="5403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6562" name="Line 66"/>
          <p:cNvSpPr>
            <a:spLocks noChangeShapeType="1"/>
          </p:cNvSpPr>
          <p:nvPr/>
        </p:nvSpPr>
        <p:spPr bwMode="auto">
          <a:xfrm flipV="1">
            <a:off x="4267200" y="281940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1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886200" y="3600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7188200" y="34226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27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4891088" y="4489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6254750" y="51752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29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6254750" y="42608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19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6254750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25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050213" y="4184650"/>
            <a:ext cx="358775" cy="381000"/>
          </a:xfrm>
          <a:prstGeom prst="rect">
            <a:avLst/>
          </a:prstGeom>
          <a:noFill/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23</a:t>
            </a:r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8050213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7116763" y="1822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</a:t>
            </a:r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4962525" y="24320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4433888" y="390525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5222875" y="37909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5486400" y="4337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07535" name="Rectangle 15"/>
          <p:cNvSpPr>
            <a:spLocks noChangeArrowheads="1"/>
          </p:cNvSpPr>
          <p:nvPr/>
        </p:nvSpPr>
        <p:spPr bwMode="auto">
          <a:xfrm>
            <a:off x="5486400" y="4946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7536" name="Rectangle 16"/>
          <p:cNvSpPr>
            <a:spLocks noChangeArrowheads="1"/>
          </p:cNvSpPr>
          <p:nvPr/>
        </p:nvSpPr>
        <p:spPr bwMode="auto">
          <a:xfrm>
            <a:off x="7315200" y="48704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07537" name="Rectangle 17"/>
          <p:cNvSpPr>
            <a:spLocks noChangeArrowheads="1"/>
          </p:cNvSpPr>
          <p:nvPr/>
        </p:nvSpPr>
        <p:spPr bwMode="auto">
          <a:xfrm>
            <a:off x="7162800" y="4184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07538" name="Rectangle 18"/>
          <p:cNvSpPr>
            <a:spLocks noChangeArrowheads="1"/>
          </p:cNvSpPr>
          <p:nvPr/>
        </p:nvSpPr>
        <p:spPr bwMode="auto">
          <a:xfrm>
            <a:off x="6019800" y="3346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07539" name="Rectangle 19"/>
          <p:cNvSpPr>
            <a:spLocks noChangeArrowheads="1"/>
          </p:cNvSpPr>
          <p:nvPr/>
        </p:nvSpPr>
        <p:spPr bwMode="auto">
          <a:xfrm>
            <a:off x="5465763" y="32464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7540" name="Rectangle 20"/>
          <p:cNvSpPr>
            <a:spLocks noChangeArrowheads="1"/>
          </p:cNvSpPr>
          <p:nvPr/>
        </p:nvSpPr>
        <p:spPr bwMode="auto">
          <a:xfrm>
            <a:off x="5537200" y="2584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07541" name="Rectangle 21"/>
          <p:cNvSpPr>
            <a:spLocks noChangeArrowheads="1"/>
          </p:cNvSpPr>
          <p:nvPr/>
        </p:nvSpPr>
        <p:spPr bwMode="auto">
          <a:xfrm>
            <a:off x="6553200" y="20510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07542" name="Rectangle 22"/>
          <p:cNvSpPr>
            <a:spLocks noChangeArrowheads="1"/>
          </p:cNvSpPr>
          <p:nvPr/>
        </p:nvSpPr>
        <p:spPr bwMode="auto">
          <a:xfrm>
            <a:off x="7188200" y="2660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07543" name="Rectangle 23"/>
          <p:cNvSpPr>
            <a:spLocks noChangeArrowheads="1"/>
          </p:cNvSpPr>
          <p:nvPr/>
        </p:nvSpPr>
        <p:spPr bwMode="auto">
          <a:xfrm>
            <a:off x="6781800" y="28892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7544" name="Rectangle 24"/>
          <p:cNvSpPr>
            <a:spLocks noChangeArrowheads="1"/>
          </p:cNvSpPr>
          <p:nvPr/>
        </p:nvSpPr>
        <p:spPr bwMode="auto">
          <a:xfrm>
            <a:off x="7696200" y="31178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07545" name="Rectangle 25"/>
          <p:cNvSpPr>
            <a:spLocks noChangeArrowheads="1"/>
          </p:cNvSpPr>
          <p:nvPr/>
        </p:nvSpPr>
        <p:spPr bwMode="auto">
          <a:xfrm>
            <a:off x="8229600" y="34226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07546" name="Rectangle 26"/>
          <p:cNvSpPr>
            <a:spLocks noChangeArrowheads="1"/>
          </p:cNvSpPr>
          <p:nvPr/>
        </p:nvSpPr>
        <p:spPr bwMode="auto">
          <a:xfrm>
            <a:off x="6705600" y="37036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7547" name="Rectangle 27"/>
          <p:cNvSpPr>
            <a:spLocks noChangeArrowheads="1"/>
          </p:cNvSpPr>
          <p:nvPr/>
        </p:nvSpPr>
        <p:spPr bwMode="auto">
          <a:xfrm>
            <a:off x="6019800" y="4718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07548" name="Rectangle 28"/>
          <p:cNvSpPr>
            <a:spLocks noChangeArrowheads="1"/>
          </p:cNvSpPr>
          <p:nvPr/>
        </p:nvSpPr>
        <p:spPr bwMode="auto">
          <a:xfrm>
            <a:off x="4343400" y="28130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7549" name="Rectangle 29"/>
          <p:cNvSpPr>
            <a:spLocks noChangeArrowheads="1"/>
          </p:cNvSpPr>
          <p:nvPr/>
        </p:nvSpPr>
        <p:spPr bwMode="auto">
          <a:xfrm>
            <a:off x="7696200" y="2051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07550" name="Rectangle 30"/>
          <p:cNvSpPr>
            <a:spLocks noChangeArrowheads="1"/>
          </p:cNvSpPr>
          <p:nvPr/>
        </p:nvSpPr>
        <p:spPr bwMode="auto">
          <a:xfrm>
            <a:off x="4789488" y="323056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07551" name="Line 31"/>
          <p:cNvSpPr>
            <a:spLocks noChangeShapeType="1"/>
          </p:cNvSpPr>
          <p:nvPr/>
        </p:nvSpPr>
        <p:spPr bwMode="auto">
          <a:xfrm>
            <a:off x="4267200" y="4032250"/>
            <a:ext cx="623888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2" name="Line 32"/>
          <p:cNvSpPr>
            <a:spLocks noChangeShapeType="1"/>
          </p:cNvSpPr>
          <p:nvPr/>
        </p:nvSpPr>
        <p:spPr bwMode="auto">
          <a:xfrm flipV="1">
            <a:off x="4244975" y="281305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3" name="Line 33"/>
          <p:cNvSpPr>
            <a:spLocks noChangeShapeType="1"/>
          </p:cNvSpPr>
          <p:nvPr/>
        </p:nvSpPr>
        <p:spPr bwMode="auto">
          <a:xfrm>
            <a:off x="4244975" y="372745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4" name="Line 34"/>
          <p:cNvSpPr>
            <a:spLocks noChangeShapeType="1"/>
          </p:cNvSpPr>
          <p:nvPr/>
        </p:nvSpPr>
        <p:spPr bwMode="auto">
          <a:xfrm flipV="1">
            <a:off x="5106988" y="281305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H="1">
            <a:off x="5257800" y="464185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>
            <a:off x="5257800" y="4870450"/>
            <a:ext cx="9969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 flipV="1">
            <a:off x="6629400" y="4572000"/>
            <a:ext cx="1420813" cy="76835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V="1">
            <a:off x="6399213" y="46418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>
            <a:off x="5321300" y="2813050"/>
            <a:ext cx="938213" cy="14541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>
            <a:off x="6399213" y="296545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Line 41"/>
          <p:cNvSpPr>
            <a:spLocks noChangeShapeType="1"/>
          </p:cNvSpPr>
          <p:nvPr/>
        </p:nvSpPr>
        <p:spPr bwMode="auto">
          <a:xfrm>
            <a:off x="5321300" y="2660650"/>
            <a:ext cx="933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2" name="Line 42"/>
          <p:cNvSpPr>
            <a:spLocks noChangeShapeType="1"/>
          </p:cNvSpPr>
          <p:nvPr/>
        </p:nvSpPr>
        <p:spPr bwMode="auto">
          <a:xfrm flipH="1">
            <a:off x="6613525" y="2203450"/>
            <a:ext cx="50323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3" name="Line 43"/>
          <p:cNvSpPr>
            <a:spLocks noChangeShapeType="1"/>
          </p:cNvSpPr>
          <p:nvPr/>
        </p:nvSpPr>
        <p:spPr bwMode="auto">
          <a:xfrm flipH="1">
            <a:off x="6613525" y="2736850"/>
            <a:ext cx="1436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4" name="Line 44"/>
          <p:cNvSpPr>
            <a:spLocks noChangeShapeType="1"/>
          </p:cNvSpPr>
          <p:nvPr/>
        </p:nvSpPr>
        <p:spPr bwMode="auto">
          <a:xfrm>
            <a:off x="6613525" y="296545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5" name="Line 45"/>
          <p:cNvSpPr>
            <a:spLocks noChangeShapeType="1"/>
          </p:cNvSpPr>
          <p:nvPr/>
        </p:nvSpPr>
        <p:spPr bwMode="auto">
          <a:xfrm>
            <a:off x="6613525" y="2965450"/>
            <a:ext cx="5746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6" name="Line 46"/>
          <p:cNvSpPr>
            <a:spLocks noChangeShapeType="1"/>
          </p:cNvSpPr>
          <p:nvPr/>
        </p:nvSpPr>
        <p:spPr bwMode="auto">
          <a:xfrm flipV="1">
            <a:off x="6613525" y="380365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7" name="Line 47"/>
          <p:cNvSpPr>
            <a:spLocks noChangeShapeType="1"/>
          </p:cNvSpPr>
          <p:nvPr/>
        </p:nvSpPr>
        <p:spPr bwMode="auto">
          <a:xfrm flipH="1">
            <a:off x="7546975" y="296545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8" name="Line 48"/>
          <p:cNvSpPr>
            <a:spLocks noChangeShapeType="1"/>
          </p:cNvSpPr>
          <p:nvPr/>
        </p:nvSpPr>
        <p:spPr bwMode="auto">
          <a:xfrm>
            <a:off x="8264525" y="29654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9" name="Line 49"/>
          <p:cNvSpPr>
            <a:spLocks noChangeShapeType="1"/>
          </p:cNvSpPr>
          <p:nvPr/>
        </p:nvSpPr>
        <p:spPr bwMode="auto">
          <a:xfrm flipV="1">
            <a:off x="6629400" y="4337050"/>
            <a:ext cx="1420813" cy="2349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70" name="Line 50"/>
          <p:cNvSpPr>
            <a:spLocks noChangeShapeType="1"/>
          </p:cNvSpPr>
          <p:nvPr/>
        </p:nvSpPr>
        <p:spPr bwMode="auto">
          <a:xfrm>
            <a:off x="7475538" y="220345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7571" name="Object 51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Document" r:id="rId4" imgW="8723160" imgH="1737360" progId="Word.Document.8">
                  <p:embed/>
                </p:oleObj>
              </mc:Choice>
              <mc:Fallback>
                <p:oleObj name="Document" r:id="rId4" imgW="872316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72" name="Rectangle 52"/>
          <p:cNvSpPr>
            <a:spLocks noChangeArrowheads="1"/>
          </p:cNvSpPr>
          <p:nvPr/>
        </p:nvSpPr>
        <p:spPr bwMode="auto">
          <a:xfrm>
            <a:off x="3505200" y="3270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7573" name="Rectangle 53"/>
          <p:cNvSpPr>
            <a:spLocks noChangeArrowheads="1"/>
          </p:cNvSpPr>
          <p:nvPr/>
        </p:nvSpPr>
        <p:spPr bwMode="auto">
          <a:xfrm>
            <a:off x="4572000" y="2127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7574" name="Rectangle 54"/>
          <p:cNvSpPr>
            <a:spLocks noChangeArrowheads="1"/>
          </p:cNvSpPr>
          <p:nvPr/>
        </p:nvSpPr>
        <p:spPr bwMode="auto">
          <a:xfrm>
            <a:off x="4495800" y="47180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7575" name="Rectangle 55"/>
          <p:cNvSpPr>
            <a:spLocks noChangeArrowheads="1"/>
          </p:cNvSpPr>
          <p:nvPr/>
        </p:nvSpPr>
        <p:spPr bwMode="auto">
          <a:xfrm>
            <a:off x="59436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7576" name="Rectangle 56"/>
          <p:cNvSpPr>
            <a:spLocks noChangeArrowheads="1"/>
          </p:cNvSpPr>
          <p:nvPr/>
        </p:nvSpPr>
        <p:spPr bwMode="auto">
          <a:xfrm>
            <a:off x="6781800" y="1517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07577" name="Rectangle 57"/>
          <p:cNvSpPr>
            <a:spLocks noChangeArrowheads="1"/>
          </p:cNvSpPr>
          <p:nvPr/>
        </p:nvSpPr>
        <p:spPr bwMode="auto">
          <a:xfrm>
            <a:off x="6781800" y="3422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7578" name="Rectangle 58"/>
          <p:cNvSpPr>
            <a:spLocks noChangeArrowheads="1"/>
          </p:cNvSpPr>
          <p:nvPr/>
        </p:nvSpPr>
        <p:spPr bwMode="auto">
          <a:xfrm>
            <a:off x="84582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7579" name="Rectangle 59"/>
          <p:cNvSpPr>
            <a:spLocks noChangeArrowheads="1"/>
          </p:cNvSpPr>
          <p:nvPr/>
        </p:nvSpPr>
        <p:spPr bwMode="auto">
          <a:xfrm>
            <a:off x="8458200" y="4489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7580" name="Rectangle 60"/>
          <p:cNvSpPr>
            <a:spLocks noChangeArrowheads="1"/>
          </p:cNvSpPr>
          <p:nvPr/>
        </p:nvSpPr>
        <p:spPr bwMode="auto">
          <a:xfrm>
            <a:off x="6629400" y="4641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7581" name="Rectangle 61"/>
          <p:cNvSpPr>
            <a:spLocks noChangeArrowheads="1"/>
          </p:cNvSpPr>
          <p:nvPr/>
        </p:nvSpPr>
        <p:spPr bwMode="auto">
          <a:xfrm>
            <a:off x="5867400" y="5403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7586" name="Line 66"/>
          <p:cNvSpPr>
            <a:spLocks noChangeShapeType="1"/>
          </p:cNvSpPr>
          <p:nvPr/>
        </p:nvSpPr>
        <p:spPr bwMode="auto">
          <a:xfrm flipV="1">
            <a:off x="4267200" y="281940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3886200" y="3600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7188200" y="34226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27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891088" y="4489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6254750" y="51752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29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6254750" y="42608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19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6254750" y="25844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25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8050213" y="4184650"/>
            <a:ext cx="358775" cy="381000"/>
          </a:xfrm>
          <a:prstGeom prst="rect">
            <a:avLst/>
          </a:prstGeom>
          <a:noFill/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23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8050213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34</a:t>
            </a:r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7116763" y="1822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33CC"/>
                </a:solidFill>
                <a:sym typeface="Symbol" charset="0"/>
              </a:rPr>
              <a:t>28</a:t>
            </a: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962525" y="24320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4433888" y="390525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222875" y="37909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5486400" y="4337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5486400" y="4946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8560" name="Rectangle 16"/>
          <p:cNvSpPr>
            <a:spLocks noChangeArrowheads="1"/>
          </p:cNvSpPr>
          <p:nvPr/>
        </p:nvSpPr>
        <p:spPr bwMode="auto">
          <a:xfrm>
            <a:off x="7315200" y="48704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08561" name="Rectangle 17"/>
          <p:cNvSpPr>
            <a:spLocks noChangeArrowheads="1"/>
          </p:cNvSpPr>
          <p:nvPr/>
        </p:nvSpPr>
        <p:spPr bwMode="auto">
          <a:xfrm>
            <a:off x="7162800" y="4184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08562" name="Rectangle 18"/>
          <p:cNvSpPr>
            <a:spLocks noChangeArrowheads="1"/>
          </p:cNvSpPr>
          <p:nvPr/>
        </p:nvSpPr>
        <p:spPr bwMode="auto">
          <a:xfrm>
            <a:off x="6019800" y="3346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08563" name="Rectangle 19"/>
          <p:cNvSpPr>
            <a:spLocks noChangeArrowheads="1"/>
          </p:cNvSpPr>
          <p:nvPr/>
        </p:nvSpPr>
        <p:spPr bwMode="auto">
          <a:xfrm>
            <a:off x="5465763" y="32464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8564" name="Rectangle 20"/>
          <p:cNvSpPr>
            <a:spLocks noChangeArrowheads="1"/>
          </p:cNvSpPr>
          <p:nvPr/>
        </p:nvSpPr>
        <p:spPr bwMode="auto">
          <a:xfrm>
            <a:off x="5537200" y="2584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08565" name="Rectangle 21"/>
          <p:cNvSpPr>
            <a:spLocks noChangeArrowheads="1"/>
          </p:cNvSpPr>
          <p:nvPr/>
        </p:nvSpPr>
        <p:spPr bwMode="auto">
          <a:xfrm>
            <a:off x="6553200" y="20510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08566" name="Rectangle 22"/>
          <p:cNvSpPr>
            <a:spLocks noChangeArrowheads="1"/>
          </p:cNvSpPr>
          <p:nvPr/>
        </p:nvSpPr>
        <p:spPr bwMode="auto">
          <a:xfrm>
            <a:off x="7188200" y="2660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08567" name="Rectangle 23"/>
          <p:cNvSpPr>
            <a:spLocks noChangeArrowheads="1"/>
          </p:cNvSpPr>
          <p:nvPr/>
        </p:nvSpPr>
        <p:spPr bwMode="auto">
          <a:xfrm>
            <a:off x="6781800" y="28892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8568" name="Rectangle 24"/>
          <p:cNvSpPr>
            <a:spLocks noChangeArrowheads="1"/>
          </p:cNvSpPr>
          <p:nvPr/>
        </p:nvSpPr>
        <p:spPr bwMode="auto">
          <a:xfrm>
            <a:off x="7696200" y="31178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08569" name="Rectangle 25"/>
          <p:cNvSpPr>
            <a:spLocks noChangeArrowheads="1"/>
          </p:cNvSpPr>
          <p:nvPr/>
        </p:nvSpPr>
        <p:spPr bwMode="auto">
          <a:xfrm>
            <a:off x="8229600" y="34226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08570" name="Rectangle 26"/>
          <p:cNvSpPr>
            <a:spLocks noChangeArrowheads="1"/>
          </p:cNvSpPr>
          <p:nvPr/>
        </p:nvSpPr>
        <p:spPr bwMode="auto">
          <a:xfrm>
            <a:off x="6705600" y="37036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8571" name="Rectangle 27"/>
          <p:cNvSpPr>
            <a:spLocks noChangeArrowheads="1"/>
          </p:cNvSpPr>
          <p:nvPr/>
        </p:nvSpPr>
        <p:spPr bwMode="auto">
          <a:xfrm>
            <a:off x="6019800" y="4718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08572" name="Rectangle 28"/>
          <p:cNvSpPr>
            <a:spLocks noChangeArrowheads="1"/>
          </p:cNvSpPr>
          <p:nvPr/>
        </p:nvSpPr>
        <p:spPr bwMode="auto">
          <a:xfrm>
            <a:off x="4343400" y="28130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8573" name="Rectangle 29"/>
          <p:cNvSpPr>
            <a:spLocks noChangeArrowheads="1"/>
          </p:cNvSpPr>
          <p:nvPr/>
        </p:nvSpPr>
        <p:spPr bwMode="auto">
          <a:xfrm>
            <a:off x="7696200" y="2051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08574" name="Rectangle 30"/>
          <p:cNvSpPr>
            <a:spLocks noChangeArrowheads="1"/>
          </p:cNvSpPr>
          <p:nvPr/>
        </p:nvSpPr>
        <p:spPr bwMode="auto">
          <a:xfrm>
            <a:off x="4789488" y="323056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08575" name="Line 31"/>
          <p:cNvSpPr>
            <a:spLocks noChangeShapeType="1"/>
          </p:cNvSpPr>
          <p:nvPr/>
        </p:nvSpPr>
        <p:spPr bwMode="auto">
          <a:xfrm>
            <a:off x="4267200" y="4032250"/>
            <a:ext cx="623888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6" name="Line 32"/>
          <p:cNvSpPr>
            <a:spLocks noChangeShapeType="1"/>
          </p:cNvSpPr>
          <p:nvPr/>
        </p:nvSpPr>
        <p:spPr bwMode="auto">
          <a:xfrm flipV="1">
            <a:off x="4244975" y="281305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7" name="Line 33"/>
          <p:cNvSpPr>
            <a:spLocks noChangeShapeType="1"/>
          </p:cNvSpPr>
          <p:nvPr/>
        </p:nvSpPr>
        <p:spPr bwMode="auto">
          <a:xfrm>
            <a:off x="4244975" y="372745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8" name="Line 34"/>
          <p:cNvSpPr>
            <a:spLocks noChangeShapeType="1"/>
          </p:cNvSpPr>
          <p:nvPr/>
        </p:nvSpPr>
        <p:spPr bwMode="auto">
          <a:xfrm flipV="1">
            <a:off x="5106988" y="281305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9" name="Line 35"/>
          <p:cNvSpPr>
            <a:spLocks noChangeShapeType="1"/>
          </p:cNvSpPr>
          <p:nvPr/>
        </p:nvSpPr>
        <p:spPr bwMode="auto">
          <a:xfrm flipH="1">
            <a:off x="5257800" y="464185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0" name="Line 36"/>
          <p:cNvSpPr>
            <a:spLocks noChangeShapeType="1"/>
          </p:cNvSpPr>
          <p:nvPr/>
        </p:nvSpPr>
        <p:spPr bwMode="auto">
          <a:xfrm>
            <a:off x="5257800" y="4870450"/>
            <a:ext cx="9969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1" name="Line 37"/>
          <p:cNvSpPr>
            <a:spLocks noChangeShapeType="1"/>
          </p:cNvSpPr>
          <p:nvPr/>
        </p:nvSpPr>
        <p:spPr bwMode="auto">
          <a:xfrm flipV="1">
            <a:off x="6629400" y="4526646"/>
            <a:ext cx="1420813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2" name="Line 38"/>
          <p:cNvSpPr>
            <a:spLocks noChangeShapeType="1"/>
          </p:cNvSpPr>
          <p:nvPr/>
        </p:nvSpPr>
        <p:spPr bwMode="auto">
          <a:xfrm flipV="1">
            <a:off x="6399213" y="46418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3" name="Line 39"/>
          <p:cNvSpPr>
            <a:spLocks noChangeShapeType="1"/>
          </p:cNvSpPr>
          <p:nvPr/>
        </p:nvSpPr>
        <p:spPr bwMode="auto">
          <a:xfrm>
            <a:off x="5321300" y="2813050"/>
            <a:ext cx="933450" cy="144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6399213" y="296545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5" name="Line 41"/>
          <p:cNvSpPr>
            <a:spLocks noChangeShapeType="1"/>
          </p:cNvSpPr>
          <p:nvPr/>
        </p:nvSpPr>
        <p:spPr bwMode="auto">
          <a:xfrm>
            <a:off x="5321300" y="2660650"/>
            <a:ext cx="9334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6" name="Line 42"/>
          <p:cNvSpPr>
            <a:spLocks noChangeShapeType="1"/>
          </p:cNvSpPr>
          <p:nvPr/>
        </p:nvSpPr>
        <p:spPr bwMode="auto">
          <a:xfrm flipH="1">
            <a:off x="6613525" y="2203450"/>
            <a:ext cx="503238" cy="3810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7" name="Line 43"/>
          <p:cNvSpPr>
            <a:spLocks noChangeShapeType="1"/>
          </p:cNvSpPr>
          <p:nvPr/>
        </p:nvSpPr>
        <p:spPr bwMode="auto">
          <a:xfrm flipH="1">
            <a:off x="6629400" y="2736850"/>
            <a:ext cx="1420813" cy="635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8" name="Line 44"/>
          <p:cNvSpPr>
            <a:spLocks noChangeShapeType="1"/>
          </p:cNvSpPr>
          <p:nvPr/>
        </p:nvSpPr>
        <p:spPr bwMode="auto">
          <a:xfrm>
            <a:off x="6613525" y="296545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9" name="Line 45"/>
          <p:cNvSpPr>
            <a:spLocks noChangeShapeType="1"/>
          </p:cNvSpPr>
          <p:nvPr/>
        </p:nvSpPr>
        <p:spPr bwMode="auto">
          <a:xfrm>
            <a:off x="6629400" y="2971800"/>
            <a:ext cx="558800" cy="45085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0" name="Line 46"/>
          <p:cNvSpPr>
            <a:spLocks noChangeShapeType="1"/>
          </p:cNvSpPr>
          <p:nvPr/>
        </p:nvSpPr>
        <p:spPr bwMode="auto">
          <a:xfrm flipV="1">
            <a:off x="6613525" y="380365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1" name="Line 47"/>
          <p:cNvSpPr>
            <a:spLocks noChangeShapeType="1"/>
          </p:cNvSpPr>
          <p:nvPr/>
        </p:nvSpPr>
        <p:spPr bwMode="auto">
          <a:xfrm flipH="1">
            <a:off x="7546975" y="296545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2" name="Line 48"/>
          <p:cNvSpPr>
            <a:spLocks noChangeShapeType="1"/>
          </p:cNvSpPr>
          <p:nvPr/>
        </p:nvSpPr>
        <p:spPr bwMode="auto">
          <a:xfrm>
            <a:off x="8264525" y="29654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3" name="Line 49"/>
          <p:cNvSpPr>
            <a:spLocks noChangeShapeType="1"/>
          </p:cNvSpPr>
          <p:nvPr/>
        </p:nvSpPr>
        <p:spPr bwMode="auto">
          <a:xfrm flipV="1">
            <a:off x="6629400" y="4337050"/>
            <a:ext cx="1420813" cy="2349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4" name="Line 50"/>
          <p:cNvSpPr>
            <a:spLocks noChangeShapeType="1"/>
          </p:cNvSpPr>
          <p:nvPr/>
        </p:nvSpPr>
        <p:spPr bwMode="auto">
          <a:xfrm>
            <a:off x="7475538" y="220345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859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75311"/>
              </p:ext>
            </p:extLst>
          </p:nvPr>
        </p:nvGraphicFramePr>
        <p:xfrm>
          <a:off x="0" y="403225"/>
          <a:ext cx="87185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Document" r:id="rId4" imgW="8724900" imgH="1219200" progId="Word.Document.8">
                  <p:embed/>
                </p:oleObj>
              </mc:Choice>
              <mc:Fallback>
                <p:oleObj name="Document" r:id="rId4" imgW="8724900" imgH="1219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3225"/>
                        <a:ext cx="87185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96" name="Rectangle 52"/>
          <p:cNvSpPr>
            <a:spLocks noChangeArrowheads="1"/>
          </p:cNvSpPr>
          <p:nvPr/>
        </p:nvSpPr>
        <p:spPr bwMode="auto">
          <a:xfrm>
            <a:off x="3505200" y="3270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8597" name="Rectangle 53"/>
          <p:cNvSpPr>
            <a:spLocks noChangeArrowheads="1"/>
          </p:cNvSpPr>
          <p:nvPr/>
        </p:nvSpPr>
        <p:spPr bwMode="auto">
          <a:xfrm>
            <a:off x="4572000" y="2127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8598" name="Rectangle 54"/>
          <p:cNvSpPr>
            <a:spLocks noChangeArrowheads="1"/>
          </p:cNvSpPr>
          <p:nvPr/>
        </p:nvSpPr>
        <p:spPr bwMode="auto">
          <a:xfrm>
            <a:off x="4495800" y="47180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8599" name="Rectangle 55"/>
          <p:cNvSpPr>
            <a:spLocks noChangeArrowheads="1"/>
          </p:cNvSpPr>
          <p:nvPr/>
        </p:nvSpPr>
        <p:spPr bwMode="auto">
          <a:xfrm>
            <a:off x="59436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8600" name="Rectangle 56"/>
          <p:cNvSpPr>
            <a:spLocks noChangeArrowheads="1"/>
          </p:cNvSpPr>
          <p:nvPr/>
        </p:nvSpPr>
        <p:spPr bwMode="auto">
          <a:xfrm>
            <a:off x="6781800" y="1517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08601" name="Rectangle 57"/>
          <p:cNvSpPr>
            <a:spLocks noChangeArrowheads="1"/>
          </p:cNvSpPr>
          <p:nvPr/>
        </p:nvSpPr>
        <p:spPr bwMode="auto">
          <a:xfrm>
            <a:off x="6781800" y="3422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8602" name="Rectangle 58"/>
          <p:cNvSpPr>
            <a:spLocks noChangeArrowheads="1"/>
          </p:cNvSpPr>
          <p:nvPr/>
        </p:nvSpPr>
        <p:spPr bwMode="auto">
          <a:xfrm>
            <a:off x="84582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8603" name="Rectangle 59"/>
          <p:cNvSpPr>
            <a:spLocks noChangeArrowheads="1"/>
          </p:cNvSpPr>
          <p:nvPr/>
        </p:nvSpPr>
        <p:spPr bwMode="auto">
          <a:xfrm>
            <a:off x="8458200" y="4489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8604" name="Rectangle 60"/>
          <p:cNvSpPr>
            <a:spLocks noChangeArrowheads="1"/>
          </p:cNvSpPr>
          <p:nvPr/>
        </p:nvSpPr>
        <p:spPr bwMode="auto">
          <a:xfrm>
            <a:off x="6629400" y="4641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8605" name="Rectangle 61"/>
          <p:cNvSpPr>
            <a:spLocks noChangeArrowheads="1"/>
          </p:cNvSpPr>
          <p:nvPr/>
        </p:nvSpPr>
        <p:spPr bwMode="auto">
          <a:xfrm>
            <a:off x="5867400" y="5403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8610" name="Line 66"/>
          <p:cNvSpPr>
            <a:spLocks noChangeShapeType="1"/>
          </p:cNvSpPr>
          <p:nvPr/>
        </p:nvSpPr>
        <p:spPr bwMode="auto">
          <a:xfrm flipV="1">
            <a:off x="4267200" y="281940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7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62172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8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886200" y="3600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7188200" y="3422650"/>
            <a:ext cx="358775" cy="381000"/>
          </a:xfrm>
          <a:prstGeom prst="rect">
            <a:avLst/>
          </a:prstGeom>
          <a:noFill/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27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4891088" y="4489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6254750" y="51752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29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6254750" y="42608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19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6254750" y="25844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25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8050213" y="41846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23</a:t>
            </a: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8050213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34</a:t>
            </a: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7116763" y="1822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28</a:t>
            </a:r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4962525" y="24320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4433888" y="390525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5222875" y="37909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auto">
          <a:xfrm>
            <a:off x="5486400" y="4337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5486400" y="4946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7315200" y="48704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7162800" y="4184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6019800" y="3346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09587" name="Rectangle 19"/>
          <p:cNvSpPr>
            <a:spLocks noChangeArrowheads="1"/>
          </p:cNvSpPr>
          <p:nvPr/>
        </p:nvSpPr>
        <p:spPr bwMode="auto">
          <a:xfrm>
            <a:off x="5465763" y="32464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9588" name="Rectangle 20"/>
          <p:cNvSpPr>
            <a:spLocks noChangeArrowheads="1"/>
          </p:cNvSpPr>
          <p:nvPr/>
        </p:nvSpPr>
        <p:spPr bwMode="auto">
          <a:xfrm>
            <a:off x="5537200" y="2584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09589" name="Rectangle 21"/>
          <p:cNvSpPr>
            <a:spLocks noChangeArrowheads="1"/>
          </p:cNvSpPr>
          <p:nvPr/>
        </p:nvSpPr>
        <p:spPr bwMode="auto">
          <a:xfrm>
            <a:off x="6553200" y="20510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09590" name="Rectangle 22"/>
          <p:cNvSpPr>
            <a:spLocks noChangeArrowheads="1"/>
          </p:cNvSpPr>
          <p:nvPr/>
        </p:nvSpPr>
        <p:spPr bwMode="auto">
          <a:xfrm>
            <a:off x="7188200" y="2660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09591" name="Rectangle 23"/>
          <p:cNvSpPr>
            <a:spLocks noChangeArrowheads="1"/>
          </p:cNvSpPr>
          <p:nvPr/>
        </p:nvSpPr>
        <p:spPr bwMode="auto">
          <a:xfrm>
            <a:off x="6781800" y="28892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9592" name="Rectangle 24"/>
          <p:cNvSpPr>
            <a:spLocks noChangeArrowheads="1"/>
          </p:cNvSpPr>
          <p:nvPr/>
        </p:nvSpPr>
        <p:spPr bwMode="auto">
          <a:xfrm>
            <a:off x="7696200" y="31178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09593" name="Rectangle 25"/>
          <p:cNvSpPr>
            <a:spLocks noChangeArrowheads="1"/>
          </p:cNvSpPr>
          <p:nvPr/>
        </p:nvSpPr>
        <p:spPr bwMode="auto">
          <a:xfrm>
            <a:off x="8229600" y="34226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09594" name="Rectangle 26"/>
          <p:cNvSpPr>
            <a:spLocks noChangeArrowheads="1"/>
          </p:cNvSpPr>
          <p:nvPr/>
        </p:nvSpPr>
        <p:spPr bwMode="auto">
          <a:xfrm>
            <a:off x="6705600" y="37036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09595" name="Rectangle 27"/>
          <p:cNvSpPr>
            <a:spLocks noChangeArrowheads="1"/>
          </p:cNvSpPr>
          <p:nvPr/>
        </p:nvSpPr>
        <p:spPr bwMode="auto">
          <a:xfrm>
            <a:off x="6019800" y="4718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09596" name="Rectangle 28"/>
          <p:cNvSpPr>
            <a:spLocks noChangeArrowheads="1"/>
          </p:cNvSpPr>
          <p:nvPr/>
        </p:nvSpPr>
        <p:spPr bwMode="auto">
          <a:xfrm>
            <a:off x="4343400" y="28130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7696200" y="2051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09598" name="Rectangle 30"/>
          <p:cNvSpPr>
            <a:spLocks noChangeArrowheads="1"/>
          </p:cNvSpPr>
          <p:nvPr/>
        </p:nvSpPr>
        <p:spPr bwMode="auto">
          <a:xfrm>
            <a:off x="4789488" y="323056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09599" name="Line 31"/>
          <p:cNvSpPr>
            <a:spLocks noChangeShapeType="1"/>
          </p:cNvSpPr>
          <p:nvPr/>
        </p:nvSpPr>
        <p:spPr bwMode="auto">
          <a:xfrm>
            <a:off x="4267200" y="4032250"/>
            <a:ext cx="623888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0" name="Line 32"/>
          <p:cNvSpPr>
            <a:spLocks noChangeShapeType="1"/>
          </p:cNvSpPr>
          <p:nvPr/>
        </p:nvSpPr>
        <p:spPr bwMode="auto">
          <a:xfrm flipV="1">
            <a:off x="4267200" y="281940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4244975" y="372745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2" name="Line 34"/>
          <p:cNvSpPr>
            <a:spLocks noChangeShapeType="1"/>
          </p:cNvSpPr>
          <p:nvPr/>
        </p:nvSpPr>
        <p:spPr bwMode="auto">
          <a:xfrm flipV="1">
            <a:off x="5106988" y="281305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3" name="Line 35"/>
          <p:cNvSpPr>
            <a:spLocks noChangeShapeType="1"/>
          </p:cNvSpPr>
          <p:nvPr/>
        </p:nvSpPr>
        <p:spPr bwMode="auto">
          <a:xfrm flipH="1">
            <a:off x="5257800" y="464185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4" name="Line 36"/>
          <p:cNvSpPr>
            <a:spLocks noChangeShapeType="1"/>
          </p:cNvSpPr>
          <p:nvPr/>
        </p:nvSpPr>
        <p:spPr bwMode="auto">
          <a:xfrm>
            <a:off x="5257800" y="4870450"/>
            <a:ext cx="9969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5" name="Line 37"/>
          <p:cNvSpPr>
            <a:spLocks noChangeShapeType="1"/>
          </p:cNvSpPr>
          <p:nvPr/>
        </p:nvSpPr>
        <p:spPr bwMode="auto">
          <a:xfrm flipV="1">
            <a:off x="6629400" y="4572000"/>
            <a:ext cx="1420813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6" name="Line 38"/>
          <p:cNvSpPr>
            <a:spLocks noChangeShapeType="1"/>
          </p:cNvSpPr>
          <p:nvPr/>
        </p:nvSpPr>
        <p:spPr bwMode="auto">
          <a:xfrm flipV="1">
            <a:off x="6399213" y="46418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7" name="Line 39"/>
          <p:cNvSpPr>
            <a:spLocks noChangeShapeType="1"/>
          </p:cNvSpPr>
          <p:nvPr/>
        </p:nvSpPr>
        <p:spPr bwMode="auto">
          <a:xfrm>
            <a:off x="5321300" y="2813050"/>
            <a:ext cx="933450" cy="144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8" name="Line 40"/>
          <p:cNvSpPr>
            <a:spLocks noChangeShapeType="1"/>
          </p:cNvSpPr>
          <p:nvPr/>
        </p:nvSpPr>
        <p:spPr bwMode="auto">
          <a:xfrm>
            <a:off x="6399213" y="296545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9" name="Line 41"/>
          <p:cNvSpPr>
            <a:spLocks noChangeShapeType="1"/>
          </p:cNvSpPr>
          <p:nvPr/>
        </p:nvSpPr>
        <p:spPr bwMode="auto">
          <a:xfrm>
            <a:off x="5321300" y="2660650"/>
            <a:ext cx="9334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0" name="Line 42"/>
          <p:cNvSpPr>
            <a:spLocks noChangeShapeType="1"/>
          </p:cNvSpPr>
          <p:nvPr/>
        </p:nvSpPr>
        <p:spPr bwMode="auto">
          <a:xfrm flipH="1">
            <a:off x="6613525" y="2203450"/>
            <a:ext cx="50323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1" name="Line 43"/>
          <p:cNvSpPr>
            <a:spLocks noChangeShapeType="1"/>
          </p:cNvSpPr>
          <p:nvPr/>
        </p:nvSpPr>
        <p:spPr bwMode="auto">
          <a:xfrm flipH="1">
            <a:off x="6629400" y="2736850"/>
            <a:ext cx="1420813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2" name="Line 44"/>
          <p:cNvSpPr>
            <a:spLocks noChangeShapeType="1"/>
          </p:cNvSpPr>
          <p:nvPr/>
        </p:nvSpPr>
        <p:spPr bwMode="auto">
          <a:xfrm>
            <a:off x="6613525" y="296545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3" name="Line 45"/>
          <p:cNvSpPr>
            <a:spLocks noChangeShapeType="1"/>
          </p:cNvSpPr>
          <p:nvPr/>
        </p:nvSpPr>
        <p:spPr bwMode="auto">
          <a:xfrm>
            <a:off x="6629400" y="2971800"/>
            <a:ext cx="558800" cy="4508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4" name="Line 46"/>
          <p:cNvSpPr>
            <a:spLocks noChangeShapeType="1"/>
          </p:cNvSpPr>
          <p:nvPr/>
        </p:nvSpPr>
        <p:spPr bwMode="auto">
          <a:xfrm flipV="1">
            <a:off x="6613525" y="380365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5" name="Line 47"/>
          <p:cNvSpPr>
            <a:spLocks noChangeShapeType="1"/>
          </p:cNvSpPr>
          <p:nvPr/>
        </p:nvSpPr>
        <p:spPr bwMode="auto">
          <a:xfrm flipH="1">
            <a:off x="7546975" y="296545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8264525" y="29654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7" name="Line 49"/>
          <p:cNvSpPr>
            <a:spLocks noChangeShapeType="1"/>
          </p:cNvSpPr>
          <p:nvPr/>
        </p:nvSpPr>
        <p:spPr bwMode="auto">
          <a:xfrm flipV="1">
            <a:off x="6629400" y="4337050"/>
            <a:ext cx="1420813" cy="2349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8" name="Line 50"/>
          <p:cNvSpPr>
            <a:spLocks noChangeShapeType="1"/>
          </p:cNvSpPr>
          <p:nvPr/>
        </p:nvSpPr>
        <p:spPr bwMode="auto">
          <a:xfrm>
            <a:off x="7475538" y="220345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9619" name="Object 51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4" imgW="8723160" imgH="1737360" progId="Word.Document.8">
                  <p:embed/>
                </p:oleObj>
              </mc:Choice>
              <mc:Fallback>
                <p:oleObj name="Document" r:id="rId4" imgW="872316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20" name="Rectangle 52"/>
          <p:cNvSpPr>
            <a:spLocks noChangeArrowheads="1"/>
          </p:cNvSpPr>
          <p:nvPr/>
        </p:nvSpPr>
        <p:spPr bwMode="auto">
          <a:xfrm>
            <a:off x="3505200" y="3270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9621" name="Rectangle 53"/>
          <p:cNvSpPr>
            <a:spLocks noChangeArrowheads="1"/>
          </p:cNvSpPr>
          <p:nvPr/>
        </p:nvSpPr>
        <p:spPr bwMode="auto">
          <a:xfrm>
            <a:off x="4572000" y="2127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9622" name="Rectangle 54"/>
          <p:cNvSpPr>
            <a:spLocks noChangeArrowheads="1"/>
          </p:cNvSpPr>
          <p:nvPr/>
        </p:nvSpPr>
        <p:spPr bwMode="auto">
          <a:xfrm>
            <a:off x="4495800" y="47180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9623" name="Rectangle 55"/>
          <p:cNvSpPr>
            <a:spLocks noChangeArrowheads="1"/>
          </p:cNvSpPr>
          <p:nvPr/>
        </p:nvSpPr>
        <p:spPr bwMode="auto">
          <a:xfrm>
            <a:off x="59436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9624" name="Rectangle 56"/>
          <p:cNvSpPr>
            <a:spLocks noChangeArrowheads="1"/>
          </p:cNvSpPr>
          <p:nvPr/>
        </p:nvSpPr>
        <p:spPr bwMode="auto">
          <a:xfrm>
            <a:off x="6781800" y="1517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09625" name="Rectangle 57"/>
          <p:cNvSpPr>
            <a:spLocks noChangeArrowheads="1"/>
          </p:cNvSpPr>
          <p:nvPr/>
        </p:nvSpPr>
        <p:spPr bwMode="auto">
          <a:xfrm>
            <a:off x="6781800" y="3422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9626" name="Rectangle 58"/>
          <p:cNvSpPr>
            <a:spLocks noChangeArrowheads="1"/>
          </p:cNvSpPr>
          <p:nvPr/>
        </p:nvSpPr>
        <p:spPr bwMode="auto">
          <a:xfrm>
            <a:off x="84582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9627" name="Rectangle 59"/>
          <p:cNvSpPr>
            <a:spLocks noChangeArrowheads="1"/>
          </p:cNvSpPr>
          <p:nvPr/>
        </p:nvSpPr>
        <p:spPr bwMode="auto">
          <a:xfrm>
            <a:off x="8458200" y="4489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9628" name="Rectangle 60"/>
          <p:cNvSpPr>
            <a:spLocks noChangeArrowheads="1"/>
          </p:cNvSpPr>
          <p:nvPr/>
        </p:nvSpPr>
        <p:spPr bwMode="auto">
          <a:xfrm>
            <a:off x="6629400" y="4641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9629" name="Rectangle 61"/>
          <p:cNvSpPr>
            <a:spLocks noChangeArrowheads="1"/>
          </p:cNvSpPr>
          <p:nvPr/>
        </p:nvSpPr>
        <p:spPr bwMode="auto">
          <a:xfrm>
            <a:off x="5867400" y="5403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3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ChangeArrowheads="1"/>
          </p:cNvSpPr>
          <p:nvPr/>
        </p:nvSpPr>
        <p:spPr bwMode="auto">
          <a:xfrm>
            <a:off x="3886200" y="3600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10595" name="Rectangle 1027"/>
          <p:cNvSpPr>
            <a:spLocks noChangeArrowheads="1"/>
          </p:cNvSpPr>
          <p:nvPr/>
        </p:nvSpPr>
        <p:spPr bwMode="auto">
          <a:xfrm>
            <a:off x="7188200" y="34226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27</a:t>
            </a:r>
          </a:p>
        </p:txBody>
      </p:sp>
      <p:sp>
        <p:nvSpPr>
          <p:cNvPr id="110596" name="Rectangle 1028"/>
          <p:cNvSpPr>
            <a:spLocks noChangeArrowheads="1"/>
          </p:cNvSpPr>
          <p:nvPr/>
        </p:nvSpPr>
        <p:spPr bwMode="auto">
          <a:xfrm>
            <a:off x="4891088" y="4489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10597" name="Rectangle 1029"/>
          <p:cNvSpPr>
            <a:spLocks noChangeArrowheads="1"/>
          </p:cNvSpPr>
          <p:nvPr/>
        </p:nvSpPr>
        <p:spPr bwMode="auto">
          <a:xfrm>
            <a:off x="6254750" y="51752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29</a:t>
            </a:r>
          </a:p>
        </p:txBody>
      </p:sp>
      <p:sp>
        <p:nvSpPr>
          <p:cNvPr id="110598" name="Rectangle 1030"/>
          <p:cNvSpPr>
            <a:spLocks noChangeArrowheads="1"/>
          </p:cNvSpPr>
          <p:nvPr/>
        </p:nvSpPr>
        <p:spPr bwMode="auto">
          <a:xfrm>
            <a:off x="6254750" y="42608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19</a:t>
            </a:r>
          </a:p>
        </p:txBody>
      </p:sp>
      <p:sp>
        <p:nvSpPr>
          <p:cNvPr id="110599" name="Rectangle 1031"/>
          <p:cNvSpPr>
            <a:spLocks noChangeArrowheads="1"/>
          </p:cNvSpPr>
          <p:nvPr/>
        </p:nvSpPr>
        <p:spPr bwMode="auto">
          <a:xfrm>
            <a:off x="6254750" y="25844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25</a:t>
            </a:r>
          </a:p>
        </p:txBody>
      </p:sp>
      <p:sp>
        <p:nvSpPr>
          <p:cNvPr id="110600" name="Rectangle 1032"/>
          <p:cNvSpPr>
            <a:spLocks noChangeArrowheads="1"/>
          </p:cNvSpPr>
          <p:nvPr/>
        </p:nvSpPr>
        <p:spPr bwMode="auto">
          <a:xfrm>
            <a:off x="8050213" y="41846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23</a:t>
            </a:r>
          </a:p>
        </p:txBody>
      </p:sp>
      <p:sp>
        <p:nvSpPr>
          <p:cNvPr id="110601" name="Rectangle 1033"/>
          <p:cNvSpPr>
            <a:spLocks noChangeArrowheads="1"/>
          </p:cNvSpPr>
          <p:nvPr/>
        </p:nvSpPr>
        <p:spPr bwMode="auto">
          <a:xfrm>
            <a:off x="8050213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34</a:t>
            </a:r>
          </a:p>
        </p:txBody>
      </p:sp>
      <p:sp>
        <p:nvSpPr>
          <p:cNvPr id="110602" name="Rectangle 1034"/>
          <p:cNvSpPr>
            <a:spLocks noChangeArrowheads="1"/>
          </p:cNvSpPr>
          <p:nvPr/>
        </p:nvSpPr>
        <p:spPr bwMode="auto">
          <a:xfrm>
            <a:off x="7116763" y="1822450"/>
            <a:ext cx="358775" cy="381000"/>
          </a:xfrm>
          <a:prstGeom prst="rect">
            <a:avLst/>
          </a:prstGeom>
          <a:noFill/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28</a:t>
            </a:r>
          </a:p>
        </p:txBody>
      </p:sp>
      <p:sp>
        <p:nvSpPr>
          <p:cNvPr id="110603" name="Rectangle 1035"/>
          <p:cNvSpPr>
            <a:spLocks noChangeArrowheads="1"/>
          </p:cNvSpPr>
          <p:nvPr/>
        </p:nvSpPr>
        <p:spPr bwMode="auto">
          <a:xfrm>
            <a:off x="4962525" y="24320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10604" name="Text Box 1036"/>
          <p:cNvSpPr txBox="1">
            <a:spLocks noChangeArrowheads="1"/>
          </p:cNvSpPr>
          <p:nvPr/>
        </p:nvSpPr>
        <p:spPr bwMode="auto">
          <a:xfrm>
            <a:off x="4433888" y="390525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10605" name="Text Box 1037"/>
          <p:cNvSpPr txBox="1">
            <a:spLocks noChangeArrowheads="1"/>
          </p:cNvSpPr>
          <p:nvPr/>
        </p:nvSpPr>
        <p:spPr bwMode="auto">
          <a:xfrm>
            <a:off x="5222875" y="37909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10606" name="Rectangle 1038"/>
          <p:cNvSpPr>
            <a:spLocks noChangeArrowheads="1"/>
          </p:cNvSpPr>
          <p:nvPr/>
        </p:nvSpPr>
        <p:spPr bwMode="auto">
          <a:xfrm>
            <a:off x="5486400" y="4337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10607" name="Rectangle 1039"/>
          <p:cNvSpPr>
            <a:spLocks noChangeArrowheads="1"/>
          </p:cNvSpPr>
          <p:nvPr/>
        </p:nvSpPr>
        <p:spPr bwMode="auto">
          <a:xfrm>
            <a:off x="5486400" y="4946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10608" name="Rectangle 1040"/>
          <p:cNvSpPr>
            <a:spLocks noChangeArrowheads="1"/>
          </p:cNvSpPr>
          <p:nvPr/>
        </p:nvSpPr>
        <p:spPr bwMode="auto">
          <a:xfrm>
            <a:off x="7315200" y="48704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10609" name="Rectangle 1041"/>
          <p:cNvSpPr>
            <a:spLocks noChangeArrowheads="1"/>
          </p:cNvSpPr>
          <p:nvPr/>
        </p:nvSpPr>
        <p:spPr bwMode="auto">
          <a:xfrm>
            <a:off x="7162800" y="4184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10610" name="Rectangle 1042"/>
          <p:cNvSpPr>
            <a:spLocks noChangeArrowheads="1"/>
          </p:cNvSpPr>
          <p:nvPr/>
        </p:nvSpPr>
        <p:spPr bwMode="auto">
          <a:xfrm>
            <a:off x="6019800" y="3346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10611" name="Rectangle 1043"/>
          <p:cNvSpPr>
            <a:spLocks noChangeArrowheads="1"/>
          </p:cNvSpPr>
          <p:nvPr/>
        </p:nvSpPr>
        <p:spPr bwMode="auto">
          <a:xfrm>
            <a:off x="5465763" y="32464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10612" name="Rectangle 1044"/>
          <p:cNvSpPr>
            <a:spLocks noChangeArrowheads="1"/>
          </p:cNvSpPr>
          <p:nvPr/>
        </p:nvSpPr>
        <p:spPr bwMode="auto">
          <a:xfrm>
            <a:off x="5537200" y="2584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10613" name="Rectangle 1045"/>
          <p:cNvSpPr>
            <a:spLocks noChangeArrowheads="1"/>
          </p:cNvSpPr>
          <p:nvPr/>
        </p:nvSpPr>
        <p:spPr bwMode="auto">
          <a:xfrm>
            <a:off x="6553200" y="20510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10614" name="Rectangle 1046"/>
          <p:cNvSpPr>
            <a:spLocks noChangeArrowheads="1"/>
          </p:cNvSpPr>
          <p:nvPr/>
        </p:nvSpPr>
        <p:spPr bwMode="auto">
          <a:xfrm>
            <a:off x="7188200" y="2660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10615" name="Rectangle 1047"/>
          <p:cNvSpPr>
            <a:spLocks noChangeArrowheads="1"/>
          </p:cNvSpPr>
          <p:nvPr/>
        </p:nvSpPr>
        <p:spPr bwMode="auto">
          <a:xfrm>
            <a:off x="6781800" y="28892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10616" name="Rectangle 1048"/>
          <p:cNvSpPr>
            <a:spLocks noChangeArrowheads="1"/>
          </p:cNvSpPr>
          <p:nvPr/>
        </p:nvSpPr>
        <p:spPr bwMode="auto">
          <a:xfrm>
            <a:off x="7696200" y="31178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10617" name="Rectangle 1049"/>
          <p:cNvSpPr>
            <a:spLocks noChangeArrowheads="1"/>
          </p:cNvSpPr>
          <p:nvPr/>
        </p:nvSpPr>
        <p:spPr bwMode="auto">
          <a:xfrm>
            <a:off x="8229600" y="34226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10618" name="Rectangle 1050"/>
          <p:cNvSpPr>
            <a:spLocks noChangeArrowheads="1"/>
          </p:cNvSpPr>
          <p:nvPr/>
        </p:nvSpPr>
        <p:spPr bwMode="auto">
          <a:xfrm>
            <a:off x="6705600" y="37036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10619" name="Rectangle 1051"/>
          <p:cNvSpPr>
            <a:spLocks noChangeArrowheads="1"/>
          </p:cNvSpPr>
          <p:nvPr/>
        </p:nvSpPr>
        <p:spPr bwMode="auto">
          <a:xfrm>
            <a:off x="6019800" y="4718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10620" name="Rectangle 1052"/>
          <p:cNvSpPr>
            <a:spLocks noChangeArrowheads="1"/>
          </p:cNvSpPr>
          <p:nvPr/>
        </p:nvSpPr>
        <p:spPr bwMode="auto">
          <a:xfrm>
            <a:off x="4343400" y="28130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10621" name="Rectangle 1053"/>
          <p:cNvSpPr>
            <a:spLocks noChangeArrowheads="1"/>
          </p:cNvSpPr>
          <p:nvPr/>
        </p:nvSpPr>
        <p:spPr bwMode="auto">
          <a:xfrm>
            <a:off x="7696200" y="2051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10622" name="Rectangle 1054"/>
          <p:cNvSpPr>
            <a:spLocks noChangeArrowheads="1"/>
          </p:cNvSpPr>
          <p:nvPr/>
        </p:nvSpPr>
        <p:spPr bwMode="auto">
          <a:xfrm>
            <a:off x="4789488" y="323056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10623" name="Line 1055"/>
          <p:cNvSpPr>
            <a:spLocks noChangeShapeType="1"/>
          </p:cNvSpPr>
          <p:nvPr/>
        </p:nvSpPr>
        <p:spPr bwMode="auto">
          <a:xfrm>
            <a:off x="4267200" y="4032250"/>
            <a:ext cx="623888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4" name="Line 1056"/>
          <p:cNvSpPr>
            <a:spLocks noChangeShapeType="1"/>
          </p:cNvSpPr>
          <p:nvPr/>
        </p:nvSpPr>
        <p:spPr bwMode="auto">
          <a:xfrm flipV="1">
            <a:off x="4244975" y="281305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5" name="Line 1057"/>
          <p:cNvSpPr>
            <a:spLocks noChangeShapeType="1"/>
          </p:cNvSpPr>
          <p:nvPr/>
        </p:nvSpPr>
        <p:spPr bwMode="auto">
          <a:xfrm>
            <a:off x="4244975" y="372745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6" name="Line 1058"/>
          <p:cNvSpPr>
            <a:spLocks noChangeShapeType="1"/>
          </p:cNvSpPr>
          <p:nvPr/>
        </p:nvSpPr>
        <p:spPr bwMode="auto">
          <a:xfrm flipV="1">
            <a:off x="5106988" y="281305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7" name="Line 1059"/>
          <p:cNvSpPr>
            <a:spLocks noChangeShapeType="1"/>
          </p:cNvSpPr>
          <p:nvPr/>
        </p:nvSpPr>
        <p:spPr bwMode="auto">
          <a:xfrm flipH="1">
            <a:off x="5257800" y="464185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8" name="Line 1060"/>
          <p:cNvSpPr>
            <a:spLocks noChangeShapeType="1"/>
          </p:cNvSpPr>
          <p:nvPr/>
        </p:nvSpPr>
        <p:spPr bwMode="auto">
          <a:xfrm>
            <a:off x="5257800" y="4870450"/>
            <a:ext cx="9969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9" name="Line 1061"/>
          <p:cNvSpPr>
            <a:spLocks noChangeShapeType="1"/>
          </p:cNvSpPr>
          <p:nvPr/>
        </p:nvSpPr>
        <p:spPr bwMode="auto">
          <a:xfrm flipV="1">
            <a:off x="6629400" y="4572000"/>
            <a:ext cx="1420813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0" name="Line 1062"/>
          <p:cNvSpPr>
            <a:spLocks noChangeShapeType="1"/>
          </p:cNvSpPr>
          <p:nvPr/>
        </p:nvSpPr>
        <p:spPr bwMode="auto">
          <a:xfrm flipV="1">
            <a:off x="6399213" y="46418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1" name="Line 1063"/>
          <p:cNvSpPr>
            <a:spLocks noChangeShapeType="1"/>
          </p:cNvSpPr>
          <p:nvPr/>
        </p:nvSpPr>
        <p:spPr bwMode="auto">
          <a:xfrm>
            <a:off x="5321300" y="2813050"/>
            <a:ext cx="933450" cy="144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2" name="Line 1064"/>
          <p:cNvSpPr>
            <a:spLocks noChangeShapeType="1"/>
          </p:cNvSpPr>
          <p:nvPr/>
        </p:nvSpPr>
        <p:spPr bwMode="auto">
          <a:xfrm>
            <a:off x="6399213" y="296545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3" name="Line 1065"/>
          <p:cNvSpPr>
            <a:spLocks noChangeShapeType="1"/>
          </p:cNvSpPr>
          <p:nvPr/>
        </p:nvSpPr>
        <p:spPr bwMode="auto">
          <a:xfrm>
            <a:off x="5321300" y="2660650"/>
            <a:ext cx="9334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4" name="Line 1066"/>
          <p:cNvSpPr>
            <a:spLocks noChangeShapeType="1"/>
          </p:cNvSpPr>
          <p:nvPr/>
        </p:nvSpPr>
        <p:spPr bwMode="auto">
          <a:xfrm flipH="1">
            <a:off x="6613525" y="2203450"/>
            <a:ext cx="503238" cy="38100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5" name="Line 1067"/>
          <p:cNvSpPr>
            <a:spLocks noChangeShapeType="1"/>
          </p:cNvSpPr>
          <p:nvPr/>
        </p:nvSpPr>
        <p:spPr bwMode="auto">
          <a:xfrm flipH="1">
            <a:off x="6629400" y="2736850"/>
            <a:ext cx="1420813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6" name="Line 1068"/>
          <p:cNvSpPr>
            <a:spLocks noChangeShapeType="1"/>
          </p:cNvSpPr>
          <p:nvPr/>
        </p:nvSpPr>
        <p:spPr bwMode="auto">
          <a:xfrm>
            <a:off x="6613525" y="296545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7" name="Line 1069"/>
          <p:cNvSpPr>
            <a:spLocks noChangeShapeType="1"/>
          </p:cNvSpPr>
          <p:nvPr/>
        </p:nvSpPr>
        <p:spPr bwMode="auto">
          <a:xfrm>
            <a:off x="6629400" y="2971800"/>
            <a:ext cx="558800" cy="4508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8" name="Line 1070"/>
          <p:cNvSpPr>
            <a:spLocks noChangeShapeType="1"/>
          </p:cNvSpPr>
          <p:nvPr/>
        </p:nvSpPr>
        <p:spPr bwMode="auto">
          <a:xfrm flipV="1">
            <a:off x="6613525" y="380365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9" name="Line 1071"/>
          <p:cNvSpPr>
            <a:spLocks noChangeShapeType="1"/>
          </p:cNvSpPr>
          <p:nvPr/>
        </p:nvSpPr>
        <p:spPr bwMode="auto">
          <a:xfrm flipH="1">
            <a:off x="7546975" y="296545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40" name="Line 1072"/>
          <p:cNvSpPr>
            <a:spLocks noChangeShapeType="1"/>
          </p:cNvSpPr>
          <p:nvPr/>
        </p:nvSpPr>
        <p:spPr bwMode="auto">
          <a:xfrm>
            <a:off x="8264525" y="29654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41" name="Line 1073"/>
          <p:cNvSpPr>
            <a:spLocks noChangeShapeType="1"/>
          </p:cNvSpPr>
          <p:nvPr/>
        </p:nvSpPr>
        <p:spPr bwMode="auto">
          <a:xfrm flipV="1">
            <a:off x="6629400" y="4337050"/>
            <a:ext cx="1420813" cy="2349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42" name="Line 1074"/>
          <p:cNvSpPr>
            <a:spLocks noChangeShapeType="1"/>
          </p:cNvSpPr>
          <p:nvPr/>
        </p:nvSpPr>
        <p:spPr bwMode="auto">
          <a:xfrm>
            <a:off x="7475538" y="220345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0643" name="Object 1075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Document" r:id="rId4" imgW="8723160" imgH="1737360" progId="Word.Document.8">
                  <p:embed/>
                </p:oleObj>
              </mc:Choice>
              <mc:Fallback>
                <p:oleObj name="Document" r:id="rId4" imgW="872316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44" name="Rectangle 1076"/>
          <p:cNvSpPr>
            <a:spLocks noChangeArrowheads="1"/>
          </p:cNvSpPr>
          <p:nvPr/>
        </p:nvSpPr>
        <p:spPr bwMode="auto">
          <a:xfrm>
            <a:off x="3505200" y="3270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10645" name="Rectangle 1077"/>
          <p:cNvSpPr>
            <a:spLocks noChangeArrowheads="1"/>
          </p:cNvSpPr>
          <p:nvPr/>
        </p:nvSpPr>
        <p:spPr bwMode="auto">
          <a:xfrm>
            <a:off x="4572000" y="2127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10646" name="Rectangle 1078"/>
          <p:cNvSpPr>
            <a:spLocks noChangeArrowheads="1"/>
          </p:cNvSpPr>
          <p:nvPr/>
        </p:nvSpPr>
        <p:spPr bwMode="auto">
          <a:xfrm>
            <a:off x="4495800" y="47180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10647" name="Rectangle 1079"/>
          <p:cNvSpPr>
            <a:spLocks noChangeArrowheads="1"/>
          </p:cNvSpPr>
          <p:nvPr/>
        </p:nvSpPr>
        <p:spPr bwMode="auto">
          <a:xfrm>
            <a:off x="59436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10648" name="Rectangle 1080"/>
          <p:cNvSpPr>
            <a:spLocks noChangeArrowheads="1"/>
          </p:cNvSpPr>
          <p:nvPr/>
        </p:nvSpPr>
        <p:spPr bwMode="auto">
          <a:xfrm>
            <a:off x="6781800" y="1517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10649" name="Rectangle 1081"/>
          <p:cNvSpPr>
            <a:spLocks noChangeArrowheads="1"/>
          </p:cNvSpPr>
          <p:nvPr/>
        </p:nvSpPr>
        <p:spPr bwMode="auto">
          <a:xfrm>
            <a:off x="6781800" y="3422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10650" name="Rectangle 1082"/>
          <p:cNvSpPr>
            <a:spLocks noChangeArrowheads="1"/>
          </p:cNvSpPr>
          <p:nvPr/>
        </p:nvSpPr>
        <p:spPr bwMode="auto">
          <a:xfrm>
            <a:off x="84582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10651" name="Rectangle 1083"/>
          <p:cNvSpPr>
            <a:spLocks noChangeArrowheads="1"/>
          </p:cNvSpPr>
          <p:nvPr/>
        </p:nvSpPr>
        <p:spPr bwMode="auto">
          <a:xfrm>
            <a:off x="8458200" y="4489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10652" name="Rectangle 1084"/>
          <p:cNvSpPr>
            <a:spLocks noChangeArrowheads="1"/>
          </p:cNvSpPr>
          <p:nvPr/>
        </p:nvSpPr>
        <p:spPr bwMode="auto">
          <a:xfrm>
            <a:off x="6629400" y="4641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10653" name="Rectangle 1085"/>
          <p:cNvSpPr>
            <a:spLocks noChangeArrowheads="1"/>
          </p:cNvSpPr>
          <p:nvPr/>
        </p:nvSpPr>
        <p:spPr bwMode="auto">
          <a:xfrm>
            <a:off x="5867400" y="5403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886200" y="3600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7188200" y="34226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27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4891088" y="4489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6254750" y="5175250"/>
            <a:ext cx="358775" cy="381000"/>
          </a:xfrm>
          <a:prstGeom prst="rect">
            <a:avLst/>
          </a:prstGeom>
          <a:noFill/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29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6254750" y="42608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19</a:t>
            </a: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6254750" y="25844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25</a:t>
            </a: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8050213" y="41846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23</a:t>
            </a:r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8050213" y="2584450"/>
            <a:ext cx="358775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34</a:t>
            </a:r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7116763" y="18224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28</a:t>
            </a:r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4962525" y="24320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4433888" y="390525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222875" y="37909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5486400" y="4337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5486400" y="4946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7315200" y="48704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11633" name="Rectangle 17"/>
          <p:cNvSpPr>
            <a:spLocks noChangeArrowheads="1"/>
          </p:cNvSpPr>
          <p:nvPr/>
        </p:nvSpPr>
        <p:spPr bwMode="auto">
          <a:xfrm>
            <a:off x="7162800" y="4184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11634" name="Rectangle 18"/>
          <p:cNvSpPr>
            <a:spLocks noChangeArrowheads="1"/>
          </p:cNvSpPr>
          <p:nvPr/>
        </p:nvSpPr>
        <p:spPr bwMode="auto">
          <a:xfrm>
            <a:off x="6019800" y="3346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11635" name="Rectangle 19"/>
          <p:cNvSpPr>
            <a:spLocks noChangeArrowheads="1"/>
          </p:cNvSpPr>
          <p:nvPr/>
        </p:nvSpPr>
        <p:spPr bwMode="auto">
          <a:xfrm>
            <a:off x="5465763" y="32464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11636" name="Rectangle 20"/>
          <p:cNvSpPr>
            <a:spLocks noChangeArrowheads="1"/>
          </p:cNvSpPr>
          <p:nvPr/>
        </p:nvSpPr>
        <p:spPr bwMode="auto">
          <a:xfrm>
            <a:off x="5537200" y="2584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11637" name="Rectangle 21"/>
          <p:cNvSpPr>
            <a:spLocks noChangeArrowheads="1"/>
          </p:cNvSpPr>
          <p:nvPr/>
        </p:nvSpPr>
        <p:spPr bwMode="auto">
          <a:xfrm>
            <a:off x="6553200" y="20510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11638" name="Rectangle 22"/>
          <p:cNvSpPr>
            <a:spLocks noChangeArrowheads="1"/>
          </p:cNvSpPr>
          <p:nvPr/>
        </p:nvSpPr>
        <p:spPr bwMode="auto">
          <a:xfrm>
            <a:off x="7188200" y="2660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11639" name="Rectangle 23"/>
          <p:cNvSpPr>
            <a:spLocks noChangeArrowheads="1"/>
          </p:cNvSpPr>
          <p:nvPr/>
        </p:nvSpPr>
        <p:spPr bwMode="auto">
          <a:xfrm>
            <a:off x="6781800" y="28892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11640" name="Rectangle 24"/>
          <p:cNvSpPr>
            <a:spLocks noChangeArrowheads="1"/>
          </p:cNvSpPr>
          <p:nvPr/>
        </p:nvSpPr>
        <p:spPr bwMode="auto">
          <a:xfrm>
            <a:off x="7696200" y="31178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11641" name="Rectangle 25"/>
          <p:cNvSpPr>
            <a:spLocks noChangeArrowheads="1"/>
          </p:cNvSpPr>
          <p:nvPr/>
        </p:nvSpPr>
        <p:spPr bwMode="auto">
          <a:xfrm>
            <a:off x="8229600" y="34226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11642" name="Rectangle 26"/>
          <p:cNvSpPr>
            <a:spLocks noChangeArrowheads="1"/>
          </p:cNvSpPr>
          <p:nvPr/>
        </p:nvSpPr>
        <p:spPr bwMode="auto">
          <a:xfrm>
            <a:off x="6705600" y="37036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6019800" y="4718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11644" name="Rectangle 28"/>
          <p:cNvSpPr>
            <a:spLocks noChangeArrowheads="1"/>
          </p:cNvSpPr>
          <p:nvPr/>
        </p:nvSpPr>
        <p:spPr bwMode="auto">
          <a:xfrm>
            <a:off x="4343400" y="28130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11645" name="Rectangle 29"/>
          <p:cNvSpPr>
            <a:spLocks noChangeArrowheads="1"/>
          </p:cNvSpPr>
          <p:nvPr/>
        </p:nvSpPr>
        <p:spPr bwMode="auto">
          <a:xfrm>
            <a:off x="7696200" y="2051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11646" name="Rectangle 30"/>
          <p:cNvSpPr>
            <a:spLocks noChangeArrowheads="1"/>
          </p:cNvSpPr>
          <p:nvPr/>
        </p:nvSpPr>
        <p:spPr bwMode="auto">
          <a:xfrm>
            <a:off x="4789488" y="323056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11647" name="Line 31"/>
          <p:cNvSpPr>
            <a:spLocks noChangeShapeType="1"/>
          </p:cNvSpPr>
          <p:nvPr/>
        </p:nvSpPr>
        <p:spPr bwMode="auto">
          <a:xfrm>
            <a:off x="4267200" y="4038600"/>
            <a:ext cx="623888" cy="4508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8" name="Line 32"/>
          <p:cNvSpPr>
            <a:spLocks noChangeShapeType="1"/>
          </p:cNvSpPr>
          <p:nvPr/>
        </p:nvSpPr>
        <p:spPr bwMode="auto">
          <a:xfrm flipV="1">
            <a:off x="4244975" y="281305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9" name="Line 33"/>
          <p:cNvSpPr>
            <a:spLocks noChangeShapeType="1"/>
          </p:cNvSpPr>
          <p:nvPr/>
        </p:nvSpPr>
        <p:spPr bwMode="auto">
          <a:xfrm>
            <a:off x="4244975" y="372745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0" name="Line 34"/>
          <p:cNvSpPr>
            <a:spLocks noChangeShapeType="1"/>
          </p:cNvSpPr>
          <p:nvPr/>
        </p:nvSpPr>
        <p:spPr bwMode="auto">
          <a:xfrm flipV="1">
            <a:off x="5106988" y="281305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1" name="Line 35"/>
          <p:cNvSpPr>
            <a:spLocks noChangeShapeType="1"/>
          </p:cNvSpPr>
          <p:nvPr/>
        </p:nvSpPr>
        <p:spPr bwMode="auto">
          <a:xfrm flipH="1">
            <a:off x="5257800" y="464185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2" name="Line 36"/>
          <p:cNvSpPr>
            <a:spLocks noChangeShapeType="1"/>
          </p:cNvSpPr>
          <p:nvPr/>
        </p:nvSpPr>
        <p:spPr bwMode="auto">
          <a:xfrm>
            <a:off x="5257800" y="4870450"/>
            <a:ext cx="996950" cy="4572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3" name="Line 37"/>
          <p:cNvSpPr>
            <a:spLocks noChangeShapeType="1"/>
          </p:cNvSpPr>
          <p:nvPr/>
        </p:nvSpPr>
        <p:spPr bwMode="auto">
          <a:xfrm flipV="1">
            <a:off x="6629400" y="4572000"/>
            <a:ext cx="1420813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4" name="Line 38"/>
          <p:cNvSpPr>
            <a:spLocks noChangeShapeType="1"/>
          </p:cNvSpPr>
          <p:nvPr/>
        </p:nvSpPr>
        <p:spPr bwMode="auto">
          <a:xfrm flipV="1">
            <a:off x="6399213" y="4641850"/>
            <a:ext cx="0" cy="53340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5" name="Line 39"/>
          <p:cNvSpPr>
            <a:spLocks noChangeShapeType="1"/>
          </p:cNvSpPr>
          <p:nvPr/>
        </p:nvSpPr>
        <p:spPr bwMode="auto">
          <a:xfrm>
            <a:off x="5321300" y="2813050"/>
            <a:ext cx="933450" cy="144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6" name="Line 40"/>
          <p:cNvSpPr>
            <a:spLocks noChangeShapeType="1"/>
          </p:cNvSpPr>
          <p:nvPr/>
        </p:nvSpPr>
        <p:spPr bwMode="auto">
          <a:xfrm>
            <a:off x="6399213" y="296545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7" name="Line 41"/>
          <p:cNvSpPr>
            <a:spLocks noChangeShapeType="1"/>
          </p:cNvSpPr>
          <p:nvPr/>
        </p:nvSpPr>
        <p:spPr bwMode="auto">
          <a:xfrm>
            <a:off x="5321300" y="2660650"/>
            <a:ext cx="9334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8" name="Line 42"/>
          <p:cNvSpPr>
            <a:spLocks noChangeShapeType="1"/>
          </p:cNvSpPr>
          <p:nvPr/>
        </p:nvSpPr>
        <p:spPr bwMode="auto">
          <a:xfrm flipH="1">
            <a:off x="6613525" y="2203450"/>
            <a:ext cx="503238" cy="38100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9" name="Line 43"/>
          <p:cNvSpPr>
            <a:spLocks noChangeShapeType="1"/>
          </p:cNvSpPr>
          <p:nvPr/>
        </p:nvSpPr>
        <p:spPr bwMode="auto">
          <a:xfrm flipH="1">
            <a:off x="6629400" y="2736850"/>
            <a:ext cx="1420813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60" name="Line 44"/>
          <p:cNvSpPr>
            <a:spLocks noChangeShapeType="1"/>
          </p:cNvSpPr>
          <p:nvPr/>
        </p:nvSpPr>
        <p:spPr bwMode="auto">
          <a:xfrm>
            <a:off x="6613525" y="296545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61" name="Line 45"/>
          <p:cNvSpPr>
            <a:spLocks noChangeShapeType="1"/>
          </p:cNvSpPr>
          <p:nvPr/>
        </p:nvSpPr>
        <p:spPr bwMode="auto">
          <a:xfrm>
            <a:off x="6629400" y="2971800"/>
            <a:ext cx="558800" cy="4508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62" name="Line 46"/>
          <p:cNvSpPr>
            <a:spLocks noChangeShapeType="1"/>
          </p:cNvSpPr>
          <p:nvPr/>
        </p:nvSpPr>
        <p:spPr bwMode="auto">
          <a:xfrm flipV="1">
            <a:off x="6613525" y="380365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63" name="Line 47"/>
          <p:cNvSpPr>
            <a:spLocks noChangeShapeType="1"/>
          </p:cNvSpPr>
          <p:nvPr/>
        </p:nvSpPr>
        <p:spPr bwMode="auto">
          <a:xfrm flipH="1">
            <a:off x="7546975" y="2965450"/>
            <a:ext cx="503238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64" name="Line 48"/>
          <p:cNvSpPr>
            <a:spLocks noChangeShapeType="1"/>
          </p:cNvSpPr>
          <p:nvPr/>
        </p:nvSpPr>
        <p:spPr bwMode="auto">
          <a:xfrm>
            <a:off x="8264525" y="29654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65" name="Line 49"/>
          <p:cNvSpPr>
            <a:spLocks noChangeShapeType="1"/>
          </p:cNvSpPr>
          <p:nvPr/>
        </p:nvSpPr>
        <p:spPr bwMode="auto">
          <a:xfrm flipV="1">
            <a:off x="6629400" y="4337050"/>
            <a:ext cx="1420813" cy="2349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66" name="Line 50"/>
          <p:cNvSpPr>
            <a:spLocks noChangeShapeType="1"/>
          </p:cNvSpPr>
          <p:nvPr/>
        </p:nvSpPr>
        <p:spPr bwMode="auto">
          <a:xfrm>
            <a:off x="7475538" y="2203450"/>
            <a:ext cx="57467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1667" name="Object 51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Document" r:id="rId4" imgW="8723160" imgH="1737360" progId="Word.Document.8">
                  <p:embed/>
                </p:oleObj>
              </mc:Choice>
              <mc:Fallback>
                <p:oleObj name="Document" r:id="rId4" imgW="872316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68" name="Rectangle 52"/>
          <p:cNvSpPr>
            <a:spLocks noChangeArrowheads="1"/>
          </p:cNvSpPr>
          <p:nvPr/>
        </p:nvSpPr>
        <p:spPr bwMode="auto">
          <a:xfrm>
            <a:off x="3505200" y="3270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11669" name="Rectangle 53"/>
          <p:cNvSpPr>
            <a:spLocks noChangeArrowheads="1"/>
          </p:cNvSpPr>
          <p:nvPr/>
        </p:nvSpPr>
        <p:spPr bwMode="auto">
          <a:xfrm>
            <a:off x="4572000" y="2127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11670" name="Rectangle 54"/>
          <p:cNvSpPr>
            <a:spLocks noChangeArrowheads="1"/>
          </p:cNvSpPr>
          <p:nvPr/>
        </p:nvSpPr>
        <p:spPr bwMode="auto">
          <a:xfrm>
            <a:off x="4495800" y="47180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11671" name="Rectangle 55"/>
          <p:cNvSpPr>
            <a:spLocks noChangeArrowheads="1"/>
          </p:cNvSpPr>
          <p:nvPr/>
        </p:nvSpPr>
        <p:spPr bwMode="auto">
          <a:xfrm>
            <a:off x="59436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11672" name="Rectangle 56"/>
          <p:cNvSpPr>
            <a:spLocks noChangeArrowheads="1"/>
          </p:cNvSpPr>
          <p:nvPr/>
        </p:nvSpPr>
        <p:spPr bwMode="auto">
          <a:xfrm>
            <a:off x="6781800" y="1517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11673" name="Rectangle 57"/>
          <p:cNvSpPr>
            <a:spLocks noChangeArrowheads="1"/>
          </p:cNvSpPr>
          <p:nvPr/>
        </p:nvSpPr>
        <p:spPr bwMode="auto">
          <a:xfrm>
            <a:off x="6781800" y="3422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11674" name="Rectangle 58"/>
          <p:cNvSpPr>
            <a:spLocks noChangeArrowheads="1"/>
          </p:cNvSpPr>
          <p:nvPr/>
        </p:nvSpPr>
        <p:spPr bwMode="auto">
          <a:xfrm>
            <a:off x="84582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11675" name="Rectangle 59"/>
          <p:cNvSpPr>
            <a:spLocks noChangeArrowheads="1"/>
          </p:cNvSpPr>
          <p:nvPr/>
        </p:nvSpPr>
        <p:spPr bwMode="auto">
          <a:xfrm>
            <a:off x="8458200" y="4489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11676" name="Rectangle 60"/>
          <p:cNvSpPr>
            <a:spLocks noChangeArrowheads="1"/>
          </p:cNvSpPr>
          <p:nvPr/>
        </p:nvSpPr>
        <p:spPr bwMode="auto">
          <a:xfrm>
            <a:off x="6629400" y="4641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11677" name="Rectangle 61"/>
          <p:cNvSpPr>
            <a:spLocks noChangeArrowheads="1"/>
          </p:cNvSpPr>
          <p:nvPr/>
        </p:nvSpPr>
        <p:spPr bwMode="auto">
          <a:xfrm>
            <a:off x="5867400" y="5403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886200" y="3600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0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7188200" y="34226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27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4891088" y="448945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8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6254750" y="51752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29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6254750" y="42608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19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6254750" y="25844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25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8050213" y="41846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23</a:t>
            </a: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8050213" y="2584450"/>
            <a:ext cx="358775" cy="381000"/>
          </a:xfrm>
          <a:prstGeom prst="rect">
            <a:avLst/>
          </a:prstGeom>
          <a:noFill/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34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7116763" y="1822450"/>
            <a:ext cx="358775" cy="381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28</a:t>
            </a: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4953000" y="2438400"/>
            <a:ext cx="358775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12</a:t>
            </a: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4433888" y="3905250"/>
            <a:ext cx="3238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5222875" y="37909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5486400" y="4337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20</a:t>
            </a:r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5486400" y="4946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7315200" y="48704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7162800" y="4184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6019800" y="3346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12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5465763" y="32464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5537200" y="25844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13</a:t>
            </a:r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6553200" y="20510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12662" name="Rectangle 22"/>
          <p:cNvSpPr>
            <a:spLocks noChangeArrowheads="1"/>
          </p:cNvSpPr>
          <p:nvPr/>
        </p:nvSpPr>
        <p:spPr bwMode="auto">
          <a:xfrm>
            <a:off x="7188200" y="26606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112663" name="Rectangle 23"/>
          <p:cNvSpPr>
            <a:spLocks noChangeArrowheads="1"/>
          </p:cNvSpPr>
          <p:nvPr/>
        </p:nvSpPr>
        <p:spPr bwMode="auto">
          <a:xfrm>
            <a:off x="6781800" y="2889250"/>
            <a:ext cx="3111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12664" name="Rectangle 24"/>
          <p:cNvSpPr>
            <a:spLocks noChangeArrowheads="1"/>
          </p:cNvSpPr>
          <p:nvPr/>
        </p:nvSpPr>
        <p:spPr bwMode="auto">
          <a:xfrm>
            <a:off x="7696200" y="31178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22</a:t>
            </a:r>
          </a:p>
        </p:txBody>
      </p:sp>
      <p:sp>
        <p:nvSpPr>
          <p:cNvPr id="112665" name="Rectangle 25"/>
          <p:cNvSpPr>
            <a:spLocks noChangeArrowheads="1"/>
          </p:cNvSpPr>
          <p:nvPr/>
        </p:nvSpPr>
        <p:spPr bwMode="auto">
          <a:xfrm>
            <a:off x="8229600" y="34226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14</a:t>
            </a:r>
          </a:p>
        </p:txBody>
      </p:sp>
      <p:sp>
        <p:nvSpPr>
          <p:cNvPr id="112666" name="Rectangle 26"/>
          <p:cNvSpPr>
            <a:spLocks noChangeArrowheads="1"/>
          </p:cNvSpPr>
          <p:nvPr/>
        </p:nvSpPr>
        <p:spPr bwMode="auto">
          <a:xfrm>
            <a:off x="6705600" y="3703638"/>
            <a:ext cx="323850" cy="39211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112667" name="Rectangle 27"/>
          <p:cNvSpPr>
            <a:spLocks noChangeArrowheads="1"/>
          </p:cNvSpPr>
          <p:nvPr/>
        </p:nvSpPr>
        <p:spPr bwMode="auto">
          <a:xfrm>
            <a:off x="6019800" y="4718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4343400" y="2813050"/>
            <a:ext cx="43815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12669" name="Rectangle 29"/>
          <p:cNvSpPr>
            <a:spLocks noChangeArrowheads="1"/>
          </p:cNvSpPr>
          <p:nvPr/>
        </p:nvSpPr>
        <p:spPr bwMode="auto">
          <a:xfrm>
            <a:off x="7696200" y="2051050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17</a:t>
            </a:r>
          </a:p>
        </p:txBody>
      </p:sp>
      <p:sp>
        <p:nvSpPr>
          <p:cNvPr id="112670" name="Rectangle 30"/>
          <p:cNvSpPr>
            <a:spLocks noChangeArrowheads="1"/>
          </p:cNvSpPr>
          <p:nvPr/>
        </p:nvSpPr>
        <p:spPr bwMode="auto">
          <a:xfrm>
            <a:off x="4789488" y="3230563"/>
            <a:ext cx="412750" cy="3619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112671" name="Line 31"/>
          <p:cNvSpPr>
            <a:spLocks noChangeShapeType="1"/>
          </p:cNvSpPr>
          <p:nvPr/>
        </p:nvSpPr>
        <p:spPr bwMode="auto">
          <a:xfrm>
            <a:off x="4267200" y="4038600"/>
            <a:ext cx="623888" cy="4508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 flipV="1">
            <a:off x="4244975" y="2813050"/>
            <a:ext cx="71755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3" name="Line 33"/>
          <p:cNvSpPr>
            <a:spLocks noChangeShapeType="1"/>
          </p:cNvSpPr>
          <p:nvPr/>
        </p:nvSpPr>
        <p:spPr bwMode="auto">
          <a:xfrm>
            <a:off x="4244975" y="3727450"/>
            <a:ext cx="20097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4" name="Line 34"/>
          <p:cNvSpPr>
            <a:spLocks noChangeShapeType="1"/>
          </p:cNvSpPr>
          <p:nvPr/>
        </p:nvSpPr>
        <p:spPr bwMode="auto">
          <a:xfrm flipV="1">
            <a:off x="5106988" y="281305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5" name="Line 35"/>
          <p:cNvSpPr>
            <a:spLocks noChangeShapeType="1"/>
          </p:cNvSpPr>
          <p:nvPr/>
        </p:nvSpPr>
        <p:spPr bwMode="auto">
          <a:xfrm flipH="1">
            <a:off x="5257800" y="464185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6" name="Line 36"/>
          <p:cNvSpPr>
            <a:spLocks noChangeShapeType="1"/>
          </p:cNvSpPr>
          <p:nvPr/>
        </p:nvSpPr>
        <p:spPr bwMode="auto">
          <a:xfrm>
            <a:off x="5257800" y="4870450"/>
            <a:ext cx="9969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7" name="Line 37"/>
          <p:cNvSpPr>
            <a:spLocks noChangeShapeType="1"/>
          </p:cNvSpPr>
          <p:nvPr/>
        </p:nvSpPr>
        <p:spPr bwMode="auto">
          <a:xfrm flipV="1">
            <a:off x="6629400" y="4572000"/>
            <a:ext cx="1420813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8" name="Line 38"/>
          <p:cNvSpPr>
            <a:spLocks noChangeShapeType="1"/>
          </p:cNvSpPr>
          <p:nvPr/>
        </p:nvSpPr>
        <p:spPr bwMode="auto">
          <a:xfrm flipV="1">
            <a:off x="6399213" y="4641850"/>
            <a:ext cx="0" cy="53340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>
            <a:off x="5321300" y="2813050"/>
            <a:ext cx="933450" cy="144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0" name="Line 40"/>
          <p:cNvSpPr>
            <a:spLocks noChangeShapeType="1"/>
          </p:cNvSpPr>
          <p:nvPr/>
        </p:nvSpPr>
        <p:spPr bwMode="auto">
          <a:xfrm>
            <a:off x="6399213" y="296545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1" name="Line 41"/>
          <p:cNvSpPr>
            <a:spLocks noChangeShapeType="1"/>
          </p:cNvSpPr>
          <p:nvPr/>
        </p:nvSpPr>
        <p:spPr bwMode="auto">
          <a:xfrm>
            <a:off x="5321300" y="2660650"/>
            <a:ext cx="93345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2" name="Line 42"/>
          <p:cNvSpPr>
            <a:spLocks noChangeShapeType="1"/>
          </p:cNvSpPr>
          <p:nvPr/>
        </p:nvSpPr>
        <p:spPr bwMode="auto">
          <a:xfrm flipH="1">
            <a:off x="6613525" y="2203450"/>
            <a:ext cx="503238" cy="38100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3" name="Line 43"/>
          <p:cNvSpPr>
            <a:spLocks noChangeShapeType="1"/>
          </p:cNvSpPr>
          <p:nvPr/>
        </p:nvSpPr>
        <p:spPr bwMode="auto">
          <a:xfrm flipH="1">
            <a:off x="6629400" y="2736850"/>
            <a:ext cx="1420813" cy="63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4" name="Line 44"/>
          <p:cNvSpPr>
            <a:spLocks noChangeShapeType="1"/>
          </p:cNvSpPr>
          <p:nvPr/>
        </p:nvSpPr>
        <p:spPr bwMode="auto">
          <a:xfrm>
            <a:off x="6613525" y="296545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5" name="Line 45"/>
          <p:cNvSpPr>
            <a:spLocks noChangeShapeType="1"/>
          </p:cNvSpPr>
          <p:nvPr/>
        </p:nvSpPr>
        <p:spPr bwMode="auto">
          <a:xfrm>
            <a:off x="6629400" y="2971800"/>
            <a:ext cx="558800" cy="4508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6" name="Line 46"/>
          <p:cNvSpPr>
            <a:spLocks noChangeShapeType="1"/>
          </p:cNvSpPr>
          <p:nvPr/>
        </p:nvSpPr>
        <p:spPr bwMode="auto">
          <a:xfrm flipV="1">
            <a:off x="6613525" y="3803650"/>
            <a:ext cx="57467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7" name="Line 47"/>
          <p:cNvSpPr>
            <a:spLocks noChangeShapeType="1"/>
          </p:cNvSpPr>
          <p:nvPr/>
        </p:nvSpPr>
        <p:spPr bwMode="auto">
          <a:xfrm flipH="1">
            <a:off x="7546975" y="2965450"/>
            <a:ext cx="503238" cy="4572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8" name="Line 48"/>
          <p:cNvSpPr>
            <a:spLocks noChangeShapeType="1"/>
          </p:cNvSpPr>
          <p:nvPr/>
        </p:nvSpPr>
        <p:spPr bwMode="auto">
          <a:xfrm>
            <a:off x="8264525" y="2965450"/>
            <a:ext cx="0" cy="12192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9" name="Line 49"/>
          <p:cNvSpPr>
            <a:spLocks noChangeShapeType="1"/>
          </p:cNvSpPr>
          <p:nvPr/>
        </p:nvSpPr>
        <p:spPr bwMode="auto">
          <a:xfrm flipV="1">
            <a:off x="6629400" y="4337050"/>
            <a:ext cx="1420813" cy="2349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0" name="Line 50"/>
          <p:cNvSpPr>
            <a:spLocks noChangeShapeType="1"/>
          </p:cNvSpPr>
          <p:nvPr/>
        </p:nvSpPr>
        <p:spPr bwMode="auto">
          <a:xfrm>
            <a:off x="7475538" y="2203450"/>
            <a:ext cx="574675" cy="381000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2691" name="Object 51"/>
          <p:cNvGraphicFramePr>
            <a:graphicFrameLocks noChangeAspect="1"/>
          </p:cNvGraphicFramePr>
          <p:nvPr/>
        </p:nvGraphicFramePr>
        <p:xfrm>
          <a:off x="0" y="152400"/>
          <a:ext cx="87169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Document" r:id="rId4" imgW="8723160" imgH="1737360" progId="Word.Document.8">
                  <p:embed/>
                </p:oleObj>
              </mc:Choice>
              <mc:Fallback>
                <p:oleObj name="Document" r:id="rId4" imgW="872316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7169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2" name="Rectangle 52"/>
          <p:cNvSpPr>
            <a:spLocks noChangeArrowheads="1"/>
          </p:cNvSpPr>
          <p:nvPr/>
        </p:nvSpPr>
        <p:spPr bwMode="auto">
          <a:xfrm>
            <a:off x="3505200" y="3270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12693" name="Rectangle 53"/>
          <p:cNvSpPr>
            <a:spLocks noChangeArrowheads="1"/>
          </p:cNvSpPr>
          <p:nvPr/>
        </p:nvSpPr>
        <p:spPr bwMode="auto">
          <a:xfrm>
            <a:off x="4572000" y="21272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12694" name="Rectangle 54"/>
          <p:cNvSpPr>
            <a:spLocks noChangeArrowheads="1"/>
          </p:cNvSpPr>
          <p:nvPr/>
        </p:nvSpPr>
        <p:spPr bwMode="auto">
          <a:xfrm>
            <a:off x="4495800" y="47180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12695" name="Rectangle 55"/>
          <p:cNvSpPr>
            <a:spLocks noChangeArrowheads="1"/>
          </p:cNvSpPr>
          <p:nvPr/>
        </p:nvSpPr>
        <p:spPr bwMode="auto">
          <a:xfrm>
            <a:off x="59436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12696" name="Rectangle 56"/>
          <p:cNvSpPr>
            <a:spLocks noChangeArrowheads="1"/>
          </p:cNvSpPr>
          <p:nvPr/>
        </p:nvSpPr>
        <p:spPr bwMode="auto">
          <a:xfrm>
            <a:off x="6781800" y="1517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12697" name="Rectangle 57"/>
          <p:cNvSpPr>
            <a:spLocks noChangeArrowheads="1"/>
          </p:cNvSpPr>
          <p:nvPr/>
        </p:nvSpPr>
        <p:spPr bwMode="auto">
          <a:xfrm>
            <a:off x="6781800" y="34226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12698" name="Rectangle 58"/>
          <p:cNvSpPr>
            <a:spLocks noChangeArrowheads="1"/>
          </p:cNvSpPr>
          <p:nvPr/>
        </p:nvSpPr>
        <p:spPr bwMode="auto">
          <a:xfrm>
            <a:off x="8458200" y="2203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12699" name="Rectangle 59"/>
          <p:cNvSpPr>
            <a:spLocks noChangeArrowheads="1"/>
          </p:cNvSpPr>
          <p:nvPr/>
        </p:nvSpPr>
        <p:spPr bwMode="auto">
          <a:xfrm>
            <a:off x="8458200" y="44894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12700" name="Rectangle 60"/>
          <p:cNvSpPr>
            <a:spLocks noChangeArrowheads="1"/>
          </p:cNvSpPr>
          <p:nvPr/>
        </p:nvSpPr>
        <p:spPr bwMode="auto">
          <a:xfrm>
            <a:off x="6629400" y="4641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12701" name="Rectangle 61"/>
          <p:cNvSpPr>
            <a:spLocks noChangeArrowheads="1"/>
          </p:cNvSpPr>
          <p:nvPr/>
        </p:nvSpPr>
        <p:spPr bwMode="auto">
          <a:xfrm>
            <a:off x="5867400" y="5403850"/>
            <a:ext cx="304800" cy="39211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1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715" name="Object 51"/>
          <p:cNvGraphicFramePr>
            <a:graphicFrameLocks noChangeAspect="1"/>
          </p:cNvGraphicFramePr>
          <p:nvPr/>
        </p:nvGraphicFramePr>
        <p:xfrm>
          <a:off x="0" y="152400"/>
          <a:ext cx="8550275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Document" r:id="rId4" imgW="8730720" imgH="1744560" progId="Word.Document.8">
                  <p:embed/>
                </p:oleObj>
              </mc:Choice>
              <mc:Fallback>
                <p:oleObj name="Document" r:id="rId4" imgW="8730720" imgH="1744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550275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505200" y="1517650"/>
            <a:ext cx="5257800" cy="4278313"/>
            <a:chOff x="3505200" y="1517650"/>
            <a:chExt cx="5257800" cy="4278313"/>
          </a:xfrm>
        </p:grpSpPr>
        <p:sp>
          <p:nvSpPr>
            <p:cNvPr id="113666" name="Rectangle 2"/>
            <p:cNvSpPr>
              <a:spLocks noChangeArrowheads="1"/>
            </p:cNvSpPr>
            <p:nvPr/>
          </p:nvSpPr>
          <p:spPr bwMode="auto">
            <a:xfrm>
              <a:off x="3886200" y="36004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0</a:t>
              </a:r>
            </a:p>
          </p:txBody>
        </p:sp>
        <p:sp>
          <p:nvSpPr>
            <p:cNvPr id="113667" name="Rectangle 3"/>
            <p:cNvSpPr>
              <a:spLocks noChangeArrowheads="1"/>
            </p:cNvSpPr>
            <p:nvPr/>
          </p:nvSpPr>
          <p:spPr bwMode="auto">
            <a:xfrm>
              <a:off x="7188200" y="34226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27</a:t>
              </a:r>
            </a:p>
          </p:txBody>
        </p:sp>
        <p:sp>
          <p:nvSpPr>
            <p:cNvPr id="113668" name="Rectangle 4"/>
            <p:cNvSpPr>
              <a:spLocks noChangeArrowheads="1"/>
            </p:cNvSpPr>
            <p:nvPr/>
          </p:nvSpPr>
          <p:spPr bwMode="auto">
            <a:xfrm>
              <a:off x="4891088" y="44894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8</a:t>
              </a:r>
            </a:p>
          </p:txBody>
        </p:sp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6254750" y="51752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29</a:t>
              </a:r>
            </a:p>
          </p:txBody>
        </p:sp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6254750" y="42608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19</a:t>
              </a:r>
            </a:p>
          </p:txBody>
        </p:sp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>
              <a:off x="6254750" y="25844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25</a:t>
              </a:r>
            </a:p>
          </p:txBody>
        </p:sp>
        <p:sp>
          <p:nvSpPr>
            <p:cNvPr id="113672" name="Rectangle 8"/>
            <p:cNvSpPr>
              <a:spLocks noChangeArrowheads="1"/>
            </p:cNvSpPr>
            <p:nvPr/>
          </p:nvSpPr>
          <p:spPr bwMode="auto">
            <a:xfrm>
              <a:off x="8050213" y="41846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23</a:t>
              </a:r>
            </a:p>
          </p:txBody>
        </p:sp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8050213" y="25844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34</a:t>
              </a:r>
            </a:p>
          </p:txBody>
        </p:sp>
        <p:sp>
          <p:nvSpPr>
            <p:cNvPr id="113674" name="Rectangle 10"/>
            <p:cNvSpPr>
              <a:spLocks noChangeArrowheads="1"/>
            </p:cNvSpPr>
            <p:nvPr/>
          </p:nvSpPr>
          <p:spPr bwMode="auto">
            <a:xfrm>
              <a:off x="7116763" y="18224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28</a:t>
              </a:r>
            </a:p>
          </p:txBody>
        </p:sp>
        <p:sp>
          <p:nvSpPr>
            <p:cNvPr id="113675" name="Rectangle 11"/>
            <p:cNvSpPr>
              <a:spLocks noChangeArrowheads="1"/>
            </p:cNvSpPr>
            <p:nvPr/>
          </p:nvSpPr>
          <p:spPr bwMode="auto">
            <a:xfrm>
              <a:off x="4962525" y="24320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12</a:t>
              </a:r>
            </a:p>
          </p:txBody>
        </p:sp>
        <p:sp>
          <p:nvSpPr>
            <p:cNvPr id="113676" name="Text Box 12"/>
            <p:cNvSpPr txBox="1">
              <a:spLocks noChangeArrowheads="1"/>
            </p:cNvSpPr>
            <p:nvPr/>
          </p:nvSpPr>
          <p:spPr bwMode="auto">
            <a:xfrm>
              <a:off x="4433888" y="3905250"/>
              <a:ext cx="32385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113677" name="Text Box 13"/>
            <p:cNvSpPr txBox="1">
              <a:spLocks noChangeArrowheads="1"/>
            </p:cNvSpPr>
            <p:nvPr/>
          </p:nvSpPr>
          <p:spPr bwMode="auto">
            <a:xfrm>
              <a:off x="5222875" y="3790950"/>
              <a:ext cx="43815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10</a:t>
              </a:r>
            </a:p>
          </p:txBody>
        </p:sp>
        <p:sp>
          <p:nvSpPr>
            <p:cNvPr id="113678" name="Rectangle 14"/>
            <p:cNvSpPr>
              <a:spLocks noChangeArrowheads="1"/>
            </p:cNvSpPr>
            <p:nvPr/>
          </p:nvSpPr>
          <p:spPr bwMode="auto">
            <a:xfrm>
              <a:off x="5486400" y="43370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</a:t>
              </a:r>
            </a:p>
          </p:txBody>
        </p:sp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>
              <a:off x="5486400" y="49466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13680" name="Rectangle 16"/>
            <p:cNvSpPr>
              <a:spLocks noChangeArrowheads="1"/>
            </p:cNvSpPr>
            <p:nvPr/>
          </p:nvSpPr>
          <p:spPr bwMode="auto">
            <a:xfrm>
              <a:off x="7315200" y="48704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113681" name="Rectangle 17"/>
            <p:cNvSpPr>
              <a:spLocks noChangeArrowheads="1"/>
            </p:cNvSpPr>
            <p:nvPr/>
          </p:nvSpPr>
          <p:spPr bwMode="auto">
            <a:xfrm>
              <a:off x="7162800" y="41846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13682" name="Rectangle 18"/>
            <p:cNvSpPr>
              <a:spLocks noChangeArrowheads="1"/>
            </p:cNvSpPr>
            <p:nvPr/>
          </p:nvSpPr>
          <p:spPr bwMode="auto">
            <a:xfrm>
              <a:off x="6019800" y="33464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12</a:t>
              </a:r>
            </a:p>
          </p:txBody>
        </p:sp>
        <p:sp>
          <p:nvSpPr>
            <p:cNvPr id="113683" name="Rectangle 19"/>
            <p:cNvSpPr>
              <a:spLocks noChangeArrowheads="1"/>
            </p:cNvSpPr>
            <p:nvPr/>
          </p:nvSpPr>
          <p:spPr bwMode="auto">
            <a:xfrm>
              <a:off x="5465763" y="3246438"/>
              <a:ext cx="323850" cy="39211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7</a:t>
              </a:r>
            </a:p>
          </p:txBody>
        </p:sp>
        <p:sp>
          <p:nvSpPr>
            <p:cNvPr id="113684" name="Rectangle 20"/>
            <p:cNvSpPr>
              <a:spLocks noChangeArrowheads="1"/>
            </p:cNvSpPr>
            <p:nvPr/>
          </p:nvSpPr>
          <p:spPr bwMode="auto">
            <a:xfrm>
              <a:off x="5537200" y="25844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13</a:t>
              </a:r>
            </a:p>
          </p:txBody>
        </p:sp>
        <p:sp>
          <p:nvSpPr>
            <p:cNvPr id="113685" name="Rectangle 21"/>
            <p:cNvSpPr>
              <a:spLocks noChangeArrowheads="1"/>
            </p:cNvSpPr>
            <p:nvPr/>
          </p:nvSpPr>
          <p:spPr bwMode="auto">
            <a:xfrm>
              <a:off x="6553200" y="20510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13686" name="Rectangle 22"/>
            <p:cNvSpPr>
              <a:spLocks noChangeArrowheads="1"/>
            </p:cNvSpPr>
            <p:nvPr/>
          </p:nvSpPr>
          <p:spPr bwMode="auto">
            <a:xfrm>
              <a:off x="7188200" y="26606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113687" name="Rectangle 23"/>
            <p:cNvSpPr>
              <a:spLocks noChangeArrowheads="1"/>
            </p:cNvSpPr>
            <p:nvPr/>
          </p:nvSpPr>
          <p:spPr bwMode="auto">
            <a:xfrm>
              <a:off x="6781800" y="28892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13688" name="Rectangle 24"/>
            <p:cNvSpPr>
              <a:spLocks noChangeArrowheads="1"/>
            </p:cNvSpPr>
            <p:nvPr/>
          </p:nvSpPr>
          <p:spPr bwMode="auto">
            <a:xfrm>
              <a:off x="7696200" y="31178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22</a:t>
              </a:r>
            </a:p>
          </p:txBody>
        </p:sp>
        <p:sp>
          <p:nvSpPr>
            <p:cNvPr id="113689" name="Rectangle 25"/>
            <p:cNvSpPr>
              <a:spLocks noChangeArrowheads="1"/>
            </p:cNvSpPr>
            <p:nvPr/>
          </p:nvSpPr>
          <p:spPr bwMode="auto">
            <a:xfrm>
              <a:off x="8229600" y="34226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113690" name="Rectangle 26"/>
            <p:cNvSpPr>
              <a:spLocks noChangeArrowheads="1"/>
            </p:cNvSpPr>
            <p:nvPr/>
          </p:nvSpPr>
          <p:spPr bwMode="auto">
            <a:xfrm>
              <a:off x="6705600" y="3703638"/>
              <a:ext cx="323850" cy="39211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113691" name="Rectangle 27"/>
            <p:cNvSpPr>
              <a:spLocks noChangeArrowheads="1"/>
            </p:cNvSpPr>
            <p:nvPr/>
          </p:nvSpPr>
          <p:spPr bwMode="auto">
            <a:xfrm>
              <a:off x="6019800" y="47180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113692" name="Rectangle 28"/>
            <p:cNvSpPr>
              <a:spLocks noChangeArrowheads="1"/>
            </p:cNvSpPr>
            <p:nvPr/>
          </p:nvSpPr>
          <p:spPr bwMode="auto">
            <a:xfrm>
              <a:off x="4343400" y="2813050"/>
              <a:ext cx="43815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113693" name="Rectangle 29"/>
            <p:cNvSpPr>
              <a:spLocks noChangeArrowheads="1"/>
            </p:cNvSpPr>
            <p:nvPr/>
          </p:nvSpPr>
          <p:spPr bwMode="auto">
            <a:xfrm>
              <a:off x="7696200" y="20510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17</a:t>
              </a:r>
            </a:p>
          </p:txBody>
        </p:sp>
        <p:sp>
          <p:nvSpPr>
            <p:cNvPr id="113694" name="Rectangle 30"/>
            <p:cNvSpPr>
              <a:spLocks noChangeArrowheads="1"/>
            </p:cNvSpPr>
            <p:nvPr/>
          </p:nvSpPr>
          <p:spPr bwMode="auto">
            <a:xfrm>
              <a:off x="4789488" y="3230563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113695" name="Line 31"/>
            <p:cNvSpPr>
              <a:spLocks noChangeShapeType="1"/>
            </p:cNvSpPr>
            <p:nvPr/>
          </p:nvSpPr>
          <p:spPr bwMode="auto">
            <a:xfrm>
              <a:off x="4267200" y="4038600"/>
              <a:ext cx="623888" cy="45085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6" name="Line 32"/>
            <p:cNvSpPr>
              <a:spLocks noChangeShapeType="1"/>
            </p:cNvSpPr>
            <p:nvPr/>
          </p:nvSpPr>
          <p:spPr bwMode="auto">
            <a:xfrm flipV="1">
              <a:off x="4244975" y="2813050"/>
              <a:ext cx="717550" cy="76200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7" name="Line 33"/>
            <p:cNvSpPr>
              <a:spLocks noChangeShapeType="1"/>
            </p:cNvSpPr>
            <p:nvPr/>
          </p:nvSpPr>
          <p:spPr bwMode="auto">
            <a:xfrm>
              <a:off x="4244975" y="3727450"/>
              <a:ext cx="2009775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8" name="Line 34"/>
            <p:cNvSpPr>
              <a:spLocks noChangeShapeType="1"/>
            </p:cNvSpPr>
            <p:nvPr/>
          </p:nvSpPr>
          <p:spPr bwMode="auto">
            <a:xfrm flipV="1">
              <a:off x="5106988" y="2813050"/>
              <a:ext cx="0" cy="1676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9" name="Line 35"/>
            <p:cNvSpPr>
              <a:spLocks noChangeShapeType="1"/>
            </p:cNvSpPr>
            <p:nvPr/>
          </p:nvSpPr>
          <p:spPr bwMode="auto">
            <a:xfrm flipH="1">
              <a:off x="5257800" y="4641850"/>
              <a:ext cx="9969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0" name="Line 36"/>
            <p:cNvSpPr>
              <a:spLocks noChangeShapeType="1"/>
            </p:cNvSpPr>
            <p:nvPr/>
          </p:nvSpPr>
          <p:spPr bwMode="auto">
            <a:xfrm>
              <a:off x="5257800" y="4870450"/>
              <a:ext cx="99695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1" name="Line 37"/>
            <p:cNvSpPr>
              <a:spLocks noChangeShapeType="1"/>
            </p:cNvSpPr>
            <p:nvPr/>
          </p:nvSpPr>
          <p:spPr bwMode="auto">
            <a:xfrm flipV="1">
              <a:off x="6629400" y="4572000"/>
              <a:ext cx="1420813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2" name="Line 38"/>
            <p:cNvSpPr>
              <a:spLocks noChangeShapeType="1"/>
            </p:cNvSpPr>
            <p:nvPr/>
          </p:nvSpPr>
          <p:spPr bwMode="auto">
            <a:xfrm flipV="1">
              <a:off x="6399213" y="4641850"/>
              <a:ext cx="0" cy="53340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3" name="Line 39"/>
            <p:cNvSpPr>
              <a:spLocks noChangeShapeType="1"/>
            </p:cNvSpPr>
            <p:nvPr/>
          </p:nvSpPr>
          <p:spPr bwMode="auto">
            <a:xfrm>
              <a:off x="5321300" y="2813050"/>
              <a:ext cx="933450" cy="144780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4" name="Line 40"/>
            <p:cNvSpPr>
              <a:spLocks noChangeShapeType="1"/>
            </p:cNvSpPr>
            <p:nvPr/>
          </p:nvSpPr>
          <p:spPr bwMode="auto">
            <a:xfrm>
              <a:off x="6399213" y="2965450"/>
              <a:ext cx="0" cy="1295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5" name="Line 41"/>
            <p:cNvSpPr>
              <a:spLocks noChangeShapeType="1"/>
            </p:cNvSpPr>
            <p:nvPr/>
          </p:nvSpPr>
          <p:spPr bwMode="auto">
            <a:xfrm>
              <a:off x="5334000" y="2667000"/>
              <a:ext cx="933450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6" name="Line 42"/>
            <p:cNvSpPr>
              <a:spLocks noChangeShapeType="1"/>
            </p:cNvSpPr>
            <p:nvPr/>
          </p:nvSpPr>
          <p:spPr bwMode="auto">
            <a:xfrm flipH="1">
              <a:off x="6613525" y="2203450"/>
              <a:ext cx="503238" cy="38100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7" name="Line 43"/>
            <p:cNvSpPr>
              <a:spLocks noChangeShapeType="1"/>
            </p:cNvSpPr>
            <p:nvPr/>
          </p:nvSpPr>
          <p:spPr bwMode="auto">
            <a:xfrm flipH="1">
              <a:off x="6629400" y="2736850"/>
              <a:ext cx="1420813" cy="635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8" name="Line 44"/>
            <p:cNvSpPr>
              <a:spLocks noChangeShapeType="1"/>
            </p:cNvSpPr>
            <p:nvPr/>
          </p:nvSpPr>
          <p:spPr bwMode="auto">
            <a:xfrm>
              <a:off x="6613525" y="2965450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9" name="Line 45"/>
            <p:cNvSpPr>
              <a:spLocks noChangeShapeType="1"/>
            </p:cNvSpPr>
            <p:nvPr/>
          </p:nvSpPr>
          <p:spPr bwMode="auto">
            <a:xfrm>
              <a:off x="6629400" y="2971800"/>
              <a:ext cx="558800" cy="450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0" name="Line 46"/>
            <p:cNvSpPr>
              <a:spLocks noChangeShapeType="1"/>
            </p:cNvSpPr>
            <p:nvPr/>
          </p:nvSpPr>
          <p:spPr bwMode="auto">
            <a:xfrm flipV="1">
              <a:off x="6613525" y="3803650"/>
              <a:ext cx="574675" cy="45720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1" name="Line 47"/>
            <p:cNvSpPr>
              <a:spLocks noChangeShapeType="1"/>
            </p:cNvSpPr>
            <p:nvPr/>
          </p:nvSpPr>
          <p:spPr bwMode="auto">
            <a:xfrm flipH="1">
              <a:off x="7546975" y="2965450"/>
              <a:ext cx="503238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2" name="Line 48"/>
            <p:cNvSpPr>
              <a:spLocks noChangeShapeType="1"/>
            </p:cNvSpPr>
            <p:nvPr/>
          </p:nvSpPr>
          <p:spPr bwMode="auto">
            <a:xfrm>
              <a:off x="8264525" y="2965450"/>
              <a:ext cx="0" cy="121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3" name="Line 49"/>
            <p:cNvSpPr>
              <a:spLocks noChangeShapeType="1"/>
            </p:cNvSpPr>
            <p:nvPr/>
          </p:nvSpPr>
          <p:spPr bwMode="auto">
            <a:xfrm flipV="1">
              <a:off x="6629400" y="4337050"/>
              <a:ext cx="1420813" cy="23495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4" name="Line 50"/>
            <p:cNvSpPr>
              <a:spLocks noChangeShapeType="1"/>
            </p:cNvSpPr>
            <p:nvPr/>
          </p:nvSpPr>
          <p:spPr bwMode="auto">
            <a:xfrm>
              <a:off x="7475538" y="2203450"/>
              <a:ext cx="574675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6" name="Rectangle 52"/>
            <p:cNvSpPr>
              <a:spLocks noChangeArrowheads="1"/>
            </p:cNvSpPr>
            <p:nvPr/>
          </p:nvSpPr>
          <p:spPr bwMode="auto">
            <a:xfrm>
              <a:off x="3505200" y="32702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13717" name="Rectangle 53"/>
            <p:cNvSpPr>
              <a:spLocks noChangeArrowheads="1"/>
            </p:cNvSpPr>
            <p:nvPr/>
          </p:nvSpPr>
          <p:spPr bwMode="auto">
            <a:xfrm>
              <a:off x="4572000" y="21272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13718" name="Rectangle 54"/>
            <p:cNvSpPr>
              <a:spLocks noChangeArrowheads="1"/>
            </p:cNvSpPr>
            <p:nvPr/>
          </p:nvSpPr>
          <p:spPr bwMode="auto">
            <a:xfrm>
              <a:off x="4495800" y="47180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g</a:t>
              </a:r>
            </a:p>
          </p:txBody>
        </p:sp>
        <p:sp>
          <p:nvSpPr>
            <p:cNvPr id="113719" name="Rectangle 55"/>
            <p:cNvSpPr>
              <a:spLocks noChangeArrowheads="1"/>
            </p:cNvSpPr>
            <p:nvPr/>
          </p:nvSpPr>
          <p:spPr bwMode="auto">
            <a:xfrm>
              <a:off x="5943600" y="22034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113720" name="Rectangle 56"/>
            <p:cNvSpPr>
              <a:spLocks noChangeArrowheads="1"/>
            </p:cNvSpPr>
            <p:nvPr/>
          </p:nvSpPr>
          <p:spPr bwMode="auto">
            <a:xfrm>
              <a:off x="6781800" y="15176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d</a:t>
              </a:r>
            </a:p>
          </p:txBody>
        </p:sp>
        <p:sp>
          <p:nvSpPr>
            <p:cNvPr id="113721" name="Rectangle 57"/>
            <p:cNvSpPr>
              <a:spLocks noChangeArrowheads="1"/>
            </p:cNvSpPr>
            <p:nvPr/>
          </p:nvSpPr>
          <p:spPr bwMode="auto">
            <a:xfrm>
              <a:off x="6781800" y="34226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f</a:t>
              </a:r>
            </a:p>
          </p:txBody>
        </p:sp>
        <p:sp>
          <p:nvSpPr>
            <p:cNvPr id="113722" name="Rectangle 58"/>
            <p:cNvSpPr>
              <a:spLocks noChangeArrowheads="1"/>
            </p:cNvSpPr>
            <p:nvPr/>
          </p:nvSpPr>
          <p:spPr bwMode="auto">
            <a:xfrm>
              <a:off x="8458200" y="22034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113723" name="Rectangle 59"/>
            <p:cNvSpPr>
              <a:spLocks noChangeArrowheads="1"/>
            </p:cNvSpPr>
            <p:nvPr/>
          </p:nvSpPr>
          <p:spPr bwMode="auto">
            <a:xfrm>
              <a:off x="8458200" y="44894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113724" name="Rectangle 60"/>
            <p:cNvSpPr>
              <a:spLocks noChangeArrowheads="1"/>
            </p:cNvSpPr>
            <p:nvPr/>
          </p:nvSpPr>
          <p:spPr bwMode="auto">
            <a:xfrm>
              <a:off x="6629400" y="46418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113725" name="Rectangle 61"/>
            <p:cNvSpPr>
              <a:spLocks noChangeArrowheads="1"/>
            </p:cNvSpPr>
            <p:nvPr/>
          </p:nvSpPr>
          <p:spPr bwMode="auto">
            <a:xfrm>
              <a:off x="5867400" y="54038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j</a:t>
              </a:r>
            </a:p>
          </p:txBody>
        </p:sp>
      </p:grp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68646" y="4488252"/>
            <a:ext cx="4015695" cy="1905000"/>
          </a:xfrm>
          <a:prstGeom prst="rect">
            <a:avLst/>
          </a:prstGeom>
          <a:solidFill>
            <a:srgbClr val="00009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For each 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Symbol" charset="0"/>
              </a:rPr>
              <a:t> V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Let </a:t>
            </a:r>
            <a:r>
              <a:rPr lang="en-US" dirty="0">
                <a:latin typeface="Arial"/>
                <a:cs typeface="Arial"/>
                <a:sym typeface="Symbol" charset="0"/>
              </a:rPr>
              <a:t>u in V-V’ and d[u] is minimum	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/select a local shortest path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  V</a:t>
            </a:r>
            <a:r>
              <a:rPr lang="en-US" dirty="0">
                <a:latin typeface="Arial"/>
                <a:cs typeface="Arial"/>
                <a:sym typeface="Symbol" charset="0"/>
              </a:rPr>
              <a:t>’  V’ U {u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	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For </a:t>
            </a:r>
            <a:r>
              <a:rPr lang="en-US" dirty="0">
                <a:latin typeface="Arial"/>
                <a:cs typeface="Arial"/>
                <a:sym typeface="Symbol" charset="0"/>
              </a:rPr>
              <a:t>v 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d</a:t>
            </a:r>
            <a:r>
              <a:rPr lang="en-US" dirty="0">
                <a:latin typeface="Arial"/>
                <a:cs typeface="Arial"/>
                <a:sym typeface="Symbol" charset="0"/>
              </a:rPr>
              <a:t>[v]  min{d[v], d[u]+w(</a:t>
            </a:r>
            <a:r>
              <a:rPr lang="en-US" dirty="0" err="1">
                <a:latin typeface="Arial"/>
                <a:cs typeface="Arial"/>
                <a:sym typeface="Symbol" charset="0"/>
              </a:rPr>
              <a:t>u,v</a:t>
            </a:r>
            <a:r>
              <a:rPr lang="en-US" dirty="0">
                <a:latin typeface="Arial"/>
                <a:cs typeface="Arial"/>
                <a:sym typeface="Symbol" charset="0"/>
              </a:rPr>
              <a:t>)}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/update shortest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4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Karp’s 21 NPC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 descr="NPTa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6" y="1354846"/>
            <a:ext cx="781722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6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0-1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Given</a:t>
            </a:r>
            <a:r>
              <a:rPr lang="en-US" sz="2400" dirty="0" smtClean="0"/>
              <a:t>: n </a:t>
            </a:r>
            <a:r>
              <a:rPr lang="en-US" sz="2400" dirty="0"/>
              <a:t>items with </a:t>
            </a:r>
            <a:r>
              <a:rPr lang="en-US" sz="2400" dirty="0" smtClean="0"/>
              <a:t>profit </a:t>
            </a:r>
            <a:r>
              <a:rPr lang="en-US" altLang="zh-CN" sz="2400" dirty="0"/>
              <a:t>P=(p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is-IS" altLang="zh-CN" sz="2400" dirty="0"/>
              <a:t>…, p</a:t>
            </a:r>
            <a:r>
              <a:rPr lang="is-IS" altLang="zh-CN" sz="2400" baseline="-25000" dirty="0"/>
              <a:t>n</a:t>
            </a:r>
            <a:r>
              <a:rPr lang="en-US" altLang="zh-CN" sz="2400" dirty="0"/>
              <a:t>) and </a:t>
            </a:r>
            <a:r>
              <a:rPr lang="en-US" altLang="zh-CN" sz="2400" dirty="0" smtClean="0"/>
              <a:t>weight </a:t>
            </a:r>
            <a:r>
              <a:rPr lang="en-US" altLang="zh-CN" sz="2400" dirty="0"/>
              <a:t>W=(w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w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is-IS" altLang="zh-CN" sz="2400" dirty="0"/>
              <a:t>…, w</a:t>
            </a:r>
            <a:r>
              <a:rPr lang="is-IS" altLang="zh-CN" sz="2400" baseline="-25000" dirty="0"/>
              <a:t>n</a:t>
            </a:r>
            <a:r>
              <a:rPr lang="en-US" altLang="zh-CN" sz="2400" dirty="0"/>
              <a:t>), and a knapsack with capacity C</a:t>
            </a:r>
            <a:r>
              <a:rPr lang="en-US" altLang="zh-CN" sz="2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Goal: fill in the knapsack such that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The total profit is maximized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The total weight does exceed the capacity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Hardness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0-1 programming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NP-complete problem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 descr="486px-Knapsack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67" y="3857032"/>
            <a:ext cx="2955616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6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67</a:t>
            </a:fld>
            <a:endParaRPr lang="en-US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60830" y="1486495"/>
            <a:ext cx="8077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 smtClean="0">
                <a:sym typeface="Symbol" charset="0"/>
              </a:rPr>
              <a:t>Vertex Cover: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ym typeface="Symbol" charset="0"/>
              </a:rPr>
              <a:t>T</a:t>
            </a:r>
            <a:r>
              <a:rPr lang="en-US" sz="1800" dirty="0" smtClean="0">
                <a:sym typeface="Symbol" charset="0"/>
              </a:rPr>
              <a:t>he set of vertices which has at least  one endpoint in each edge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sym typeface="Symbol" charset="0"/>
              </a:rPr>
              <a:t>Minimum Vertex Cover (MVC):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>
                <a:sym typeface="Symbol" charset="0"/>
              </a:rPr>
              <a:t>The size of a vertex cover is minimum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sym typeface="Symbol" charset="0"/>
              </a:rPr>
              <a:t>Min Vertex Cover is NPC</a:t>
            </a:r>
            <a:r>
              <a:rPr lang="en-US" dirty="0" smtClean="0">
                <a:sym typeface="Symbol" charset="0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>
                <a:sym typeface="Symbol" charset="0"/>
              </a:rPr>
              <a:t>If C is vertex cover, then V - C is an independent set</a:t>
            </a:r>
            <a:endParaRPr lang="en-US" dirty="0" smtClean="0">
              <a:sym typeface="Symbol" charset="0"/>
            </a:endParaRPr>
          </a:p>
          <a:p>
            <a:pPr>
              <a:lnSpc>
                <a:spcPct val="110000"/>
              </a:lnSpc>
            </a:pPr>
            <a:endParaRPr lang="en-US" dirty="0">
              <a:sym typeface="Symbol" charset="0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3927475" y="4600948"/>
            <a:ext cx="249238" cy="2222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6046788" y="3935785"/>
            <a:ext cx="250825" cy="2222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5424488" y="6151935"/>
            <a:ext cx="249237" cy="2222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4675188" y="4046910"/>
            <a:ext cx="250825" cy="220663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7294563" y="5820148"/>
            <a:ext cx="249237" cy="2222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5049838" y="5154985"/>
            <a:ext cx="249237" cy="2222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1"/>
          <p:cNvSpPr>
            <a:spLocks noChangeArrowheads="1"/>
          </p:cNvSpPr>
          <p:nvPr/>
        </p:nvSpPr>
        <p:spPr bwMode="auto">
          <a:xfrm>
            <a:off x="6421438" y="5154985"/>
            <a:ext cx="249237" cy="2222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4800600" y="4158035"/>
            <a:ext cx="1620838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 flipV="1">
            <a:off x="4176713" y="4267573"/>
            <a:ext cx="498475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4176713" y="4823198"/>
            <a:ext cx="873125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 flipV="1">
            <a:off x="5673725" y="5266110"/>
            <a:ext cx="747713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V="1">
            <a:off x="4926013" y="4046910"/>
            <a:ext cx="1246187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H="1" flipV="1">
            <a:off x="4800600" y="4158035"/>
            <a:ext cx="374650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5299075" y="5377235"/>
            <a:ext cx="249238" cy="77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H="1" flipV="1">
            <a:off x="6172200" y="4046910"/>
            <a:ext cx="374650" cy="1108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 flipH="1">
            <a:off x="5175250" y="4046910"/>
            <a:ext cx="871538" cy="1108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6670675" y="5377235"/>
            <a:ext cx="747713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V="1">
            <a:off x="5673725" y="5931273"/>
            <a:ext cx="1620838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>
            <a:off x="6297613" y="4046910"/>
            <a:ext cx="1120775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24"/>
          <p:cNvSpPr>
            <a:spLocks noChangeShapeType="1"/>
          </p:cNvSpPr>
          <p:nvPr/>
        </p:nvSpPr>
        <p:spPr bwMode="auto">
          <a:xfrm>
            <a:off x="5299075" y="5266110"/>
            <a:ext cx="1122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2057400" y="5002585"/>
            <a:ext cx="196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red independent set</a:t>
            </a:r>
            <a:endParaRPr lang="en-US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133600" y="5535985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66CC"/>
                </a:solidFill>
              </a:rPr>
              <a:t>blue vertex cover</a:t>
            </a:r>
            <a:r>
              <a:rPr lang="en-US" sz="1800">
                <a:solidFill>
                  <a:srgbClr val="FF0000"/>
                </a:solidFill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8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Given a set </a:t>
            </a:r>
            <a:r>
              <a:rPr lang="en-US" sz="2000" dirty="0" smtClean="0"/>
              <a:t>X </a:t>
            </a:r>
            <a:r>
              <a:rPr lang="en-US" sz="2000" dirty="0"/>
              <a:t>of elements, a collection S</a:t>
            </a:r>
            <a:r>
              <a:rPr lang="en-US" sz="2000" baseline="-25000" dirty="0"/>
              <a:t>1</a:t>
            </a:r>
            <a:r>
              <a:rPr lang="en-US" sz="2000" dirty="0"/>
              <a:t>, S</a:t>
            </a:r>
            <a:r>
              <a:rPr lang="en-US" sz="2000" baseline="-25000" dirty="0"/>
              <a:t>2</a:t>
            </a:r>
            <a:r>
              <a:rPr lang="en-US" sz="2000" dirty="0"/>
              <a:t>, ..., S</a:t>
            </a:r>
            <a:r>
              <a:rPr lang="en-US" sz="2000" baseline="-25000" dirty="0"/>
              <a:t>m</a:t>
            </a:r>
            <a:r>
              <a:rPr lang="en-US" sz="2000" dirty="0"/>
              <a:t> of subsets of </a:t>
            </a:r>
            <a:r>
              <a:rPr lang="en-US" sz="2000" dirty="0" smtClean="0"/>
              <a:t>X, the union of </a:t>
            </a: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, S</a:t>
            </a:r>
            <a:r>
              <a:rPr lang="en-US" sz="2000" baseline="-25000" dirty="0"/>
              <a:t>2</a:t>
            </a:r>
            <a:r>
              <a:rPr lang="en-US" sz="2000" dirty="0"/>
              <a:t>, ..., </a:t>
            </a:r>
            <a:r>
              <a:rPr lang="en-US" sz="2000" dirty="0" smtClean="0"/>
              <a:t>S</a:t>
            </a:r>
            <a:r>
              <a:rPr lang="en-US" sz="2000" baseline="-25000" dirty="0" smtClean="0"/>
              <a:t>m</a:t>
            </a:r>
            <a:r>
              <a:rPr lang="en-US" sz="2000" dirty="0" smtClean="0"/>
              <a:t> is equal to X, </a:t>
            </a:r>
            <a:r>
              <a:rPr lang="en-US" sz="2000" dirty="0" err="1" smtClean="0"/>
              <a:t>i.e</a:t>
            </a:r>
            <a:r>
              <a:rPr lang="en-US" sz="2000" dirty="0" smtClean="0"/>
              <a:t>, X = 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U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U, </a:t>
            </a:r>
            <a:r>
              <a:rPr lang="mr-IN" sz="2000" dirty="0" smtClean="0"/>
              <a:t>…</a:t>
            </a:r>
            <a:r>
              <a:rPr lang="en-US" sz="2000" dirty="0" smtClean="0"/>
              <a:t>, U S</a:t>
            </a:r>
            <a:r>
              <a:rPr lang="en-US" sz="2000" baseline="-25000" dirty="0" smtClean="0"/>
              <a:t>m</a:t>
            </a:r>
          </a:p>
          <a:p>
            <a:r>
              <a:rPr lang="en-US" sz="2000" dirty="0"/>
              <a:t>Set cover problem: find a set cover that has the minimum </a:t>
            </a:r>
            <a:r>
              <a:rPr lang="en-US" sz="2000" dirty="0" smtClean="0"/>
              <a:t>size</a:t>
            </a:r>
          </a:p>
          <a:p>
            <a:r>
              <a:rPr lang="en-US" sz="2000" dirty="0" smtClean="0"/>
              <a:t>Applications: </a:t>
            </a:r>
            <a:endParaRPr lang="en-US" sz="2000" dirty="0"/>
          </a:p>
          <a:p>
            <a:pPr lvl="1"/>
            <a:r>
              <a:rPr lang="en-US" sz="1800" dirty="0" smtClean="0"/>
              <a:t>m </a:t>
            </a:r>
            <a:r>
              <a:rPr lang="en-US" sz="1800" dirty="0"/>
              <a:t>available pieces of </a:t>
            </a:r>
            <a:r>
              <a:rPr lang="en-US" sz="1800" dirty="0" smtClean="0"/>
              <a:t>software.</a:t>
            </a:r>
            <a:endParaRPr lang="en-US" sz="1800" dirty="0"/>
          </a:p>
          <a:p>
            <a:pPr lvl="1"/>
            <a:r>
              <a:rPr lang="en-US" sz="1800" dirty="0" smtClean="0"/>
              <a:t>Set </a:t>
            </a:r>
            <a:r>
              <a:rPr lang="en-US" sz="1800" dirty="0"/>
              <a:t>X</a:t>
            </a:r>
            <a:r>
              <a:rPr lang="en-US" sz="1800" dirty="0" smtClean="0"/>
              <a:t> </a:t>
            </a:r>
            <a:r>
              <a:rPr lang="en-US" sz="1800" dirty="0"/>
              <a:t>of n capabilities that we would like our system to </a:t>
            </a:r>
            <a:r>
              <a:rPr lang="en-US" sz="1800" dirty="0" smtClean="0"/>
              <a:t>have.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 err="1" smtClean="0"/>
              <a:t>i-th</a:t>
            </a:r>
            <a:r>
              <a:rPr lang="en-US" sz="1800" dirty="0" smtClean="0"/>
              <a:t> </a:t>
            </a:r>
            <a:r>
              <a:rPr lang="en-US" sz="1800" dirty="0"/>
              <a:t>piece of software provides the set S</a:t>
            </a:r>
            <a:r>
              <a:rPr lang="en-US" sz="1800" baseline="-25000" dirty="0"/>
              <a:t>i</a:t>
            </a:r>
            <a:r>
              <a:rPr lang="en-US" sz="1800" dirty="0"/>
              <a:t> ⊆ </a:t>
            </a:r>
            <a:r>
              <a:rPr lang="en-US" sz="1800" dirty="0" smtClean="0"/>
              <a:t>X </a:t>
            </a:r>
            <a:r>
              <a:rPr lang="en-US" sz="1800" dirty="0"/>
              <a:t>of </a:t>
            </a:r>
            <a:r>
              <a:rPr lang="en-US" sz="1800" dirty="0" smtClean="0"/>
              <a:t>capabilities.</a:t>
            </a:r>
          </a:p>
          <a:p>
            <a:pPr lvl="1"/>
            <a:r>
              <a:rPr lang="en-US" sz="1800" dirty="0" smtClean="0"/>
              <a:t>Goal</a:t>
            </a:r>
            <a:r>
              <a:rPr lang="en-US" sz="1800" dirty="0"/>
              <a:t>: achieve all n capabilities using fewest pieces of software. </a:t>
            </a:r>
          </a:p>
        </p:txBody>
      </p:sp>
      <p:pic>
        <p:nvPicPr>
          <p:cNvPr id="7" name="Picture 6" descr="SetCover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33" y="4427910"/>
            <a:ext cx="4002478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6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3" y="1600200"/>
            <a:ext cx="8686801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 is an undirected graph </a:t>
            </a:r>
            <a:r>
              <a:rPr lang="en-US" sz="2400" dirty="0"/>
              <a:t>with edge cost </a:t>
            </a:r>
            <a:r>
              <a:rPr lang="en-US" sz="2400" dirty="0" smtClean="0"/>
              <a:t>c(u, v)</a:t>
            </a:r>
            <a:r>
              <a:rPr lang="en-US" sz="2400" baseline="-25000" dirty="0" smtClean="0"/>
              <a:t> </a:t>
            </a:r>
            <a:r>
              <a:rPr lang="en-US" sz="2400" dirty="0"/>
              <a:t>&gt; 0.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tour of G is a </a:t>
            </a:r>
            <a:r>
              <a:rPr lang="en-US" sz="2400" dirty="0" smtClean="0"/>
              <a:t>simple cycle </a:t>
            </a:r>
            <a:r>
              <a:rPr lang="en-US" sz="2400" dirty="0"/>
              <a:t>that includes every vertex of </a:t>
            </a:r>
            <a:r>
              <a:rPr lang="en-US" sz="2400" dirty="0" smtClean="0"/>
              <a:t>G.</a:t>
            </a:r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cost of a tour is the sum of </a:t>
            </a:r>
            <a:r>
              <a:rPr lang="en-US" sz="2400" dirty="0" smtClean="0"/>
              <a:t>the edge costs </a:t>
            </a:r>
            <a:r>
              <a:rPr lang="en-US" sz="2400" dirty="0"/>
              <a:t>on </a:t>
            </a:r>
            <a:r>
              <a:rPr lang="en-US" sz="2400" dirty="0" smtClean="0"/>
              <a:t>the tour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traveling salesperson problem is to </a:t>
            </a:r>
            <a:r>
              <a:rPr lang="en-US" sz="2400" dirty="0">
                <a:solidFill>
                  <a:srgbClr val="FF0000"/>
                </a:solidFill>
              </a:rPr>
              <a:t>find a tour of minimum cost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 descr="content_bbeeTSP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40" y="3740981"/>
            <a:ext cx="434897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1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95734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 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an undirected graph </a:t>
            </a:r>
            <a:r>
              <a:rPr lang="en-US" sz="2400" i="1" dirty="0"/>
              <a:t>G</a:t>
            </a:r>
            <a:r>
              <a:rPr lang="en-US" sz="2400" dirty="0"/>
              <a:t>, can the nodes be colored </a:t>
            </a:r>
            <a:r>
              <a:rPr lang="en-US" sz="2400" dirty="0" smtClean="0"/>
              <a:t>in k colors </a:t>
            </a:r>
            <a:r>
              <a:rPr lang="en-US" sz="2400" dirty="0"/>
              <a:t>so that no adjacent nodes have the same color?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70</a:t>
            </a:fld>
            <a:endParaRPr lang="en-US"/>
          </a:p>
        </p:txBody>
      </p:sp>
      <p:pic>
        <p:nvPicPr>
          <p:cNvPr id="8" name="Picture 7" descr="4-ColorU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96" y="2412612"/>
            <a:ext cx="5615713" cy="34747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1793" y="605577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A Four-Coloring Map of USA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779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9078"/>
            <a:ext cx="8522685" cy="51775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Schedule:</a:t>
            </a:r>
          </a:p>
          <a:p>
            <a:pPr lvl="1"/>
            <a:r>
              <a:rPr lang="en-US" sz="2000" dirty="0" smtClean="0"/>
              <a:t>Time: 13:30 </a:t>
            </a:r>
            <a:r>
              <a:rPr lang="mr-IN" sz="2000" dirty="0" smtClean="0"/>
              <a:t>–</a:t>
            </a:r>
            <a:r>
              <a:rPr lang="en-US" sz="2000" dirty="0" smtClean="0"/>
              <a:t> 16:00, Tuesday, 12/05</a:t>
            </a:r>
          </a:p>
          <a:p>
            <a:pPr lvl="1"/>
            <a:r>
              <a:rPr lang="en-US" sz="2000" dirty="0" smtClean="0"/>
              <a:t>Place: Classroom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Policies: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alculator and paper materials (e.g., lecture slides, notes, textbook) are allowed.</a:t>
            </a:r>
          </a:p>
          <a:p>
            <a:pPr lvl="1"/>
            <a:r>
              <a:rPr lang="en-US" sz="2000" dirty="0" smtClean="0"/>
              <a:t>Electronic devices (including smart phone, smart tablet, computer) are prohibited</a:t>
            </a: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Tips:</a:t>
            </a:r>
          </a:p>
          <a:p>
            <a:pPr lvl="1"/>
            <a:r>
              <a:rPr lang="en-US" sz="2000" dirty="0"/>
              <a:t>Summarize key </a:t>
            </a:r>
            <a:r>
              <a:rPr lang="en-US" sz="2000" dirty="0" smtClean="0"/>
              <a:t>points and organize notes to save time.</a:t>
            </a:r>
          </a:p>
          <a:p>
            <a:pPr lvl="1"/>
            <a:r>
              <a:rPr lang="en-US" sz="2000" dirty="0" smtClean="0"/>
              <a:t>Do spend much time on any one problem, and skip the one that is difficult to you.</a:t>
            </a:r>
          </a:p>
          <a:p>
            <a:pPr lvl="1"/>
            <a:r>
              <a:rPr lang="en-US" sz="2000" dirty="0" smtClean="0"/>
              <a:t>Double-check after finishing the paper.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9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548861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 e g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4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37943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 e g f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0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2608</Words>
  <Application>Microsoft Macintosh PowerPoint</Application>
  <PresentationFormat>On-screen Show (4:3)</PresentationFormat>
  <Paragraphs>1285</Paragraphs>
  <Slides>71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Office Theme</vt:lpstr>
      <vt:lpstr>Document</vt:lpstr>
      <vt:lpstr>Final Review_02</vt:lpstr>
      <vt:lpstr>Representation of Graph</vt:lpstr>
      <vt:lpstr>Depth-First Search</vt:lpstr>
      <vt:lpstr>Example: Depth-First Search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Breadth-First Search</vt:lpstr>
      <vt:lpstr>Example: BFS</vt:lpstr>
      <vt:lpstr>Example: BFS (cont.)</vt:lpstr>
      <vt:lpstr>Example: BFS (cont.)</vt:lpstr>
      <vt:lpstr>Example: BFS (cont.)</vt:lpstr>
      <vt:lpstr>Example: BFS (cont.)</vt:lpstr>
      <vt:lpstr>Example: BFS (cont.)</vt:lpstr>
      <vt:lpstr>Example: BFS (cont.)</vt:lpstr>
      <vt:lpstr>Example: BFS (cont.)</vt:lpstr>
      <vt:lpstr>Example: BFS (cont.)</vt:lpstr>
      <vt:lpstr>Example: BFS (cont.)</vt:lpstr>
      <vt:lpstr>DFS vs. BFS</vt:lpstr>
      <vt:lpstr>DFS vs. BFS (cont.)</vt:lpstr>
      <vt:lpstr>Minimum Spanning Tree</vt:lpstr>
      <vt:lpstr>Prim’s MST Algorithm</vt:lpstr>
      <vt:lpstr>Example</vt:lpstr>
      <vt:lpstr>Example (cont.)</vt:lpstr>
      <vt:lpstr>Example (cont.)</vt:lpstr>
      <vt:lpstr>Example (cont.)</vt:lpstr>
      <vt:lpstr>Example (cont.)</vt:lpstr>
      <vt:lpstr>Example (cont.)</vt:lpstr>
      <vt:lpstr>Example (cont.)</vt:lpstr>
      <vt:lpstr>Example (cont.)</vt:lpstr>
      <vt:lpstr>Shortest-Paths Problems</vt:lpstr>
      <vt:lpstr> Dijkstra’s Shortest Paths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Karp’s 21 NPC Problems</vt:lpstr>
      <vt:lpstr>0-1 Knapsack Problem</vt:lpstr>
      <vt:lpstr>Vertex Cover</vt:lpstr>
      <vt:lpstr>Set Cover</vt:lpstr>
      <vt:lpstr>Traveling Salesman Problem</vt:lpstr>
      <vt:lpstr>Graph Coloring</vt:lpstr>
      <vt:lpstr>Final Exam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14</cp:revision>
  <dcterms:created xsi:type="dcterms:W3CDTF">2016-08-15T16:38:04Z</dcterms:created>
  <dcterms:modified xsi:type="dcterms:W3CDTF">2017-11-30T21:19:24Z</dcterms:modified>
</cp:coreProperties>
</file>