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256" r:id="rId2"/>
    <p:sldId id="258" r:id="rId3"/>
    <p:sldId id="272" r:id="rId4"/>
    <p:sldId id="259" r:id="rId5"/>
    <p:sldId id="266" r:id="rId6"/>
    <p:sldId id="267" r:id="rId7"/>
    <p:sldId id="274" r:id="rId8"/>
    <p:sldId id="260" r:id="rId9"/>
    <p:sldId id="269" r:id="rId10"/>
    <p:sldId id="271" r:id="rId11"/>
    <p:sldId id="270" r:id="rId12"/>
    <p:sldId id="275" r:id="rId13"/>
    <p:sldId id="276" r:id="rId14"/>
    <p:sldId id="277" r:id="rId15"/>
    <p:sldId id="278" r:id="rId16"/>
    <p:sldId id="279" r:id="rId17"/>
    <p:sldId id="280" r:id="rId18"/>
    <p:sldId id="281" r:id="rId19"/>
    <p:sldId id="261" r:id="rId20"/>
    <p:sldId id="268"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96"/>
    <p:restoredTop sz="94631"/>
  </p:normalViewPr>
  <p:slideViewPr>
    <p:cSldViewPr snapToGrid="0" snapToObjects="1">
      <p:cViewPr varScale="1">
        <p:scale>
          <a:sx n="93" d="100"/>
          <a:sy n="93" d="100"/>
        </p:scale>
        <p:origin x="-83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A03974-1FF8-2F48-9B53-D143DFF6E675}" type="datetimeFigureOut">
              <a:rPr lang="en-US" smtClean="0"/>
              <a:t>9/26/17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5FB1B8C-E0FB-2D4A-9FEF-71F1AA940975}" type="slidenum">
              <a:rPr lang="en-US" smtClean="0"/>
              <a:t>‹#›</a:t>
            </a:fld>
            <a:endParaRPr lang="en-US"/>
          </a:p>
        </p:txBody>
      </p:sp>
    </p:spTree>
    <p:extLst>
      <p:ext uri="{BB962C8B-B14F-4D97-AF65-F5344CB8AC3E}">
        <p14:creationId xmlns:p14="http://schemas.microsoft.com/office/powerpoint/2010/main" val="29530812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698B4C-1712-A74A-8AAE-C793A3384825}" type="datetimeFigureOut">
              <a:rPr lang="en-US" smtClean="0"/>
              <a:t>9/26/17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C56E99-D368-7745-9A9E-61EB21359353}" type="slidenum">
              <a:rPr lang="en-US" smtClean="0"/>
              <a:t>‹#›</a:t>
            </a:fld>
            <a:endParaRPr lang="en-US"/>
          </a:p>
        </p:txBody>
      </p:sp>
    </p:spTree>
    <p:extLst>
      <p:ext uri="{BB962C8B-B14F-4D97-AF65-F5344CB8AC3E}">
        <p14:creationId xmlns:p14="http://schemas.microsoft.com/office/powerpoint/2010/main" val="16850680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B80024-E96F-F447-A296-A7117144A523}" type="slidenum">
              <a:rPr lang="en-US" altLang="en-US"/>
              <a:pPr/>
              <a:t>2</a:t>
            </a:fld>
            <a:endParaRPr lang="en-US" altLang="en-US"/>
          </a:p>
        </p:txBody>
      </p:sp>
      <p:sp>
        <p:nvSpPr>
          <p:cNvPr id="86018" name="Rectangle 1026"/>
          <p:cNvSpPr>
            <a:spLocks noGrp="1" noRot="1" noChangeAspect="1" noChangeArrowheads="1" noTextEdit="1"/>
          </p:cNvSpPr>
          <p:nvPr>
            <p:ph type="sldImg"/>
          </p:nvPr>
        </p:nvSpPr>
        <p:spPr>
          <a:ln/>
        </p:spPr>
      </p:sp>
      <p:sp>
        <p:nvSpPr>
          <p:cNvPr id="86019" name="Rectangle 1027"/>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12862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E162AD-23DE-A04F-BDE4-CB130F37081A}" type="datetime1">
              <a:rPr lang="en-US" smtClean="0"/>
              <a:t>9/26/17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448B6-F1B9-5748-85E5-359D81A0091F}" type="slidenum">
              <a:rPr lang="en-US" smtClean="0"/>
              <a:t>‹#›</a:t>
            </a:fld>
            <a:endParaRPr lang="en-US"/>
          </a:p>
        </p:txBody>
      </p:sp>
    </p:spTree>
    <p:extLst>
      <p:ext uri="{BB962C8B-B14F-4D97-AF65-F5344CB8AC3E}">
        <p14:creationId xmlns:p14="http://schemas.microsoft.com/office/powerpoint/2010/main" val="3603716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3DFA5F-B6FE-324C-A5A5-2EB55A8D8D33}" type="datetime1">
              <a:rPr lang="en-US" smtClean="0"/>
              <a:t>9/26/17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448B6-F1B9-5748-85E5-359D81A0091F}" type="slidenum">
              <a:rPr lang="en-US" smtClean="0"/>
              <a:t>‹#›</a:t>
            </a:fld>
            <a:endParaRPr lang="en-US"/>
          </a:p>
        </p:txBody>
      </p:sp>
    </p:spTree>
    <p:extLst>
      <p:ext uri="{BB962C8B-B14F-4D97-AF65-F5344CB8AC3E}">
        <p14:creationId xmlns:p14="http://schemas.microsoft.com/office/powerpoint/2010/main" val="4162275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96ABE7-DAB4-344A-BC8D-91BE2FC394F9}" type="datetime1">
              <a:rPr lang="en-US" smtClean="0"/>
              <a:t>9/26/17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448B6-F1B9-5748-85E5-359D81A0091F}" type="slidenum">
              <a:rPr lang="en-US" smtClean="0"/>
              <a:t>‹#›</a:t>
            </a:fld>
            <a:endParaRPr lang="en-US"/>
          </a:p>
        </p:txBody>
      </p:sp>
    </p:spTree>
    <p:extLst>
      <p:ext uri="{BB962C8B-B14F-4D97-AF65-F5344CB8AC3E}">
        <p14:creationId xmlns:p14="http://schemas.microsoft.com/office/powerpoint/2010/main" val="4265032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DABF13-7285-8B4A-94A2-941A5C32FE0B}" type="datetime1">
              <a:rPr lang="en-US" smtClean="0"/>
              <a:t>9/26/17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448B6-F1B9-5748-85E5-359D81A0091F}" type="slidenum">
              <a:rPr lang="en-US" smtClean="0"/>
              <a:t>‹#›</a:t>
            </a:fld>
            <a:endParaRPr lang="en-US"/>
          </a:p>
        </p:txBody>
      </p:sp>
    </p:spTree>
    <p:extLst>
      <p:ext uri="{BB962C8B-B14F-4D97-AF65-F5344CB8AC3E}">
        <p14:creationId xmlns:p14="http://schemas.microsoft.com/office/powerpoint/2010/main" val="439817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E9F1CE-AADD-E34B-816A-22C7A7E2C42A}" type="datetime1">
              <a:rPr lang="en-US" smtClean="0"/>
              <a:t>9/26/17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448B6-F1B9-5748-85E5-359D81A0091F}" type="slidenum">
              <a:rPr lang="en-US" smtClean="0"/>
              <a:t>‹#›</a:t>
            </a:fld>
            <a:endParaRPr lang="en-US"/>
          </a:p>
        </p:txBody>
      </p:sp>
    </p:spTree>
    <p:extLst>
      <p:ext uri="{BB962C8B-B14F-4D97-AF65-F5344CB8AC3E}">
        <p14:creationId xmlns:p14="http://schemas.microsoft.com/office/powerpoint/2010/main" val="2807254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3545DB-0487-564E-8BD6-534B598E139C}" type="datetime1">
              <a:rPr lang="en-US" smtClean="0"/>
              <a:t>9/26/17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8448B6-F1B9-5748-85E5-359D81A0091F}" type="slidenum">
              <a:rPr lang="en-US" smtClean="0"/>
              <a:t>‹#›</a:t>
            </a:fld>
            <a:endParaRPr lang="en-US"/>
          </a:p>
        </p:txBody>
      </p:sp>
    </p:spTree>
    <p:extLst>
      <p:ext uri="{BB962C8B-B14F-4D97-AF65-F5344CB8AC3E}">
        <p14:creationId xmlns:p14="http://schemas.microsoft.com/office/powerpoint/2010/main" val="96126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6C520C-462A-6A4F-BAD1-8ECE2961F7AB}" type="datetime1">
              <a:rPr lang="en-US" smtClean="0"/>
              <a:t>9/26/17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8448B6-F1B9-5748-85E5-359D81A0091F}" type="slidenum">
              <a:rPr lang="en-US" smtClean="0"/>
              <a:t>‹#›</a:t>
            </a:fld>
            <a:endParaRPr lang="en-US"/>
          </a:p>
        </p:txBody>
      </p:sp>
    </p:spTree>
    <p:extLst>
      <p:ext uri="{BB962C8B-B14F-4D97-AF65-F5344CB8AC3E}">
        <p14:creationId xmlns:p14="http://schemas.microsoft.com/office/powerpoint/2010/main" val="596884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8F86B6-F728-4A43-BCA0-6706A3BEB273}" type="datetime1">
              <a:rPr lang="en-US" smtClean="0"/>
              <a:t>9/26/17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8448B6-F1B9-5748-85E5-359D81A0091F}" type="slidenum">
              <a:rPr lang="en-US" smtClean="0"/>
              <a:t>‹#›</a:t>
            </a:fld>
            <a:endParaRPr lang="en-US"/>
          </a:p>
        </p:txBody>
      </p:sp>
    </p:spTree>
    <p:extLst>
      <p:ext uri="{BB962C8B-B14F-4D97-AF65-F5344CB8AC3E}">
        <p14:creationId xmlns:p14="http://schemas.microsoft.com/office/powerpoint/2010/main" val="3047943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DBD92B-E2DA-5A4F-A660-B3C0124809F2}" type="datetime1">
              <a:rPr lang="en-US" smtClean="0"/>
              <a:t>9/26/17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8448B6-F1B9-5748-85E5-359D81A0091F}" type="slidenum">
              <a:rPr lang="en-US" smtClean="0"/>
              <a:t>‹#›</a:t>
            </a:fld>
            <a:endParaRPr lang="en-US"/>
          </a:p>
        </p:txBody>
      </p:sp>
    </p:spTree>
    <p:extLst>
      <p:ext uri="{BB962C8B-B14F-4D97-AF65-F5344CB8AC3E}">
        <p14:creationId xmlns:p14="http://schemas.microsoft.com/office/powerpoint/2010/main" val="2176095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FB5234-1ACB-1F4E-8E3C-369E45FAE018}" type="datetime1">
              <a:rPr lang="en-US" smtClean="0"/>
              <a:t>9/26/17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8448B6-F1B9-5748-85E5-359D81A0091F}" type="slidenum">
              <a:rPr lang="en-US" smtClean="0"/>
              <a:t>‹#›</a:t>
            </a:fld>
            <a:endParaRPr lang="en-US"/>
          </a:p>
        </p:txBody>
      </p:sp>
    </p:spTree>
    <p:extLst>
      <p:ext uri="{BB962C8B-B14F-4D97-AF65-F5344CB8AC3E}">
        <p14:creationId xmlns:p14="http://schemas.microsoft.com/office/powerpoint/2010/main" val="1409781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F8250C-68E3-DE4B-AA1F-93607787CFCF}" type="datetime1">
              <a:rPr lang="en-US" smtClean="0"/>
              <a:t>9/26/17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8448B6-F1B9-5748-85E5-359D81A0091F}" type="slidenum">
              <a:rPr lang="en-US" smtClean="0"/>
              <a:t>‹#›</a:t>
            </a:fld>
            <a:endParaRPr lang="en-US"/>
          </a:p>
        </p:txBody>
      </p:sp>
    </p:spTree>
    <p:extLst>
      <p:ext uri="{BB962C8B-B14F-4D97-AF65-F5344CB8AC3E}">
        <p14:creationId xmlns:p14="http://schemas.microsoft.com/office/powerpoint/2010/main" val="34228243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66078"/>
            <a:ext cx="7063815"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497478"/>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a:cs typeface="Arial"/>
              </a:defRPr>
            </a:lvl1pPr>
          </a:lstStyle>
          <a:p>
            <a:fld id="{A893267A-6D40-524E-BB2A-F385AC045411}" type="datetime1">
              <a:rPr lang="en-US" smtClean="0"/>
              <a:t>9/26/17</a:t>
            </a:fld>
            <a:endParaRPr lang="en-US" dirty="0"/>
          </a:p>
        </p:txBody>
      </p:sp>
      <p:sp>
        <p:nvSpPr>
          <p:cNvPr id="5" name="Footer Placeholder 4"/>
          <p:cNvSpPr>
            <a:spLocks noGrp="1"/>
          </p:cNvSpPr>
          <p:nvPr>
            <p:ph type="ftr" sz="quarter" idx="3"/>
          </p:nvPr>
        </p:nvSpPr>
        <p:spPr>
          <a:xfrm>
            <a:off x="3124200" y="6497478"/>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en-US" dirty="0"/>
          </a:p>
        </p:txBody>
      </p:sp>
      <p:sp>
        <p:nvSpPr>
          <p:cNvPr id="6" name="Slide Number Placeholder 5"/>
          <p:cNvSpPr>
            <a:spLocks noGrp="1"/>
          </p:cNvSpPr>
          <p:nvPr>
            <p:ph type="sldNum" sz="quarter" idx="4"/>
          </p:nvPr>
        </p:nvSpPr>
        <p:spPr>
          <a:xfrm>
            <a:off x="6846285" y="6486622"/>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708448B6-F1B9-5748-85E5-359D81A0091F}" type="slidenum">
              <a:rPr lang="en-US" smtClean="0"/>
              <a:pPr/>
              <a:t>‹#›</a:t>
            </a:fld>
            <a:endParaRPr lang="en-US" dirty="0"/>
          </a:p>
        </p:txBody>
      </p:sp>
      <p:sp>
        <p:nvSpPr>
          <p:cNvPr id="7" name="Rectangle 3"/>
          <p:cNvSpPr>
            <a:spLocks noChangeArrowheads="1"/>
          </p:cNvSpPr>
          <p:nvPr userDrawn="1"/>
        </p:nvSpPr>
        <p:spPr bwMode="auto">
          <a:xfrm>
            <a:off x="287338" y="1305424"/>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p>
            <a:endParaRPr lang="zh-CN" altLang="en-US"/>
          </a:p>
        </p:txBody>
      </p:sp>
      <p:pic>
        <p:nvPicPr>
          <p:cNvPr id="9" name="Picture 8" descr="GSU Logo.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604358" y="0"/>
            <a:ext cx="1540584" cy="1316736"/>
          </a:xfrm>
          <a:prstGeom prst="rect">
            <a:avLst/>
          </a:prstGeom>
        </p:spPr>
      </p:pic>
      <p:sp>
        <p:nvSpPr>
          <p:cNvPr id="10" name="Rectangle 4"/>
          <p:cNvSpPr>
            <a:spLocks noChangeArrowheads="1"/>
          </p:cNvSpPr>
          <p:nvPr userDrawn="1"/>
        </p:nvSpPr>
        <p:spPr bwMode="auto">
          <a:xfrm>
            <a:off x="4826000" y="6477000"/>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p>
            <a:endParaRPr lang="zh-CN" altLang="en-US"/>
          </a:p>
        </p:txBody>
      </p:sp>
    </p:spTree>
    <p:extLst>
      <p:ext uri="{BB962C8B-B14F-4D97-AF65-F5344CB8AC3E}">
        <p14:creationId xmlns:p14="http://schemas.microsoft.com/office/powerpoint/2010/main" val="798925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36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Dynamic Programming_1</a:t>
            </a:r>
            <a:endParaRPr lang="en-US" dirty="0"/>
          </a:p>
        </p:txBody>
      </p:sp>
      <p:sp>
        <p:nvSpPr>
          <p:cNvPr id="4" name="Subtitle 2"/>
          <p:cNvSpPr>
            <a:spLocks noGrp="1"/>
          </p:cNvSpPr>
          <p:nvPr>
            <p:ph type="subTitle" idx="1"/>
          </p:nvPr>
        </p:nvSpPr>
        <p:spPr>
          <a:xfrm>
            <a:off x="1371600" y="3886200"/>
            <a:ext cx="6400800" cy="1752600"/>
          </a:xfrm>
        </p:spPr>
        <p:txBody>
          <a:bodyPr>
            <a:normAutofit/>
          </a:bodyPr>
          <a:lstStyle/>
          <a:p>
            <a:r>
              <a:rPr lang="en-US" sz="2400" dirty="0">
                <a:solidFill>
                  <a:schemeClr val="tx1"/>
                </a:solidFill>
              </a:rPr>
              <a:t>Instructor: Dr. Wei (Lisa) Li</a:t>
            </a:r>
          </a:p>
          <a:p>
            <a:r>
              <a:rPr lang="en-US" sz="2400" dirty="0">
                <a:solidFill>
                  <a:schemeClr val="tx1"/>
                </a:solidFill>
              </a:rPr>
              <a:t>Department of Computer Science, GSU</a:t>
            </a:r>
          </a:p>
          <a:p>
            <a:endParaRPr lang="en-US" sz="2400" dirty="0">
              <a:solidFill>
                <a:schemeClr val="tx1"/>
              </a:solidFill>
            </a:endParaRPr>
          </a:p>
          <a:p>
            <a:endParaRPr lang="en-US" sz="2400" dirty="0"/>
          </a:p>
        </p:txBody>
      </p:sp>
      <p:sp>
        <p:nvSpPr>
          <p:cNvPr id="3" name="Slide Number Placeholder 2"/>
          <p:cNvSpPr>
            <a:spLocks noGrp="1"/>
          </p:cNvSpPr>
          <p:nvPr>
            <p:ph type="sldNum" sz="quarter" idx="12"/>
          </p:nvPr>
        </p:nvSpPr>
        <p:spPr/>
        <p:txBody>
          <a:bodyPr/>
          <a:lstStyle/>
          <a:p>
            <a:fld id="{708448B6-F1B9-5748-85E5-359D81A0091F}" type="slidenum">
              <a:rPr lang="en-US" smtClean="0"/>
              <a:t>1</a:t>
            </a:fld>
            <a:endParaRPr lang="en-US"/>
          </a:p>
        </p:txBody>
      </p:sp>
    </p:spTree>
    <p:extLst>
      <p:ext uri="{BB962C8B-B14F-4D97-AF65-F5344CB8AC3E}">
        <p14:creationId xmlns:p14="http://schemas.microsoft.com/office/powerpoint/2010/main" val="5681717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26"/>
          <p:cNvSpPr>
            <a:spLocks noGrp="1" noChangeArrowheads="1"/>
          </p:cNvSpPr>
          <p:nvPr>
            <p:ph type="title"/>
          </p:nvPr>
        </p:nvSpPr>
        <p:spPr/>
        <p:txBody>
          <a:bodyPr>
            <a:normAutofit fontScale="90000"/>
          </a:bodyPr>
          <a:lstStyle/>
          <a:p>
            <a:r>
              <a:rPr lang="en-US" altLang="en-US" dirty="0"/>
              <a:t>DP Table </a:t>
            </a:r>
            <a:r>
              <a:rPr lang="en-US" altLang="en-US" dirty="0" smtClean="0"/>
              <a:t>for Length of LCS (cont.)</a:t>
            </a:r>
            <a:endParaRPr lang="en-US" altLang="en-US" dirty="0"/>
          </a:p>
        </p:txBody>
      </p:sp>
      <p:grpSp>
        <p:nvGrpSpPr>
          <p:cNvPr id="6" name="Group 5"/>
          <p:cNvGrpSpPr/>
          <p:nvPr/>
        </p:nvGrpSpPr>
        <p:grpSpPr>
          <a:xfrm>
            <a:off x="4075246" y="1369421"/>
            <a:ext cx="4492558" cy="5005410"/>
            <a:chOff x="3777070" y="1369421"/>
            <a:chExt cx="4492558" cy="5005410"/>
          </a:xfrm>
        </p:grpSpPr>
        <p:sp>
          <p:nvSpPr>
            <p:cNvPr id="3" name="TextBox 2"/>
            <p:cNvSpPr txBox="1"/>
            <p:nvPr/>
          </p:nvSpPr>
          <p:spPr>
            <a:xfrm>
              <a:off x="4327176" y="1369421"/>
              <a:ext cx="3886763" cy="400110"/>
            </a:xfrm>
            <a:prstGeom prst="rect">
              <a:avLst/>
            </a:prstGeom>
            <a:noFill/>
          </p:spPr>
          <p:txBody>
            <a:bodyPr wrap="square" rtlCol="0">
              <a:spAutoFit/>
            </a:bodyPr>
            <a:lstStyle/>
            <a:p>
              <a:r>
                <a:rPr lang="en-US" sz="2000" i="1" dirty="0" smtClean="0">
                  <a:latin typeface="Arial"/>
                  <a:cs typeface="Arial"/>
                </a:rPr>
                <a:t>j</a:t>
              </a:r>
              <a:r>
                <a:rPr lang="en-US" sz="2000" dirty="0" smtClean="0">
                  <a:latin typeface="Arial"/>
                  <a:cs typeface="Arial"/>
                </a:rPr>
                <a:t>   0     1      2     3      4     5      6</a:t>
              </a:r>
              <a:endParaRPr lang="en-US" sz="2000" dirty="0">
                <a:latin typeface="Arial"/>
                <a:cs typeface="Arial"/>
              </a:endParaRPr>
            </a:p>
          </p:txBody>
        </p:sp>
        <p:grpSp>
          <p:nvGrpSpPr>
            <p:cNvPr id="5" name="Group 4"/>
            <p:cNvGrpSpPr/>
            <p:nvPr/>
          </p:nvGrpSpPr>
          <p:grpSpPr>
            <a:xfrm>
              <a:off x="3777070" y="1689437"/>
              <a:ext cx="4492558" cy="4685394"/>
              <a:chOff x="2504567" y="1686359"/>
              <a:chExt cx="4492558" cy="4685394"/>
            </a:xfrm>
          </p:grpSpPr>
          <p:grpSp>
            <p:nvGrpSpPr>
              <p:cNvPr id="2" name="Group 1"/>
              <p:cNvGrpSpPr/>
              <p:nvPr/>
            </p:nvGrpSpPr>
            <p:grpSpPr>
              <a:xfrm>
                <a:off x="2855556" y="1686359"/>
                <a:ext cx="4141569" cy="4685394"/>
                <a:chOff x="2889989" y="1858683"/>
                <a:chExt cx="4141569" cy="4685394"/>
              </a:xfrm>
            </p:grpSpPr>
            <p:sp>
              <p:nvSpPr>
                <p:cNvPr id="70" name="Rectangle 3"/>
                <p:cNvSpPr>
                  <a:spLocks noChangeArrowheads="1"/>
                </p:cNvSpPr>
                <p:nvPr/>
              </p:nvSpPr>
              <p:spPr bwMode="auto">
                <a:xfrm>
                  <a:off x="32860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1" name="Rectangle 4"/>
                <p:cNvSpPr>
                  <a:spLocks noChangeArrowheads="1"/>
                </p:cNvSpPr>
                <p:nvPr/>
              </p:nvSpPr>
              <p:spPr bwMode="auto">
                <a:xfrm>
                  <a:off x="38194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2" name="Rectangle 5"/>
                <p:cNvSpPr>
                  <a:spLocks noChangeArrowheads="1"/>
                </p:cNvSpPr>
                <p:nvPr/>
              </p:nvSpPr>
              <p:spPr bwMode="auto">
                <a:xfrm>
                  <a:off x="43528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3" name="Rectangle 6"/>
                <p:cNvSpPr>
                  <a:spLocks noChangeArrowheads="1"/>
                </p:cNvSpPr>
                <p:nvPr/>
              </p:nvSpPr>
              <p:spPr bwMode="auto">
                <a:xfrm>
                  <a:off x="48862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4" name="Rectangle 7"/>
                <p:cNvSpPr>
                  <a:spLocks noChangeArrowheads="1"/>
                </p:cNvSpPr>
                <p:nvPr/>
              </p:nvSpPr>
              <p:spPr bwMode="auto">
                <a:xfrm>
                  <a:off x="54196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5" name="Rectangle 8"/>
                <p:cNvSpPr>
                  <a:spLocks noChangeArrowheads="1"/>
                </p:cNvSpPr>
                <p:nvPr/>
              </p:nvSpPr>
              <p:spPr bwMode="auto">
                <a:xfrm>
                  <a:off x="59530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6" name="Rectangle 10"/>
                <p:cNvSpPr>
                  <a:spLocks noChangeArrowheads="1"/>
                </p:cNvSpPr>
                <p:nvPr/>
              </p:nvSpPr>
              <p:spPr bwMode="auto">
                <a:xfrm>
                  <a:off x="32860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7" name="Rectangle 11"/>
                <p:cNvSpPr>
                  <a:spLocks noChangeArrowheads="1"/>
                </p:cNvSpPr>
                <p:nvPr/>
              </p:nvSpPr>
              <p:spPr bwMode="auto">
                <a:xfrm>
                  <a:off x="38194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8" name="Rectangle 12"/>
                <p:cNvSpPr>
                  <a:spLocks noChangeArrowheads="1"/>
                </p:cNvSpPr>
                <p:nvPr/>
              </p:nvSpPr>
              <p:spPr bwMode="auto">
                <a:xfrm>
                  <a:off x="43528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 name="Rectangle 13"/>
                <p:cNvSpPr>
                  <a:spLocks noChangeArrowheads="1"/>
                </p:cNvSpPr>
                <p:nvPr/>
              </p:nvSpPr>
              <p:spPr bwMode="auto">
                <a:xfrm>
                  <a:off x="48862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0" name="Rectangle 14"/>
                <p:cNvSpPr>
                  <a:spLocks noChangeArrowheads="1"/>
                </p:cNvSpPr>
                <p:nvPr/>
              </p:nvSpPr>
              <p:spPr bwMode="auto">
                <a:xfrm>
                  <a:off x="54196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 name="Rectangle 15"/>
                <p:cNvSpPr>
                  <a:spLocks noChangeArrowheads="1"/>
                </p:cNvSpPr>
                <p:nvPr/>
              </p:nvSpPr>
              <p:spPr bwMode="auto">
                <a:xfrm>
                  <a:off x="59530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 name="Rectangle 17"/>
                <p:cNvSpPr>
                  <a:spLocks noChangeArrowheads="1"/>
                </p:cNvSpPr>
                <p:nvPr/>
              </p:nvSpPr>
              <p:spPr bwMode="auto">
                <a:xfrm>
                  <a:off x="32860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3" name="Rectangle 18"/>
                <p:cNvSpPr>
                  <a:spLocks noChangeArrowheads="1"/>
                </p:cNvSpPr>
                <p:nvPr/>
              </p:nvSpPr>
              <p:spPr bwMode="auto">
                <a:xfrm>
                  <a:off x="38194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 name="Rectangle 19"/>
                <p:cNvSpPr>
                  <a:spLocks noChangeArrowheads="1"/>
                </p:cNvSpPr>
                <p:nvPr/>
              </p:nvSpPr>
              <p:spPr bwMode="auto">
                <a:xfrm>
                  <a:off x="43528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5" name="Rectangle 20"/>
                <p:cNvSpPr>
                  <a:spLocks noChangeArrowheads="1"/>
                </p:cNvSpPr>
                <p:nvPr/>
              </p:nvSpPr>
              <p:spPr bwMode="auto">
                <a:xfrm>
                  <a:off x="48862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6" name="Rectangle 21"/>
                <p:cNvSpPr>
                  <a:spLocks noChangeArrowheads="1"/>
                </p:cNvSpPr>
                <p:nvPr/>
              </p:nvSpPr>
              <p:spPr bwMode="auto">
                <a:xfrm>
                  <a:off x="54196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7" name="Rectangle 22"/>
                <p:cNvSpPr>
                  <a:spLocks noChangeArrowheads="1"/>
                </p:cNvSpPr>
                <p:nvPr/>
              </p:nvSpPr>
              <p:spPr bwMode="auto">
                <a:xfrm>
                  <a:off x="59530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8" name="Rectangle 24"/>
                <p:cNvSpPr>
                  <a:spLocks noChangeArrowheads="1"/>
                </p:cNvSpPr>
                <p:nvPr/>
              </p:nvSpPr>
              <p:spPr bwMode="auto">
                <a:xfrm>
                  <a:off x="32860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 name="Rectangle 25"/>
                <p:cNvSpPr>
                  <a:spLocks noChangeArrowheads="1"/>
                </p:cNvSpPr>
                <p:nvPr/>
              </p:nvSpPr>
              <p:spPr bwMode="auto">
                <a:xfrm>
                  <a:off x="38194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 name="Rectangle 26"/>
                <p:cNvSpPr>
                  <a:spLocks noChangeArrowheads="1"/>
                </p:cNvSpPr>
                <p:nvPr/>
              </p:nvSpPr>
              <p:spPr bwMode="auto">
                <a:xfrm>
                  <a:off x="43528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 name="Rectangle 27"/>
                <p:cNvSpPr>
                  <a:spLocks noChangeArrowheads="1"/>
                </p:cNvSpPr>
                <p:nvPr/>
              </p:nvSpPr>
              <p:spPr bwMode="auto">
                <a:xfrm>
                  <a:off x="48862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 name="Rectangle 28"/>
                <p:cNvSpPr>
                  <a:spLocks noChangeArrowheads="1"/>
                </p:cNvSpPr>
                <p:nvPr/>
              </p:nvSpPr>
              <p:spPr bwMode="auto">
                <a:xfrm>
                  <a:off x="54196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 name="Rectangle 29"/>
                <p:cNvSpPr>
                  <a:spLocks noChangeArrowheads="1"/>
                </p:cNvSpPr>
                <p:nvPr/>
              </p:nvSpPr>
              <p:spPr bwMode="auto">
                <a:xfrm>
                  <a:off x="59530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4" name="Rectangle 31"/>
                <p:cNvSpPr>
                  <a:spLocks noChangeArrowheads="1"/>
                </p:cNvSpPr>
                <p:nvPr/>
              </p:nvSpPr>
              <p:spPr bwMode="auto">
                <a:xfrm>
                  <a:off x="32860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5" name="Rectangle 32"/>
                <p:cNvSpPr>
                  <a:spLocks noChangeArrowheads="1"/>
                </p:cNvSpPr>
                <p:nvPr/>
              </p:nvSpPr>
              <p:spPr bwMode="auto">
                <a:xfrm>
                  <a:off x="38194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6" name="Rectangle 33"/>
                <p:cNvSpPr>
                  <a:spLocks noChangeArrowheads="1"/>
                </p:cNvSpPr>
                <p:nvPr/>
              </p:nvSpPr>
              <p:spPr bwMode="auto">
                <a:xfrm>
                  <a:off x="43528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7" name="Rectangle 34"/>
                <p:cNvSpPr>
                  <a:spLocks noChangeArrowheads="1"/>
                </p:cNvSpPr>
                <p:nvPr/>
              </p:nvSpPr>
              <p:spPr bwMode="auto">
                <a:xfrm>
                  <a:off x="48862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8" name="Rectangle 35"/>
                <p:cNvSpPr>
                  <a:spLocks noChangeArrowheads="1"/>
                </p:cNvSpPr>
                <p:nvPr/>
              </p:nvSpPr>
              <p:spPr bwMode="auto">
                <a:xfrm>
                  <a:off x="54196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9" name="Rectangle 36"/>
                <p:cNvSpPr>
                  <a:spLocks noChangeArrowheads="1"/>
                </p:cNvSpPr>
                <p:nvPr/>
              </p:nvSpPr>
              <p:spPr bwMode="auto">
                <a:xfrm>
                  <a:off x="59530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0" name="Rectangle 38"/>
                <p:cNvSpPr>
                  <a:spLocks noChangeArrowheads="1"/>
                </p:cNvSpPr>
                <p:nvPr/>
              </p:nvSpPr>
              <p:spPr bwMode="auto">
                <a:xfrm>
                  <a:off x="32860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 name="Rectangle 39"/>
                <p:cNvSpPr>
                  <a:spLocks noChangeArrowheads="1"/>
                </p:cNvSpPr>
                <p:nvPr/>
              </p:nvSpPr>
              <p:spPr bwMode="auto">
                <a:xfrm>
                  <a:off x="38194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 name="Rectangle 40"/>
                <p:cNvSpPr>
                  <a:spLocks noChangeArrowheads="1"/>
                </p:cNvSpPr>
                <p:nvPr/>
              </p:nvSpPr>
              <p:spPr bwMode="auto">
                <a:xfrm>
                  <a:off x="43528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 name="Rectangle 41"/>
                <p:cNvSpPr>
                  <a:spLocks noChangeArrowheads="1"/>
                </p:cNvSpPr>
                <p:nvPr/>
              </p:nvSpPr>
              <p:spPr bwMode="auto">
                <a:xfrm>
                  <a:off x="48862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4" name="Rectangle 42"/>
                <p:cNvSpPr>
                  <a:spLocks noChangeArrowheads="1"/>
                </p:cNvSpPr>
                <p:nvPr/>
              </p:nvSpPr>
              <p:spPr bwMode="auto">
                <a:xfrm>
                  <a:off x="54196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5" name="Rectangle 43"/>
                <p:cNvSpPr>
                  <a:spLocks noChangeArrowheads="1"/>
                </p:cNvSpPr>
                <p:nvPr/>
              </p:nvSpPr>
              <p:spPr bwMode="auto">
                <a:xfrm>
                  <a:off x="59530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6" name="Rectangle 45"/>
                <p:cNvSpPr>
                  <a:spLocks noChangeArrowheads="1"/>
                </p:cNvSpPr>
                <p:nvPr/>
              </p:nvSpPr>
              <p:spPr bwMode="auto">
                <a:xfrm>
                  <a:off x="32860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7" name="Rectangle 46"/>
                <p:cNvSpPr>
                  <a:spLocks noChangeArrowheads="1"/>
                </p:cNvSpPr>
                <p:nvPr/>
              </p:nvSpPr>
              <p:spPr bwMode="auto">
                <a:xfrm>
                  <a:off x="38194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8" name="Rectangle 47"/>
                <p:cNvSpPr>
                  <a:spLocks noChangeArrowheads="1"/>
                </p:cNvSpPr>
                <p:nvPr/>
              </p:nvSpPr>
              <p:spPr bwMode="auto">
                <a:xfrm>
                  <a:off x="43528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9" name="Rectangle 48"/>
                <p:cNvSpPr>
                  <a:spLocks noChangeArrowheads="1"/>
                </p:cNvSpPr>
                <p:nvPr/>
              </p:nvSpPr>
              <p:spPr bwMode="auto">
                <a:xfrm>
                  <a:off x="48862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0" name="Rectangle 49"/>
                <p:cNvSpPr>
                  <a:spLocks noChangeArrowheads="1"/>
                </p:cNvSpPr>
                <p:nvPr/>
              </p:nvSpPr>
              <p:spPr bwMode="auto">
                <a:xfrm>
                  <a:off x="54196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1" name="Rectangle 50"/>
                <p:cNvSpPr>
                  <a:spLocks noChangeArrowheads="1"/>
                </p:cNvSpPr>
                <p:nvPr/>
              </p:nvSpPr>
              <p:spPr bwMode="auto">
                <a:xfrm>
                  <a:off x="59530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 name="Text Box 59"/>
                <p:cNvSpPr txBox="1">
                  <a:spLocks noChangeArrowheads="1"/>
                </p:cNvSpPr>
                <p:nvPr/>
              </p:nvSpPr>
              <p:spPr bwMode="auto">
                <a:xfrm>
                  <a:off x="3286097" y="1858683"/>
                  <a:ext cx="3724095" cy="400110"/>
                </a:xfrm>
                <a:prstGeom prst="rect">
                  <a:avLst/>
                </a:prstGeom>
                <a:noFill/>
                <a:ln>
                  <a:noFill/>
                </a:ln>
                <a:effectLst/>
                <a:extLst>
                  <a:ext uri="{909E8E84-426E-40dd-AFC4-6F175D3DCCD1}">
                    <a14:hiddenFill xmlns:a14="http://schemas.microsoft.com/office/drawing/2010/main">
                      <a:solidFill>
                        <a:schemeClr val="folHlink">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2000" b="1" dirty="0" smtClean="0">
                      <a:latin typeface="Arial"/>
                      <a:cs typeface="Arial"/>
                    </a:rPr>
                    <a:t> Y     B     D     C     A     B     A</a:t>
                  </a:r>
                  <a:endParaRPr lang="en-US" altLang="en-US" sz="2000" b="1" dirty="0">
                    <a:latin typeface="Arial"/>
                    <a:cs typeface="Arial"/>
                  </a:endParaRPr>
                </a:p>
              </p:txBody>
            </p:sp>
            <p:sp>
              <p:nvSpPr>
                <p:cNvPr id="113" name="Text Box 60"/>
                <p:cNvSpPr txBox="1">
                  <a:spLocks noChangeArrowheads="1"/>
                </p:cNvSpPr>
                <p:nvPr/>
              </p:nvSpPr>
              <p:spPr bwMode="auto">
                <a:xfrm>
                  <a:off x="2889989" y="2375412"/>
                  <a:ext cx="381000" cy="4113947"/>
                </a:xfrm>
                <a:prstGeom prst="rect">
                  <a:avLst/>
                </a:prstGeom>
                <a:noFill/>
                <a:ln>
                  <a:noFill/>
                </a:ln>
                <a:effectLst/>
                <a:extLst>
                  <a:ext uri="{909E8E84-426E-40dd-AFC4-6F175D3DCCD1}">
                    <a14:hiddenFill xmlns:a14="http://schemas.microsoft.com/office/drawing/2010/main">
                      <a:solidFill>
                        <a:schemeClr val="folHlink">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120000"/>
                    </a:lnSpc>
                    <a:spcBef>
                      <a:spcPts val="600"/>
                    </a:spcBef>
                    <a:spcAft>
                      <a:spcPts val="600"/>
                    </a:spcAft>
                  </a:pPr>
                  <a:r>
                    <a:rPr lang="en-US" altLang="en-US" sz="2000" b="1" dirty="0" smtClean="0">
                      <a:latin typeface="Arial"/>
                      <a:cs typeface="Arial"/>
                    </a:rPr>
                    <a:t>X</a:t>
                  </a:r>
                </a:p>
                <a:p>
                  <a:pPr algn="ctr">
                    <a:lnSpc>
                      <a:spcPct val="120000"/>
                    </a:lnSpc>
                    <a:spcBef>
                      <a:spcPts val="600"/>
                    </a:spcBef>
                    <a:spcAft>
                      <a:spcPts val="600"/>
                    </a:spcAft>
                  </a:pPr>
                  <a:r>
                    <a:rPr lang="en-US" altLang="en-US" sz="2000" b="1" dirty="0" smtClean="0">
                      <a:latin typeface="Arial"/>
                      <a:cs typeface="Arial"/>
                    </a:rPr>
                    <a:t>A</a:t>
                  </a:r>
                </a:p>
                <a:p>
                  <a:pPr algn="ctr">
                    <a:lnSpc>
                      <a:spcPct val="120000"/>
                    </a:lnSpc>
                    <a:spcBef>
                      <a:spcPts val="600"/>
                    </a:spcBef>
                    <a:spcAft>
                      <a:spcPts val="600"/>
                    </a:spcAft>
                  </a:pPr>
                  <a:r>
                    <a:rPr lang="en-US" altLang="en-US" sz="2000" b="1" dirty="0" smtClean="0">
                      <a:latin typeface="Arial"/>
                      <a:cs typeface="Arial"/>
                    </a:rPr>
                    <a:t>B</a:t>
                  </a:r>
                </a:p>
                <a:p>
                  <a:pPr algn="ctr">
                    <a:lnSpc>
                      <a:spcPct val="120000"/>
                    </a:lnSpc>
                    <a:spcBef>
                      <a:spcPts val="600"/>
                    </a:spcBef>
                    <a:spcAft>
                      <a:spcPts val="600"/>
                    </a:spcAft>
                  </a:pPr>
                  <a:r>
                    <a:rPr lang="en-US" altLang="en-US" sz="2000" b="1" dirty="0" smtClean="0">
                      <a:latin typeface="Arial"/>
                      <a:cs typeface="Arial"/>
                    </a:rPr>
                    <a:t>C</a:t>
                  </a:r>
                </a:p>
                <a:p>
                  <a:pPr algn="ctr">
                    <a:lnSpc>
                      <a:spcPct val="120000"/>
                    </a:lnSpc>
                    <a:spcBef>
                      <a:spcPts val="600"/>
                    </a:spcBef>
                    <a:spcAft>
                      <a:spcPts val="600"/>
                    </a:spcAft>
                  </a:pPr>
                  <a:r>
                    <a:rPr lang="en-US" altLang="en-US" sz="2000" b="1" dirty="0" smtClean="0">
                      <a:latin typeface="Arial"/>
                      <a:cs typeface="Arial"/>
                    </a:rPr>
                    <a:t>B</a:t>
                  </a:r>
                </a:p>
                <a:p>
                  <a:pPr algn="ctr">
                    <a:lnSpc>
                      <a:spcPct val="120000"/>
                    </a:lnSpc>
                    <a:spcBef>
                      <a:spcPts val="600"/>
                    </a:spcBef>
                    <a:spcAft>
                      <a:spcPts val="600"/>
                    </a:spcAft>
                  </a:pPr>
                  <a:r>
                    <a:rPr lang="en-US" altLang="en-US" sz="2000" b="1" dirty="0" smtClean="0">
                      <a:latin typeface="Arial"/>
                      <a:cs typeface="Arial"/>
                    </a:rPr>
                    <a:t>D</a:t>
                  </a:r>
                </a:p>
                <a:p>
                  <a:pPr algn="ctr">
                    <a:lnSpc>
                      <a:spcPct val="120000"/>
                    </a:lnSpc>
                    <a:spcBef>
                      <a:spcPts val="600"/>
                    </a:spcBef>
                    <a:spcAft>
                      <a:spcPts val="600"/>
                    </a:spcAft>
                  </a:pPr>
                  <a:r>
                    <a:rPr lang="en-US" altLang="en-US" sz="2000" b="1" dirty="0" smtClean="0">
                      <a:latin typeface="Arial"/>
                      <a:cs typeface="Arial"/>
                    </a:rPr>
                    <a:t>A</a:t>
                  </a:r>
                </a:p>
                <a:p>
                  <a:pPr algn="ctr">
                    <a:lnSpc>
                      <a:spcPct val="120000"/>
                    </a:lnSpc>
                    <a:spcBef>
                      <a:spcPts val="600"/>
                    </a:spcBef>
                    <a:spcAft>
                      <a:spcPts val="600"/>
                    </a:spcAft>
                  </a:pPr>
                  <a:r>
                    <a:rPr lang="en-US" altLang="en-US" sz="2000" b="1" dirty="0" smtClean="0">
                      <a:latin typeface="Arial"/>
                      <a:cs typeface="Arial"/>
                    </a:rPr>
                    <a:t>B</a:t>
                  </a:r>
                  <a:endParaRPr lang="en-US" altLang="en-US" sz="2000" b="1" dirty="0">
                    <a:latin typeface="Arial"/>
                    <a:cs typeface="Arial"/>
                  </a:endParaRPr>
                </a:p>
              </p:txBody>
            </p:sp>
            <p:sp>
              <p:nvSpPr>
                <p:cNvPr id="114" name="Rectangle 8"/>
                <p:cNvSpPr>
                  <a:spLocks noChangeArrowheads="1"/>
                </p:cNvSpPr>
                <p:nvPr/>
              </p:nvSpPr>
              <p:spPr bwMode="auto">
                <a:xfrm>
                  <a:off x="6494491" y="22688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5" name="Rectangle 15"/>
                <p:cNvSpPr>
                  <a:spLocks noChangeArrowheads="1"/>
                </p:cNvSpPr>
                <p:nvPr/>
              </p:nvSpPr>
              <p:spPr bwMode="auto">
                <a:xfrm>
                  <a:off x="6494491" y="28022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6" name="Rectangle 22"/>
                <p:cNvSpPr>
                  <a:spLocks noChangeArrowheads="1"/>
                </p:cNvSpPr>
                <p:nvPr/>
              </p:nvSpPr>
              <p:spPr bwMode="auto">
                <a:xfrm>
                  <a:off x="6494491" y="33356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7" name="Rectangle 29"/>
                <p:cNvSpPr>
                  <a:spLocks noChangeArrowheads="1"/>
                </p:cNvSpPr>
                <p:nvPr/>
              </p:nvSpPr>
              <p:spPr bwMode="auto">
                <a:xfrm>
                  <a:off x="6494491" y="38690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8" name="Rectangle 36"/>
                <p:cNvSpPr>
                  <a:spLocks noChangeArrowheads="1"/>
                </p:cNvSpPr>
                <p:nvPr/>
              </p:nvSpPr>
              <p:spPr bwMode="auto">
                <a:xfrm>
                  <a:off x="6494491" y="44024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9" name="Rectangle 43"/>
                <p:cNvSpPr>
                  <a:spLocks noChangeArrowheads="1"/>
                </p:cNvSpPr>
                <p:nvPr/>
              </p:nvSpPr>
              <p:spPr bwMode="auto">
                <a:xfrm>
                  <a:off x="6494491" y="49358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0" name="Rectangle 50"/>
                <p:cNvSpPr>
                  <a:spLocks noChangeArrowheads="1"/>
                </p:cNvSpPr>
                <p:nvPr/>
              </p:nvSpPr>
              <p:spPr bwMode="auto">
                <a:xfrm>
                  <a:off x="6494491" y="54692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1" name="Rectangle 45"/>
                <p:cNvSpPr>
                  <a:spLocks noChangeArrowheads="1"/>
                </p:cNvSpPr>
                <p:nvPr/>
              </p:nvSpPr>
              <p:spPr bwMode="auto">
                <a:xfrm>
                  <a:off x="32897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2" name="Rectangle 46"/>
                <p:cNvSpPr>
                  <a:spLocks noChangeArrowheads="1"/>
                </p:cNvSpPr>
                <p:nvPr/>
              </p:nvSpPr>
              <p:spPr bwMode="auto">
                <a:xfrm>
                  <a:off x="38231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 name="Rectangle 47"/>
                <p:cNvSpPr>
                  <a:spLocks noChangeArrowheads="1"/>
                </p:cNvSpPr>
                <p:nvPr/>
              </p:nvSpPr>
              <p:spPr bwMode="auto">
                <a:xfrm>
                  <a:off x="43565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 name="Rectangle 48"/>
                <p:cNvSpPr>
                  <a:spLocks noChangeArrowheads="1"/>
                </p:cNvSpPr>
                <p:nvPr/>
              </p:nvSpPr>
              <p:spPr bwMode="auto">
                <a:xfrm>
                  <a:off x="48899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5" name="Rectangle 49"/>
                <p:cNvSpPr>
                  <a:spLocks noChangeArrowheads="1"/>
                </p:cNvSpPr>
                <p:nvPr/>
              </p:nvSpPr>
              <p:spPr bwMode="auto">
                <a:xfrm>
                  <a:off x="54233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6" name="Rectangle 50"/>
                <p:cNvSpPr>
                  <a:spLocks noChangeArrowheads="1"/>
                </p:cNvSpPr>
                <p:nvPr/>
              </p:nvSpPr>
              <p:spPr bwMode="auto">
                <a:xfrm>
                  <a:off x="59567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7" name="Rectangle 50"/>
                <p:cNvSpPr>
                  <a:spLocks noChangeArrowheads="1"/>
                </p:cNvSpPr>
                <p:nvPr/>
              </p:nvSpPr>
              <p:spPr bwMode="auto">
                <a:xfrm>
                  <a:off x="6498158" y="6010677"/>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31" name="Text Box 60"/>
              <p:cNvSpPr txBox="1">
                <a:spLocks noChangeArrowheads="1"/>
              </p:cNvSpPr>
              <p:nvPr/>
            </p:nvSpPr>
            <p:spPr bwMode="auto">
              <a:xfrm>
                <a:off x="2504567" y="1687898"/>
                <a:ext cx="381000" cy="4637167"/>
              </a:xfrm>
              <a:prstGeom prst="rect">
                <a:avLst/>
              </a:prstGeom>
              <a:noFill/>
              <a:ln>
                <a:noFill/>
              </a:ln>
              <a:effectLst/>
              <a:extLst>
                <a:ext uri="{909E8E84-426E-40dd-AFC4-6F175D3DCCD1}">
                  <a14:hiddenFill xmlns:a14="http://schemas.microsoft.com/office/drawing/2010/main">
                    <a:solidFill>
                      <a:schemeClr val="folHlink">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120000"/>
                  </a:lnSpc>
                  <a:spcBef>
                    <a:spcPts val="600"/>
                  </a:spcBef>
                  <a:spcAft>
                    <a:spcPts val="600"/>
                  </a:spcAft>
                </a:pPr>
                <a:r>
                  <a:rPr lang="en-US" altLang="en-US" sz="2000" i="1" dirty="0">
                    <a:latin typeface="Arial"/>
                    <a:cs typeface="Arial"/>
                  </a:rPr>
                  <a:t>i</a:t>
                </a:r>
                <a:endParaRPr lang="en-US" altLang="en-US" sz="2000" i="1" dirty="0" smtClean="0">
                  <a:latin typeface="Arial"/>
                  <a:cs typeface="Arial"/>
                </a:endParaRPr>
              </a:p>
              <a:p>
                <a:pPr algn="ctr">
                  <a:lnSpc>
                    <a:spcPct val="120000"/>
                  </a:lnSpc>
                  <a:spcBef>
                    <a:spcPts val="600"/>
                  </a:spcBef>
                  <a:spcAft>
                    <a:spcPts val="600"/>
                  </a:spcAft>
                </a:pPr>
                <a:r>
                  <a:rPr lang="en-US" altLang="en-US" sz="2000" dirty="0">
                    <a:latin typeface="Arial"/>
                    <a:cs typeface="Arial"/>
                  </a:rPr>
                  <a:t>0</a:t>
                </a:r>
                <a:endParaRPr lang="en-US" altLang="en-US" sz="2000" dirty="0" smtClean="0">
                  <a:latin typeface="Arial"/>
                  <a:cs typeface="Arial"/>
                </a:endParaRPr>
              </a:p>
              <a:p>
                <a:pPr algn="ctr">
                  <a:lnSpc>
                    <a:spcPct val="120000"/>
                  </a:lnSpc>
                  <a:spcBef>
                    <a:spcPts val="600"/>
                  </a:spcBef>
                  <a:spcAft>
                    <a:spcPts val="600"/>
                  </a:spcAft>
                </a:pPr>
                <a:r>
                  <a:rPr lang="en-US" altLang="en-US" sz="2000" dirty="0">
                    <a:latin typeface="Arial"/>
                    <a:cs typeface="Arial"/>
                  </a:rPr>
                  <a:t>1</a:t>
                </a:r>
                <a:endParaRPr lang="en-US" altLang="en-US" sz="2000" dirty="0" smtClean="0">
                  <a:latin typeface="Arial"/>
                  <a:cs typeface="Arial"/>
                </a:endParaRPr>
              </a:p>
              <a:p>
                <a:pPr algn="ctr">
                  <a:lnSpc>
                    <a:spcPct val="120000"/>
                  </a:lnSpc>
                  <a:spcBef>
                    <a:spcPts val="600"/>
                  </a:spcBef>
                  <a:spcAft>
                    <a:spcPts val="600"/>
                  </a:spcAft>
                </a:pPr>
                <a:r>
                  <a:rPr lang="en-US" altLang="en-US" sz="2000" dirty="0">
                    <a:latin typeface="Arial"/>
                    <a:cs typeface="Arial"/>
                  </a:rPr>
                  <a:t>2</a:t>
                </a:r>
                <a:endParaRPr lang="en-US" altLang="en-US" sz="2000" dirty="0" smtClean="0">
                  <a:latin typeface="Arial"/>
                  <a:cs typeface="Arial"/>
                </a:endParaRPr>
              </a:p>
              <a:p>
                <a:pPr algn="ctr">
                  <a:lnSpc>
                    <a:spcPct val="120000"/>
                  </a:lnSpc>
                  <a:spcBef>
                    <a:spcPts val="600"/>
                  </a:spcBef>
                  <a:spcAft>
                    <a:spcPts val="600"/>
                  </a:spcAft>
                </a:pPr>
                <a:r>
                  <a:rPr lang="en-US" altLang="en-US" sz="2000" dirty="0">
                    <a:latin typeface="Arial"/>
                    <a:cs typeface="Arial"/>
                  </a:rPr>
                  <a:t>3</a:t>
                </a:r>
                <a:endParaRPr lang="en-US" altLang="en-US" sz="2000" dirty="0" smtClean="0">
                  <a:latin typeface="Arial"/>
                  <a:cs typeface="Arial"/>
                </a:endParaRPr>
              </a:p>
              <a:p>
                <a:pPr algn="ctr">
                  <a:lnSpc>
                    <a:spcPct val="120000"/>
                  </a:lnSpc>
                  <a:spcBef>
                    <a:spcPts val="600"/>
                  </a:spcBef>
                  <a:spcAft>
                    <a:spcPts val="600"/>
                  </a:spcAft>
                </a:pPr>
                <a:r>
                  <a:rPr lang="en-US" altLang="en-US" sz="2000" dirty="0">
                    <a:latin typeface="Arial"/>
                    <a:cs typeface="Arial"/>
                  </a:rPr>
                  <a:t>4</a:t>
                </a:r>
                <a:endParaRPr lang="en-US" altLang="en-US" sz="2000" dirty="0" smtClean="0">
                  <a:latin typeface="Arial"/>
                  <a:cs typeface="Arial"/>
                </a:endParaRPr>
              </a:p>
              <a:p>
                <a:pPr algn="ctr">
                  <a:lnSpc>
                    <a:spcPct val="120000"/>
                  </a:lnSpc>
                  <a:spcBef>
                    <a:spcPts val="600"/>
                  </a:spcBef>
                  <a:spcAft>
                    <a:spcPts val="600"/>
                  </a:spcAft>
                </a:pPr>
                <a:r>
                  <a:rPr lang="en-US" altLang="en-US" sz="2000" dirty="0">
                    <a:latin typeface="Arial"/>
                    <a:cs typeface="Arial"/>
                  </a:rPr>
                  <a:t>5</a:t>
                </a:r>
                <a:endParaRPr lang="en-US" altLang="en-US" sz="2000" dirty="0" smtClean="0">
                  <a:latin typeface="Arial"/>
                  <a:cs typeface="Arial"/>
                </a:endParaRPr>
              </a:p>
              <a:p>
                <a:pPr algn="ctr">
                  <a:lnSpc>
                    <a:spcPct val="120000"/>
                  </a:lnSpc>
                  <a:spcBef>
                    <a:spcPts val="600"/>
                  </a:spcBef>
                  <a:spcAft>
                    <a:spcPts val="600"/>
                  </a:spcAft>
                </a:pPr>
                <a:r>
                  <a:rPr lang="en-US" altLang="en-US" sz="2000" dirty="0" smtClean="0">
                    <a:latin typeface="Arial"/>
                    <a:cs typeface="Arial"/>
                  </a:rPr>
                  <a:t>6</a:t>
                </a:r>
              </a:p>
              <a:p>
                <a:pPr algn="ctr">
                  <a:lnSpc>
                    <a:spcPct val="120000"/>
                  </a:lnSpc>
                  <a:spcBef>
                    <a:spcPts val="600"/>
                  </a:spcBef>
                  <a:spcAft>
                    <a:spcPts val="600"/>
                  </a:spcAft>
                </a:pPr>
                <a:r>
                  <a:rPr lang="en-US" altLang="en-US" sz="2000" dirty="0">
                    <a:latin typeface="Arial"/>
                    <a:cs typeface="Arial"/>
                  </a:rPr>
                  <a:t>7</a:t>
                </a:r>
              </a:p>
            </p:txBody>
          </p:sp>
        </p:grpSp>
      </p:grpSp>
      <p:sp>
        <p:nvSpPr>
          <p:cNvPr id="8" name="TextBox 7"/>
          <p:cNvSpPr txBox="1"/>
          <p:nvPr/>
        </p:nvSpPr>
        <p:spPr>
          <a:xfrm>
            <a:off x="4826009" y="2171840"/>
            <a:ext cx="3738127" cy="400110"/>
          </a:xfrm>
          <a:prstGeom prst="rect">
            <a:avLst/>
          </a:prstGeom>
          <a:noFill/>
        </p:spPr>
        <p:txBody>
          <a:bodyPr wrap="square" rtlCol="0">
            <a:spAutoFit/>
          </a:bodyPr>
          <a:lstStyle/>
          <a:p>
            <a:r>
              <a:rPr lang="en-US" sz="2000" b="1" dirty="0">
                <a:solidFill>
                  <a:srgbClr val="0000FF"/>
                </a:solidFill>
                <a:latin typeface="Arial"/>
                <a:cs typeface="Arial"/>
              </a:rPr>
              <a:t> </a:t>
            </a:r>
            <a:r>
              <a:rPr lang="en-US" sz="2000" b="1" dirty="0" smtClean="0">
                <a:solidFill>
                  <a:srgbClr val="0000FF"/>
                </a:solidFill>
                <a:latin typeface="Arial"/>
                <a:cs typeface="Arial"/>
              </a:rPr>
              <a:t>0      0      0     0      0     0      0</a:t>
            </a:r>
            <a:endParaRPr lang="en-US" b="1" dirty="0">
              <a:solidFill>
                <a:srgbClr val="0000FF"/>
              </a:solidFill>
              <a:latin typeface="Arial"/>
              <a:cs typeface="Arial"/>
            </a:endParaRPr>
          </a:p>
        </p:txBody>
      </p:sp>
      <p:sp>
        <p:nvSpPr>
          <p:cNvPr id="69" name="TextBox 68"/>
          <p:cNvSpPr txBox="1"/>
          <p:nvPr/>
        </p:nvSpPr>
        <p:spPr>
          <a:xfrm>
            <a:off x="4834004" y="2723313"/>
            <a:ext cx="3733800" cy="400110"/>
          </a:xfrm>
          <a:prstGeom prst="rect">
            <a:avLst/>
          </a:prstGeom>
          <a:noFill/>
        </p:spPr>
        <p:txBody>
          <a:bodyPr wrap="square" rtlCol="0">
            <a:spAutoFit/>
          </a:bodyPr>
          <a:lstStyle/>
          <a:p>
            <a:r>
              <a:rPr lang="en-US" sz="2000" b="1" dirty="0" smtClean="0">
                <a:solidFill>
                  <a:srgbClr val="0000FF"/>
                </a:solidFill>
                <a:latin typeface="Arial"/>
                <a:cs typeface="Arial"/>
              </a:rPr>
              <a:t> 0    </a:t>
            </a:r>
          </a:p>
        </p:txBody>
      </p:sp>
      <p:sp>
        <p:nvSpPr>
          <p:cNvPr id="128" name="TextBox 127"/>
          <p:cNvSpPr txBox="1"/>
          <p:nvPr/>
        </p:nvSpPr>
        <p:spPr>
          <a:xfrm>
            <a:off x="4834004" y="3252939"/>
            <a:ext cx="3733800" cy="400110"/>
          </a:xfrm>
          <a:prstGeom prst="rect">
            <a:avLst/>
          </a:prstGeom>
          <a:noFill/>
        </p:spPr>
        <p:txBody>
          <a:bodyPr wrap="square" rtlCol="0">
            <a:spAutoFit/>
          </a:bodyPr>
          <a:lstStyle/>
          <a:p>
            <a:r>
              <a:rPr lang="en-US" sz="2000" b="1" dirty="0" smtClean="0">
                <a:solidFill>
                  <a:srgbClr val="0000FF"/>
                </a:solidFill>
                <a:latin typeface="Arial"/>
                <a:cs typeface="Arial"/>
              </a:rPr>
              <a:t> 0</a:t>
            </a:r>
          </a:p>
        </p:txBody>
      </p:sp>
      <p:sp>
        <p:nvSpPr>
          <p:cNvPr id="129" name="TextBox 128"/>
          <p:cNvSpPr txBox="1"/>
          <p:nvPr/>
        </p:nvSpPr>
        <p:spPr>
          <a:xfrm>
            <a:off x="4834004" y="3785319"/>
            <a:ext cx="3733800" cy="400110"/>
          </a:xfrm>
          <a:prstGeom prst="rect">
            <a:avLst/>
          </a:prstGeom>
          <a:noFill/>
        </p:spPr>
        <p:txBody>
          <a:bodyPr wrap="square" rtlCol="0">
            <a:spAutoFit/>
          </a:bodyPr>
          <a:lstStyle/>
          <a:p>
            <a:r>
              <a:rPr lang="en-US" sz="2000" dirty="0" smtClean="0">
                <a:latin typeface="Arial"/>
                <a:cs typeface="Arial"/>
              </a:rPr>
              <a:t> </a:t>
            </a:r>
            <a:r>
              <a:rPr lang="en-US" sz="2000" b="1" dirty="0" smtClean="0">
                <a:solidFill>
                  <a:srgbClr val="0000FF"/>
                </a:solidFill>
                <a:latin typeface="Arial"/>
                <a:cs typeface="Arial"/>
              </a:rPr>
              <a:t>0</a:t>
            </a:r>
          </a:p>
        </p:txBody>
      </p:sp>
      <p:sp>
        <p:nvSpPr>
          <p:cNvPr id="130" name="TextBox 129"/>
          <p:cNvSpPr txBox="1"/>
          <p:nvPr/>
        </p:nvSpPr>
        <p:spPr>
          <a:xfrm>
            <a:off x="4834004" y="4320757"/>
            <a:ext cx="3733800" cy="400110"/>
          </a:xfrm>
          <a:prstGeom prst="rect">
            <a:avLst/>
          </a:prstGeom>
          <a:noFill/>
        </p:spPr>
        <p:txBody>
          <a:bodyPr wrap="square" rtlCol="0">
            <a:spAutoFit/>
          </a:bodyPr>
          <a:lstStyle/>
          <a:p>
            <a:r>
              <a:rPr lang="en-US" sz="2000" dirty="0" smtClean="0">
                <a:latin typeface="Arial"/>
                <a:cs typeface="Arial"/>
              </a:rPr>
              <a:t> </a:t>
            </a:r>
            <a:r>
              <a:rPr lang="en-US" sz="2000" b="1" dirty="0" smtClean="0">
                <a:solidFill>
                  <a:srgbClr val="0000FF"/>
                </a:solidFill>
                <a:latin typeface="Arial"/>
                <a:cs typeface="Arial"/>
              </a:rPr>
              <a:t>0</a:t>
            </a:r>
          </a:p>
        </p:txBody>
      </p:sp>
      <p:sp>
        <p:nvSpPr>
          <p:cNvPr id="132" name="TextBox 131"/>
          <p:cNvSpPr txBox="1"/>
          <p:nvPr/>
        </p:nvSpPr>
        <p:spPr>
          <a:xfrm>
            <a:off x="4834004" y="4858171"/>
            <a:ext cx="3733800" cy="400110"/>
          </a:xfrm>
          <a:prstGeom prst="rect">
            <a:avLst/>
          </a:prstGeom>
          <a:noFill/>
        </p:spPr>
        <p:txBody>
          <a:bodyPr wrap="square" rtlCol="0">
            <a:spAutoFit/>
          </a:bodyPr>
          <a:lstStyle/>
          <a:p>
            <a:r>
              <a:rPr lang="en-US" sz="2000" dirty="0" smtClean="0">
                <a:latin typeface="Arial"/>
                <a:cs typeface="Arial"/>
              </a:rPr>
              <a:t> </a:t>
            </a:r>
            <a:r>
              <a:rPr lang="en-US" sz="2000" b="1" dirty="0" smtClean="0">
                <a:solidFill>
                  <a:srgbClr val="0000FF"/>
                </a:solidFill>
                <a:latin typeface="Arial"/>
                <a:cs typeface="Arial"/>
              </a:rPr>
              <a:t>0</a:t>
            </a:r>
          </a:p>
        </p:txBody>
      </p:sp>
      <p:sp>
        <p:nvSpPr>
          <p:cNvPr id="133" name="TextBox 132"/>
          <p:cNvSpPr txBox="1"/>
          <p:nvPr/>
        </p:nvSpPr>
        <p:spPr>
          <a:xfrm>
            <a:off x="4834004" y="5386299"/>
            <a:ext cx="3733800" cy="400110"/>
          </a:xfrm>
          <a:prstGeom prst="rect">
            <a:avLst/>
          </a:prstGeom>
          <a:noFill/>
        </p:spPr>
        <p:txBody>
          <a:bodyPr wrap="square" rtlCol="0">
            <a:spAutoFit/>
          </a:bodyPr>
          <a:lstStyle/>
          <a:p>
            <a:r>
              <a:rPr lang="en-US" sz="2000" dirty="0" smtClean="0">
                <a:latin typeface="Arial"/>
                <a:cs typeface="Arial"/>
              </a:rPr>
              <a:t> </a:t>
            </a:r>
            <a:r>
              <a:rPr lang="en-US" sz="2000" b="1" dirty="0" smtClean="0">
                <a:solidFill>
                  <a:srgbClr val="0000FF"/>
                </a:solidFill>
                <a:latin typeface="Arial"/>
                <a:cs typeface="Arial"/>
              </a:rPr>
              <a:t>0</a:t>
            </a:r>
          </a:p>
        </p:txBody>
      </p:sp>
      <p:sp>
        <p:nvSpPr>
          <p:cNvPr id="134" name="TextBox 133"/>
          <p:cNvSpPr txBox="1"/>
          <p:nvPr/>
        </p:nvSpPr>
        <p:spPr>
          <a:xfrm>
            <a:off x="4833675" y="5919699"/>
            <a:ext cx="3733800" cy="400110"/>
          </a:xfrm>
          <a:prstGeom prst="rect">
            <a:avLst/>
          </a:prstGeom>
          <a:noFill/>
        </p:spPr>
        <p:txBody>
          <a:bodyPr wrap="square" rtlCol="0">
            <a:spAutoFit/>
          </a:bodyPr>
          <a:lstStyle/>
          <a:p>
            <a:r>
              <a:rPr lang="en-US" sz="2000" b="1" dirty="0" smtClean="0">
                <a:solidFill>
                  <a:srgbClr val="0000FF"/>
                </a:solidFill>
                <a:latin typeface="Arial"/>
                <a:cs typeface="Arial"/>
              </a:rPr>
              <a:t> 0</a:t>
            </a:r>
          </a:p>
        </p:txBody>
      </p:sp>
      <p:sp>
        <p:nvSpPr>
          <p:cNvPr id="135" name="TextBox 134"/>
          <p:cNvSpPr txBox="1"/>
          <p:nvPr/>
        </p:nvSpPr>
        <p:spPr>
          <a:xfrm>
            <a:off x="205936" y="1626918"/>
            <a:ext cx="3736219" cy="2554545"/>
          </a:xfrm>
          <a:prstGeom prst="rect">
            <a:avLst/>
          </a:prstGeom>
          <a:noFill/>
        </p:spPr>
        <p:txBody>
          <a:bodyPr wrap="none" rtlCol="0">
            <a:spAutoFit/>
          </a:bodyPr>
          <a:lstStyle/>
          <a:p>
            <a:r>
              <a:rPr lang="en-US" sz="2000" dirty="0">
                <a:latin typeface="Arial"/>
                <a:cs typeface="Arial"/>
              </a:rPr>
              <a:t>f</a:t>
            </a:r>
            <a:r>
              <a:rPr lang="en-US" sz="2000" dirty="0" smtClean="0">
                <a:latin typeface="Arial"/>
                <a:cs typeface="Arial"/>
              </a:rPr>
              <a:t>or </a:t>
            </a:r>
            <a:r>
              <a:rPr lang="en-US" sz="2000" dirty="0">
                <a:latin typeface="Arial"/>
                <a:cs typeface="Arial"/>
              </a:rPr>
              <a:t>i</a:t>
            </a:r>
            <a:r>
              <a:rPr lang="en-US" sz="2000" dirty="0" smtClean="0">
                <a:latin typeface="Arial"/>
                <a:cs typeface="Arial"/>
              </a:rPr>
              <a:t> = 1 to m</a:t>
            </a:r>
          </a:p>
          <a:p>
            <a:r>
              <a:rPr lang="en-US" sz="2000" dirty="0">
                <a:latin typeface="Arial"/>
                <a:cs typeface="Arial"/>
              </a:rPr>
              <a:t>	</a:t>
            </a:r>
            <a:r>
              <a:rPr lang="en-US" sz="2000" dirty="0" smtClean="0">
                <a:latin typeface="Arial"/>
                <a:cs typeface="Arial"/>
              </a:rPr>
              <a:t>for j =1 to n</a:t>
            </a:r>
          </a:p>
          <a:p>
            <a:r>
              <a:rPr lang="en-US" sz="2000" dirty="0">
                <a:latin typeface="Arial"/>
                <a:cs typeface="Arial"/>
              </a:rPr>
              <a:t>	</a:t>
            </a:r>
            <a:r>
              <a:rPr lang="en-US" sz="2000" dirty="0" smtClean="0">
                <a:latin typeface="Arial"/>
                <a:cs typeface="Arial"/>
              </a:rPr>
              <a:t>	if x[</a:t>
            </a:r>
            <a:r>
              <a:rPr lang="en-US" sz="2000" dirty="0" err="1" smtClean="0">
                <a:latin typeface="Arial"/>
                <a:cs typeface="Arial"/>
              </a:rPr>
              <a:t>i</a:t>
            </a:r>
            <a:r>
              <a:rPr lang="en-US" sz="2000" dirty="0" smtClean="0">
                <a:latin typeface="Arial"/>
                <a:cs typeface="Arial"/>
              </a:rPr>
              <a:t>] == y[j]</a:t>
            </a:r>
          </a:p>
          <a:p>
            <a:r>
              <a:rPr lang="en-US" sz="2000" dirty="0">
                <a:latin typeface="Arial"/>
                <a:cs typeface="Arial"/>
              </a:rPr>
              <a:t>	</a:t>
            </a:r>
            <a:r>
              <a:rPr lang="en-US" sz="2000" dirty="0" smtClean="0">
                <a:latin typeface="Arial"/>
                <a:cs typeface="Arial"/>
              </a:rPr>
              <a:t>		c[</a:t>
            </a:r>
            <a:r>
              <a:rPr lang="en-US" sz="2000" dirty="0" err="1">
                <a:latin typeface="Arial"/>
                <a:cs typeface="Arial"/>
              </a:rPr>
              <a:t>i</a:t>
            </a:r>
            <a:r>
              <a:rPr lang="en-US" sz="2000" dirty="0" smtClean="0">
                <a:latin typeface="Arial"/>
                <a:cs typeface="Arial"/>
              </a:rPr>
              <a:t>, j] = c[i-1, j-1] +1</a:t>
            </a:r>
          </a:p>
          <a:p>
            <a:r>
              <a:rPr lang="en-US" sz="2000" dirty="0">
                <a:latin typeface="Arial"/>
                <a:cs typeface="Arial"/>
              </a:rPr>
              <a:t>	</a:t>
            </a:r>
            <a:r>
              <a:rPr lang="en-US" sz="2000" dirty="0" smtClean="0">
                <a:latin typeface="Arial"/>
                <a:cs typeface="Arial"/>
              </a:rPr>
              <a:t>	else if c [i-1, j] ≥ c[</a:t>
            </a:r>
            <a:r>
              <a:rPr lang="en-US" sz="2000" dirty="0" err="1" smtClean="0">
                <a:latin typeface="Arial"/>
                <a:cs typeface="Arial"/>
              </a:rPr>
              <a:t>i</a:t>
            </a:r>
            <a:r>
              <a:rPr lang="en-US" sz="2000" dirty="0" smtClean="0">
                <a:latin typeface="Arial"/>
                <a:cs typeface="Arial"/>
              </a:rPr>
              <a:t>, j-1]</a:t>
            </a:r>
          </a:p>
          <a:p>
            <a:r>
              <a:rPr lang="en-US" sz="2000" dirty="0">
                <a:latin typeface="Arial"/>
                <a:cs typeface="Arial"/>
              </a:rPr>
              <a:t>	</a:t>
            </a:r>
            <a:r>
              <a:rPr lang="en-US" sz="2000" dirty="0" smtClean="0">
                <a:latin typeface="Arial"/>
                <a:cs typeface="Arial"/>
              </a:rPr>
              <a:t>		c[</a:t>
            </a:r>
            <a:r>
              <a:rPr lang="en-US" sz="2000" dirty="0" err="1" smtClean="0">
                <a:latin typeface="Arial"/>
                <a:cs typeface="Arial"/>
              </a:rPr>
              <a:t>i</a:t>
            </a:r>
            <a:r>
              <a:rPr lang="en-US" sz="2000" dirty="0" smtClean="0">
                <a:latin typeface="Arial"/>
                <a:cs typeface="Arial"/>
              </a:rPr>
              <a:t>, j] = c[i-1, j]</a:t>
            </a:r>
          </a:p>
          <a:p>
            <a:r>
              <a:rPr lang="en-US" sz="2000" dirty="0">
                <a:latin typeface="Arial"/>
                <a:cs typeface="Arial"/>
              </a:rPr>
              <a:t>	</a:t>
            </a:r>
            <a:r>
              <a:rPr lang="en-US" sz="2000" dirty="0" smtClean="0">
                <a:latin typeface="Arial"/>
                <a:cs typeface="Arial"/>
              </a:rPr>
              <a:t>	else </a:t>
            </a:r>
          </a:p>
          <a:p>
            <a:r>
              <a:rPr lang="en-US" sz="2000" dirty="0">
                <a:latin typeface="Arial"/>
                <a:cs typeface="Arial"/>
              </a:rPr>
              <a:t>	</a:t>
            </a:r>
            <a:r>
              <a:rPr lang="en-US" sz="2000" dirty="0" smtClean="0">
                <a:latin typeface="Arial"/>
                <a:cs typeface="Arial"/>
              </a:rPr>
              <a:t>		c[</a:t>
            </a:r>
            <a:r>
              <a:rPr lang="en-US" sz="2000" dirty="0" err="1" smtClean="0">
                <a:latin typeface="Arial"/>
                <a:cs typeface="Arial"/>
              </a:rPr>
              <a:t>i</a:t>
            </a:r>
            <a:r>
              <a:rPr lang="en-US" sz="2000" dirty="0" smtClean="0">
                <a:latin typeface="Arial"/>
                <a:cs typeface="Arial"/>
              </a:rPr>
              <a:t>, j] = c[</a:t>
            </a:r>
            <a:r>
              <a:rPr lang="en-US" sz="2000" dirty="0" err="1" smtClean="0">
                <a:latin typeface="Arial"/>
                <a:cs typeface="Arial"/>
              </a:rPr>
              <a:t>i</a:t>
            </a:r>
            <a:r>
              <a:rPr lang="en-US" sz="2000" dirty="0" smtClean="0">
                <a:latin typeface="Arial"/>
                <a:cs typeface="Arial"/>
              </a:rPr>
              <a:t>, j-1]</a:t>
            </a:r>
            <a:endParaRPr lang="en-US" sz="2000" dirty="0">
              <a:latin typeface="Arial"/>
              <a:cs typeface="Arial"/>
            </a:endParaRPr>
          </a:p>
        </p:txBody>
      </p:sp>
      <p:grpSp>
        <p:nvGrpSpPr>
          <p:cNvPr id="11" name="Group 10"/>
          <p:cNvGrpSpPr/>
          <p:nvPr/>
        </p:nvGrpSpPr>
        <p:grpSpPr>
          <a:xfrm>
            <a:off x="1183152" y="4526290"/>
            <a:ext cx="1922680" cy="1828800"/>
            <a:chOff x="1183152" y="4720867"/>
            <a:chExt cx="1922680" cy="1828800"/>
          </a:xfrm>
        </p:grpSpPr>
        <p:grpSp>
          <p:nvGrpSpPr>
            <p:cNvPr id="10" name="Group 9"/>
            <p:cNvGrpSpPr>
              <a:grpSpLocks noChangeAspect="1"/>
            </p:cNvGrpSpPr>
            <p:nvPr/>
          </p:nvGrpSpPr>
          <p:grpSpPr>
            <a:xfrm>
              <a:off x="1263239" y="4720867"/>
              <a:ext cx="1828800" cy="1828800"/>
              <a:chOff x="1476210" y="4986309"/>
              <a:chExt cx="1066800" cy="1066800"/>
            </a:xfrm>
          </p:grpSpPr>
          <p:sp>
            <p:nvSpPr>
              <p:cNvPr id="136" name="Rectangle 7"/>
              <p:cNvSpPr>
                <a:spLocks noChangeArrowheads="1"/>
              </p:cNvSpPr>
              <p:nvPr/>
            </p:nvSpPr>
            <p:spPr bwMode="auto">
              <a:xfrm>
                <a:off x="1476210" y="498630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7" name="Rectangle 8"/>
              <p:cNvSpPr>
                <a:spLocks noChangeArrowheads="1"/>
              </p:cNvSpPr>
              <p:nvPr/>
            </p:nvSpPr>
            <p:spPr bwMode="auto">
              <a:xfrm>
                <a:off x="2009610" y="498630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8" name="Rectangle 14"/>
              <p:cNvSpPr>
                <a:spLocks noChangeArrowheads="1"/>
              </p:cNvSpPr>
              <p:nvPr/>
            </p:nvSpPr>
            <p:spPr bwMode="auto">
              <a:xfrm>
                <a:off x="1476210" y="551970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9" name="Rectangle 15"/>
              <p:cNvSpPr>
                <a:spLocks noChangeArrowheads="1"/>
              </p:cNvSpPr>
              <p:nvPr/>
            </p:nvSpPr>
            <p:spPr bwMode="auto">
              <a:xfrm>
                <a:off x="2009610" y="551970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9" name="TextBox 8"/>
            <p:cNvSpPr txBox="1"/>
            <p:nvPr/>
          </p:nvSpPr>
          <p:spPr>
            <a:xfrm>
              <a:off x="2268461" y="5902055"/>
              <a:ext cx="711904" cy="400110"/>
            </a:xfrm>
            <a:prstGeom prst="rect">
              <a:avLst/>
            </a:prstGeom>
            <a:noFill/>
          </p:spPr>
          <p:txBody>
            <a:bodyPr wrap="none" rtlCol="0">
              <a:spAutoFit/>
            </a:bodyPr>
            <a:lstStyle/>
            <a:p>
              <a:pPr algn="ctr"/>
              <a:r>
                <a:rPr lang="en-US" sz="2000" dirty="0" smtClean="0">
                  <a:latin typeface="Arial"/>
                  <a:cs typeface="Arial"/>
                </a:rPr>
                <a:t>c[</a:t>
              </a:r>
              <a:r>
                <a:rPr lang="en-US" sz="2000" dirty="0" err="1" smtClean="0">
                  <a:latin typeface="Arial"/>
                  <a:cs typeface="Arial"/>
                </a:rPr>
                <a:t>i</a:t>
              </a:r>
              <a:r>
                <a:rPr lang="en-US" sz="2000" dirty="0" smtClean="0">
                  <a:latin typeface="Arial"/>
                  <a:cs typeface="Arial"/>
                </a:rPr>
                <a:t>, j]</a:t>
              </a:r>
              <a:endParaRPr lang="en-US" sz="2000" dirty="0">
                <a:latin typeface="Arial"/>
                <a:cs typeface="Arial"/>
              </a:endParaRPr>
            </a:p>
          </p:txBody>
        </p:sp>
        <p:sp>
          <p:nvSpPr>
            <p:cNvPr id="140" name="TextBox 139"/>
            <p:cNvSpPr txBox="1"/>
            <p:nvPr/>
          </p:nvSpPr>
          <p:spPr>
            <a:xfrm>
              <a:off x="1183152" y="4986189"/>
              <a:ext cx="1096750" cy="400110"/>
            </a:xfrm>
            <a:prstGeom prst="rect">
              <a:avLst/>
            </a:prstGeom>
            <a:noFill/>
          </p:spPr>
          <p:txBody>
            <a:bodyPr wrap="none" rtlCol="0">
              <a:spAutoFit/>
            </a:bodyPr>
            <a:lstStyle/>
            <a:p>
              <a:pPr algn="ctr"/>
              <a:r>
                <a:rPr lang="en-US" sz="2000" dirty="0" smtClean="0">
                  <a:latin typeface="Arial"/>
                  <a:cs typeface="Arial"/>
                </a:rPr>
                <a:t>c[i-1,j-1]</a:t>
              </a:r>
              <a:endParaRPr lang="en-US" sz="2000" dirty="0">
                <a:latin typeface="Arial"/>
                <a:cs typeface="Arial"/>
              </a:endParaRPr>
            </a:p>
          </p:txBody>
        </p:sp>
        <p:sp>
          <p:nvSpPr>
            <p:cNvPr id="141" name="TextBox 140"/>
            <p:cNvSpPr txBox="1"/>
            <p:nvPr/>
          </p:nvSpPr>
          <p:spPr>
            <a:xfrm>
              <a:off x="2165876" y="4986189"/>
              <a:ext cx="939956" cy="400110"/>
            </a:xfrm>
            <a:prstGeom prst="rect">
              <a:avLst/>
            </a:prstGeom>
            <a:noFill/>
          </p:spPr>
          <p:txBody>
            <a:bodyPr wrap="none" rtlCol="0">
              <a:spAutoFit/>
            </a:bodyPr>
            <a:lstStyle/>
            <a:p>
              <a:pPr algn="ctr"/>
              <a:r>
                <a:rPr lang="en-US" sz="2000" dirty="0" smtClean="0">
                  <a:latin typeface="Arial"/>
                  <a:cs typeface="Arial"/>
                </a:rPr>
                <a:t>c[i-1, j]</a:t>
              </a:r>
              <a:endParaRPr lang="en-US" sz="2000" dirty="0">
                <a:latin typeface="Arial"/>
                <a:cs typeface="Arial"/>
              </a:endParaRPr>
            </a:p>
          </p:txBody>
        </p:sp>
        <p:sp>
          <p:nvSpPr>
            <p:cNvPr id="142" name="TextBox 141"/>
            <p:cNvSpPr txBox="1"/>
            <p:nvPr/>
          </p:nvSpPr>
          <p:spPr>
            <a:xfrm>
              <a:off x="1249124" y="5919699"/>
              <a:ext cx="939956" cy="400110"/>
            </a:xfrm>
            <a:prstGeom prst="rect">
              <a:avLst/>
            </a:prstGeom>
            <a:noFill/>
          </p:spPr>
          <p:txBody>
            <a:bodyPr wrap="none" rtlCol="0">
              <a:spAutoFit/>
            </a:bodyPr>
            <a:lstStyle/>
            <a:p>
              <a:pPr algn="ctr"/>
              <a:r>
                <a:rPr lang="en-US" sz="2000" dirty="0" smtClean="0">
                  <a:latin typeface="Arial"/>
                  <a:cs typeface="Arial"/>
                </a:rPr>
                <a:t>c[</a:t>
              </a:r>
              <a:r>
                <a:rPr lang="en-US" sz="2000" dirty="0" err="1" smtClean="0">
                  <a:latin typeface="Arial"/>
                  <a:cs typeface="Arial"/>
                </a:rPr>
                <a:t>i</a:t>
              </a:r>
              <a:r>
                <a:rPr lang="en-US" sz="2000" dirty="0" smtClean="0">
                  <a:latin typeface="Arial"/>
                  <a:cs typeface="Arial"/>
                </a:rPr>
                <a:t>, j-1]</a:t>
              </a:r>
              <a:endParaRPr lang="en-US" sz="2000" dirty="0">
                <a:latin typeface="Arial"/>
                <a:cs typeface="Arial"/>
              </a:endParaRPr>
            </a:p>
          </p:txBody>
        </p:sp>
      </p:grpSp>
      <p:sp>
        <p:nvSpPr>
          <p:cNvPr id="4" name="Slide Number Placeholder 3"/>
          <p:cNvSpPr>
            <a:spLocks noGrp="1"/>
          </p:cNvSpPr>
          <p:nvPr>
            <p:ph type="sldNum" sz="quarter" idx="12"/>
          </p:nvPr>
        </p:nvSpPr>
        <p:spPr/>
        <p:txBody>
          <a:bodyPr/>
          <a:lstStyle/>
          <a:p>
            <a:fld id="{708448B6-F1B9-5748-85E5-359D81A0091F}" type="slidenum">
              <a:rPr lang="en-US" smtClean="0"/>
              <a:t>10</a:t>
            </a:fld>
            <a:endParaRPr lang="en-US"/>
          </a:p>
        </p:txBody>
      </p:sp>
    </p:spTree>
    <p:extLst>
      <p:ext uri="{BB962C8B-B14F-4D97-AF65-F5344CB8AC3E}">
        <p14:creationId xmlns:p14="http://schemas.microsoft.com/office/powerpoint/2010/main" val="243840952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26"/>
          <p:cNvSpPr>
            <a:spLocks noGrp="1" noChangeArrowheads="1"/>
          </p:cNvSpPr>
          <p:nvPr>
            <p:ph type="title"/>
          </p:nvPr>
        </p:nvSpPr>
        <p:spPr/>
        <p:txBody>
          <a:bodyPr>
            <a:normAutofit fontScale="90000"/>
          </a:bodyPr>
          <a:lstStyle/>
          <a:p>
            <a:r>
              <a:rPr lang="en-US" altLang="en-US" dirty="0"/>
              <a:t>DP Table </a:t>
            </a:r>
            <a:r>
              <a:rPr lang="en-US" altLang="en-US" dirty="0" smtClean="0"/>
              <a:t>for Length of LCS (cont.)</a:t>
            </a:r>
            <a:endParaRPr lang="en-US" altLang="en-US" dirty="0"/>
          </a:p>
        </p:txBody>
      </p:sp>
      <p:grpSp>
        <p:nvGrpSpPr>
          <p:cNvPr id="6" name="Group 5"/>
          <p:cNvGrpSpPr/>
          <p:nvPr/>
        </p:nvGrpSpPr>
        <p:grpSpPr>
          <a:xfrm>
            <a:off x="4075246" y="1369421"/>
            <a:ext cx="4492558" cy="5005410"/>
            <a:chOff x="3777070" y="1369421"/>
            <a:chExt cx="4492558" cy="5005410"/>
          </a:xfrm>
        </p:grpSpPr>
        <p:sp>
          <p:nvSpPr>
            <p:cNvPr id="3" name="TextBox 2"/>
            <p:cNvSpPr txBox="1"/>
            <p:nvPr/>
          </p:nvSpPr>
          <p:spPr>
            <a:xfrm>
              <a:off x="4327176" y="1369421"/>
              <a:ext cx="3886763" cy="400110"/>
            </a:xfrm>
            <a:prstGeom prst="rect">
              <a:avLst/>
            </a:prstGeom>
            <a:noFill/>
          </p:spPr>
          <p:txBody>
            <a:bodyPr wrap="square" rtlCol="0">
              <a:spAutoFit/>
            </a:bodyPr>
            <a:lstStyle/>
            <a:p>
              <a:r>
                <a:rPr lang="en-US" sz="2000" i="1" dirty="0" smtClean="0">
                  <a:latin typeface="Arial"/>
                  <a:cs typeface="Arial"/>
                </a:rPr>
                <a:t>j</a:t>
              </a:r>
              <a:r>
                <a:rPr lang="en-US" sz="2000" dirty="0" smtClean="0">
                  <a:latin typeface="Arial"/>
                  <a:cs typeface="Arial"/>
                </a:rPr>
                <a:t>   0     1      2     3      4     5      6</a:t>
              </a:r>
              <a:endParaRPr lang="en-US" sz="2000" dirty="0">
                <a:latin typeface="Arial"/>
                <a:cs typeface="Arial"/>
              </a:endParaRPr>
            </a:p>
          </p:txBody>
        </p:sp>
        <p:grpSp>
          <p:nvGrpSpPr>
            <p:cNvPr id="5" name="Group 4"/>
            <p:cNvGrpSpPr/>
            <p:nvPr/>
          </p:nvGrpSpPr>
          <p:grpSpPr>
            <a:xfrm>
              <a:off x="3777070" y="1689437"/>
              <a:ext cx="4492558" cy="4685394"/>
              <a:chOff x="2504567" y="1686359"/>
              <a:chExt cx="4492558" cy="4685394"/>
            </a:xfrm>
          </p:grpSpPr>
          <p:grpSp>
            <p:nvGrpSpPr>
              <p:cNvPr id="2" name="Group 1"/>
              <p:cNvGrpSpPr/>
              <p:nvPr/>
            </p:nvGrpSpPr>
            <p:grpSpPr>
              <a:xfrm>
                <a:off x="2855556" y="1686359"/>
                <a:ext cx="4141569" cy="4685394"/>
                <a:chOff x="2889989" y="1858683"/>
                <a:chExt cx="4141569" cy="4685394"/>
              </a:xfrm>
            </p:grpSpPr>
            <p:sp>
              <p:nvSpPr>
                <p:cNvPr id="70" name="Rectangle 3"/>
                <p:cNvSpPr>
                  <a:spLocks noChangeArrowheads="1"/>
                </p:cNvSpPr>
                <p:nvPr/>
              </p:nvSpPr>
              <p:spPr bwMode="auto">
                <a:xfrm>
                  <a:off x="32860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1" name="Rectangle 4"/>
                <p:cNvSpPr>
                  <a:spLocks noChangeArrowheads="1"/>
                </p:cNvSpPr>
                <p:nvPr/>
              </p:nvSpPr>
              <p:spPr bwMode="auto">
                <a:xfrm>
                  <a:off x="38194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2" name="Rectangle 5"/>
                <p:cNvSpPr>
                  <a:spLocks noChangeArrowheads="1"/>
                </p:cNvSpPr>
                <p:nvPr/>
              </p:nvSpPr>
              <p:spPr bwMode="auto">
                <a:xfrm>
                  <a:off x="43528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3" name="Rectangle 6"/>
                <p:cNvSpPr>
                  <a:spLocks noChangeArrowheads="1"/>
                </p:cNvSpPr>
                <p:nvPr/>
              </p:nvSpPr>
              <p:spPr bwMode="auto">
                <a:xfrm>
                  <a:off x="48862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4" name="Rectangle 7"/>
                <p:cNvSpPr>
                  <a:spLocks noChangeArrowheads="1"/>
                </p:cNvSpPr>
                <p:nvPr/>
              </p:nvSpPr>
              <p:spPr bwMode="auto">
                <a:xfrm>
                  <a:off x="54196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5" name="Rectangle 8"/>
                <p:cNvSpPr>
                  <a:spLocks noChangeArrowheads="1"/>
                </p:cNvSpPr>
                <p:nvPr/>
              </p:nvSpPr>
              <p:spPr bwMode="auto">
                <a:xfrm>
                  <a:off x="59530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6" name="Rectangle 10"/>
                <p:cNvSpPr>
                  <a:spLocks noChangeArrowheads="1"/>
                </p:cNvSpPr>
                <p:nvPr/>
              </p:nvSpPr>
              <p:spPr bwMode="auto">
                <a:xfrm>
                  <a:off x="32860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7" name="Rectangle 11"/>
                <p:cNvSpPr>
                  <a:spLocks noChangeArrowheads="1"/>
                </p:cNvSpPr>
                <p:nvPr/>
              </p:nvSpPr>
              <p:spPr bwMode="auto">
                <a:xfrm>
                  <a:off x="38194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8" name="Rectangle 12"/>
                <p:cNvSpPr>
                  <a:spLocks noChangeArrowheads="1"/>
                </p:cNvSpPr>
                <p:nvPr/>
              </p:nvSpPr>
              <p:spPr bwMode="auto">
                <a:xfrm>
                  <a:off x="43528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 name="Rectangle 13"/>
                <p:cNvSpPr>
                  <a:spLocks noChangeArrowheads="1"/>
                </p:cNvSpPr>
                <p:nvPr/>
              </p:nvSpPr>
              <p:spPr bwMode="auto">
                <a:xfrm>
                  <a:off x="48862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0" name="Rectangle 14"/>
                <p:cNvSpPr>
                  <a:spLocks noChangeArrowheads="1"/>
                </p:cNvSpPr>
                <p:nvPr/>
              </p:nvSpPr>
              <p:spPr bwMode="auto">
                <a:xfrm>
                  <a:off x="54196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 name="Rectangle 15"/>
                <p:cNvSpPr>
                  <a:spLocks noChangeArrowheads="1"/>
                </p:cNvSpPr>
                <p:nvPr/>
              </p:nvSpPr>
              <p:spPr bwMode="auto">
                <a:xfrm>
                  <a:off x="59530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 name="Rectangle 17"/>
                <p:cNvSpPr>
                  <a:spLocks noChangeArrowheads="1"/>
                </p:cNvSpPr>
                <p:nvPr/>
              </p:nvSpPr>
              <p:spPr bwMode="auto">
                <a:xfrm>
                  <a:off x="32860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3" name="Rectangle 18"/>
                <p:cNvSpPr>
                  <a:spLocks noChangeArrowheads="1"/>
                </p:cNvSpPr>
                <p:nvPr/>
              </p:nvSpPr>
              <p:spPr bwMode="auto">
                <a:xfrm>
                  <a:off x="38194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 name="Rectangle 19"/>
                <p:cNvSpPr>
                  <a:spLocks noChangeArrowheads="1"/>
                </p:cNvSpPr>
                <p:nvPr/>
              </p:nvSpPr>
              <p:spPr bwMode="auto">
                <a:xfrm>
                  <a:off x="43528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5" name="Rectangle 20"/>
                <p:cNvSpPr>
                  <a:spLocks noChangeArrowheads="1"/>
                </p:cNvSpPr>
                <p:nvPr/>
              </p:nvSpPr>
              <p:spPr bwMode="auto">
                <a:xfrm>
                  <a:off x="48862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6" name="Rectangle 21"/>
                <p:cNvSpPr>
                  <a:spLocks noChangeArrowheads="1"/>
                </p:cNvSpPr>
                <p:nvPr/>
              </p:nvSpPr>
              <p:spPr bwMode="auto">
                <a:xfrm>
                  <a:off x="54196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7" name="Rectangle 22"/>
                <p:cNvSpPr>
                  <a:spLocks noChangeArrowheads="1"/>
                </p:cNvSpPr>
                <p:nvPr/>
              </p:nvSpPr>
              <p:spPr bwMode="auto">
                <a:xfrm>
                  <a:off x="59530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8" name="Rectangle 24"/>
                <p:cNvSpPr>
                  <a:spLocks noChangeArrowheads="1"/>
                </p:cNvSpPr>
                <p:nvPr/>
              </p:nvSpPr>
              <p:spPr bwMode="auto">
                <a:xfrm>
                  <a:off x="32860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 name="Rectangle 25"/>
                <p:cNvSpPr>
                  <a:spLocks noChangeArrowheads="1"/>
                </p:cNvSpPr>
                <p:nvPr/>
              </p:nvSpPr>
              <p:spPr bwMode="auto">
                <a:xfrm>
                  <a:off x="38194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 name="Rectangle 26"/>
                <p:cNvSpPr>
                  <a:spLocks noChangeArrowheads="1"/>
                </p:cNvSpPr>
                <p:nvPr/>
              </p:nvSpPr>
              <p:spPr bwMode="auto">
                <a:xfrm>
                  <a:off x="43528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 name="Rectangle 27"/>
                <p:cNvSpPr>
                  <a:spLocks noChangeArrowheads="1"/>
                </p:cNvSpPr>
                <p:nvPr/>
              </p:nvSpPr>
              <p:spPr bwMode="auto">
                <a:xfrm>
                  <a:off x="48862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 name="Rectangle 28"/>
                <p:cNvSpPr>
                  <a:spLocks noChangeArrowheads="1"/>
                </p:cNvSpPr>
                <p:nvPr/>
              </p:nvSpPr>
              <p:spPr bwMode="auto">
                <a:xfrm>
                  <a:off x="54196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 name="Rectangle 29"/>
                <p:cNvSpPr>
                  <a:spLocks noChangeArrowheads="1"/>
                </p:cNvSpPr>
                <p:nvPr/>
              </p:nvSpPr>
              <p:spPr bwMode="auto">
                <a:xfrm>
                  <a:off x="59530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4" name="Rectangle 31"/>
                <p:cNvSpPr>
                  <a:spLocks noChangeArrowheads="1"/>
                </p:cNvSpPr>
                <p:nvPr/>
              </p:nvSpPr>
              <p:spPr bwMode="auto">
                <a:xfrm>
                  <a:off x="32860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5" name="Rectangle 32"/>
                <p:cNvSpPr>
                  <a:spLocks noChangeArrowheads="1"/>
                </p:cNvSpPr>
                <p:nvPr/>
              </p:nvSpPr>
              <p:spPr bwMode="auto">
                <a:xfrm>
                  <a:off x="38194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6" name="Rectangle 33"/>
                <p:cNvSpPr>
                  <a:spLocks noChangeArrowheads="1"/>
                </p:cNvSpPr>
                <p:nvPr/>
              </p:nvSpPr>
              <p:spPr bwMode="auto">
                <a:xfrm>
                  <a:off x="43528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7" name="Rectangle 34"/>
                <p:cNvSpPr>
                  <a:spLocks noChangeArrowheads="1"/>
                </p:cNvSpPr>
                <p:nvPr/>
              </p:nvSpPr>
              <p:spPr bwMode="auto">
                <a:xfrm>
                  <a:off x="48862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8" name="Rectangle 35"/>
                <p:cNvSpPr>
                  <a:spLocks noChangeArrowheads="1"/>
                </p:cNvSpPr>
                <p:nvPr/>
              </p:nvSpPr>
              <p:spPr bwMode="auto">
                <a:xfrm>
                  <a:off x="54196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9" name="Rectangle 36"/>
                <p:cNvSpPr>
                  <a:spLocks noChangeArrowheads="1"/>
                </p:cNvSpPr>
                <p:nvPr/>
              </p:nvSpPr>
              <p:spPr bwMode="auto">
                <a:xfrm>
                  <a:off x="59530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0" name="Rectangle 38"/>
                <p:cNvSpPr>
                  <a:spLocks noChangeArrowheads="1"/>
                </p:cNvSpPr>
                <p:nvPr/>
              </p:nvSpPr>
              <p:spPr bwMode="auto">
                <a:xfrm>
                  <a:off x="32860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 name="Rectangle 39"/>
                <p:cNvSpPr>
                  <a:spLocks noChangeArrowheads="1"/>
                </p:cNvSpPr>
                <p:nvPr/>
              </p:nvSpPr>
              <p:spPr bwMode="auto">
                <a:xfrm>
                  <a:off x="38194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 name="Rectangle 40"/>
                <p:cNvSpPr>
                  <a:spLocks noChangeArrowheads="1"/>
                </p:cNvSpPr>
                <p:nvPr/>
              </p:nvSpPr>
              <p:spPr bwMode="auto">
                <a:xfrm>
                  <a:off x="43528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 name="Rectangle 41"/>
                <p:cNvSpPr>
                  <a:spLocks noChangeArrowheads="1"/>
                </p:cNvSpPr>
                <p:nvPr/>
              </p:nvSpPr>
              <p:spPr bwMode="auto">
                <a:xfrm>
                  <a:off x="48862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4" name="Rectangle 42"/>
                <p:cNvSpPr>
                  <a:spLocks noChangeArrowheads="1"/>
                </p:cNvSpPr>
                <p:nvPr/>
              </p:nvSpPr>
              <p:spPr bwMode="auto">
                <a:xfrm>
                  <a:off x="54196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5" name="Rectangle 43"/>
                <p:cNvSpPr>
                  <a:spLocks noChangeArrowheads="1"/>
                </p:cNvSpPr>
                <p:nvPr/>
              </p:nvSpPr>
              <p:spPr bwMode="auto">
                <a:xfrm>
                  <a:off x="59530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6" name="Rectangle 45"/>
                <p:cNvSpPr>
                  <a:spLocks noChangeArrowheads="1"/>
                </p:cNvSpPr>
                <p:nvPr/>
              </p:nvSpPr>
              <p:spPr bwMode="auto">
                <a:xfrm>
                  <a:off x="32860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7" name="Rectangle 46"/>
                <p:cNvSpPr>
                  <a:spLocks noChangeArrowheads="1"/>
                </p:cNvSpPr>
                <p:nvPr/>
              </p:nvSpPr>
              <p:spPr bwMode="auto">
                <a:xfrm>
                  <a:off x="38194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8" name="Rectangle 47"/>
                <p:cNvSpPr>
                  <a:spLocks noChangeArrowheads="1"/>
                </p:cNvSpPr>
                <p:nvPr/>
              </p:nvSpPr>
              <p:spPr bwMode="auto">
                <a:xfrm>
                  <a:off x="43528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9" name="Rectangle 48"/>
                <p:cNvSpPr>
                  <a:spLocks noChangeArrowheads="1"/>
                </p:cNvSpPr>
                <p:nvPr/>
              </p:nvSpPr>
              <p:spPr bwMode="auto">
                <a:xfrm>
                  <a:off x="48862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0" name="Rectangle 49"/>
                <p:cNvSpPr>
                  <a:spLocks noChangeArrowheads="1"/>
                </p:cNvSpPr>
                <p:nvPr/>
              </p:nvSpPr>
              <p:spPr bwMode="auto">
                <a:xfrm>
                  <a:off x="54196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1" name="Rectangle 50"/>
                <p:cNvSpPr>
                  <a:spLocks noChangeArrowheads="1"/>
                </p:cNvSpPr>
                <p:nvPr/>
              </p:nvSpPr>
              <p:spPr bwMode="auto">
                <a:xfrm>
                  <a:off x="59530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 name="Text Box 59"/>
                <p:cNvSpPr txBox="1">
                  <a:spLocks noChangeArrowheads="1"/>
                </p:cNvSpPr>
                <p:nvPr/>
              </p:nvSpPr>
              <p:spPr bwMode="auto">
                <a:xfrm>
                  <a:off x="3286097" y="1858683"/>
                  <a:ext cx="3724095" cy="400110"/>
                </a:xfrm>
                <a:prstGeom prst="rect">
                  <a:avLst/>
                </a:prstGeom>
                <a:noFill/>
                <a:ln>
                  <a:noFill/>
                </a:ln>
                <a:effectLst/>
                <a:extLst>
                  <a:ext uri="{909E8E84-426E-40dd-AFC4-6F175D3DCCD1}">
                    <a14:hiddenFill xmlns:a14="http://schemas.microsoft.com/office/drawing/2010/main">
                      <a:solidFill>
                        <a:schemeClr val="folHlink">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2000" b="1" dirty="0" smtClean="0">
                      <a:latin typeface="Arial"/>
                      <a:cs typeface="Arial"/>
                    </a:rPr>
                    <a:t> Y     </a:t>
                  </a:r>
                  <a:r>
                    <a:rPr lang="en-US" altLang="en-US" sz="2000" b="1" dirty="0" smtClean="0">
                      <a:solidFill>
                        <a:srgbClr val="FF6600"/>
                      </a:solidFill>
                      <a:latin typeface="Arial"/>
                      <a:cs typeface="Arial"/>
                    </a:rPr>
                    <a:t>B</a:t>
                  </a:r>
                  <a:r>
                    <a:rPr lang="en-US" altLang="en-US" sz="2000" b="1" dirty="0" smtClean="0">
                      <a:latin typeface="Arial"/>
                      <a:cs typeface="Arial"/>
                    </a:rPr>
                    <a:t>     </a:t>
                  </a:r>
                  <a:r>
                    <a:rPr lang="en-US" altLang="en-US" sz="2000" b="1" dirty="0" smtClean="0">
                      <a:solidFill>
                        <a:srgbClr val="660066"/>
                      </a:solidFill>
                      <a:latin typeface="Arial"/>
                      <a:cs typeface="Arial"/>
                    </a:rPr>
                    <a:t>D</a:t>
                  </a:r>
                  <a:r>
                    <a:rPr lang="en-US" altLang="en-US" sz="2000" b="1" dirty="0" smtClean="0">
                      <a:latin typeface="Arial"/>
                      <a:cs typeface="Arial"/>
                    </a:rPr>
                    <a:t>     </a:t>
                  </a:r>
                  <a:r>
                    <a:rPr lang="en-US" altLang="en-US" sz="2000" b="1" dirty="0" smtClean="0">
                      <a:solidFill>
                        <a:srgbClr val="008000"/>
                      </a:solidFill>
                      <a:latin typeface="Arial"/>
                      <a:cs typeface="Arial"/>
                    </a:rPr>
                    <a:t>C</a:t>
                  </a:r>
                  <a:r>
                    <a:rPr lang="en-US" altLang="en-US" sz="2000" b="1" dirty="0" smtClean="0">
                      <a:latin typeface="Arial"/>
                      <a:cs typeface="Arial"/>
                    </a:rPr>
                    <a:t>     </a:t>
                  </a:r>
                  <a:r>
                    <a:rPr lang="en-US" altLang="en-US" sz="2000" b="1" dirty="0" smtClean="0">
                      <a:solidFill>
                        <a:srgbClr val="FF0000"/>
                      </a:solidFill>
                      <a:latin typeface="Arial"/>
                      <a:cs typeface="Arial"/>
                    </a:rPr>
                    <a:t>A </a:t>
                  </a:r>
                  <a:r>
                    <a:rPr lang="en-US" altLang="en-US" sz="2000" b="1" dirty="0" smtClean="0">
                      <a:latin typeface="Arial"/>
                      <a:cs typeface="Arial"/>
                    </a:rPr>
                    <a:t>    </a:t>
                  </a:r>
                  <a:r>
                    <a:rPr lang="en-US" altLang="en-US" sz="2000" b="1" dirty="0" smtClean="0">
                      <a:solidFill>
                        <a:srgbClr val="FF6600"/>
                      </a:solidFill>
                      <a:latin typeface="Arial"/>
                      <a:cs typeface="Arial"/>
                    </a:rPr>
                    <a:t>B</a:t>
                  </a:r>
                  <a:r>
                    <a:rPr lang="en-US" altLang="en-US" sz="2000" b="1" dirty="0" smtClean="0">
                      <a:latin typeface="Arial"/>
                      <a:cs typeface="Arial"/>
                    </a:rPr>
                    <a:t>     </a:t>
                  </a:r>
                  <a:r>
                    <a:rPr lang="en-US" altLang="en-US" sz="2000" b="1" dirty="0" smtClean="0">
                      <a:solidFill>
                        <a:srgbClr val="FF0000"/>
                      </a:solidFill>
                      <a:latin typeface="Arial"/>
                      <a:cs typeface="Arial"/>
                    </a:rPr>
                    <a:t>A</a:t>
                  </a:r>
                  <a:endParaRPr lang="en-US" altLang="en-US" sz="2000" b="1" dirty="0">
                    <a:solidFill>
                      <a:srgbClr val="FF0000"/>
                    </a:solidFill>
                    <a:latin typeface="Arial"/>
                    <a:cs typeface="Arial"/>
                  </a:endParaRPr>
                </a:p>
              </p:txBody>
            </p:sp>
            <p:sp>
              <p:nvSpPr>
                <p:cNvPr id="113" name="Text Box 60"/>
                <p:cNvSpPr txBox="1">
                  <a:spLocks noChangeArrowheads="1"/>
                </p:cNvSpPr>
                <p:nvPr/>
              </p:nvSpPr>
              <p:spPr bwMode="auto">
                <a:xfrm>
                  <a:off x="2889989" y="2375412"/>
                  <a:ext cx="381000" cy="4113947"/>
                </a:xfrm>
                <a:prstGeom prst="rect">
                  <a:avLst/>
                </a:prstGeom>
                <a:noFill/>
                <a:ln>
                  <a:noFill/>
                </a:ln>
                <a:effectLst/>
                <a:extLst>
                  <a:ext uri="{909E8E84-426E-40dd-AFC4-6F175D3DCCD1}">
                    <a14:hiddenFill xmlns:a14="http://schemas.microsoft.com/office/drawing/2010/main">
                      <a:solidFill>
                        <a:schemeClr val="folHlink">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120000"/>
                    </a:lnSpc>
                    <a:spcBef>
                      <a:spcPts val="600"/>
                    </a:spcBef>
                    <a:spcAft>
                      <a:spcPts val="600"/>
                    </a:spcAft>
                  </a:pPr>
                  <a:r>
                    <a:rPr lang="en-US" altLang="en-US" sz="2000" b="1" dirty="0" smtClean="0">
                      <a:latin typeface="Arial"/>
                      <a:cs typeface="Arial"/>
                    </a:rPr>
                    <a:t>X</a:t>
                  </a:r>
                </a:p>
                <a:p>
                  <a:pPr algn="ctr">
                    <a:lnSpc>
                      <a:spcPct val="120000"/>
                    </a:lnSpc>
                    <a:spcBef>
                      <a:spcPts val="600"/>
                    </a:spcBef>
                    <a:spcAft>
                      <a:spcPts val="600"/>
                    </a:spcAft>
                  </a:pPr>
                  <a:r>
                    <a:rPr lang="en-US" altLang="en-US" sz="2000" b="1" dirty="0" smtClean="0">
                      <a:solidFill>
                        <a:srgbClr val="FF0000"/>
                      </a:solidFill>
                      <a:latin typeface="Arial"/>
                      <a:cs typeface="Arial"/>
                    </a:rPr>
                    <a:t>A</a:t>
                  </a:r>
                </a:p>
                <a:p>
                  <a:pPr algn="ctr">
                    <a:lnSpc>
                      <a:spcPct val="120000"/>
                    </a:lnSpc>
                    <a:spcBef>
                      <a:spcPts val="600"/>
                    </a:spcBef>
                    <a:spcAft>
                      <a:spcPts val="600"/>
                    </a:spcAft>
                  </a:pPr>
                  <a:r>
                    <a:rPr lang="en-US" altLang="en-US" sz="2000" b="1" dirty="0" smtClean="0">
                      <a:solidFill>
                        <a:srgbClr val="FF6600"/>
                      </a:solidFill>
                      <a:latin typeface="Arial"/>
                      <a:cs typeface="Arial"/>
                    </a:rPr>
                    <a:t>B</a:t>
                  </a:r>
                </a:p>
                <a:p>
                  <a:pPr algn="ctr">
                    <a:lnSpc>
                      <a:spcPct val="120000"/>
                    </a:lnSpc>
                    <a:spcBef>
                      <a:spcPts val="600"/>
                    </a:spcBef>
                    <a:spcAft>
                      <a:spcPts val="600"/>
                    </a:spcAft>
                  </a:pPr>
                  <a:r>
                    <a:rPr lang="en-US" altLang="en-US" sz="2000" b="1" dirty="0" smtClean="0">
                      <a:solidFill>
                        <a:srgbClr val="008000"/>
                      </a:solidFill>
                      <a:latin typeface="Arial"/>
                      <a:cs typeface="Arial"/>
                    </a:rPr>
                    <a:t>C</a:t>
                  </a:r>
                </a:p>
                <a:p>
                  <a:pPr algn="ctr">
                    <a:lnSpc>
                      <a:spcPct val="120000"/>
                    </a:lnSpc>
                    <a:spcBef>
                      <a:spcPts val="600"/>
                    </a:spcBef>
                    <a:spcAft>
                      <a:spcPts val="600"/>
                    </a:spcAft>
                  </a:pPr>
                  <a:r>
                    <a:rPr lang="en-US" altLang="en-US" sz="2000" b="1" dirty="0" smtClean="0">
                      <a:solidFill>
                        <a:srgbClr val="FF6600"/>
                      </a:solidFill>
                      <a:latin typeface="Arial"/>
                      <a:cs typeface="Arial"/>
                    </a:rPr>
                    <a:t>B</a:t>
                  </a:r>
                </a:p>
                <a:p>
                  <a:pPr algn="ctr">
                    <a:lnSpc>
                      <a:spcPct val="120000"/>
                    </a:lnSpc>
                    <a:spcBef>
                      <a:spcPts val="600"/>
                    </a:spcBef>
                    <a:spcAft>
                      <a:spcPts val="600"/>
                    </a:spcAft>
                  </a:pPr>
                  <a:r>
                    <a:rPr lang="en-US" altLang="en-US" sz="2000" b="1" dirty="0" smtClean="0">
                      <a:solidFill>
                        <a:srgbClr val="660066"/>
                      </a:solidFill>
                      <a:latin typeface="Arial"/>
                      <a:cs typeface="Arial"/>
                    </a:rPr>
                    <a:t>D</a:t>
                  </a:r>
                </a:p>
                <a:p>
                  <a:pPr algn="ctr">
                    <a:lnSpc>
                      <a:spcPct val="120000"/>
                    </a:lnSpc>
                    <a:spcBef>
                      <a:spcPts val="600"/>
                    </a:spcBef>
                    <a:spcAft>
                      <a:spcPts val="600"/>
                    </a:spcAft>
                  </a:pPr>
                  <a:r>
                    <a:rPr lang="en-US" altLang="en-US" sz="2000" b="1" dirty="0" smtClean="0">
                      <a:solidFill>
                        <a:srgbClr val="FF0000"/>
                      </a:solidFill>
                      <a:latin typeface="Arial"/>
                      <a:cs typeface="Arial"/>
                    </a:rPr>
                    <a:t>A</a:t>
                  </a:r>
                </a:p>
                <a:p>
                  <a:pPr algn="ctr">
                    <a:lnSpc>
                      <a:spcPct val="120000"/>
                    </a:lnSpc>
                    <a:spcBef>
                      <a:spcPts val="600"/>
                    </a:spcBef>
                    <a:spcAft>
                      <a:spcPts val="600"/>
                    </a:spcAft>
                  </a:pPr>
                  <a:r>
                    <a:rPr lang="en-US" altLang="en-US" sz="2000" b="1" dirty="0" smtClean="0">
                      <a:solidFill>
                        <a:srgbClr val="FF6600"/>
                      </a:solidFill>
                      <a:latin typeface="Arial"/>
                      <a:cs typeface="Arial"/>
                    </a:rPr>
                    <a:t>B</a:t>
                  </a:r>
                  <a:endParaRPr lang="en-US" altLang="en-US" sz="2000" b="1" dirty="0">
                    <a:solidFill>
                      <a:srgbClr val="FF6600"/>
                    </a:solidFill>
                    <a:latin typeface="Arial"/>
                    <a:cs typeface="Arial"/>
                  </a:endParaRPr>
                </a:p>
              </p:txBody>
            </p:sp>
            <p:sp>
              <p:nvSpPr>
                <p:cNvPr id="114" name="Rectangle 8"/>
                <p:cNvSpPr>
                  <a:spLocks noChangeArrowheads="1"/>
                </p:cNvSpPr>
                <p:nvPr/>
              </p:nvSpPr>
              <p:spPr bwMode="auto">
                <a:xfrm>
                  <a:off x="6494491" y="22688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5" name="Rectangle 15"/>
                <p:cNvSpPr>
                  <a:spLocks noChangeArrowheads="1"/>
                </p:cNvSpPr>
                <p:nvPr/>
              </p:nvSpPr>
              <p:spPr bwMode="auto">
                <a:xfrm>
                  <a:off x="6494491" y="28022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6" name="Rectangle 22"/>
                <p:cNvSpPr>
                  <a:spLocks noChangeArrowheads="1"/>
                </p:cNvSpPr>
                <p:nvPr/>
              </p:nvSpPr>
              <p:spPr bwMode="auto">
                <a:xfrm>
                  <a:off x="6494491" y="33356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7" name="Rectangle 29"/>
                <p:cNvSpPr>
                  <a:spLocks noChangeArrowheads="1"/>
                </p:cNvSpPr>
                <p:nvPr/>
              </p:nvSpPr>
              <p:spPr bwMode="auto">
                <a:xfrm>
                  <a:off x="6494491" y="38690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8" name="Rectangle 36"/>
                <p:cNvSpPr>
                  <a:spLocks noChangeArrowheads="1"/>
                </p:cNvSpPr>
                <p:nvPr/>
              </p:nvSpPr>
              <p:spPr bwMode="auto">
                <a:xfrm>
                  <a:off x="6494491" y="44024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9" name="Rectangle 43"/>
                <p:cNvSpPr>
                  <a:spLocks noChangeArrowheads="1"/>
                </p:cNvSpPr>
                <p:nvPr/>
              </p:nvSpPr>
              <p:spPr bwMode="auto">
                <a:xfrm>
                  <a:off x="6494491" y="49358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0" name="Rectangle 50"/>
                <p:cNvSpPr>
                  <a:spLocks noChangeArrowheads="1"/>
                </p:cNvSpPr>
                <p:nvPr/>
              </p:nvSpPr>
              <p:spPr bwMode="auto">
                <a:xfrm>
                  <a:off x="6494491" y="54692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1" name="Rectangle 45"/>
                <p:cNvSpPr>
                  <a:spLocks noChangeArrowheads="1"/>
                </p:cNvSpPr>
                <p:nvPr/>
              </p:nvSpPr>
              <p:spPr bwMode="auto">
                <a:xfrm>
                  <a:off x="32897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2" name="Rectangle 46"/>
                <p:cNvSpPr>
                  <a:spLocks noChangeArrowheads="1"/>
                </p:cNvSpPr>
                <p:nvPr/>
              </p:nvSpPr>
              <p:spPr bwMode="auto">
                <a:xfrm>
                  <a:off x="38231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 name="Rectangle 47"/>
                <p:cNvSpPr>
                  <a:spLocks noChangeArrowheads="1"/>
                </p:cNvSpPr>
                <p:nvPr/>
              </p:nvSpPr>
              <p:spPr bwMode="auto">
                <a:xfrm>
                  <a:off x="43565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 name="Rectangle 48"/>
                <p:cNvSpPr>
                  <a:spLocks noChangeArrowheads="1"/>
                </p:cNvSpPr>
                <p:nvPr/>
              </p:nvSpPr>
              <p:spPr bwMode="auto">
                <a:xfrm>
                  <a:off x="48899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5" name="Rectangle 49"/>
                <p:cNvSpPr>
                  <a:spLocks noChangeArrowheads="1"/>
                </p:cNvSpPr>
                <p:nvPr/>
              </p:nvSpPr>
              <p:spPr bwMode="auto">
                <a:xfrm>
                  <a:off x="54233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6" name="Rectangle 50"/>
                <p:cNvSpPr>
                  <a:spLocks noChangeArrowheads="1"/>
                </p:cNvSpPr>
                <p:nvPr/>
              </p:nvSpPr>
              <p:spPr bwMode="auto">
                <a:xfrm>
                  <a:off x="59567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7" name="Rectangle 50"/>
                <p:cNvSpPr>
                  <a:spLocks noChangeArrowheads="1"/>
                </p:cNvSpPr>
                <p:nvPr/>
              </p:nvSpPr>
              <p:spPr bwMode="auto">
                <a:xfrm>
                  <a:off x="6498158" y="6010677"/>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31" name="Text Box 60"/>
              <p:cNvSpPr txBox="1">
                <a:spLocks noChangeArrowheads="1"/>
              </p:cNvSpPr>
              <p:nvPr/>
            </p:nvSpPr>
            <p:spPr bwMode="auto">
              <a:xfrm>
                <a:off x="2504567" y="1687898"/>
                <a:ext cx="381000" cy="4637167"/>
              </a:xfrm>
              <a:prstGeom prst="rect">
                <a:avLst/>
              </a:prstGeom>
              <a:noFill/>
              <a:ln>
                <a:noFill/>
              </a:ln>
              <a:effectLst/>
              <a:extLst>
                <a:ext uri="{909E8E84-426E-40dd-AFC4-6F175D3DCCD1}">
                  <a14:hiddenFill xmlns:a14="http://schemas.microsoft.com/office/drawing/2010/main">
                    <a:solidFill>
                      <a:schemeClr val="folHlink">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120000"/>
                  </a:lnSpc>
                  <a:spcBef>
                    <a:spcPts val="600"/>
                  </a:spcBef>
                  <a:spcAft>
                    <a:spcPts val="600"/>
                  </a:spcAft>
                </a:pPr>
                <a:r>
                  <a:rPr lang="en-US" altLang="en-US" sz="2000" i="1" dirty="0">
                    <a:latin typeface="Arial"/>
                    <a:cs typeface="Arial"/>
                  </a:rPr>
                  <a:t>i</a:t>
                </a:r>
                <a:endParaRPr lang="en-US" altLang="en-US" sz="2000" i="1" dirty="0" smtClean="0">
                  <a:latin typeface="Arial"/>
                  <a:cs typeface="Arial"/>
                </a:endParaRPr>
              </a:p>
              <a:p>
                <a:pPr algn="ctr">
                  <a:lnSpc>
                    <a:spcPct val="120000"/>
                  </a:lnSpc>
                  <a:spcBef>
                    <a:spcPts val="600"/>
                  </a:spcBef>
                  <a:spcAft>
                    <a:spcPts val="600"/>
                  </a:spcAft>
                </a:pPr>
                <a:r>
                  <a:rPr lang="en-US" altLang="en-US" sz="2000" dirty="0">
                    <a:latin typeface="Arial"/>
                    <a:cs typeface="Arial"/>
                  </a:rPr>
                  <a:t>0</a:t>
                </a:r>
                <a:endParaRPr lang="en-US" altLang="en-US" sz="2000" dirty="0" smtClean="0">
                  <a:latin typeface="Arial"/>
                  <a:cs typeface="Arial"/>
                </a:endParaRPr>
              </a:p>
              <a:p>
                <a:pPr algn="ctr">
                  <a:lnSpc>
                    <a:spcPct val="120000"/>
                  </a:lnSpc>
                  <a:spcBef>
                    <a:spcPts val="600"/>
                  </a:spcBef>
                  <a:spcAft>
                    <a:spcPts val="600"/>
                  </a:spcAft>
                </a:pPr>
                <a:r>
                  <a:rPr lang="en-US" altLang="en-US" sz="2000" dirty="0">
                    <a:latin typeface="Arial"/>
                    <a:cs typeface="Arial"/>
                  </a:rPr>
                  <a:t>1</a:t>
                </a:r>
                <a:endParaRPr lang="en-US" altLang="en-US" sz="2000" dirty="0" smtClean="0">
                  <a:latin typeface="Arial"/>
                  <a:cs typeface="Arial"/>
                </a:endParaRPr>
              </a:p>
              <a:p>
                <a:pPr algn="ctr">
                  <a:lnSpc>
                    <a:spcPct val="120000"/>
                  </a:lnSpc>
                  <a:spcBef>
                    <a:spcPts val="600"/>
                  </a:spcBef>
                  <a:spcAft>
                    <a:spcPts val="600"/>
                  </a:spcAft>
                </a:pPr>
                <a:r>
                  <a:rPr lang="en-US" altLang="en-US" sz="2000" dirty="0">
                    <a:latin typeface="Arial"/>
                    <a:cs typeface="Arial"/>
                  </a:rPr>
                  <a:t>2</a:t>
                </a:r>
                <a:endParaRPr lang="en-US" altLang="en-US" sz="2000" dirty="0" smtClean="0">
                  <a:latin typeface="Arial"/>
                  <a:cs typeface="Arial"/>
                </a:endParaRPr>
              </a:p>
              <a:p>
                <a:pPr algn="ctr">
                  <a:lnSpc>
                    <a:spcPct val="120000"/>
                  </a:lnSpc>
                  <a:spcBef>
                    <a:spcPts val="600"/>
                  </a:spcBef>
                  <a:spcAft>
                    <a:spcPts val="600"/>
                  </a:spcAft>
                </a:pPr>
                <a:r>
                  <a:rPr lang="en-US" altLang="en-US" sz="2000" dirty="0">
                    <a:latin typeface="Arial"/>
                    <a:cs typeface="Arial"/>
                  </a:rPr>
                  <a:t>3</a:t>
                </a:r>
                <a:endParaRPr lang="en-US" altLang="en-US" sz="2000" dirty="0" smtClean="0">
                  <a:latin typeface="Arial"/>
                  <a:cs typeface="Arial"/>
                </a:endParaRPr>
              </a:p>
              <a:p>
                <a:pPr algn="ctr">
                  <a:lnSpc>
                    <a:spcPct val="120000"/>
                  </a:lnSpc>
                  <a:spcBef>
                    <a:spcPts val="600"/>
                  </a:spcBef>
                  <a:spcAft>
                    <a:spcPts val="600"/>
                  </a:spcAft>
                </a:pPr>
                <a:r>
                  <a:rPr lang="en-US" altLang="en-US" sz="2000" dirty="0">
                    <a:latin typeface="Arial"/>
                    <a:cs typeface="Arial"/>
                  </a:rPr>
                  <a:t>4</a:t>
                </a:r>
                <a:endParaRPr lang="en-US" altLang="en-US" sz="2000" dirty="0" smtClean="0">
                  <a:latin typeface="Arial"/>
                  <a:cs typeface="Arial"/>
                </a:endParaRPr>
              </a:p>
              <a:p>
                <a:pPr algn="ctr">
                  <a:lnSpc>
                    <a:spcPct val="120000"/>
                  </a:lnSpc>
                  <a:spcBef>
                    <a:spcPts val="600"/>
                  </a:spcBef>
                  <a:spcAft>
                    <a:spcPts val="600"/>
                  </a:spcAft>
                </a:pPr>
                <a:r>
                  <a:rPr lang="en-US" altLang="en-US" sz="2000" dirty="0">
                    <a:latin typeface="Arial"/>
                    <a:cs typeface="Arial"/>
                  </a:rPr>
                  <a:t>5</a:t>
                </a:r>
                <a:endParaRPr lang="en-US" altLang="en-US" sz="2000" dirty="0" smtClean="0">
                  <a:latin typeface="Arial"/>
                  <a:cs typeface="Arial"/>
                </a:endParaRPr>
              </a:p>
              <a:p>
                <a:pPr algn="ctr">
                  <a:lnSpc>
                    <a:spcPct val="120000"/>
                  </a:lnSpc>
                  <a:spcBef>
                    <a:spcPts val="600"/>
                  </a:spcBef>
                  <a:spcAft>
                    <a:spcPts val="600"/>
                  </a:spcAft>
                </a:pPr>
                <a:r>
                  <a:rPr lang="en-US" altLang="en-US" sz="2000" dirty="0" smtClean="0">
                    <a:latin typeface="Arial"/>
                    <a:cs typeface="Arial"/>
                  </a:rPr>
                  <a:t>6</a:t>
                </a:r>
              </a:p>
              <a:p>
                <a:pPr algn="ctr">
                  <a:lnSpc>
                    <a:spcPct val="120000"/>
                  </a:lnSpc>
                  <a:spcBef>
                    <a:spcPts val="600"/>
                  </a:spcBef>
                  <a:spcAft>
                    <a:spcPts val="600"/>
                  </a:spcAft>
                </a:pPr>
                <a:r>
                  <a:rPr lang="en-US" altLang="en-US" sz="2000" dirty="0">
                    <a:latin typeface="Arial"/>
                    <a:cs typeface="Arial"/>
                  </a:rPr>
                  <a:t>7</a:t>
                </a:r>
              </a:p>
            </p:txBody>
          </p:sp>
        </p:grpSp>
      </p:grpSp>
      <p:sp>
        <p:nvSpPr>
          <p:cNvPr id="8" name="TextBox 7"/>
          <p:cNvSpPr txBox="1"/>
          <p:nvPr/>
        </p:nvSpPr>
        <p:spPr>
          <a:xfrm>
            <a:off x="4826009" y="2171840"/>
            <a:ext cx="3738127" cy="400110"/>
          </a:xfrm>
          <a:prstGeom prst="rect">
            <a:avLst/>
          </a:prstGeom>
          <a:noFill/>
        </p:spPr>
        <p:txBody>
          <a:bodyPr wrap="square" rtlCol="0">
            <a:spAutoFit/>
          </a:bodyPr>
          <a:lstStyle/>
          <a:p>
            <a:r>
              <a:rPr lang="en-US" sz="2000" b="1" dirty="0">
                <a:solidFill>
                  <a:srgbClr val="0000FF"/>
                </a:solidFill>
                <a:latin typeface="Arial"/>
                <a:cs typeface="Arial"/>
              </a:rPr>
              <a:t> </a:t>
            </a:r>
            <a:r>
              <a:rPr lang="en-US" sz="2000" b="1" dirty="0" smtClean="0">
                <a:solidFill>
                  <a:srgbClr val="0000FF"/>
                </a:solidFill>
                <a:latin typeface="Arial"/>
                <a:cs typeface="Arial"/>
              </a:rPr>
              <a:t>0      0      0     0      0     0      0</a:t>
            </a:r>
            <a:endParaRPr lang="en-US" b="1" dirty="0">
              <a:solidFill>
                <a:srgbClr val="0000FF"/>
              </a:solidFill>
              <a:latin typeface="Arial"/>
              <a:cs typeface="Arial"/>
            </a:endParaRPr>
          </a:p>
        </p:txBody>
      </p:sp>
      <p:sp>
        <p:nvSpPr>
          <p:cNvPr id="69" name="TextBox 68"/>
          <p:cNvSpPr txBox="1"/>
          <p:nvPr/>
        </p:nvSpPr>
        <p:spPr>
          <a:xfrm>
            <a:off x="4834004" y="2723313"/>
            <a:ext cx="3733800" cy="400110"/>
          </a:xfrm>
          <a:prstGeom prst="rect">
            <a:avLst/>
          </a:prstGeom>
          <a:noFill/>
        </p:spPr>
        <p:txBody>
          <a:bodyPr wrap="square" rtlCol="0">
            <a:spAutoFit/>
          </a:bodyPr>
          <a:lstStyle/>
          <a:p>
            <a:r>
              <a:rPr lang="en-US" sz="2000" b="1" dirty="0" smtClean="0">
                <a:solidFill>
                  <a:srgbClr val="0000FF"/>
                </a:solidFill>
                <a:latin typeface="Arial"/>
                <a:cs typeface="Arial"/>
              </a:rPr>
              <a:t> 0      0      0     0      </a:t>
            </a:r>
            <a:r>
              <a:rPr lang="en-US" sz="2000" b="1" dirty="0" smtClean="0">
                <a:solidFill>
                  <a:srgbClr val="FF0000"/>
                </a:solidFill>
                <a:latin typeface="Arial"/>
                <a:cs typeface="Arial"/>
              </a:rPr>
              <a:t>1</a:t>
            </a:r>
            <a:r>
              <a:rPr lang="en-US" sz="2000" b="1" dirty="0" smtClean="0">
                <a:solidFill>
                  <a:srgbClr val="0000FF"/>
                </a:solidFill>
                <a:latin typeface="Arial"/>
                <a:cs typeface="Arial"/>
              </a:rPr>
              <a:t>     1      </a:t>
            </a:r>
            <a:r>
              <a:rPr lang="en-US" sz="2000" b="1" dirty="0" smtClean="0">
                <a:solidFill>
                  <a:srgbClr val="FF0000"/>
                </a:solidFill>
                <a:latin typeface="Arial"/>
                <a:cs typeface="Arial"/>
              </a:rPr>
              <a:t>1</a:t>
            </a:r>
            <a:r>
              <a:rPr lang="en-US" sz="2000" b="1" dirty="0" smtClean="0">
                <a:solidFill>
                  <a:srgbClr val="0000FF"/>
                </a:solidFill>
                <a:latin typeface="Arial"/>
                <a:cs typeface="Arial"/>
              </a:rPr>
              <a:t>      </a:t>
            </a:r>
          </a:p>
        </p:txBody>
      </p:sp>
      <p:sp>
        <p:nvSpPr>
          <p:cNvPr id="128" name="TextBox 127"/>
          <p:cNvSpPr txBox="1"/>
          <p:nvPr/>
        </p:nvSpPr>
        <p:spPr>
          <a:xfrm>
            <a:off x="4834004" y="3252939"/>
            <a:ext cx="3733800" cy="400110"/>
          </a:xfrm>
          <a:prstGeom prst="rect">
            <a:avLst/>
          </a:prstGeom>
          <a:noFill/>
        </p:spPr>
        <p:txBody>
          <a:bodyPr wrap="square" rtlCol="0">
            <a:spAutoFit/>
          </a:bodyPr>
          <a:lstStyle/>
          <a:p>
            <a:r>
              <a:rPr lang="en-US" sz="2000" b="1" dirty="0" smtClean="0">
                <a:solidFill>
                  <a:srgbClr val="0000FF"/>
                </a:solidFill>
                <a:latin typeface="Arial"/>
                <a:cs typeface="Arial"/>
              </a:rPr>
              <a:t> 0</a:t>
            </a:r>
          </a:p>
        </p:txBody>
      </p:sp>
      <p:sp>
        <p:nvSpPr>
          <p:cNvPr id="129" name="TextBox 128"/>
          <p:cNvSpPr txBox="1"/>
          <p:nvPr/>
        </p:nvSpPr>
        <p:spPr>
          <a:xfrm>
            <a:off x="4834004" y="3785319"/>
            <a:ext cx="3733800" cy="400110"/>
          </a:xfrm>
          <a:prstGeom prst="rect">
            <a:avLst/>
          </a:prstGeom>
          <a:noFill/>
        </p:spPr>
        <p:txBody>
          <a:bodyPr wrap="square" rtlCol="0">
            <a:spAutoFit/>
          </a:bodyPr>
          <a:lstStyle/>
          <a:p>
            <a:r>
              <a:rPr lang="en-US" sz="2000" dirty="0" smtClean="0">
                <a:latin typeface="Arial"/>
                <a:cs typeface="Arial"/>
              </a:rPr>
              <a:t> </a:t>
            </a:r>
            <a:r>
              <a:rPr lang="en-US" sz="2000" b="1" dirty="0" smtClean="0">
                <a:solidFill>
                  <a:srgbClr val="0000FF"/>
                </a:solidFill>
                <a:latin typeface="Arial"/>
                <a:cs typeface="Arial"/>
              </a:rPr>
              <a:t>0</a:t>
            </a:r>
          </a:p>
        </p:txBody>
      </p:sp>
      <p:sp>
        <p:nvSpPr>
          <p:cNvPr id="130" name="TextBox 129"/>
          <p:cNvSpPr txBox="1"/>
          <p:nvPr/>
        </p:nvSpPr>
        <p:spPr>
          <a:xfrm>
            <a:off x="4834004" y="4320757"/>
            <a:ext cx="3733800" cy="400110"/>
          </a:xfrm>
          <a:prstGeom prst="rect">
            <a:avLst/>
          </a:prstGeom>
          <a:noFill/>
        </p:spPr>
        <p:txBody>
          <a:bodyPr wrap="square" rtlCol="0">
            <a:spAutoFit/>
          </a:bodyPr>
          <a:lstStyle/>
          <a:p>
            <a:r>
              <a:rPr lang="en-US" sz="2000" dirty="0" smtClean="0">
                <a:latin typeface="Arial"/>
                <a:cs typeface="Arial"/>
              </a:rPr>
              <a:t> </a:t>
            </a:r>
            <a:r>
              <a:rPr lang="en-US" sz="2000" b="1" dirty="0" smtClean="0">
                <a:solidFill>
                  <a:srgbClr val="0000FF"/>
                </a:solidFill>
                <a:latin typeface="Arial"/>
                <a:cs typeface="Arial"/>
              </a:rPr>
              <a:t>0</a:t>
            </a:r>
          </a:p>
        </p:txBody>
      </p:sp>
      <p:sp>
        <p:nvSpPr>
          <p:cNvPr id="132" name="TextBox 131"/>
          <p:cNvSpPr txBox="1"/>
          <p:nvPr/>
        </p:nvSpPr>
        <p:spPr>
          <a:xfrm>
            <a:off x="4834004" y="4858171"/>
            <a:ext cx="3733800" cy="400110"/>
          </a:xfrm>
          <a:prstGeom prst="rect">
            <a:avLst/>
          </a:prstGeom>
          <a:noFill/>
        </p:spPr>
        <p:txBody>
          <a:bodyPr wrap="square" rtlCol="0">
            <a:spAutoFit/>
          </a:bodyPr>
          <a:lstStyle/>
          <a:p>
            <a:r>
              <a:rPr lang="en-US" sz="2000" dirty="0" smtClean="0">
                <a:latin typeface="Arial"/>
                <a:cs typeface="Arial"/>
              </a:rPr>
              <a:t> </a:t>
            </a:r>
            <a:r>
              <a:rPr lang="en-US" sz="2000" b="1" dirty="0" smtClean="0">
                <a:solidFill>
                  <a:srgbClr val="0000FF"/>
                </a:solidFill>
                <a:latin typeface="Arial"/>
                <a:cs typeface="Arial"/>
              </a:rPr>
              <a:t>0</a:t>
            </a:r>
          </a:p>
        </p:txBody>
      </p:sp>
      <p:sp>
        <p:nvSpPr>
          <p:cNvPr id="133" name="TextBox 132"/>
          <p:cNvSpPr txBox="1"/>
          <p:nvPr/>
        </p:nvSpPr>
        <p:spPr>
          <a:xfrm>
            <a:off x="4834004" y="5386299"/>
            <a:ext cx="3733800" cy="400110"/>
          </a:xfrm>
          <a:prstGeom prst="rect">
            <a:avLst/>
          </a:prstGeom>
          <a:noFill/>
        </p:spPr>
        <p:txBody>
          <a:bodyPr wrap="square" rtlCol="0">
            <a:spAutoFit/>
          </a:bodyPr>
          <a:lstStyle/>
          <a:p>
            <a:r>
              <a:rPr lang="en-US" sz="2000" dirty="0" smtClean="0">
                <a:latin typeface="Arial"/>
                <a:cs typeface="Arial"/>
              </a:rPr>
              <a:t> </a:t>
            </a:r>
            <a:r>
              <a:rPr lang="en-US" sz="2000" b="1" dirty="0" smtClean="0">
                <a:solidFill>
                  <a:srgbClr val="0000FF"/>
                </a:solidFill>
                <a:latin typeface="Arial"/>
                <a:cs typeface="Arial"/>
              </a:rPr>
              <a:t>0</a:t>
            </a:r>
            <a:endParaRPr lang="en-US" sz="2000" b="1" dirty="0" smtClean="0">
              <a:solidFill>
                <a:srgbClr val="FF0000"/>
              </a:solidFill>
              <a:latin typeface="Arial"/>
              <a:cs typeface="Arial"/>
            </a:endParaRPr>
          </a:p>
        </p:txBody>
      </p:sp>
      <p:sp>
        <p:nvSpPr>
          <p:cNvPr id="134" name="TextBox 133"/>
          <p:cNvSpPr txBox="1"/>
          <p:nvPr/>
        </p:nvSpPr>
        <p:spPr>
          <a:xfrm>
            <a:off x="4833675" y="5919699"/>
            <a:ext cx="3733800" cy="400110"/>
          </a:xfrm>
          <a:prstGeom prst="rect">
            <a:avLst/>
          </a:prstGeom>
          <a:noFill/>
        </p:spPr>
        <p:txBody>
          <a:bodyPr wrap="square" rtlCol="0">
            <a:spAutoFit/>
          </a:bodyPr>
          <a:lstStyle/>
          <a:p>
            <a:r>
              <a:rPr lang="en-US" sz="2000" b="1" dirty="0" smtClean="0">
                <a:solidFill>
                  <a:srgbClr val="0000FF"/>
                </a:solidFill>
                <a:latin typeface="Arial"/>
                <a:cs typeface="Arial"/>
              </a:rPr>
              <a:t> 0</a:t>
            </a:r>
          </a:p>
        </p:txBody>
      </p:sp>
      <p:cxnSp>
        <p:nvCxnSpPr>
          <p:cNvPr id="9" name="Straight Arrow Connector 8"/>
          <p:cNvCxnSpPr/>
          <p:nvPr/>
        </p:nvCxnSpPr>
        <p:spPr>
          <a:xfrm>
            <a:off x="5617396" y="2533658"/>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6181662" y="2523579"/>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6685054" y="2518727"/>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6799461" y="2495843"/>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7841527" y="2488377"/>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58" name="TextBox 157"/>
          <p:cNvSpPr txBox="1"/>
          <p:nvPr/>
        </p:nvSpPr>
        <p:spPr>
          <a:xfrm>
            <a:off x="205936" y="1626918"/>
            <a:ext cx="3736219" cy="2554545"/>
          </a:xfrm>
          <a:prstGeom prst="rect">
            <a:avLst/>
          </a:prstGeom>
          <a:noFill/>
        </p:spPr>
        <p:txBody>
          <a:bodyPr wrap="none" rtlCol="0">
            <a:spAutoFit/>
          </a:bodyPr>
          <a:lstStyle/>
          <a:p>
            <a:r>
              <a:rPr lang="en-US" sz="2000" dirty="0">
                <a:latin typeface="Arial"/>
                <a:cs typeface="Arial"/>
              </a:rPr>
              <a:t>f</a:t>
            </a:r>
            <a:r>
              <a:rPr lang="en-US" sz="2000" dirty="0" smtClean="0">
                <a:latin typeface="Arial"/>
                <a:cs typeface="Arial"/>
              </a:rPr>
              <a:t>or </a:t>
            </a:r>
            <a:r>
              <a:rPr lang="en-US" sz="2000" dirty="0">
                <a:latin typeface="Arial"/>
                <a:cs typeface="Arial"/>
              </a:rPr>
              <a:t>i</a:t>
            </a:r>
            <a:r>
              <a:rPr lang="en-US" sz="2000" dirty="0" smtClean="0">
                <a:latin typeface="Arial"/>
                <a:cs typeface="Arial"/>
              </a:rPr>
              <a:t> = 1 to m</a:t>
            </a:r>
          </a:p>
          <a:p>
            <a:r>
              <a:rPr lang="en-US" sz="2000" dirty="0">
                <a:latin typeface="Arial"/>
                <a:cs typeface="Arial"/>
              </a:rPr>
              <a:t>	</a:t>
            </a:r>
            <a:r>
              <a:rPr lang="en-US" sz="2000" dirty="0" smtClean="0">
                <a:latin typeface="Arial"/>
                <a:cs typeface="Arial"/>
              </a:rPr>
              <a:t>for j =1 to n</a:t>
            </a:r>
          </a:p>
          <a:p>
            <a:r>
              <a:rPr lang="en-US" sz="2000" dirty="0">
                <a:latin typeface="Arial"/>
                <a:cs typeface="Arial"/>
              </a:rPr>
              <a:t>	</a:t>
            </a:r>
            <a:r>
              <a:rPr lang="en-US" sz="2000" dirty="0" smtClean="0">
                <a:latin typeface="Arial"/>
                <a:cs typeface="Arial"/>
              </a:rPr>
              <a:t>	if x[</a:t>
            </a:r>
            <a:r>
              <a:rPr lang="en-US" sz="2000" dirty="0" err="1" smtClean="0">
                <a:latin typeface="Arial"/>
                <a:cs typeface="Arial"/>
              </a:rPr>
              <a:t>i</a:t>
            </a:r>
            <a:r>
              <a:rPr lang="en-US" sz="2000" dirty="0" smtClean="0">
                <a:latin typeface="Arial"/>
                <a:cs typeface="Arial"/>
              </a:rPr>
              <a:t>] == y[j]</a:t>
            </a:r>
          </a:p>
          <a:p>
            <a:r>
              <a:rPr lang="en-US" sz="2000" dirty="0">
                <a:latin typeface="Arial"/>
                <a:cs typeface="Arial"/>
              </a:rPr>
              <a:t>	</a:t>
            </a:r>
            <a:r>
              <a:rPr lang="en-US" sz="2000" dirty="0" smtClean="0">
                <a:latin typeface="Arial"/>
                <a:cs typeface="Arial"/>
              </a:rPr>
              <a:t>		c[</a:t>
            </a:r>
            <a:r>
              <a:rPr lang="en-US" sz="2000" dirty="0" err="1">
                <a:latin typeface="Arial"/>
                <a:cs typeface="Arial"/>
              </a:rPr>
              <a:t>i</a:t>
            </a:r>
            <a:r>
              <a:rPr lang="en-US" sz="2000" dirty="0" smtClean="0">
                <a:latin typeface="Arial"/>
                <a:cs typeface="Arial"/>
              </a:rPr>
              <a:t>, j] = c[i-1, j-1] +1</a:t>
            </a:r>
          </a:p>
          <a:p>
            <a:r>
              <a:rPr lang="en-US" sz="2000" dirty="0">
                <a:latin typeface="Arial"/>
                <a:cs typeface="Arial"/>
              </a:rPr>
              <a:t>	</a:t>
            </a:r>
            <a:r>
              <a:rPr lang="en-US" sz="2000" dirty="0" smtClean="0">
                <a:latin typeface="Arial"/>
                <a:cs typeface="Arial"/>
              </a:rPr>
              <a:t>	else if c [i-1, j] ≥ c[</a:t>
            </a:r>
            <a:r>
              <a:rPr lang="en-US" sz="2000" dirty="0" err="1" smtClean="0">
                <a:latin typeface="Arial"/>
                <a:cs typeface="Arial"/>
              </a:rPr>
              <a:t>i</a:t>
            </a:r>
            <a:r>
              <a:rPr lang="en-US" sz="2000" dirty="0" smtClean="0">
                <a:latin typeface="Arial"/>
                <a:cs typeface="Arial"/>
              </a:rPr>
              <a:t>, j-1]</a:t>
            </a:r>
          </a:p>
          <a:p>
            <a:r>
              <a:rPr lang="en-US" sz="2000" dirty="0">
                <a:latin typeface="Arial"/>
                <a:cs typeface="Arial"/>
              </a:rPr>
              <a:t>	</a:t>
            </a:r>
            <a:r>
              <a:rPr lang="en-US" sz="2000" dirty="0" smtClean="0">
                <a:latin typeface="Arial"/>
                <a:cs typeface="Arial"/>
              </a:rPr>
              <a:t>		c[</a:t>
            </a:r>
            <a:r>
              <a:rPr lang="en-US" sz="2000" dirty="0" err="1" smtClean="0">
                <a:latin typeface="Arial"/>
                <a:cs typeface="Arial"/>
              </a:rPr>
              <a:t>i</a:t>
            </a:r>
            <a:r>
              <a:rPr lang="en-US" sz="2000" dirty="0" smtClean="0">
                <a:latin typeface="Arial"/>
                <a:cs typeface="Arial"/>
              </a:rPr>
              <a:t>, j] = c[i-1, j]</a:t>
            </a:r>
          </a:p>
          <a:p>
            <a:r>
              <a:rPr lang="en-US" sz="2000" dirty="0">
                <a:latin typeface="Arial"/>
                <a:cs typeface="Arial"/>
              </a:rPr>
              <a:t>	</a:t>
            </a:r>
            <a:r>
              <a:rPr lang="en-US" sz="2000" dirty="0" smtClean="0">
                <a:latin typeface="Arial"/>
                <a:cs typeface="Arial"/>
              </a:rPr>
              <a:t>	else </a:t>
            </a:r>
          </a:p>
          <a:p>
            <a:r>
              <a:rPr lang="en-US" sz="2000" dirty="0">
                <a:latin typeface="Arial"/>
                <a:cs typeface="Arial"/>
              </a:rPr>
              <a:t>	</a:t>
            </a:r>
            <a:r>
              <a:rPr lang="en-US" sz="2000" dirty="0" smtClean="0">
                <a:latin typeface="Arial"/>
                <a:cs typeface="Arial"/>
              </a:rPr>
              <a:t>		c[</a:t>
            </a:r>
            <a:r>
              <a:rPr lang="en-US" sz="2000" dirty="0" err="1" smtClean="0">
                <a:latin typeface="Arial"/>
                <a:cs typeface="Arial"/>
              </a:rPr>
              <a:t>i</a:t>
            </a:r>
            <a:r>
              <a:rPr lang="en-US" sz="2000" dirty="0" smtClean="0">
                <a:latin typeface="Arial"/>
                <a:cs typeface="Arial"/>
              </a:rPr>
              <a:t>, j] = c[</a:t>
            </a:r>
            <a:r>
              <a:rPr lang="en-US" sz="2000" dirty="0" err="1" smtClean="0">
                <a:latin typeface="Arial"/>
                <a:cs typeface="Arial"/>
              </a:rPr>
              <a:t>i</a:t>
            </a:r>
            <a:r>
              <a:rPr lang="en-US" sz="2000" dirty="0" smtClean="0">
                <a:latin typeface="Arial"/>
                <a:cs typeface="Arial"/>
              </a:rPr>
              <a:t>, j-1]</a:t>
            </a:r>
            <a:endParaRPr lang="en-US" sz="2000" dirty="0">
              <a:latin typeface="Arial"/>
              <a:cs typeface="Arial"/>
            </a:endParaRPr>
          </a:p>
        </p:txBody>
      </p:sp>
      <p:grpSp>
        <p:nvGrpSpPr>
          <p:cNvPr id="159" name="Group 158"/>
          <p:cNvGrpSpPr/>
          <p:nvPr/>
        </p:nvGrpSpPr>
        <p:grpSpPr>
          <a:xfrm>
            <a:off x="1183152" y="4526290"/>
            <a:ext cx="1922680" cy="1828800"/>
            <a:chOff x="1183152" y="4720867"/>
            <a:chExt cx="1922680" cy="1828800"/>
          </a:xfrm>
        </p:grpSpPr>
        <p:grpSp>
          <p:nvGrpSpPr>
            <p:cNvPr id="160" name="Group 159"/>
            <p:cNvGrpSpPr>
              <a:grpSpLocks noChangeAspect="1"/>
            </p:cNvGrpSpPr>
            <p:nvPr/>
          </p:nvGrpSpPr>
          <p:grpSpPr>
            <a:xfrm>
              <a:off x="1263239" y="4720867"/>
              <a:ext cx="1828800" cy="1828800"/>
              <a:chOff x="1476210" y="4986309"/>
              <a:chExt cx="1066800" cy="1066800"/>
            </a:xfrm>
          </p:grpSpPr>
          <p:sp>
            <p:nvSpPr>
              <p:cNvPr id="165" name="Rectangle 7"/>
              <p:cNvSpPr>
                <a:spLocks noChangeArrowheads="1"/>
              </p:cNvSpPr>
              <p:nvPr/>
            </p:nvSpPr>
            <p:spPr bwMode="auto">
              <a:xfrm>
                <a:off x="1476210" y="498630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6" name="Rectangle 8"/>
              <p:cNvSpPr>
                <a:spLocks noChangeArrowheads="1"/>
              </p:cNvSpPr>
              <p:nvPr/>
            </p:nvSpPr>
            <p:spPr bwMode="auto">
              <a:xfrm>
                <a:off x="2009610" y="498630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7" name="Rectangle 14"/>
              <p:cNvSpPr>
                <a:spLocks noChangeArrowheads="1"/>
              </p:cNvSpPr>
              <p:nvPr/>
            </p:nvSpPr>
            <p:spPr bwMode="auto">
              <a:xfrm>
                <a:off x="1476210" y="551970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8" name="Rectangle 15"/>
              <p:cNvSpPr>
                <a:spLocks noChangeArrowheads="1"/>
              </p:cNvSpPr>
              <p:nvPr/>
            </p:nvSpPr>
            <p:spPr bwMode="auto">
              <a:xfrm>
                <a:off x="2009610" y="551970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61" name="TextBox 160"/>
            <p:cNvSpPr txBox="1"/>
            <p:nvPr/>
          </p:nvSpPr>
          <p:spPr>
            <a:xfrm>
              <a:off x="2268461" y="5902055"/>
              <a:ext cx="711904" cy="400110"/>
            </a:xfrm>
            <a:prstGeom prst="rect">
              <a:avLst/>
            </a:prstGeom>
            <a:noFill/>
          </p:spPr>
          <p:txBody>
            <a:bodyPr wrap="none" rtlCol="0">
              <a:spAutoFit/>
            </a:bodyPr>
            <a:lstStyle/>
            <a:p>
              <a:pPr algn="ctr"/>
              <a:r>
                <a:rPr lang="en-US" sz="2000" dirty="0" smtClean="0">
                  <a:latin typeface="Arial"/>
                  <a:cs typeface="Arial"/>
                </a:rPr>
                <a:t>c[</a:t>
              </a:r>
              <a:r>
                <a:rPr lang="en-US" sz="2000" dirty="0" err="1" smtClean="0">
                  <a:latin typeface="Arial"/>
                  <a:cs typeface="Arial"/>
                </a:rPr>
                <a:t>i</a:t>
              </a:r>
              <a:r>
                <a:rPr lang="en-US" sz="2000" dirty="0" smtClean="0">
                  <a:latin typeface="Arial"/>
                  <a:cs typeface="Arial"/>
                </a:rPr>
                <a:t>, j]</a:t>
              </a:r>
              <a:endParaRPr lang="en-US" sz="2000" dirty="0">
                <a:latin typeface="Arial"/>
                <a:cs typeface="Arial"/>
              </a:endParaRPr>
            </a:p>
          </p:txBody>
        </p:sp>
        <p:sp>
          <p:nvSpPr>
            <p:cNvPr id="162" name="TextBox 161"/>
            <p:cNvSpPr txBox="1"/>
            <p:nvPr/>
          </p:nvSpPr>
          <p:spPr>
            <a:xfrm>
              <a:off x="1183152" y="4986189"/>
              <a:ext cx="1096750" cy="400110"/>
            </a:xfrm>
            <a:prstGeom prst="rect">
              <a:avLst/>
            </a:prstGeom>
            <a:noFill/>
          </p:spPr>
          <p:txBody>
            <a:bodyPr wrap="none" rtlCol="0">
              <a:spAutoFit/>
            </a:bodyPr>
            <a:lstStyle/>
            <a:p>
              <a:pPr algn="ctr"/>
              <a:r>
                <a:rPr lang="en-US" sz="2000" dirty="0" smtClean="0">
                  <a:latin typeface="Arial"/>
                  <a:cs typeface="Arial"/>
                </a:rPr>
                <a:t>c[i-1,j-1]</a:t>
              </a:r>
              <a:endParaRPr lang="en-US" sz="2000" dirty="0">
                <a:latin typeface="Arial"/>
                <a:cs typeface="Arial"/>
              </a:endParaRPr>
            </a:p>
          </p:txBody>
        </p:sp>
        <p:sp>
          <p:nvSpPr>
            <p:cNvPr id="163" name="TextBox 162"/>
            <p:cNvSpPr txBox="1"/>
            <p:nvPr/>
          </p:nvSpPr>
          <p:spPr>
            <a:xfrm>
              <a:off x="2165876" y="4986189"/>
              <a:ext cx="939956" cy="400110"/>
            </a:xfrm>
            <a:prstGeom prst="rect">
              <a:avLst/>
            </a:prstGeom>
            <a:noFill/>
          </p:spPr>
          <p:txBody>
            <a:bodyPr wrap="none" rtlCol="0">
              <a:spAutoFit/>
            </a:bodyPr>
            <a:lstStyle/>
            <a:p>
              <a:pPr algn="ctr"/>
              <a:r>
                <a:rPr lang="en-US" sz="2000" dirty="0" smtClean="0">
                  <a:latin typeface="Arial"/>
                  <a:cs typeface="Arial"/>
                </a:rPr>
                <a:t>c[i-1, j]</a:t>
              </a:r>
              <a:endParaRPr lang="en-US" sz="2000" dirty="0">
                <a:latin typeface="Arial"/>
                <a:cs typeface="Arial"/>
              </a:endParaRPr>
            </a:p>
          </p:txBody>
        </p:sp>
        <p:sp>
          <p:nvSpPr>
            <p:cNvPr id="164" name="TextBox 163"/>
            <p:cNvSpPr txBox="1"/>
            <p:nvPr/>
          </p:nvSpPr>
          <p:spPr>
            <a:xfrm>
              <a:off x="1249124" y="5919699"/>
              <a:ext cx="939956" cy="400110"/>
            </a:xfrm>
            <a:prstGeom prst="rect">
              <a:avLst/>
            </a:prstGeom>
            <a:noFill/>
          </p:spPr>
          <p:txBody>
            <a:bodyPr wrap="none" rtlCol="0">
              <a:spAutoFit/>
            </a:bodyPr>
            <a:lstStyle/>
            <a:p>
              <a:pPr algn="ctr"/>
              <a:r>
                <a:rPr lang="en-US" sz="2000" dirty="0" smtClean="0">
                  <a:latin typeface="Arial"/>
                  <a:cs typeface="Arial"/>
                </a:rPr>
                <a:t>c[</a:t>
              </a:r>
              <a:r>
                <a:rPr lang="en-US" sz="2000" dirty="0" err="1" smtClean="0">
                  <a:latin typeface="Arial"/>
                  <a:cs typeface="Arial"/>
                </a:rPr>
                <a:t>i</a:t>
              </a:r>
              <a:r>
                <a:rPr lang="en-US" sz="2000" dirty="0" smtClean="0">
                  <a:latin typeface="Arial"/>
                  <a:cs typeface="Arial"/>
                </a:rPr>
                <a:t>, j-1]</a:t>
              </a:r>
              <a:endParaRPr lang="en-US" sz="2000" dirty="0">
                <a:latin typeface="Arial"/>
                <a:cs typeface="Arial"/>
              </a:endParaRPr>
            </a:p>
          </p:txBody>
        </p:sp>
      </p:grpSp>
      <p:sp>
        <p:nvSpPr>
          <p:cNvPr id="4" name="Slide Number Placeholder 3"/>
          <p:cNvSpPr>
            <a:spLocks noGrp="1"/>
          </p:cNvSpPr>
          <p:nvPr>
            <p:ph type="sldNum" sz="quarter" idx="12"/>
          </p:nvPr>
        </p:nvSpPr>
        <p:spPr/>
        <p:txBody>
          <a:bodyPr/>
          <a:lstStyle/>
          <a:p>
            <a:fld id="{708448B6-F1B9-5748-85E5-359D81A0091F}" type="slidenum">
              <a:rPr lang="en-US" smtClean="0"/>
              <a:t>11</a:t>
            </a:fld>
            <a:endParaRPr lang="en-US"/>
          </a:p>
        </p:txBody>
      </p:sp>
    </p:spTree>
    <p:extLst>
      <p:ext uri="{BB962C8B-B14F-4D97-AF65-F5344CB8AC3E}">
        <p14:creationId xmlns:p14="http://schemas.microsoft.com/office/powerpoint/2010/main" val="74859494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26"/>
          <p:cNvSpPr>
            <a:spLocks noGrp="1" noChangeArrowheads="1"/>
          </p:cNvSpPr>
          <p:nvPr>
            <p:ph type="title"/>
          </p:nvPr>
        </p:nvSpPr>
        <p:spPr/>
        <p:txBody>
          <a:bodyPr>
            <a:normAutofit fontScale="90000"/>
          </a:bodyPr>
          <a:lstStyle/>
          <a:p>
            <a:r>
              <a:rPr lang="en-US" altLang="en-US" dirty="0"/>
              <a:t>DP Table </a:t>
            </a:r>
            <a:r>
              <a:rPr lang="en-US" altLang="en-US" dirty="0" smtClean="0"/>
              <a:t>for Length of LCS (cont.)</a:t>
            </a:r>
            <a:endParaRPr lang="en-US" altLang="en-US" dirty="0"/>
          </a:p>
        </p:txBody>
      </p:sp>
      <p:grpSp>
        <p:nvGrpSpPr>
          <p:cNvPr id="6" name="Group 5"/>
          <p:cNvGrpSpPr/>
          <p:nvPr/>
        </p:nvGrpSpPr>
        <p:grpSpPr>
          <a:xfrm>
            <a:off x="4075246" y="1369421"/>
            <a:ext cx="4492558" cy="5005410"/>
            <a:chOff x="3777070" y="1369421"/>
            <a:chExt cx="4492558" cy="5005410"/>
          </a:xfrm>
        </p:grpSpPr>
        <p:sp>
          <p:nvSpPr>
            <p:cNvPr id="3" name="TextBox 2"/>
            <p:cNvSpPr txBox="1"/>
            <p:nvPr/>
          </p:nvSpPr>
          <p:spPr>
            <a:xfrm>
              <a:off x="4327176" y="1369421"/>
              <a:ext cx="3886763" cy="400110"/>
            </a:xfrm>
            <a:prstGeom prst="rect">
              <a:avLst/>
            </a:prstGeom>
            <a:noFill/>
          </p:spPr>
          <p:txBody>
            <a:bodyPr wrap="square" rtlCol="0">
              <a:spAutoFit/>
            </a:bodyPr>
            <a:lstStyle/>
            <a:p>
              <a:r>
                <a:rPr lang="en-US" sz="2000" i="1" dirty="0" smtClean="0">
                  <a:latin typeface="Arial"/>
                  <a:cs typeface="Arial"/>
                </a:rPr>
                <a:t>j</a:t>
              </a:r>
              <a:r>
                <a:rPr lang="en-US" sz="2000" dirty="0" smtClean="0">
                  <a:latin typeface="Arial"/>
                  <a:cs typeface="Arial"/>
                </a:rPr>
                <a:t>   0     1      2     3      4     5      6</a:t>
              </a:r>
              <a:endParaRPr lang="en-US" sz="2000" dirty="0">
                <a:latin typeface="Arial"/>
                <a:cs typeface="Arial"/>
              </a:endParaRPr>
            </a:p>
          </p:txBody>
        </p:sp>
        <p:grpSp>
          <p:nvGrpSpPr>
            <p:cNvPr id="5" name="Group 4"/>
            <p:cNvGrpSpPr/>
            <p:nvPr/>
          </p:nvGrpSpPr>
          <p:grpSpPr>
            <a:xfrm>
              <a:off x="3777070" y="1689437"/>
              <a:ext cx="4492558" cy="4685394"/>
              <a:chOff x="2504567" y="1686359"/>
              <a:chExt cx="4492558" cy="4685394"/>
            </a:xfrm>
          </p:grpSpPr>
          <p:grpSp>
            <p:nvGrpSpPr>
              <p:cNvPr id="2" name="Group 1"/>
              <p:cNvGrpSpPr/>
              <p:nvPr/>
            </p:nvGrpSpPr>
            <p:grpSpPr>
              <a:xfrm>
                <a:off x="2855556" y="1686359"/>
                <a:ext cx="4141569" cy="4685394"/>
                <a:chOff x="2889989" y="1858683"/>
                <a:chExt cx="4141569" cy="4685394"/>
              </a:xfrm>
            </p:grpSpPr>
            <p:sp>
              <p:nvSpPr>
                <p:cNvPr id="70" name="Rectangle 3"/>
                <p:cNvSpPr>
                  <a:spLocks noChangeArrowheads="1"/>
                </p:cNvSpPr>
                <p:nvPr/>
              </p:nvSpPr>
              <p:spPr bwMode="auto">
                <a:xfrm>
                  <a:off x="32860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1" name="Rectangle 4"/>
                <p:cNvSpPr>
                  <a:spLocks noChangeArrowheads="1"/>
                </p:cNvSpPr>
                <p:nvPr/>
              </p:nvSpPr>
              <p:spPr bwMode="auto">
                <a:xfrm>
                  <a:off x="38194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2" name="Rectangle 5"/>
                <p:cNvSpPr>
                  <a:spLocks noChangeArrowheads="1"/>
                </p:cNvSpPr>
                <p:nvPr/>
              </p:nvSpPr>
              <p:spPr bwMode="auto">
                <a:xfrm>
                  <a:off x="43528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3" name="Rectangle 6"/>
                <p:cNvSpPr>
                  <a:spLocks noChangeArrowheads="1"/>
                </p:cNvSpPr>
                <p:nvPr/>
              </p:nvSpPr>
              <p:spPr bwMode="auto">
                <a:xfrm>
                  <a:off x="48862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4" name="Rectangle 7"/>
                <p:cNvSpPr>
                  <a:spLocks noChangeArrowheads="1"/>
                </p:cNvSpPr>
                <p:nvPr/>
              </p:nvSpPr>
              <p:spPr bwMode="auto">
                <a:xfrm>
                  <a:off x="54196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5" name="Rectangle 8"/>
                <p:cNvSpPr>
                  <a:spLocks noChangeArrowheads="1"/>
                </p:cNvSpPr>
                <p:nvPr/>
              </p:nvSpPr>
              <p:spPr bwMode="auto">
                <a:xfrm>
                  <a:off x="59530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6" name="Rectangle 10"/>
                <p:cNvSpPr>
                  <a:spLocks noChangeArrowheads="1"/>
                </p:cNvSpPr>
                <p:nvPr/>
              </p:nvSpPr>
              <p:spPr bwMode="auto">
                <a:xfrm>
                  <a:off x="32860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7" name="Rectangle 11"/>
                <p:cNvSpPr>
                  <a:spLocks noChangeArrowheads="1"/>
                </p:cNvSpPr>
                <p:nvPr/>
              </p:nvSpPr>
              <p:spPr bwMode="auto">
                <a:xfrm>
                  <a:off x="38194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8" name="Rectangle 12"/>
                <p:cNvSpPr>
                  <a:spLocks noChangeArrowheads="1"/>
                </p:cNvSpPr>
                <p:nvPr/>
              </p:nvSpPr>
              <p:spPr bwMode="auto">
                <a:xfrm>
                  <a:off x="43528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 name="Rectangle 13"/>
                <p:cNvSpPr>
                  <a:spLocks noChangeArrowheads="1"/>
                </p:cNvSpPr>
                <p:nvPr/>
              </p:nvSpPr>
              <p:spPr bwMode="auto">
                <a:xfrm>
                  <a:off x="48862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0" name="Rectangle 14"/>
                <p:cNvSpPr>
                  <a:spLocks noChangeArrowheads="1"/>
                </p:cNvSpPr>
                <p:nvPr/>
              </p:nvSpPr>
              <p:spPr bwMode="auto">
                <a:xfrm>
                  <a:off x="54196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 name="Rectangle 15"/>
                <p:cNvSpPr>
                  <a:spLocks noChangeArrowheads="1"/>
                </p:cNvSpPr>
                <p:nvPr/>
              </p:nvSpPr>
              <p:spPr bwMode="auto">
                <a:xfrm>
                  <a:off x="59530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 name="Rectangle 17"/>
                <p:cNvSpPr>
                  <a:spLocks noChangeArrowheads="1"/>
                </p:cNvSpPr>
                <p:nvPr/>
              </p:nvSpPr>
              <p:spPr bwMode="auto">
                <a:xfrm>
                  <a:off x="32860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3" name="Rectangle 18"/>
                <p:cNvSpPr>
                  <a:spLocks noChangeArrowheads="1"/>
                </p:cNvSpPr>
                <p:nvPr/>
              </p:nvSpPr>
              <p:spPr bwMode="auto">
                <a:xfrm>
                  <a:off x="38194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 name="Rectangle 19"/>
                <p:cNvSpPr>
                  <a:spLocks noChangeArrowheads="1"/>
                </p:cNvSpPr>
                <p:nvPr/>
              </p:nvSpPr>
              <p:spPr bwMode="auto">
                <a:xfrm>
                  <a:off x="43528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5" name="Rectangle 20"/>
                <p:cNvSpPr>
                  <a:spLocks noChangeArrowheads="1"/>
                </p:cNvSpPr>
                <p:nvPr/>
              </p:nvSpPr>
              <p:spPr bwMode="auto">
                <a:xfrm>
                  <a:off x="48862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6" name="Rectangle 21"/>
                <p:cNvSpPr>
                  <a:spLocks noChangeArrowheads="1"/>
                </p:cNvSpPr>
                <p:nvPr/>
              </p:nvSpPr>
              <p:spPr bwMode="auto">
                <a:xfrm>
                  <a:off x="54196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7" name="Rectangle 22"/>
                <p:cNvSpPr>
                  <a:spLocks noChangeArrowheads="1"/>
                </p:cNvSpPr>
                <p:nvPr/>
              </p:nvSpPr>
              <p:spPr bwMode="auto">
                <a:xfrm>
                  <a:off x="59530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8" name="Rectangle 24"/>
                <p:cNvSpPr>
                  <a:spLocks noChangeArrowheads="1"/>
                </p:cNvSpPr>
                <p:nvPr/>
              </p:nvSpPr>
              <p:spPr bwMode="auto">
                <a:xfrm>
                  <a:off x="32860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 name="Rectangle 25"/>
                <p:cNvSpPr>
                  <a:spLocks noChangeArrowheads="1"/>
                </p:cNvSpPr>
                <p:nvPr/>
              </p:nvSpPr>
              <p:spPr bwMode="auto">
                <a:xfrm>
                  <a:off x="38194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 name="Rectangle 26"/>
                <p:cNvSpPr>
                  <a:spLocks noChangeArrowheads="1"/>
                </p:cNvSpPr>
                <p:nvPr/>
              </p:nvSpPr>
              <p:spPr bwMode="auto">
                <a:xfrm>
                  <a:off x="43528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 name="Rectangle 27"/>
                <p:cNvSpPr>
                  <a:spLocks noChangeArrowheads="1"/>
                </p:cNvSpPr>
                <p:nvPr/>
              </p:nvSpPr>
              <p:spPr bwMode="auto">
                <a:xfrm>
                  <a:off x="48862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 name="Rectangle 28"/>
                <p:cNvSpPr>
                  <a:spLocks noChangeArrowheads="1"/>
                </p:cNvSpPr>
                <p:nvPr/>
              </p:nvSpPr>
              <p:spPr bwMode="auto">
                <a:xfrm>
                  <a:off x="54196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 name="Rectangle 29"/>
                <p:cNvSpPr>
                  <a:spLocks noChangeArrowheads="1"/>
                </p:cNvSpPr>
                <p:nvPr/>
              </p:nvSpPr>
              <p:spPr bwMode="auto">
                <a:xfrm>
                  <a:off x="59530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4" name="Rectangle 31"/>
                <p:cNvSpPr>
                  <a:spLocks noChangeArrowheads="1"/>
                </p:cNvSpPr>
                <p:nvPr/>
              </p:nvSpPr>
              <p:spPr bwMode="auto">
                <a:xfrm>
                  <a:off x="32860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5" name="Rectangle 32"/>
                <p:cNvSpPr>
                  <a:spLocks noChangeArrowheads="1"/>
                </p:cNvSpPr>
                <p:nvPr/>
              </p:nvSpPr>
              <p:spPr bwMode="auto">
                <a:xfrm>
                  <a:off x="38194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6" name="Rectangle 33"/>
                <p:cNvSpPr>
                  <a:spLocks noChangeArrowheads="1"/>
                </p:cNvSpPr>
                <p:nvPr/>
              </p:nvSpPr>
              <p:spPr bwMode="auto">
                <a:xfrm>
                  <a:off x="43528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7" name="Rectangle 34"/>
                <p:cNvSpPr>
                  <a:spLocks noChangeArrowheads="1"/>
                </p:cNvSpPr>
                <p:nvPr/>
              </p:nvSpPr>
              <p:spPr bwMode="auto">
                <a:xfrm>
                  <a:off x="48862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8" name="Rectangle 35"/>
                <p:cNvSpPr>
                  <a:spLocks noChangeArrowheads="1"/>
                </p:cNvSpPr>
                <p:nvPr/>
              </p:nvSpPr>
              <p:spPr bwMode="auto">
                <a:xfrm>
                  <a:off x="54196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9" name="Rectangle 36"/>
                <p:cNvSpPr>
                  <a:spLocks noChangeArrowheads="1"/>
                </p:cNvSpPr>
                <p:nvPr/>
              </p:nvSpPr>
              <p:spPr bwMode="auto">
                <a:xfrm>
                  <a:off x="59530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0" name="Rectangle 38"/>
                <p:cNvSpPr>
                  <a:spLocks noChangeArrowheads="1"/>
                </p:cNvSpPr>
                <p:nvPr/>
              </p:nvSpPr>
              <p:spPr bwMode="auto">
                <a:xfrm>
                  <a:off x="32860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 name="Rectangle 39"/>
                <p:cNvSpPr>
                  <a:spLocks noChangeArrowheads="1"/>
                </p:cNvSpPr>
                <p:nvPr/>
              </p:nvSpPr>
              <p:spPr bwMode="auto">
                <a:xfrm>
                  <a:off x="38194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 name="Rectangle 40"/>
                <p:cNvSpPr>
                  <a:spLocks noChangeArrowheads="1"/>
                </p:cNvSpPr>
                <p:nvPr/>
              </p:nvSpPr>
              <p:spPr bwMode="auto">
                <a:xfrm>
                  <a:off x="43528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 name="Rectangle 41"/>
                <p:cNvSpPr>
                  <a:spLocks noChangeArrowheads="1"/>
                </p:cNvSpPr>
                <p:nvPr/>
              </p:nvSpPr>
              <p:spPr bwMode="auto">
                <a:xfrm>
                  <a:off x="48862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4" name="Rectangle 42"/>
                <p:cNvSpPr>
                  <a:spLocks noChangeArrowheads="1"/>
                </p:cNvSpPr>
                <p:nvPr/>
              </p:nvSpPr>
              <p:spPr bwMode="auto">
                <a:xfrm>
                  <a:off x="54196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5" name="Rectangle 43"/>
                <p:cNvSpPr>
                  <a:spLocks noChangeArrowheads="1"/>
                </p:cNvSpPr>
                <p:nvPr/>
              </p:nvSpPr>
              <p:spPr bwMode="auto">
                <a:xfrm>
                  <a:off x="59530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6" name="Rectangle 45"/>
                <p:cNvSpPr>
                  <a:spLocks noChangeArrowheads="1"/>
                </p:cNvSpPr>
                <p:nvPr/>
              </p:nvSpPr>
              <p:spPr bwMode="auto">
                <a:xfrm>
                  <a:off x="32860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7" name="Rectangle 46"/>
                <p:cNvSpPr>
                  <a:spLocks noChangeArrowheads="1"/>
                </p:cNvSpPr>
                <p:nvPr/>
              </p:nvSpPr>
              <p:spPr bwMode="auto">
                <a:xfrm>
                  <a:off x="38194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8" name="Rectangle 47"/>
                <p:cNvSpPr>
                  <a:spLocks noChangeArrowheads="1"/>
                </p:cNvSpPr>
                <p:nvPr/>
              </p:nvSpPr>
              <p:spPr bwMode="auto">
                <a:xfrm>
                  <a:off x="43528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9" name="Rectangle 48"/>
                <p:cNvSpPr>
                  <a:spLocks noChangeArrowheads="1"/>
                </p:cNvSpPr>
                <p:nvPr/>
              </p:nvSpPr>
              <p:spPr bwMode="auto">
                <a:xfrm>
                  <a:off x="48862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0" name="Rectangle 49"/>
                <p:cNvSpPr>
                  <a:spLocks noChangeArrowheads="1"/>
                </p:cNvSpPr>
                <p:nvPr/>
              </p:nvSpPr>
              <p:spPr bwMode="auto">
                <a:xfrm>
                  <a:off x="54196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1" name="Rectangle 50"/>
                <p:cNvSpPr>
                  <a:spLocks noChangeArrowheads="1"/>
                </p:cNvSpPr>
                <p:nvPr/>
              </p:nvSpPr>
              <p:spPr bwMode="auto">
                <a:xfrm>
                  <a:off x="59530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 name="Text Box 59"/>
                <p:cNvSpPr txBox="1">
                  <a:spLocks noChangeArrowheads="1"/>
                </p:cNvSpPr>
                <p:nvPr/>
              </p:nvSpPr>
              <p:spPr bwMode="auto">
                <a:xfrm>
                  <a:off x="3286097" y="1858683"/>
                  <a:ext cx="3724095" cy="400110"/>
                </a:xfrm>
                <a:prstGeom prst="rect">
                  <a:avLst/>
                </a:prstGeom>
                <a:noFill/>
                <a:ln>
                  <a:noFill/>
                </a:ln>
                <a:effectLst/>
                <a:extLst>
                  <a:ext uri="{909E8E84-426E-40dd-AFC4-6F175D3DCCD1}">
                    <a14:hiddenFill xmlns:a14="http://schemas.microsoft.com/office/drawing/2010/main">
                      <a:solidFill>
                        <a:schemeClr val="folHlink">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2000" b="1" dirty="0" smtClean="0">
                      <a:latin typeface="Arial"/>
                      <a:cs typeface="Arial"/>
                    </a:rPr>
                    <a:t> Y     </a:t>
                  </a:r>
                  <a:r>
                    <a:rPr lang="en-US" altLang="en-US" sz="2000" b="1" dirty="0" smtClean="0">
                      <a:solidFill>
                        <a:srgbClr val="FF6600"/>
                      </a:solidFill>
                      <a:latin typeface="Arial"/>
                      <a:cs typeface="Arial"/>
                    </a:rPr>
                    <a:t>B</a:t>
                  </a:r>
                  <a:r>
                    <a:rPr lang="en-US" altLang="en-US" sz="2000" b="1" dirty="0" smtClean="0">
                      <a:latin typeface="Arial"/>
                      <a:cs typeface="Arial"/>
                    </a:rPr>
                    <a:t>     </a:t>
                  </a:r>
                  <a:r>
                    <a:rPr lang="en-US" altLang="en-US" sz="2000" b="1" dirty="0" smtClean="0">
                      <a:solidFill>
                        <a:srgbClr val="660066"/>
                      </a:solidFill>
                      <a:latin typeface="Arial"/>
                      <a:cs typeface="Arial"/>
                    </a:rPr>
                    <a:t>D</a:t>
                  </a:r>
                  <a:r>
                    <a:rPr lang="en-US" altLang="en-US" sz="2000" b="1" dirty="0" smtClean="0">
                      <a:latin typeface="Arial"/>
                      <a:cs typeface="Arial"/>
                    </a:rPr>
                    <a:t>     </a:t>
                  </a:r>
                  <a:r>
                    <a:rPr lang="en-US" altLang="en-US" sz="2000" b="1" dirty="0" smtClean="0">
                      <a:solidFill>
                        <a:srgbClr val="008000"/>
                      </a:solidFill>
                      <a:latin typeface="Arial"/>
                      <a:cs typeface="Arial"/>
                    </a:rPr>
                    <a:t>C</a:t>
                  </a:r>
                  <a:r>
                    <a:rPr lang="en-US" altLang="en-US" sz="2000" b="1" dirty="0" smtClean="0">
                      <a:latin typeface="Arial"/>
                      <a:cs typeface="Arial"/>
                    </a:rPr>
                    <a:t>     </a:t>
                  </a:r>
                  <a:r>
                    <a:rPr lang="en-US" altLang="en-US" sz="2000" b="1" dirty="0" smtClean="0">
                      <a:solidFill>
                        <a:srgbClr val="FF0000"/>
                      </a:solidFill>
                      <a:latin typeface="Arial"/>
                      <a:cs typeface="Arial"/>
                    </a:rPr>
                    <a:t>A </a:t>
                  </a:r>
                  <a:r>
                    <a:rPr lang="en-US" altLang="en-US" sz="2000" b="1" dirty="0" smtClean="0">
                      <a:latin typeface="Arial"/>
                      <a:cs typeface="Arial"/>
                    </a:rPr>
                    <a:t>    </a:t>
                  </a:r>
                  <a:r>
                    <a:rPr lang="en-US" altLang="en-US" sz="2000" b="1" dirty="0" smtClean="0">
                      <a:solidFill>
                        <a:srgbClr val="FF6600"/>
                      </a:solidFill>
                      <a:latin typeface="Arial"/>
                      <a:cs typeface="Arial"/>
                    </a:rPr>
                    <a:t>B</a:t>
                  </a:r>
                  <a:r>
                    <a:rPr lang="en-US" altLang="en-US" sz="2000" b="1" dirty="0" smtClean="0">
                      <a:latin typeface="Arial"/>
                      <a:cs typeface="Arial"/>
                    </a:rPr>
                    <a:t>     </a:t>
                  </a:r>
                  <a:r>
                    <a:rPr lang="en-US" altLang="en-US" sz="2000" b="1" dirty="0" smtClean="0">
                      <a:solidFill>
                        <a:srgbClr val="FF0000"/>
                      </a:solidFill>
                      <a:latin typeface="Arial"/>
                      <a:cs typeface="Arial"/>
                    </a:rPr>
                    <a:t>A</a:t>
                  </a:r>
                  <a:endParaRPr lang="en-US" altLang="en-US" sz="2000" b="1" dirty="0">
                    <a:solidFill>
                      <a:srgbClr val="FF0000"/>
                    </a:solidFill>
                    <a:latin typeface="Arial"/>
                    <a:cs typeface="Arial"/>
                  </a:endParaRPr>
                </a:p>
              </p:txBody>
            </p:sp>
            <p:sp>
              <p:nvSpPr>
                <p:cNvPr id="113" name="Text Box 60"/>
                <p:cNvSpPr txBox="1">
                  <a:spLocks noChangeArrowheads="1"/>
                </p:cNvSpPr>
                <p:nvPr/>
              </p:nvSpPr>
              <p:spPr bwMode="auto">
                <a:xfrm>
                  <a:off x="2889989" y="2375412"/>
                  <a:ext cx="381000" cy="4113947"/>
                </a:xfrm>
                <a:prstGeom prst="rect">
                  <a:avLst/>
                </a:prstGeom>
                <a:noFill/>
                <a:ln>
                  <a:noFill/>
                </a:ln>
                <a:effectLst/>
                <a:extLst>
                  <a:ext uri="{909E8E84-426E-40dd-AFC4-6F175D3DCCD1}">
                    <a14:hiddenFill xmlns:a14="http://schemas.microsoft.com/office/drawing/2010/main">
                      <a:solidFill>
                        <a:schemeClr val="folHlink">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120000"/>
                    </a:lnSpc>
                    <a:spcBef>
                      <a:spcPts val="600"/>
                    </a:spcBef>
                    <a:spcAft>
                      <a:spcPts val="600"/>
                    </a:spcAft>
                  </a:pPr>
                  <a:r>
                    <a:rPr lang="en-US" altLang="en-US" sz="2000" b="1" dirty="0" smtClean="0">
                      <a:latin typeface="Arial"/>
                      <a:cs typeface="Arial"/>
                    </a:rPr>
                    <a:t>X</a:t>
                  </a:r>
                </a:p>
                <a:p>
                  <a:pPr algn="ctr">
                    <a:lnSpc>
                      <a:spcPct val="120000"/>
                    </a:lnSpc>
                    <a:spcBef>
                      <a:spcPts val="600"/>
                    </a:spcBef>
                    <a:spcAft>
                      <a:spcPts val="600"/>
                    </a:spcAft>
                  </a:pPr>
                  <a:r>
                    <a:rPr lang="en-US" altLang="en-US" sz="2000" b="1" dirty="0" smtClean="0">
                      <a:solidFill>
                        <a:srgbClr val="FF0000"/>
                      </a:solidFill>
                      <a:latin typeface="Arial"/>
                      <a:cs typeface="Arial"/>
                    </a:rPr>
                    <a:t>A</a:t>
                  </a:r>
                </a:p>
                <a:p>
                  <a:pPr algn="ctr">
                    <a:lnSpc>
                      <a:spcPct val="120000"/>
                    </a:lnSpc>
                    <a:spcBef>
                      <a:spcPts val="600"/>
                    </a:spcBef>
                    <a:spcAft>
                      <a:spcPts val="600"/>
                    </a:spcAft>
                  </a:pPr>
                  <a:r>
                    <a:rPr lang="en-US" altLang="en-US" sz="2000" b="1" dirty="0" smtClean="0">
                      <a:solidFill>
                        <a:srgbClr val="FF6600"/>
                      </a:solidFill>
                      <a:latin typeface="Arial"/>
                      <a:cs typeface="Arial"/>
                    </a:rPr>
                    <a:t>B</a:t>
                  </a:r>
                </a:p>
                <a:p>
                  <a:pPr algn="ctr">
                    <a:lnSpc>
                      <a:spcPct val="120000"/>
                    </a:lnSpc>
                    <a:spcBef>
                      <a:spcPts val="600"/>
                    </a:spcBef>
                    <a:spcAft>
                      <a:spcPts val="600"/>
                    </a:spcAft>
                  </a:pPr>
                  <a:r>
                    <a:rPr lang="en-US" altLang="en-US" sz="2000" b="1" dirty="0" smtClean="0">
                      <a:solidFill>
                        <a:srgbClr val="008000"/>
                      </a:solidFill>
                      <a:latin typeface="Arial"/>
                      <a:cs typeface="Arial"/>
                    </a:rPr>
                    <a:t>C</a:t>
                  </a:r>
                </a:p>
                <a:p>
                  <a:pPr algn="ctr">
                    <a:lnSpc>
                      <a:spcPct val="120000"/>
                    </a:lnSpc>
                    <a:spcBef>
                      <a:spcPts val="600"/>
                    </a:spcBef>
                    <a:spcAft>
                      <a:spcPts val="600"/>
                    </a:spcAft>
                  </a:pPr>
                  <a:r>
                    <a:rPr lang="en-US" altLang="en-US" sz="2000" b="1" dirty="0" smtClean="0">
                      <a:solidFill>
                        <a:srgbClr val="FF6600"/>
                      </a:solidFill>
                      <a:latin typeface="Arial"/>
                      <a:cs typeface="Arial"/>
                    </a:rPr>
                    <a:t>B</a:t>
                  </a:r>
                </a:p>
                <a:p>
                  <a:pPr algn="ctr">
                    <a:lnSpc>
                      <a:spcPct val="120000"/>
                    </a:lnSpc>
                    <a:spcBef>
                      <a:spcPts val="600"/>
                    </a:spcBef>
                    <a:spcAft>
                      <a:spcPts val="600"/>
                    </a:spcAft>
                  </a:pPr>
                  <a:r>
                    <a:rPr lang="en-US" altLang="en-US" sz="2000" b="1" dirty="0" smtClean="0">
                      <a:solidFill>
                        <a:srgbClr val="660066"/>
                      </a:solidFill>
                      <a:latin typeface="Arial"/>
                      <a:cs typeface="Arial"/>
                    </a:rPr>
                    <a:t>D</a:t>
                  </a:r>
                </a:p>
                <a:p>
                  <a:pPr algn="ctr">
                    <a:lnSpc>
                      <a:spcPct val="120000"/>
                    </a:lnSpc>
                    <a:spcBef>
                      <a:spcPts val="600"/>
                    </a:spcBef>
                    <a:spcAft>
                      <a:spcPts val="600"/>
                    </a:spcAft>
                  </a:pPr>
                  <a:r>
                    <a:rPr lang="en-US" altLang="en-US" sz="2000" b="1" dirty="0" smtClean="0">
                      <a:solidFill>
                        <a:srgbClr val="FF0000"/>
                      </a:solidFill>
                      <a:latin typeface="Arial"/>
                      <a:cs typeface="Arial"/>
                    </a:rPr>
                    <a:t>A</a:t>
                  </a:r>
                </a:p>
                <a:p>
                  <a:pPr algn="ctr">
                    <a:lnSpc>
                      <a:spcPct val="120000"/>
                    </a:lnSpc>
                    <a:spcBef>
                      <a:spcPts val="600"/>
                    </a:spcBef>
                    <a:spcAft>
                      <a:spcPts val="600"/>
                    </a:spcAft>
                  </a:pPr>
                  <a:r>
                    <a:rPr lang="en-US" altLang="en-US" sz="2000" b="1" dirty="0" smtClean="0">
                      <a:solidFill>
                        <a:srgbClr val="FF6600"/>
                      </a:solidFill>
                      <a:latin typeface="Arial"/>
                      <a:cs typeface="Arial"/>
                    </a:rPr>
                    <a:t>B</a:t>
                  </a:r>
                  <a:endParaRPr lang="en-US" altLang="en-US" sz="2000" b="1" dirty="0">
                    <a:solidFill>
                      <a:srgbClr val="FF6600"/>
                    </a:solidFill>
                    <a:latin typeface="Arial"/>
                    <a:cs typeface="Arial"/>
                  </a:endParaRPr>
                </a:p>
              </p:txBody>
            </p:sp>
            <p:sp>
              <p:nvSpPr>
                <p:cNvPr id="114" name="Rectangle 8"/>
                <p:cNvSpPr>
                  <a:spLocks noChangeArrowheads="1"/>
                </p:cNvSpPr>
                <p:nvPr/>
              </p:nvSpPr>
              <p:spPr bwMode="auto">
                <a:xfrm>
                  <a:off x="6494491" y="22688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5" name="Rectangle 15"/>
                <p:cNvSpPr>
                  <a:spLocks noChangeArrowheads="1"/>
                </p:cNvSpPr>
                <p:nvPr/>
              </p:nvSpPr>
              <p:spPr bwMode="auto">
                <a:xfrm>
                  <a:off x="6494491" y="28022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6" name="Rectangle 22"/>
                <p:cNvSpPr>
                  <a:spLocks noChangeArrowheads="1"/>
                </p:cNvSpPr>
                <p:nvPr/>
              </p:nvSpPr>
              <p:spPr bwMode="auto">
                <a:xfrm>
                  <a:off x="6494491" y="33356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7" name="Rectangle 29"/>
                <p:cNvSpPr>
                  <a:spLocks noChangeArrowheads="1"/>
                </p:cNvSpPr>
                <p:nvPr/>
              </p:nvSpPr>
              <p:spPr bwMode="auto">
                <a:xfrm>
                  <a:off x="6494491" y="38690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8" name="Rectangle 36"/>
                <p:cNvSpPr>
                  <a:spLocks noChangeArrowheads="1"/>
                </p:cNvSpPr>
                <p:nvPr/>
              </p:nvSpPr>
              <p:spPr bwMode="auto">
                <a:xfrm>
                  <a:off x="6494491" y="44024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9" name="Rectangle 43"/>
                <p:cNvSpPr>
                  <a:spLocks noChangeArrowheads="1"/>
                </p:cNvSpPr>
                <p:nvPr/>
              </p:nvSpPr>
              <p:spPr bwMode="auto">
                <a:xfrm>
                  <a:off x="6494491" y="49358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0" name="Rectangle 50"/>
                <p:cNvSpPr>
                  <a:spLocks noChangeArrowheads="1"/>
                </p:cNvSpPr>
                <p:nvPr/>
              </p:nvSpPr>
              <p:spPr bwMode="auto">
                <a:xfrm>
                  <a:off x="6494491" y="54692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1" name="Rectangle 45"/>
                <p:cNvSpPr>
                  <a:spLocks noChangeArrowheads="1"/>
                </p:cNvSpPr>
                <p:nvPr/>
              </p:nvSpPr>
              <p:spPr bwMode="auto">
                <a:xfrm>
                  <a:off x="32897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2" name="Rectangle 46"/>
                <p:cNvSpPr>
                  <a:spLocks noChangeArrowheads="1"/>
                </p:cNvSpPr>
                <p:nvPr/>
              </p:nvSpPr>
              <p:spPr bwMode="auto">
                <a:xfrm>
                  <a:off x="38231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 name="Rectangle 47"/>
                <p:cNvSpPr>
                  <a:spLocks noChangeArrowheads="1"/>
                </p:cNvSpPr>
                <p:nvPr/>
              </p:nvSpPr>
              <p:spPr bwMode="auto">
                <a:xfrm>
                  <a:off x="43565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 name="Rectangle 48"/>
                <p:cNvSpPr>
                  <a:spLocks noChangeArrowheads="1"/>
                </p:cNvSpPr>
                <p:nvPr/>
              </p:nvSpPr>
              <p:spPr bwMode="auto">
                <a:xfrm>
                  <a:off x="48899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5" name="Rectangle 49"/>
                <p:cNvSpPr>
                  <a:spLocks noChangeArrowheads="1"/>
                </p:cNvSpPr>
                <p:nvPr/>
              </p:nvSpPr>
              <p:spPr bwMode="auto">
                <a:xfrm>
                  <a:off x="54233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6" name="Rectangle 50"/>
                <p:cNvSpPr>
                  <a:spLocks noChangeArrowheads="1"/>
                </p:cNvSpPr>
                <p:nvPr/>
              </p:nvSpPr>
              <p:spPr bwMode="auto">
                <a:xfrm>
                  <a:off x="59567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7" name="Rectangle 50"/>
                <p:cNvSpPr>
                  <a:spLocks noChangeArrowheads="1"/>
                </p:cNvSpPr>
                <p:nvPr/>
              </p:nvSpPr>
              <p:spPr bwMode="auto">
                <a:xfrm>
                  <a:off x="6498158" y="6010677"/>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31" name="Text Box 60"/>
              <p:cNvSpPr txBox="1">
                <a:spLocks noChangeArrowheads="1"/>
              </p:cNvSpPr>
              <p:nvPr/>
            </p:nvSpPr>
            <p:spPr bwMode="auto">
              <a:xfrm>
                <a:off x="2504567" y="1687898"/>
                <a:ext cx="381000" cy="4637167"/>
              </a:xfrm>
              <a:prstGeom prst="rect">
                <a:avLst/>
              </a:prstGeom>
              <a:noFill/>
              <a:ln>
                <a:noFill/>
              </a:ln>
              <a:effectLst/>
              <a:extLst>
                <a:ext uri="{909E8E84-426E-40dd-AFC4-6F175D3DCCD1}">
                  <a14:hiddenFill xmlns:a14="http://schemas.microsoft.com/office/drawing/2010/main">
                    <a:solidFill>
                      <a:schemeClr val="folHlink">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120000"/>
                  </a:lnSpc>
                  <a:spcBef>
                    <a:spcPts val="600"/>
                  </a:spcBef>
                  <a:spcAft>
                    <a:spcPts val="600"/>
                  </a:spcAft>
                </a:pPr>
                <a:r>
                  <a:rPr lang="en-US" altLang="en-US" sz="2000" i="1" dirty="0">
                    <a:latin typeface="Arial"/>
                    <a:cs typeface="Arial"/>
                  </a:rPr>
                  <a:t>i</a:t>
                </a:r>
                <a:endParaRPr lang="en-US" altLang="en-US" sz="2000" i="1" dirty="0" smtClean="0">
                  <a:latin typeface="Arial"/>
                  <a:cs typeface="Arial"/>
                </a:endParaRPr>
              </a:p>
              <a:p>
                <a:pPr algn="ctr">
                  <a:lnSpc>
                    <a:spcPct val="120000"/>
                  </a:lnSpc>
                  <a:spcBef>
                    <a:spcPts val="600"/>
                  </a:spcBef>
                  <a:spcAft>
                    <a:spcPts val="600"/>
                  </a:spcAft>
                </a:pPr>
                <a:r>
                  <a:rPr lang="en-US" altLang="en-US" sz="2000" dirty="0">
                    <a:latin typeface="Arial"/>
                    <a:cs typeface="Arial"/>
                  </a:rPr>
                  <a:t>0</a:t>
                </a:r>
                <a:endParaRPr lang="en-US" altLang="en-US" sz="2000" dirty="0" smtClean="0">
                  <a:latin typeface="Arial"/>
                  <a:cs typeface="Arial"/>
                </a:endParaRPr>
              </a:p>
              <a:p>
                <a:pPr algn="ctr">
                  <a:lnSpc>
                    <a:spcPct val="120000"/>
                  </a:lnSpc>
                  <a:spcBef>
                    <a:spcPts val="600"/>
                  </a:spcBef>
                  <a:spcAft>
                    <a:spcPts val="600"/>
                  </a:spcAft>
                </a:pPr>
                <a:r>
                  <a:rPr lang="en-US" altLang="en-US" sz="2000" dirty="0">
                    <a:latin typeface="Arial"/>
                    <a:cs typeface="Arial"/>
                  </a:rPr>
                  <a:t>1</a:t>
                </a:r>
                <a:endParaRPr lang="en-US" altLang="en-US" sz="2000" dirty="0" smtClean="0">
                  <a:latin typeface="Arial"/>
                  <a:cs typeface="Arial"/>
                </a:endParaRPr>
              </a:p>
              <a:p>
                <a:pPr algn="ctr">
                  <a:lnSpc>
                    <a:spcPct val="120000"/>
                  </a:lnSpc>
                  <a:spcBef>
                    <a:spcPts val="600"/>
                  </a:spcBef>
                  <a:spcAft>
                    <a:spcPts val="600"/>
                  </a:spcAft>
                </a:pPr>
                <a:r>
                  <a:rPr lang="en-US" altLang="en-US" sz="2000" dirty="0">
                    <a:latin typeface="Arial"/>
                    <a:cs typeface="Arial"/>
                  </a:rPr>
                  <a:t>2</a:t>
                </a:r>
                <a:endParaRPr lang="en-US" altLang="en-US" sz="2000" dirty="0" smtClean="0">
                  <a:latin typeface="Arial"/>
                  <a:cs typeface="Arial"/>
                </a:endParaRPr>
              </a:p>
              <a:p>
                <a:pPr algn="ctr">
                  <a:lnSpc>
                    <a:spcPct val="120000"/>
                  </a:lnSpc>
                  <a:spcBef>
                    <a:spcPts val="600"/>
                  </a:spcBef>
                  <a:spcAft>
                    <a:spcPts val="600"/>
                  </a:spcAft>
                </a:pPr>
                <a:r>
                  <a:rPr lang="en-US" altLang="en-US" sz="2000" dirty="0">
                    <a:latin typeface="Arial"/>
                    <a:cs typeface="Arial"/>
                  </a:rPr>
                  <a:t>3</a:t>
                </a:r>
                <a:endParaRPr lang="en-US" altLang="en-US" sz="2000" dirty="0" smtClean="0">
                  <a:latin typeface="Arial"/>
                  <a:cs typeface="Arial"/>
                </a:endParaRPr>
              </a:p>
              <a:p>
                <a:pPr algn="ctr">
                  <a:lnSpc>
                    <a:spcPct val="120000"/>
                  </a:lnSpc>
                  <a:spcBef>
                    <a:spcPts val="600"/>
                  </a:spcBef>
                  <a:spcAft>
                    <a:spcPts val="600"/>
                  </a:spcAft>
                </a:pPr>
                <a:r>
                  <a:rPr lang="en-US" altLang="en-US" sz="2000" dirty="0">
                    <a:latin typeface="Arial"/>
                    <a:cs typeface="Arial"/>
                  </a:rPr>
                  <a:t>4</a:t>
                </a:r>
                <a:endParaRPr lang="en-US" altLang="en-US" sz="2000" dirty="0" smtClean="0">
                  <a:latin typeface="Arial"/>
                  <a:cs typeface="Arial"/>
                </a:endParaRPr>
              </a:p>
              <a:p>
                <a:pPr algn="ctr">
                  <a:lnSpc>
                    <a:spcPct val="120000"/>
                  </a:lnSpc>
                  <a:spcBef>
                    <a:spcPts val="600"/>
                  </a:spcBef>
                  <a:spcAft>
                    <a:spcPts val="600"/>
                  </a:spcAft>
                </a:pPr>
                <a:r>
                  <a:rPr lang="en-US" altLang="en-US" sz="2000" dirty="0">
                    <a:latin typeface="Arial"/>
                    <a:cs typeface="Arial"/>
                  </a:rPr>
                  <a:t>5</a:t>
                </a:r>
                <a:endParaRPr lang="en-US" altLang="en-US" sz="2000" dirty="0" smtClean="0">
                  <a:latin typeface="Arial"/>
                  <a:cs typeface="Arial"/>
                </a:endParaRPr>
              </a:p>
              <a:p>
                <a:pPr algn="ctr">
                  <a:lnSpc>
                    <a:spcPct val="120000"/>
                  </a:lnSpc>
                  <a:spcBef>
                    <a:spcPts val="600"/>
                  </a:spcBef>
                  <a:spcAft>
                    <a:spcPts val="600"/>
                  </a:spcAft>
                </a:pPr>
                <a:r>
                  <a:rPr lang="en-US" altLang="en-US" sz="2000" dirty="0" smtClean="0">
                    <a:latin typeface="Arial"/>
                    <a:cs typeface="Arial"/>
                  </a:rPr>
                  <a:t>6</a:t>
                </a:r>
              </a:p>
              <a:p>
                <a:pPr algn="ctr">
                  <a:lnSpc>
                    <a:spcPct val="120000"/>
                  </a:lnSpc>
                  <a:spcBef>
                    <a:spcPts val="600"/>
                  </a:spcBef>
                  <a:spcAft>
                    <a:spcPts val="600"/>
                  </a:spcAft>
                </a:pPr>
                <a:r>
                  <a:rPr lang="en-US" altLang="en-US" sz="2000" dirty="0">
                    <a:latin typeface="Arial"/>
                    <a:cs typeface="Arial"/>
                  </a:rPr>
                  <a:t>7</a:t>
                </a:r>
              </a:p>
            </p:txBody>
          </p:sp>
        </p:grpSp>
      </p:grpSp>
      <p:sp>
        <p:nvSpPr>
          <p:cNvPr id="8" name="TextBox 7"/>
          <p:cNvSpPr txBox="1"/>
          <p:nvPr/>
        </p:nvSpPr>
        <p:spPr>
          <a:xfrm>
            <a:off x="4826009" y="2171840"/>
            <a:ext cx="3738127" cy="400110"/>
          </a:xfrm>
          <a:prstGeom prst="rect">
            <a:avLst/>
          </a:prstGeom>
          <a:noFill/>
        </p:spPr>
        <p:txBody>
          <a:bodyPr wrap="square" rtlCol="0">
            <a:spAutoFit/>
          </a:bodyPr>
          <a:lstStyle/>
          <a:p>
            <a:r>
              <a:rPr lang="en-US" sz="2000" b="1" dirty="0">
                <a:solidFill>
                  <a:srgbClr val="0000FF"/>
                </a:solidFill>
                <a:latin typeface="Arial"/>
                <a:cs typeface="Arial"/>
              </a:rPr>
              <a:t> </a:t>
            </a:r>
            <a:r>
              <a:rPr lang="en-US" sz="2000" b="1" dirty="0" smtClean="0">
                <a:solidFill>
                  <a:srgbClr val="0000FF"/>
                </a:solidFill>
                <a:latin typeface="Arial"/>
                <a:cs typeface="Arial"/>
              </a:rPr>
              <a:t>0      0      0     0      0     0      0</a:t>
            </a:r>
            <a:endParaRPr lang="en-US" b="1" dirty="0">
              <a:solidFill>
                <a:srgbClr val="0000FF"/>
              </a:solidFill>
              <a:latin typeface="Arial"/>
              <a:cs typeface="Arial"/>
            </a:endParaRPr>
          </a:p>
        </p:txBody>
      </p:sp>
      <p:sp>
        <p:nvSpPr>
          <p:cNvPr id="69" name="TextBox 68"/>
          <p:cNvSpPr txBox="1"/>
          <p:nvPr/>
        </p:nvSpPr>
        <p:spPr>
          <a:xfrm>
            <a:off x="4834004" y="2723313"/>
            <a:ext cx="3733800" cy="400110"/>
          </a:xfrm>
          <a:prstGeom prst="rect">
            <a:avLst/>
          </a:prstGeom>
          <a:noFill/>
        </p:spPr>
        <p:txBody>
          <a:bodyPr wrap="square" rtlCol="0">
            <a:spAutoFit/>
          </a:bodyPr>
          <a:lstStyle/>
          <a:p>
            <a:r>
              <a:rPr lang="en-US" sz="2000" b="1" dirty="0" smtClean="0">
                <a:solidFill>
                  <a:srgbClr val="0000FF"/>
                </a:solidFill>
                <a:latin typeface="Arial"/>
                <a:cs typeface="Arial"/>
              </a:rPr>
              <a:t> 0      0      0     0      </a:t>
            </a:r>
            <a:r>
              <a:rPr lang="en-US" sz="2000" b="1" dirty="0" smtClean="0">
                <a:solidFill>
                  <a:srgbClr val="FF0000"/>
                </a:solidFill>
                <a:latin typeface="Arial"/>
                <a:cs typeface="Arial"/>
              </a:rPr>
              <a:t>1</a:t>
            </a:r>
            <a:r>
              <a:rPr lang="en-US" sz="2000" b="1" dirty="0" smtClean="0">
                <a:solidFill>
                  <a:srgbClr val="0000FF"/>
                </a:solidFill>
                <a:latin typeface="Arial"/>
                <a:cs typeface="Arial"/>
              </a:rPr>
              <a:t>     1      </a:t>
            </a:r>
            <a:r>
              <a:rPr lang="en-US" sz="2000" b="1" dirty="0" smtClean="0">
                <a:solidFill>
                  <a:srgbClr val="FF0000"/>
                </a:solidFill>
                <a:latin typeface="Arial"/>
                <a:cs typeface="Arial"/>
              </a:rPr>
              <a:t>1</a:t>
            </a:r>
            <a:r>
              <a:rPr lang="en-US" sz="2000" b="1" dirty="0" smtClean="0">
                <a:solidFill>
                  <a:srgbClr val="0000FF"/>
                </a:solidFill>
                <a:latin typeface="Arial"/>
                <a:cs typeface="Arial"/>
              </a:rPr>
              <a:t>      </a:t>
            </a:r>
          </a:p>
        </p:txBody>
      </p:sp>
      <p:sp>
        <p:nvSpPr>
          <p:cNvPr id="128" name="TextBox 127"/>
          <p:cNvSpPr txBox="1"/>
          <p:nvPr/>
        </p:nvSpPr>
        <p:spPr>
          <a:xfrm>
            <a:off x="4834004" y="3252939"/>
            <a:ext cx="3733800" cy="400110"/>
          </a:xfrm>
          <a:prstGeom prst="rect">
            <a:avLst/>
          </a:prstGeom>
          <a:noFill/>
        </p:spPr>
        <p:txBody>
          <a:bodyPr wrap="square" rtlCol="0">
            <a:spAutoFit/>
          </a:bodyPr>
          <a:lstStyle/>
          <a:p>
            <a:r>
              <a:rPr lang="en-US" sz="2000" b="1" dirty="0" smtClean="0">
                <a:solidFill>
                  <a:srgbClr val="0000FF"/>
                </a:solidFill>
                <a:latin typeface="Arial"/>
                <a:cs typeface="Arial"/>
              </a:rPr>
              <a:t> 0      </a:t>
            </a:r>
            <a:r>
              <a:rPr lang="en-US" sz="2000" b="1" dirty="0" smtClean="0">
                <a:solidFill>
                  <a:srgbClr val="FF6600"/>
                </a:solidFill>
                <a:latin typeface="Arial"/>
                <a:cs typeface="Arial"/>
              </a:rPr>
              <a:t>1</a:t>
            </a:r>
            <a:r>
              <a:rPr lang="en-US" sz="2000" b="1" dirty="0" smtClean="0">
                <a:solidFill>
                  <a:srgbClr val="0000FF"/>
                </a:solidFill>
                <a:latin typeface="Arial"/>
                <a:cs typeface="Arial"/>
              </a:rPr>
              <a:t>      1     1      1     </a:t>
            </a:r>
            <a:r>
              <a:rPr lang="en-US" sz="2000" b="1" dirty="0" smtClean="0">
                <a:solidFill>
                  <a:srgbClr val="FF6600"/>
                </a:solidFill>
                <a:latin typeface="Arial"/>
                <a:cs typeface="Arial"/>
              </a:rPr>
              <a:t>2</a:t>
            </a:r>
            <a:r>
              <a:rPr lang="en-US" sz="2000" b="1" dirty="0" smtClean="0">
                <a:solidFill>
                  <a:srgbClr val="0000FF"/>
                </a:solidFill>
                <a:latin typeface="Arial"/>
                <a:cs typeface="Arial"/>
              </a:rPr>
              <a:t>      2     </a:t>
            </a:r>
          </a:p>
        </p:txBody>
      </p:sp>
      <p:sp>
        <p:nvSpPr>
          <p:cNvPr id="129" name="TextBox 128"/>
          <p:cNvSpPr txBox="1"/>
          <p:nvPr/>
        </p:nvSpPr>
        <p:spPr>
          <a:xfrm>
            <a:off x="4834004" y="3785319"/>
            <a:ext cx="3733800" cy="400110"/>
          </a:xfrm>
          <a:prstGeom prst="rect">
            <a:avLst/>
          </a:prstGeom>
          <a:noFill/>
        </p:spPr>
        <p:txBody>
          <a:bodyPr wrap="square" rtlCol="0">
            <a:spAutoFit/>
          </a:bodyPr>
          <a:lstStyle/>
          <a:p>
            <a:r>
              <a:rPr lang="en-US" sz="2000" dirty="0" smtClean="0">
                <a:latin typeface="Arial"/>
                <a:cs typeface="Arial"/>
              </a:rPr>
              <a:t> </a:t>
            </a:r>
            <a:r>
              <a:rPr lang="en-US" sz="2000" b="1" dirty="0" smtClean="0">
                <a:solidFill>
                  <a:srgbClr val="0000FF"/>
                </a:solidFill>
                <a:latin typeface="Arial"/>
                <a:cs typeface="Arial"/>
              </a:rPr>
              <a:t>0</a:t>
            </a:r>
          </a:p>
        </p:txBody>
      </p:sp>
      <p:sp>
        <p:nvSpPr>
          <p:cNvPr id="130" name="TextBox 129"/>
          <p:cNvSpPr txBox="1"/>
          <p:nvPr/>
        </p:nvSpPr>
        <p:spPr>
          <a:xfrm>
            <a:off x="4834004" y="4320757"/>
            <a:ext cx="3733800" cy="400110"/>
          </a:xfrm>
          <a:prstGeom prst="rect">
            <a:avLst/>
          </a:prstGeom>
          <a:noFill/>
        </p:spPr>
        <p:txBody>
          <a:bodyPr wrap="square" rtlCol="0">
            <a:spAutoFit/>
          </a:bodyPr>
          <a:lstStyle/>
          <a:p>
            <a:r>
              <a:rPr lang="en-US" sz="2000" dirty="0" smtClean="0">
                <a:latin typeface="Arial"/>
                <a:cs typeface="Arial"/>
              </a:rPr>
              <a:t> </a:t>
            </a:r>
            <a:r>
              <a:rPr lang="en-US" sz="2000" b="1" dirty="0" smtClean="0">
                <a:solidFill>
                  <a:srgbClr val="0000FF"/>
                </a:solidFill>
                <a:latin typeface="Arial"/>
                <a:cs typeface="Arial"/>
              </a:rPr>
              <a:t>0</a:t>
            </a:r>
          </a:p>
        </p:txBody>
      </p:sp>
      <p:sp>
        <p:nvSpPr>
          <p:cNvPr id="132" name="TextBox 131"/>
          <p:cNvSpPr txBox="1"/>
          <p:nvPr/>
        </p:nvSpPr>
        <p:spPr>
          <a:xfrm>
            <a:off x="4834004" y="4858171"/>
            <a:ext cx="3733800" cy="400110"/>
          </a:xfrm>
          <a:prstGeom prst="rect">
            <a:avLst/>
          </a:prstGeom>
          <a:noFill/>
        </p:spPr>
        <p:txBody>
          <a:bodyPr wrap="square" rtlCol="0">
            <a:spAutoFit/>
          </a:bodyPr>
          <a:lstStyle/>
          <a:p>
            <a:r>
              <a:rPr lang="en-US" sz="2000" dirty="0" smtClean="0">
                <a:latin typeface="Arial"/>
                <a:cs typeface="Arial"/>
              </a:rPr>
              <a:t> </a:t>
            </a:r>
            <a:r>
              <a:rPr lang="en-US" sz="2000" b="1" dirty="0" smtClean="0">
                <a:solidFill>
                  <a:srgbClr val="0000FF"/>
                </a:solidFill>
                <a:latin typeface="Arial"/>
                <a:cs typeface="Arial"/>
              </a:rPr>
              <a:t>0</a:t>
            </a:r>
          </a:p>
        </p:txBody>
      </p:sp>
      <p:sp>
        <p:nvSpPr>
          <p:cNvPr id="133" name="TextBox 132"/>
          <p:cNvSpPr txBox="1"/>
          <p:nvPr/>
        </p:nvSpPr>
        <p:spPr>
          <a:xfrm>
            <a:off x="4834004" y="5386299"/>
            <a:ext cx="3733800" cy="400110"/>
          </a:xfrm>
          <a:prstGeom prst="rect">
            <a:avLst/>
          </a:prstGeom>
          <a:noFill/>
        </p:spPr>
        <p:txBody>
          <a:bodyPr wrap="square" rtlCol="0">
            <a:spAutoFit/>
          </a:bodyPr>
          <a:lstStyle/>
          <a:p>
            <a:r>
              <a:rPr lang="en-US" sz="2000" dirty="0" smtClean="0">
                <a:latin typeface="Arial"/>
                <a:cs typeface="Arial"/>
              </a:rPr>
              <a:t> </a:t>
            </a:r>
            <a:r>
              <a:rPr lang="en-US" sz="2000" b="1" dirty="0" smtClean="0">
                <a:solidFill>
                  <a:srgbClr val="0000FF"/>
                </a:solidFill>
                <a:latin typeface="Arial"/>
                <a:cs typeface="Arial"/>
              </a:rPr>
              <a:t>0</a:t>
            </a:r>
            <a:endParaRPr lang="en-US" sz="2000" b="1" dirty="0" smtClean="0">
              <a:solidFill>
                <a:srgbClr val="FF0000"/>
              </a:solidFill>
              <a:latin typeface="Arial"/>
              <a:cs typeface="Arial"/>
            </a:endParaRPr>
          </a:p>
        </p:txBody>
      </p:sp>
      <p:sp>
        <p:nvSpPr>
          <p:cNvPr id="134" name="TextBox 133"/>
          <p:cNvSpPr txBox="1"/>
          <p:nvPr/>
        </p:nvSpPr>
        <p:spPr>
          <a:xfrm>
            <a:off x="4833675" y="5919699"/>
            <a:ext cx="3733800" cy="400110"/>
          </a:xfrm>
          <a:prstGeom prst="rect">
            <a:avLst/>
          </a:prstGeom>
          <a:noFill/>
        </p:spPr>
        <p:txBody>
          <a:bodyPr wrap="square" rtlCol="0">
            <a:spAutoFit/>
          </a:bodyPr>
          <a:lstStyle/>
          <a:p>
            <a:r>
              <a:rPr lang="en-US" sz="2000" b="1" dirty="0" smtClean="0">
                <a:solidFill>
                  <a:srgbClr val="0000FF"/>
                </a:solidFill>
                <a:latin typeface="Arial"/>
                <a:cs typeface="Arial"/>
              </a:rPr>
              <a:t> 0</a:t>
            </a:r>
          </a:p>
        </p:txBody>
      </p:sp>
      <p:cxnSp>
        <p:nvCxnSpPr>
          <p:cNvPr id="9" name="Straight Arrow Connector 8"/>
          <p:cNvCxnSpPr/>
          <p:nvPr/>
        </p:nvCxnSpPr>
        <p:spPr>
          <a:xfrm>
            <a:off x="5617396" y="2533658"/>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6181662" y="2523579"/>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6685054" y="2518727"/>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6799461" y="2495843"/>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7371498" y="2945639"/>
            <a:ext cx="27090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7841527" y="2488377"/>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5197409" y="3044661"/>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5757356" y="3464181"/>
            <a:ext cx="27090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6309971" y="3464181"/>
            <a:ext cx="27090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7260760" y="3068586"/>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7328358" y="3045702"/>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7921832" y="3464181"/>
            <a:ext cx="27090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58" name="TextBox 157"/>
          <p:cNvSpPr txBox="1"/>
          <p:nvPr/>
        </p:nvSpPr>
        <p:spPr>
          <a:xfrm>
            <a:off x="205936" y="1626918"/>
            <a:ext cx="3736219" cy="2554545"/>
          </a:xfrm>
          <a:prstGeom prst="rect">
            <a:avLst/>
          </a:prstGeom>
          <a:noFill/>
        </p:spPr>
        <p:txBody>
          <a:bodyPr wrap="none" rtlCol="0">
            <a:spAutoFit/>
          </a:bodyPr>
          <a:lstStyle/>
          <a:p>
            <a:r>
              <a:rPr lang="en-US" sz="2000" dirty="0">
                <a:latin typeface="Arial"/>
                <a:cs typeface="Arial"/>
              </a:rPr>
              <a:t>f</a:t>
            </a:r>
            <a:r>
              <a:rPr lang="en-US" sz="2000" dirty="0" smtClean="0">
                <a:latin typeface="Arial"/>
                <a:cs typeface="Arial"/>
              </a:rPr>
              <a:t>or </a:t>
            </a:r>
            <a:r>
              <a:rPr lang="en-US" sz="2000" dirty="0">
                <a:latin typeface="Arial"/>
                <a:cs typeface="Arial"/>
              </a:rPr>
              <a:t>i</a:t>
            </a:r>
            <a:r>
              <a:rPr lang="en-US" sz="2000" dirty="0" smtClean="0">
                <a:latin typeface="Arial"/>
                <a:cs typeface="Arial"/>
              </a:rPr>
              <a:t> = 1 to m</a:t>
            </a:r>
          </a:p>
          <a:p>
            <a:r>
              <a:rPr lang="en-US" sz="2000" dirty="0">
                <a:latin typeface="Arial"/>
                <a:cs typeface="Arial"/>
              </a:rPr>
              <a:t>	</a:t>
            </a:r>
            <a:r>
              <a:rPr lang="en-US" sz="2000" dirty="0" smtClean="0">
                <a:latin typeface="Arial"/>
                <a:cs typeface="Arial"/>
              </a:rPr>
              <a:t>for j =1 to n</a:t>
            </a:r>
          </a:p>
          <a:p>
            <a:r>
              <a:rPr lang="en-US" sz="2000" dirty="0">
                <a:latin typeface="Arial"/>
                <a:cs typeface="Arial"/>
              </a:rPr>
              <a:t>	</a:t>
            </a:r>
            <a:r>
              <a:rPr lang="en-US" sz="2000" dirty="0" smtClean="0">
                <a:latin typeface="Arial"/>
                <a:cs typeface="Arial"/>
              </a:rPr>
              <a:t>	if x[</a:t>
            </a:r>
            <a:r>
              <a:rPr lang="en-US" sz="2000" dirty="0" err="1" smtClean="0">
                <a:latin typeface="Arial"/>
                <a:cs typeface="Arial"/>
              </a:rPr>
              <a:t>i</a:t>
            </a:r>
            <a:r>
              <a:rPr lang="en-US" sz="2000" dirty="0" smtClean="0">
                <a:latin typeface="Arial"/>
                <a:cs typeface="Arial"/>
              </a:rPr>
              <a:t>] == y[j]</a:t>
            </a:r>
          </a:p>
          <a:p>
            <a:r>
              <a:rPr lang="en-US" sz="2000" dirty="0">
                <a:latin typeface="Arial"/>
                <a:cs typeface="Arial"/>
              </a:rPr>
              <a:t>	</a:t>
            </a:r>
            <a:r>
              <a:rPr lang="en-US" sz="2000" dirty="0" smtClean="0">
                <a:latin typeface="Arial"/>
                <a:cs typeface="Arial"/>
              </a:rPr>
              <a:t>		c[</a:t>
            </a:r>
            <a:r>
              <a:rPr lang="en-US" sz="2000" dirty="0" err="1">
                <a:latin typeface="Arial"/>
                <a:cs typeface="Arial"/>
              </a:rPr>
              <a:t>i</a:t>
            </a:r>
            <a:r>
              <a:rPr lang="en-US" sz="2000" dirty="0" smtClean="0">
                <a:latin typeface="Arial"/>
                <a:cs typeface="Arial"/>
              </a:rPr>
              <a:t>, j] = c[i-1, j-1] +1</a:t>
            </a:r>
          </a:p>
          <a:p>
            <a:r>
              <a:rPr lang="en-US" sz="2000" dirty="0">
                <a:latin typeface="Arial"/>
                <a:cs typeface="Arial"/>
              </a:rPr>
              <a:t>	</a:t>
            </a:r>
            <a:r>
              <a:rPr lang="en-US" sz="2000" dirty="0" smtClean="0">
                <a:latin typeface="Arial"/>
                <a:cs typeface="Arial"/>
              </a:rPr>
              <a:t>	else if c [i-1, j] ≥ c[</a:t>
            </a:r>
            <a:r>
              <a:rPr lang="en-US" sz="2000" dirty="0" err="1" smtClean="0">
                <a:latin typeface="Arial"/>
                <a:cs typeface="Arial"/>
              </a:rPr>
              <a:t>i</a:t>
            </a:r>
            <a:r>
              <a:rPr lang="en-US" sz="2000" dirty="0" smtClean="0">
                <a:latin typeface="Arial"/>
                <a:cs typeface="Arial"/>
              </a:rPr>
              <a:t>, j-1]</a:t>
            </a:r>
          </a:p>
          <a:p>
            <a:r>
              <a:rPr lang="en-US" sz="2000" dirty="0">
                <a:latin typeface="Arial"/>
                <a:cs typeface="Arial"/>
              </a:rPr>
              <a:t>	</a:t>
            </a:r>
            <a:r>
              <a:rPr lang="en-US" sz="2000" dirty="0" smtClean="0">
                <a:latin typeface="Arial"/>
                <a:cs typeface="Arial"/>
              </a:rPr>
              <a:t>		c[</a:t>
            </a:r>
            <a:r>
              <a:rPr lang="en-US" sz="2000" dirty="0" err="1" smtClean="0">
                <a:latin typeface="Arial"/>
                <a:cs typeface="Arial"/>
              </a:rPr>
              <a:t>i</a:t>
            </a:r>
            <a:r>
              <a:rPr lang="en-US" sz="2000" dirty="0" smtClean="0">
                <a:latin typeface="Arial"/>
                <a:cs typeface="Arial"/>
              </a:rPr>
              <a:t>, j] = c[i-1, j]</a:t>
            </a:r>
          </a:p>
          <a:p>
            <a:r>
              <a:rPr lang="en-US" sz="2000" dirty="0">
                <a:latin typeface="Arial"/>
                <a:cs typeface="Arial"/>
              </a:rPr>
              <a:t>	</a:t>
            </a:r>
            <a:r>
              <a:rPr lang="en-US" sz="2000" dirty="0" smtClean="0">
                <a:latin typeface="Arial"/>
                <a:cs typeface="Arial"/>
              </a:rPr>
              <a:t>	else </a:t>
            </a:r>
          </a:p>
          <a:p>
            <a:r>
              <a:rPr lang="en-US" sz="2000" dirty="0">
                <a:latin typeface="Arial"/>
                <a:cs typeface="Arial"/>
              </a:rPr>
              <a:t>	</a:t>
            </a:r>
            <a:r>
              <a:rPr lang="en-US" sz="2000" dirty="0" smtClean="0">
                <a:latin typeface="Arial"/>
                <a:cs typeface="Arial"/>
              </a:rPr>
              <a:t>		c[</a:t>
            </a:r>
            <a:r>
              <a:rPr lang="en-US" sz="2000" dirty="0" err="1" smtClean="0">
                <a:latin typeface="Arial"/>
                <a:cs typeface="Arial"/>
              </a:rPr>
              <a:t>i</a:t>
            </a:r>
            <a:r>
              <a:rPr lang="en-US" sz="2000" dirty="0" smtClean="0">
                <a:latin typeface="Arial"/>
                <a:cs typeface="Arial"/>
              </a:rPr>
              <a:t>, j] = c[</a:t>
            </a:r>
            <a:r>
              <a:rPr lang="en-US" sz="2000" dirty="0" err="1" smtClean="0">
                <a:latin typeface="Arial"/>
                <a:cs typeface="Arial"/>
              </a:rPr>
              <a:t>i</a:t>
            </a:r>
            <a:r>
              <a:rPr lang="en-US" sz="2000" dirty="0" smtClean="0">
                <a:latin typeface="Arial"/>
                <a:cs typeface="Arial"/>
              </a:rPr>
              <a:t>, j-1]</a:t>
            </a:r>
            <a:endParaRPr lang="en-US" sz="2000" dirty="0">
              <a:latin typeface="Arial"/>
              <a:cs typeface="Arial"/>
            </a:endParaRPr>
          </a:p>
        </p:txBody>
      </p:sp>
      <p:grpSp>
        <p:nvGrpSpPr>
          <p:cNvPr id="159" name="Group 158"/>
          <p:cNvGrpSpPr/>
          <p:nvPr/>
        </p:nvGrpSpPr>
        <p:grpSpPr>
          <a:xfrm>
            <a:off x="1183152" y="4526290"/>
            <a:ext cx="1922680" cy="1828800"/>
            <a:chOff x="1183152" y="4720867"/>
            <a:chExt cx="1922680" cy="1828800"/>
          </a:xfrm>
        </p:grpSpPr>
        <p:grpSp>
          <p:nvGrpSpPr>
            <p:cNvPr id="160" name="Group 159"/>
            <p:cNvGrpSpPr>
              <a:grpSpLocks noChangeAspect="1"/>
            </p:cNvGrpSpPr>
            <p:nvPr/>
          </p:nvGrpSpPr>
          <p:grpSpPr>
            <a:xfrm>
              <a:off x="1263239" y="4720867"/>
              <a:ext cx="1828800" cy="1828800"/>
              <a:chOff x="1476210" y="4986309"/>
              <a:chExt cx="1066800" cy="1066800"/>
            </a:xfrm>
          </p:grpSpPr>
          <p:sp>
            <p:nvSpPr>
              <p:cNvPr id="165" name="Rectangle 7"/>
              <p:cNvSpPr>
                <a:spLocks noChangeArrowheads="1"/>
              </p:cNvSpPr>
              <p:nvPr/>
            </p:nvSpPr>
            <p:spPr bwMode="auto">
              <a:xfrm>
                <a:off x="1476210" y="498630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6" name="Rectangle 8"/>
              <p:cNvSpPr>
                <a:spLocks noChangeArrowheads="1"/>
              </p:cNvSpPr>
              <p:nvPr/>
            </p:nvSpPr>
            <p:spPr bwMode="auto">
              <a:xfrm>
                <a:off x="2009610" y="498630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7" name="Rectangle 14"/>
              <p:cNvSpPr>
                <a:spLocks noChangeArrowheads="1"/>
              </p:cNvSpPr>
              <p:nvPr/>
            </p:nvSpPr>
            <p:spPr bwMode="auto">
              <a:xfrm>
                <a:off x="1476210" y="551970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8" name="Rectangle 15"/>
              <p:cNvSpPr>
                <a:spLocks noChangeArrowheads="1"/>
              </p:cNvSpPr>
              <p:nvPr/>
            </p:nvSpPr>
            <p:spPr bwMode="auto">
              <a:xfrm>
                <a:off x="2009610" y="551970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61" name="TextBox 160"/>
            <p:cNvSpPr txBox="1"/>
            <p:nvPr/>
          </p:nvSpPr>
          <p:spPr>
            <a:xfrm>
              <a:off x="2268461" y="5902055"/>
              <a:ext cx="711904" cy="400110"/>
            </a:xfrm>
            <a:prstGeom prst="rect">
              <a:avLst/>
            </a:prstGeom>
            <a:noFill/>
          </p:spPr>
          <p:txBody>
            <a:bodyPr wrap="none" rtlCol="0">
              <a:spAutoFit/>
            </a:bodyPr>
            <a:lstStyle/>
            <a:p>
              <a:pPr algn="ctr"/>
              <a:r>
                <a:rPr lang="en-US" sz="2000" dirty="0" smtClean="0">
                  <a:latin typeface="Arial"/>
                  <a:cs typeface="Arial"/>
                </a:rPr>
                <a:t>c[</a:t>
              </a:r>
              <a:r>
                <a:rPr lang="en-US" sz="2000" dirty="0" err="1" smtClean="0">
                  <a:latin typeface="Arial"/>
                  <a:cs typeface="Arial"/>
                </a:rPr>
                <a:t>i</a:t>
              </a:r>
              <a:r>
                <a:rPr lang="en-US" sz="2000" dirty="0" smtClean="0">
                  <a:latin typeface="Arial"/>
                  <a:cs typeface="Arial"/>
                </a:rPr>
                <a:t>, j]</a:t>
              </a:r>
              <a:endParaRPr lang="en-US" sz="2000" dirty="0">
                <a:latin typeface="Arial"/>
                <a:cs typeface="Arial"/>
              </a:endParaRPr>
            </a:p>
          </p:txBody>
        </p:sp>
        <p:sp>
          <p:nvSpPr>
            <p:cNvPr id="162" name="TextBox 161"/>
            <p:cNvSpPr txBox="1"/>
            <p:nvPr/>
          </p:nvSpPr>
          <p:spPr>
            <a:xfrm>
              <a:off x="1183152" y="4986189"/>
              <a:ext cx="1096750" cy="400110"/>
            </a:xfrm>
            <a:prstGeom prst="rect">
              <a:avLst/>
            </a:prstGeom>
            <a:noFill/>
          </p:spPr>
          <p:txBody>
            <a:bodyPr wrap="none" rtlCol="0">
              <a:spAutoFit/>
            </a:bodyPr>
            <a:lstStyle/>
            <a:p>
              <a:pPr algn="ctr"/>
              <a:r>
                <a:rPr lang="en-US" sz="2000" dirty="0" smtClean="0">
                  <a:latin typeface="Arial"/>
                  <a:cs typeface="Arial"/>
                </a:rPr>
                <a:t>c[i-1,j-1]</a:t>
              </a:r>
              <a:endParaRPr lang="en-US" sz="2000" dirty="0">
                <a:latin typeface="Arial"/>
                <a:cs typeface="Arial"/>
              </a:endParaRPr>
            </a:p>
          </p:txBody>
        </p:sp>
        <p:sp>
          <p:nvSpPr>
            <p:cNvPr id="163" name="TextBox 162"/>
            <p:cNvSpPr txBox="1"/>
            <p:nvPr/>
          </p:nvSpPr>
          <p:spPr>
            <a:xfrm>
              <a:off x="2165876" y="4986189"/>
              <a:ext cx="939956" cy="400110"/>
            </a:xfrm>
            <a:prstGeom prst="rect">
              <a:avLst/>
            </a:prstGeom>
            <a:noFill/>
          </p:spPr>
          <p:txBody>
            <a:bodyPr wrap="none" rtlCol="0">
              <a:spAutoFit/>
            </a:bodyPr>
            <a:lstStyle/>
            <a:p>
              <a:pPr algn="ctr"/>
              <a:r>
                <a:rPr lang="en-US" sz="2000" dirty="0" smtClean="0">
                  <a:latin typeface="Arial"/>
                  <a:cs typeface="Arial"/>
                </a:rPr>
                <a:t>c[i-1, j]</a:t>
              </a:r>
              <a:endParaRPr lang="en-US" sz="2000" dirty="0">
                <a:latin typeface="Arial"/>
                <a:cs typeface="Arial"/>
              </a:endParaRPr>
            </a:p>
          </p:txBody>
        </p:sp>
        <p:sp>
          <p:nvSpPr>
            <p:cNvPr id="164" name="TextBox 163"/>
            <p:cNvSpPr txBox="1"/>
            <p:nvPr/>
          </p:nvSpPr>
          <p:spPr>
            <a:xfrm>
              <a:off x="1249124" y="5919699"/>
              <a:ext cx="939956" cy="400110"/>
            </a:xfrm>
            <a:prstGeom prst="rect">
              <a:avLst/>
            </a:prstGeom>
            <a:noFill/>
          </p:spPr>
          <p:txBody>
            <a:bodyPr wrap="none" rtlCol="0">
              <a:spAutoFit/>
            </a:bodyPr>
            <a:lstStyle/>
            <a:p>
              <a:pPr algn="ctr"/>
              <a:r>
                <a:rPr lang="en-US" sz="2000" dirty="0" smtClean="0">
                  <a:latin typeface="Arial"/>
                  <a:cs typeface="Arial"/>
                </a:rPr>
                <a:t>c[</a:t>
              </a:r>
              <a:r>
                <a:rPr lang="en-US" sz="2000" dirty="0" err="1" smtClean="0">
                  <a:latin typeface="Arial"/>
                  <a:cs typeface="Arial"/>
                </a:rPr>
                <a:t>i</a:t>
              </a:r>
              <a:r>
                <a:rPr lang="en-US" sz="2000" dirty="0" smtClean="0">
                  <a:latin typeface="Arial"/>
                  <a:cs typeface="Arial"/>
                </a:rPr>
                <a:t>, j-1]</a:t>
              </a:r>
              <a:endParaRPr lang="en-US" sz="2000" dirty="0">
                <a:latin typeface="Arial"/>
                <a:cs typeface="Arial"/>
              </a:endParaRPr>
            </a:p>
          </p:txBody>
        </p:sp>
      </p:grpSp>
      <p:sp>
        <p:nvSpPr>
          <p:cNvPr id="4" name="Slide Number Placeholder 3"/>
          <p:cNvSpPr>
            <a:spLocks noGrp="1"/>
          </p:cNvSpPr>
          <p:nvPr>
            <p:ph type="sldNum" sz="quarter" idx="12"/>
          </p:nvPr>
        </p:nvSpPr>
        <p:spPr/>
        <p:txBody>
          <a:bodyPr/>
          <a:lstStyle/>
          <a:p>
            <a:fld id="{708448B6-F1B9-5748-85E5-359D81A0091F}" type="slidenum">
              <a:rPr lang="en-US" smtClean="0"/>
              <a:t>12</a:t>
            </a:fld>
            <a:endParaRPr lang="en-US"/>
          </a:p>
        </p:txBody>
      </p:sp>
    </p:spTree>
    <p:extLst>
      <p:ext uri="{BB962C8B-B14F-4D97-AF65-F5344CB8AC3E}">
        <p14:creationId xmlns:p14="http://schemas.microsoft.com/office/powerpoint/2010/main" val="284879153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26"/>
          <p:cNvSpPr>
            <a:spLocks noGrp="1" noChangeArrowheads="1"/>
          </p:cNvSpPr>
          <p:nvPr>
            <p:ph type="title"/>
          </p:nvPr>
        </p:nvSpPr>
        <p:spPr/>
        <p:txBody>
          <a:bodyPr>
            <a:normAutofit fontScale="90000"/>
          </a:bodyPr>
          <a:lstStyle/>
          <a:p>
            <a:r>
              <a:rPr lang="en-US" altLang="en-US" dirty="0"/>
              <a:t>DP Table </a:t>
            </a:r>
            <a:r>
              <a:rPr lang="en-US" altLang="en-US" dirty="0" smtClean="0"/>
              <a:t>for Length of LCS (cont.)</a:t>
            </a:r>
            <a:endParaRPr lang="en-US" altLang="en-US" dirty="0"/>
          </a:p>
        </p:txBody>
      </p:sp>
      <p:grpSp>
        <p:nvGrpSpPr>
          <p:cNvPr id="6" name="Group 5"/>
          <p:cNvGrpSpPr/>
          <p:nvPr/>
        </p:nvGrpSpPr>
        <p:grpSpPr>
          <a:xfrm>
            <a:off x="4075246" y="1369421"/>
            <a:ext cx="4492558" cy="5005410"/>
            <a:chOff x="3777070" y="1369421"/>
            <a:chExt cx="4492558" cy="5005410"/>
          </a:xfrm>
        </p:grpSpPr>
        <p:sp>
          <p:nvSpPr>
            <p:cNvPr id="3" name="TextBox 2"/>
            <p:cNvSpPr txBox="1"/>
            <p:nvPr/>
          </p:nvSpPr>
          <p:spPr>
            <a:xfrm>
              <a:off x="4327176" y="1369421"/>
              <a:ext cx="3886763" cy="400110"/>
            </a:xfrm>
            <a:prstGeom prst="rect">
              <a:avLst/>
            </a:prstGeom>
            <a:noFill/>
          </p:spPr>
          <p:txBody>
            <a:bodyPr wrap="square" rtlCol="0">
              <a:spAutoFit/>
            </a:bodyPr>
            <a:lstStyle/>
            <a:p>
              <a:r>
                <a:rPr lang="en-US" sz="2000" i="1" dirty="0" smtClean="0">
                  <a:latin typeface="Arial"/>
                  <a:cs typeface="Arial"/>
                </a:rPr>
                <a:t>j</a:t>
              </a:r>
              <a:r>
                <a:rPr lang="en-US" sz="2000" dirty="0" smtClean="0">
                  <a:latin typeface="Arial"/>
                  <a:cs typeface="Arial"/>
                </a:rPr>
                <a:t>   0     1      2     3      4     5      6</a:t>
              </a:r>
              <a:endParaRPr lang="en-US" sz="2000" dirty="0">
                <a:latin typeface="Arial"/>
                <a:cs typeface="Arial"/>
              </a:endParaRPr>
            </a:p>
          </p:txBody>
        </p:sp>
        <p:grpSp>
          <p:nvGrpSpPr>
            <p:cNvPr id="5" name="Group 4"/>
            <p:cNvGrpSpPr/>
            <p:nvPr/>
          </p:nvGrpSpPr>
          <p:grpSpPr>
            <a:xfrm>
              <a:off x="3777070" y="1689437"/>
              <a:ext cx="4492558" cy="4685394"/>
              <a:chOff x="2504567" y="1686359"/>
              <a:chExt cx="4492558" cy="4685394"/>
            </a:xfrm>
          </p:grpSpPr>
          <p:grpSp>
            <p:nvGrpSpPr>
              <p:cNvPr id="2" name="Group 1"/>
              <p:cNvGrpSpPr/>
              <p:nvPr/>
            </p:nvGrpSpPr>
            <p:grpSpPr>
              <a:xfrm>
                <a:off x="2855556" y="1686359"/>
                <a:ext cx="4141569" cy="4685394"/>
                <a:chOff x="2889989" y="1858683"/>
                <a:chExt cx="4141569" cy="4685394"/>
              </a:xfrm>
            </p:grpSpPr>
            <p:sp>
              <p:nvSpPr>
                <p:cNvPr id="70" name="Rectangle 3"/>
                <p:cNvSpPr>
                  <a:spLocks noChangeArrowheads="1"/>
                </p:cNvSpPr>
                <p:nvPr/>
              </p:nvSpPr>
              <p:spPr bwMode="auto">
                <a:xfrm>
                  <a:off x="32860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1" name="Rectangle 4"/>
                <p:cNvSpPr>
                  <a:spLocks noChangeArrowheads="1"/>
                </p:cNvSpPr>
                <p:nvPr/>
              </p:nvSpPr>
              <p:spPr bwMode="auto">
                <a:xfrm>
                  <a:off x="38194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2" name="Rectangle 5"/>
                <p:cNvSpPr>
                  <a:spLocks noChangeArrowheads="1"/>
                </p:cNvSpPr>
                <p:nvPr/>
              </p:nvSpPr>
              <p:spPr bwMode="auto">
                <a:xfrm>
                  <a:off x="43528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3" name="Rectangle 6"/>
                <p:cNvSpPr>
                  <a:spLocks noChangeArrowheads="1"/>
                </p:cNvSpPr>
                <p:nvPr/>
              </p:nvSpPr>
              <p:spPr bwMode="auto">
                <a:xfrm>
                  <a:off x="48862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4" name="Rectangle 7"/>
                <p:cNvSpPr>
                  <a:spLocks noChangeArrowheads="1"/>
                </p:cNvSpPr>
                <p:nvPr/>
              </p:nvSpPr>
              <p:spPr bwMode="auto">
                <a:xfrm>
                  <a:off x="54196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5" name="Rectangle 8"/>
                <p:cNvSpPr>
                  <a:spLocks noChangeArrowheads="1"/>
                </p:cNvSpPr>
                <p:nvPr/>
              </p:nvSpPr>
              <p:spPr bwMode="auto">
                <a:xfrm>
                  <a:off x="59530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6" name="Rectangle 10"/>
                <p:cNvSpPr>
                  <a:spLocks noChangeArrowheads="1"/>
                </p:cNvSpPr>
                <p:nvPr/>
              </p:nvSpPr>
              <p:spPr bwMode="auto">
                <a:xfrm>
                  <a:off x="32860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7" name="Rectangle 11"/>
                <p:cNvSpPr>
                  <a:spLocks noChangeArrowheads="1"/>
                </p:cNvSpPr>
                <p:nvPr/>
              </p:nvSpPr>
              <p:spPr bwMode="auto">
                <a:xfrm>
                  <a:off x="38194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8" name="Rectangle 12"/>
                <p:cNvSpPr>
                  <a:spLocks noChangeArrowheads="1"/>
                </p:cNvSpPr>
                <p:nvPr/>
              </p:nvSpPr>
              <p:spPr bwMode="auto">
                <a:xfrm>
                  <a:off x="43528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 name="Rectangle 13"/>
                <p:cNvSpPr>
                  <a:spLocks noChangeArrowheads="1"/>
                </p:cNvSpPr>
                <p:nvPr/>
              </p:nvSpPr>
              <p:spPr bwMode="auto">
                <a:xfrm>
                  <a:off x="48862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0" name="Rectangle 14"/>
                <p:cNvSpPr>
                  <a:spLocks noChangeArrowheads="1"/>
                </p:cNvSpPr>
                <p:nvPr/>
              </p:nvSpPr>
              <p:spPr bwMode="auto">
                <a:xfrm>
                  <a:off x="54196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 name="Rectangle 15"/>
                <p:cNvSpPr>
                  <a:spLocks noChangeArrowheads="1"/>
                </p:cNvSpPr>
                <p:nvPr/>
              </p:nvSpPr>
              <p:spPr bwMode="auto">
                <a:xfrm>
                  <a:off x="59530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 name="Rectangle 17"/>
                <p:cNvSpPr>
                  <a:spLocks noChangeArrowheads="1"/>
                </p:cNvSpPr>
                <p:nvPr/>
              </p:nvSpPr>
              <p:spPr bwMode="auto">
                <a:xfrm>
                  <a:off x="32860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3" name="Rectangle 18"/>
                <p:cNvSpPr>
                  <a:spLocks noChangeArrowheads="1"/>
                </p:cNvSpPr>
                <p:nvPr/>
              </p:nvSpPr>
              <p:spPr bwMode="auto">
                <a:xfrm>
                  <a:off x="38194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 name="Rectangle 19"/>
                <p:cNvSpPr>
                  <a:spLocks noChangeArrowheads="1"/>
                </p:cNvSpPr>
                <p:nvPr/>
              </p:nvSpPr>
              <p:spPr bwMode="auto">
                <a:xfrm>
                  <a:off x="43528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5" name="Rectangle 20"/>
                <p:cNvSpPr>
                  <a:spLocks noChangeArrowheads="1"/>
                </p:cNvSpPr>
                <p:nvPr/>
              </p:nvSpPr>
              <p:spPr bwMode="auto">
                <a:xfrm>
                  <a:off x="48862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6" name="Rectangle 21"/>
                <p:cNvSpPr>
                  <a:spLocks noChangeArrowheads="1"/>
                </p:cNvSpPr>
                <p:nvPr/>
              </p:nvSpPr>
              <p:spPr bwMode="auto">
                <a:xfrm>
                  <a:off x="54196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7" name="Rectangle 22"/>
                <p:cNvSpPr>
                  <a:spLocks noChangeArrowheads="1"/>
                </p:cNvSpPr>
                <p:nvPr/>
              </p:nvSpPr>
              <p:spPr bwMode="auto">
                <a:xfrm>
                  <a:off x="59530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8" name="Rectangle 24"/>
                <p:cNvSpPr>
                  <a:spLocks noChangeArrowheads="1"/>
                </p:cNvSpPr>
                <p:nvPr/>
              </p:nvSpPr>
              <p:spPr bwMode="auto">
                <a:xfrm>
                  <a:off x="32860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 name="Rectangle 25"/>
                <p:cNvSpPr>
                  <a:spLocks noChangeArrowheads="1"/>
                </p:cNvSpPr>
                <p:nvPr/>
              </p:nvSpPr>
              <p:spPr bwMode="auto">
                <a:xfrm>
                  <a:off x="38194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 name="Rectangle 26"/>
                <p:cNvSpPr>
                  <a:spLocks noChangeArrowheads="1"/>
                </p:cNvSpPr>
                <p:nvPr/>
              </p:nvSpPr>
              <p:spPr bwMode="auto">
                <a:xfrm>
                  <a:off x="43528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 name="Rectangle 27"/>
                <p:cNvSpPr>
                  <a:spLocks noChangeArrowheads="1"/>
                </p:cNvSpPr>
                <p:nvPr/>
              </p:nvSpPr>
              <p:spPr bwMode="auto">
                <a:xfrm>
                  <a:off x="48862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 name="Rectangle 28"/>
                <p:cNvSpPr>
                  <a:spLocks noChangeArrowheads="1"/>
                </p:cNvSpPr>
                <p:nvPr/>
              </p:nvSpPr>
              <p:spPr bwMode="auto">
                <a:xfrm>
                  <a:off x="54196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 name="Rectangle 29"/>
                <p:cNvSpPr>
                  <a:spLocks noChangeArrowheads="1"/>
                </p:cNvSpPr>
                <p:nvPr/>
              </p:nvSpPr>
              <p:spPr bwMode="auto">
                <a:xfrm>
                  <a:off x="59530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4" name="Rectangle 31"/>
                <p:cNvSpPr>
                  <a:spLocks noChangeArrowheads="1"/>
                </p:cNvSpPr>
                <p:nvPr/>
              </p:nvSpPr>
              <p:spPr bwMode="auto">
                <a:xfrm>
                  <a:off x="32860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5" name="Rectangle 32"/>
                <p:cNvSpPr>
                  <a:spLocks noChangeArrowheads="1"/>
                </p:cNvSpPr>
                <p:nvPr/>
              </p:nvSpPr>
              <p:spPr bwMode="auto">
                <a:xfrm>
                  <a:off x="38194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6" name="Rectangle 33"/>
                <p:cNvSpPr>
                  <a:spLocks noChangeArrowheads="1"/>
                </p:cNvSpPr>
                <p:nvPr/>
              </p:nvSpPr>
              <p:spPr bwMode="auto">
                <a:xfrm>
                  <a:off x="43528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7" name="Rectangle 34"/>
                <p:cNvSpPr>
                  <a:spLocks noChangeArrowheads="1"/>
                </p:cNvSpPr>
                <p:nvPr/>
              </p:nvSpPr>
              <p:spPr bwMode="auto">
                <a:xfrm>
                  <a:off x="48862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8" name="Rectangle 35"/>
                <p:cNvSpPr>
                  <a:spLocks noChangeArrowheads="1"/>
                </p:cNvSpPr>
                <p:nvPr/>
              </p:nvSpPr>
              <p:spPr bwMode="auto">
                <a:xfrm>
                  <a:off x="54196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9" name="Rectangle 36"/>
                <p:cNvSpPr>
                  <a:spLocks noChangeArrowheads="1"/>
                </p:cNvSpPr>
                <p:nvPr/>
              </p:nvSpPr>
              <p:spPr bwMode="auto">
                <a:xfrm>
                  <a:off x="59530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0" name="Rectangle 38"/>
                <p:cNvSpPr>
                  <a:spLocks noChangeArrowheads="1"/>
                </p:cNvSpPr>
                <p:nvPr/>
              </p:nvSpPr>
              <p:spPr bwMode="auto">
                <a:xfrm>
                  <a:off x="32860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 name="Rectangle 39"/>
                <p:cNvSpPr>
                  <a:spLocks noChangeArrowheads="1"/>
                </p:cNvSpPr>
                <p:nvPr/>
              </p:nvSpPr>
              <p:spPr bwMode="auto">
                <a:xfrm>
                  <a:off x="38194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 name="Rectangle 40"/>
                <p:cNvSpPr>
                  <a:spLocks noChangeArrowheads="1"/>
                </p:cNvSpPr>
                <p:nvPr/>
              </p:nvSpPr>
              <p:spPr bwMode="auto">
                <a:xfrm>
                  <a:off x="43528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 name="Rectangle 41"/>
                <p:cNvSpPr>
                  <a:spLocks noChangeArrowheads="1"/>
                </p:cNvSpPr>
                <p:nvPr/>
              </p:nvSpPr>
              <p:spPr bwMode="auto">
                <a:xfrm>
                  <a:off x="48862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4" name="Rectangle 42"/>
                <p:cNvSpPr>
                  <a:spLocks noChangeArrowheads="1"/>
                </p:cNvSpPr>
                <p:nvPr/>
              </p:nvSpPr>
              <p:spPr bwMode="auto">
                <a:xfrm>
                  <a:off x="54196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5" name="Rectangle 43"/>
                <p:cNvSpPr>
                  <a:spLocks noChangeArrowheads="1"/>
                </p:cNvSpPr>
                <p:nvPr/>
              </p:nvSpPr>
              <p:spPr bwMode="auto">
                <a:xfrm>
                  <a:off x="59530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6" name="Rectangle 45"/>
                <p:cNvSpPr>
                  <a:spLocks noChangeArrowheads="1"/>
                </p:cNvSpPr>
                <p:nvPr/>
              </p:nvSpPr>
              <p:spPr bwMode="auto">
                <a:xfrm>
                  <a:off x="32860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7" name="Rectangle 46"/>
                <p:cNvSpPr>
                  <a:spLocks noChangeArrowheads="1"/>
                </p:cNvSpPr>
                <p:nvPr/>
              </p:nvSpPr>
              <p:spPr bwMode="auto">
                <a:xfrm>
                  <a:off x="38194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8" name="Rectangle 47"/>
                <p:cNvSpPr>
                  <a:spLocks noChangeArrowheads="1"/>
                </p:cNvSpPr>
                <p:nvPr/>
              </p:nvSpPr>
              <p:spPr bwMode="auto">
                <a:xfrm>
                  <a:off x="43528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9" name="Rectangle 48"/>
                <p:cNvSpPr>
                  <a:spLocks noChangeArrowheads="1"/>
                </p:cNvSpPr>
                <p:nvPr/>
              </p:nvSpPr>
              <p:spPr bwMode="auto">
                <a:xfrm>
                  <a:off x="48862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0" name="Rectangle 49"/>
                <p:cNvSpPr>
                  <a:spLocks noChangeArrowheads="1"/>
                </p:cNvSpPr>
                <p:nvPr/>
              </p:nvSpPr>
              <p:spPr bwMode="auto">
                <a:xfrm>
                  <a:off x="54196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1" name="Rectangle 50"/>
                <p:cNvSpPr>
                  <a:spLocks noChangeArrowheads="1"/>
                </p:cNvSpPr>
                <p:nvPr/>
              </p:nvSpPr>
              <p:spPr bwMode="auto">
                <a:xfrm>
                  <a:off x="59530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 name="Text Box 59"/>
                <p:cNvSpPr txBox="1">
                  <a:spLocks noChangeArrowheads="1"/>
                </p:cNvSpPr>
                <p:nvPr/>
              </p:nvSpPr>
              <p:spPr bwMode="auto">
                <a:xfrm>
                  <a:off x="3286097" y="1858683"/>
                  <a:ext cx="3724095" cy="400110"/>
                </a:xfrm>
                <a:prstGeom prst="rect">
                  <a:avLst/>
                </a:prstGeom>
                <a:noFill/>
                <a:ln>
                  <a:noFill/>
                </a:ln>
                <a:effectLst/>
                <a:extLst>
                  <a:ext uri="{909E8E84-426E-40dd-AFC4-6F175D3DCCD1}">
                    <a14:hiddenFill xmlns:a14="http://schemas.microsoft.com/office/drawing/2010/main">
                      <a:solidFill>
                        <a:schemeClr val="folHlink">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2000" b="1" dirty="0" smtClean="0">
                      <a:latin typeface="Arial"/>
                      <a:cs typeface="Arial"/>
                    </a:rPr>
                    <a:t> Y     </a:t>
                  </a:r>
                  <a:r>
                    <a:rPr lang="en-US" altLang="en-US" sz="2000" b="1" dirty="0" smtClean="0">
                      <a:solidFill>
                        <a:srgbClr val="FF6600"/>
                      </a:solidFill>
                      <a:latin typeface="Arial"/>
                      <a:cs typeface="Arial"/>
                    </a:rPr>
                    <a:t>B</a:t>
                  </a:r>
                  <a:r>
                    <a:rPr lang="en-US" altLang="en-US" sz="2000" b="1" dirty="0" smtClean="0">
                      <a:latin typeface="Arial"/>
                      <a:cs typeface="Arial"/>
                    </a:rPr>
                    <a:t>     </a:t>
                  </a:r>
                  <a:r>
                    <a:rPr lang="en-US" altLang="en-US" sz="2000" b="1" dirty="0" smtClean="0">
                      <a:solidFill>
                        <a:srgbClr val="660066"/>
                      </a:solidFill>
                      <a:latin typeface="Arial"/>
                      <a:cs typeface="Arial"/>
                    </a:rPr>
                    <a:t>D</a:t>
                  </a:r>
                  <a:r>
                    <a:rPr lang="en-US" altLang="en-US" sz="2000" b="1" dirty="0" smtClean="0">
                      <a:latin typeface="Arial"/>
                      <a:cs typeface="Arial"/>
                    </a:rPr>
                    <a:t>     </a:t>
                  </a:r>
                  <a:r>
                    <a:rPr lang="en-US" altLang="en-US" sz="2000" b="1" dirty="0" smtClean="0">
                      <a:solidFill>
                        <a:srgbClr val="008000"/>
                      </a:solidFill>
                      <a:latin typeface="Arial"/>
                      <a:cs typeface="Arial"/>
                    </a:rPr>
                    <a:t>C</a:t>
                  </a:r>
                  <a:r>
                    <a:rPr lang="en-US" altLang="en-US" sz="2000" b="1" dirty="0" smtClean="0">
                      <a:latin typeface="Arial"/>
                      <a:cs typeface="Arial"/>
                    </a:rPr>
                    <a:t>     </a:t>
                  </a:r>
                  <a:r>
                    <a:rPr lang="en-US" altLang="en-US" sz="2000" b="1" dirty="0" smtClean="0">
                      <a:solidFill>
                        <a:srgbClr val="FF0000"/>
                      </a:solidFill>
                      <a:latin typeface="Arial"/>
                      <a:cs typeface="Arial"/>
                    </a:rPr>
                    <a:t>A </a:t>
                  </a:r>
                  <a:r>
                    <a:rPr lang="en-US" altLang="en-US" sz="2000" b="1" dirty="0" smtClean="0">
                      <a:latin typeface="Arial"/>
                      <a:cs typeface="Arial"/>
                    </a:rPr>
                    <a:t>    </a:t>
                  </a:r>
                  <a:r>
                    <a:rPr lang="en-US" altLang="en-US" sz="2000" b="1" dirty="0" smtClean="0">
                      <a:solidFill>
                        <a:srgbClr val="FF6600"/>
                      </a:solidFill>
                      <a:latin typeface="Arial"/>
                      <a:cs typeface="Arial"/>
                    </a:rPr>
                    <a:t>B</a:t>
                  </a:r>
                  <a:r>
                    <a:rPr lang="en-US" altLang="en-US" sz="2000" b="1" dirty="0" smtClean="0">
                      <a:latin typeface="Arial"/>
                      <a:cs typeface="Arial"/>
                    </a:rPr>
                    <a:t>     </a:t>
                  </a:r>
                  <a:r>
                    <a:rPr lang="en-US" altLang="en-US" sz="2000" b="1" dirty="0" smtClean="0">
                      <a:solidFill>
                        <a:srgbClr val="FF0000"/>
                      </a:solidFill>
                      <a:latin typeface="Arial"/>
                      <a:cs typeface="Arial"/>
                    </a:rPr>
                    <a:t>A</a:t>
                  </a:r>
                  <a:endParaRPr lang="en-US" altLang="en-US" sz="2000" b="1" dirty="0">
                    <a:solidFill>
                      <a:srgbClr val="FF0000"/>
                    </a:solidFill>
                    <a:latin typeface="Arial"/>
                    <a:cs typeface="Arial"/>
                  </a:endParaRPr>
                </a:p>
              </p:txBody>
            </p:sp>
            <p:sp>
              <p:nvSpPr>
                <p:cNvPr id="113" name="Text Box 60"/>
                <p:cNvSpPr txBox="1">
                  <a:spLocks noChangeArrowheads="1"/>
                </p:cNvSpPr>
                <p:nvPr/>
              </p:nvSpPr>
              <p:spPr bwMode="auto">
                <a:xfrm>
                  <a:off x="2889989" y="2375412"/>
                  <a:ext cx="381000" cy="4113947"/>
                </a:xfrm>
                <a:prstGeom prst="rect">
                  <a:avLst/>
                </a:prstGeom>
                <a:noFill/>
                <a:ln>
                  <a:noFill/>
                </a:ln>
                <a:effectLst/>
                <a:extLst>
                  <a:ext uri="{909E8E84-426E-40dd-AFC4-6F175D3DCCD1}">
                    <a14:hiddenFill xmlns:a14="http://schemas.microsoft.com/office/drawing/2010/main">
                      <a:solidFill>
                        <a:schemeClr val="folHlink">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120000"/>
                    </a:lnSpc>
                    <a:spcBef>
                      <a:spcPts val="600"/>
                    </a:spcBef>
                    <a:spcAft>
                      <a:spcPts val="600"/>
                    </a:spcAft>
                  </a:pPr>
                  <a:r>
                    <a:rPr lang="en-US" altLang="en-US" sz="2000" b="1" dirty="0" smtClean="0">
                      <a:latin typeface="Arial"/>
                      <a:cs typeface="Arial"/>
                    </a:rPr>
                    <a:t>X</a:t>
                  </a:r>
                </a:p>
                <a:p>
                  <a:pPr algn="ctr">
                    <a:lnSpc>
                      <a:spcPct val="120000"/>
                    </a:lnSpc>
                    <a:spcBef>
                      <a:spcPts val="600"/>
                    </a:spcBef>
                    <a:spcAft>
                      <a:spcPts val="600"/>
                    </a:spcAft>
                  </a:pPr>
                  <a:r>
                    <a:rPr lang="en-US" altLang="en-US" sz="2000" b="1" dirty="0" smtClean="0">
                      <a:solidFill>
                        <a:srgbClr val="FF0000"/>
                      </a:solidFill>
                      <a:latin typeface="Arial"/>
                      <a:cs typeface="Arial"/>
                    </a:rPr>
                    <a:t>A</a:t>
                  </a:r>
                </a:p>
                <a:p>
                  <a:pPr algn="ctr">
                    <a:lnSpc>
                      <a:spcPct val="120000"/>
                    </a:lnSpc>
                    <a:spcBef>
                      <a:spcPts val="600"/>
                    </a:spcBef>
                    <a:spcAft>
                      <a:spcPts val="600"/>
                    </a:spcAft>
                  </a:pPr>
                  <a:r>
                    <a:rPr lang="en-US" altLang="en-US" sz="2000" b="1" dirty="0" smtClean="0">
                      <a:solidFill>
                        <a:srgbClr val="FF6600"/>
                      </a:solidFill>
                      <a:latin typeface="Arial"/>
                      <a:cs typeface="Arial"/>
                    </a:rPr>
                    <a:t>B</a:t>
                  </a:r>
                </a:p>
                <a:p>
                  <a:pPr algn="ctr">
                    <a:lnSpc>
                      <a:spcPct val="120000"/>
                    </a:lnSpc>
                    <a:spcBef>
                      <a:spcPts val="600"/>
                    </a:spcBef>
                    <a:spcAft>
                      <a:spcPts val="600"/>
                    </a:spcAft>
                  </a:pPr>
                  <a:r>
                    <a:rPr lang="en-US" altLang="en-US" sz="2000" b="1" dirty="0" smtClean="0">
                      <a:solidFill>
                        <a:srgbClr val="008000"/>
                      </a:solidFill>
                      <a:latin typeface="Arial"/>
                      <a:cs typeface="Arial"/>
                    </a:rPr>
                    <a:t>C</a:t>
                  </a:r>
                </a:p>
                <a:p>
                  <a:pPr algn="ctr">
                    <a:lnSpc>
                      <a:spcPct val="120000"/>
                    </a:lnSpc>
                    <a:spcBef>
                      <a:spcPts val="600"/>
                    </a:spcBef>
                    <a:spcAft>
                      <a:spcPts val="600"/>
                    </a:spcAft>
                  </a:pPr>
                  <a:r>
                    <a:rPr lang="en-US" altLang="en-US" sz="2000" b="1" dirty="0" smtClean="0">
                      <a:solidFill>
                        <a:srgbClr val="FF6600"/>
                      </a:solidFill>
                      <a:latin typeface="Arial"/>
                      <a:cs typeface="Arial"/>
                    </a:rPr>
                    <a:t>B</a:t>
                  </a:r>
                </a:p>
                <a:p>
                  <a:pPr algn="ctr">
                    <a:lnSpc>
                      <a:spcPct val="120000"/>
                    </a:lnSpc>
                    <a:spcBef>
                      <a:spcPts val="600"/>
                    </a:spcBef>
                    <a:spcAft>
                      <a:spcPts val="600"/>
                    </a:spcAft>
                  </a:pPr>
                  <a:r>
                    <a:rPr lang="en-US" altLang="en-US" sz="2000" b="1" dirty="0" smtClean="0">
                      <a:solidFill>
                        <a:srgbClr val="660066"/>
                      </a:solidFill>
                      <a:latin typeface="Arial"/>
                      <a:cs typeface="Arial"/>
                    </a:rPr>
                    <a:t>D</a:t>
                  </a:r>
                </a:p>
                <a:p>
                  <a:pPr algn="ctr">
                    <a:lnSpc>
                      <a:spcPct val="120000"/>
                    </a:lnSpc>
                    <a:spcBef>
                      <a:spcPts val="600"/>
                    </a:spcBef>
                    <a:spcAft>
                      <a:spcPts val="600"/>
                    </a:spcAft>
                  </a:pPr>
                  <a:r>
                    <a:rPr lang="en-US" altLang="en-US" sz="2000" b="1" dirty="0" smtClean="0">
                      <a:solidFill>
                        <a:srgbClr val="FF0000"/>
                      </a:solidFill>
                      <a:latin typeface="Arial"/>
                      <a:cs typeface="Arial"/>
                    </a:rPr>
                    <a:t>A</a:t>
                  </a:r>
                </a:p>
                <a:p>
                  <a:pPr algn="ctr">
                    <a:lnSpc>
                      <a:spcPct val="120000"/>
                    </a:lnSpc>
                    <a:spcBef>
                      <a:spcPts val="600"/>
                    </a:spcBef>
                    <a:spcAft>
                      <a:spcPts val="600"/>
                    </a:spcAft>
                  </a:pPr>
                  <a:r>
                    <a:rPr lang="en-US" altLang="en-US" sz="2000" b="1" dirty="0" smtClean="0">
                      <a:solidFill>
                        <a:srgbClr val="FF6600"/>
                      </a:solidFill>
                      <a:latin typeface="Arial"/>
                      <a:cs typeface="Arial"/>
                    </a:rPr>
                    <a:t>B</a:t>
                  </a:r>
                  <a:endParaRPr lang="en-US" altLang="en-US" sz="2000" b="1" dirty="0">
                    <a:solidFill>
                      <a:srgbClr val="FF6600"/>
                    </a:solidFill>
                    <a:latin typeface="Arial"/>
                    <a:cs typeface="Arial"/>
                  </a:endParaRPr>
                </a:p>
              </p:txBody>
            </p:sp>
            <p:sp>
              <p:nvSpPr>
                <p:cNvPr id="114" name="Rectangle 8"/>
                <p:cNvSpPr>
                  <a:spLocks noChangeArrowheads="1"/>
                </p:cNvSpPr>
                <p:nvPr/>
              </p:nvSpPr>
              <p:spPr bwMode="auto">
                <a:xfrm>
                  <a:off x="6494491" y="22688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5" name="Rectangle 15"/>
                <p:cNvSpPr>
                  <a:spLocks noChangeArrowheads="1"/>
                </p:cNvSpPr>
                <p:nvPr/>
              </p:nvSpPr>
              <p:spPr bwMode="auto">
                <a:xfrm>
                  <a:off x="6494491" y="28022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6" name="Rectangle 22"/>
                <p:cNvSpPr>
                  <a:spLocks noChangeArrowheads="1"/>
                </p:cNvSpPr>
                <p:nvPr/>
              </p:nvSpPr>
              <p:spPr bwMode="auto">
                <a:xfrm>
                  <a:off x="6494491" y="33356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7" name="Rectangle 29"/>
                <p:cNvSpPr>
                  <a:spLocks noChangeArrowheads="1"/>
                </p:cNvSpPr>
                <p:nvPr/>
              </p:nvSpPr>
              <p:spPr bwMode="auto">
                <a:xfrm>
                  <a:off x="6494491" y="38690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8" name="Rectangle 36"/>
                <p:cNvSpPr>
                  <a:spLocks noChangeArrowheads="1"/>
                </p:cNvSpPr>
                <p:nvPr/>
              </p:nvSpPr>
              <p:spPr bwMode="auto">
                <a:xfrm>
                  <a:off x="6494491" y="44024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9" name="Rectangle 43"/>
                <p:cNvSpPr>
                  <a:spLocks noChangeArrowheads="1"/>
                </p:cNvSpPr>
                <p:nvPr/>
              </p:nvSpPr>
              <p:spPr bwMode="auto">
                <a:xfrm>
                  <a:off x="6494491" y="49358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0" name="Rectangle 50"/>
                <p:cNvSpPr>
                  <a:spLocks noChangeArrowheads="1"/>
                </p:cNvSpPr>
                <p:nvPr/>
              </p:nvSpPr>
              <p:spPr bwMode="auto">
                <a:xfrm>
                  <a:off x="6494491" y="54692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1" name="Rectangle 45"/>
                <p:cNvSpPr>
                  <a:spLocks noChangeArrowheads="1"/>
                </p:cNvSpPr>
                <p:nvPr/>
              </p:nvSpPr>
              <p:spPr bwMode="auto">
                <a:xfrm>
                  <a:off x="32897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2" name="Rectangle 46"/>
                <p:cNvSpPr>
                  <a:spLocks noChangeArrowheads="1"/>
                </p:cNvSpPr>
                <p:nvPr/>
              </p:nvSpPr>
              <p:spPr bwMode="auto">
                <a:xfrm>
                  <a:off x="38231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 name="Rectangle 47"/>
                <p:cNvSpPr>
                  <a:spLocks noChangeArrowheads="1"/>
                </p:cNvSpPr>
                <p:nvPr/>
              </p:nvSpPr>
              <p:spPr bwMode="auto">
                <a:xfrm>
                  <a:off x="43565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 name="Rectangle 48"/>
                <p:cNvSpPr>
                  <a:spLocks noChangeArrowheads="1"/>
                </p:cNvSpPr>
                <p:nvPr/>
              </p:nvSpPr>
              <p:spPr bwMode="auto">
                <a:xfrm>
                  <a:off x="48899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5" name="Rectangle 49"/>
                <p:cNvSpPr>
                  <a:spLocks noChangeArrowheads="1"/>
                </p:cNvSpPr>
                <p:nvPr/>
              </p:nvSpPr>
              <p:spPr bwMode="auto">
                <a:xfrm>
                  <a:off x="54233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6" name="Rectangle 50"/>
                <p:cNvSpPr>
                  <a:spLocks noChangeArrowheads="1"/>
                </p:cNvSpPr>
                <p:nvPr/>
              </p:nvSpPr>
              <p:spPr bwMode="auto">
                <a:xfrm>
                  <a:off x="59567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7" name="Rectangle 50"/>
                <p:cNvSpPr>
                  <a:spLocks noChangeArrowheads="1"/>
                </p:cNvSpPr>
                <p:nvPr/>
              </p:nvSpPr>
              <p:spPr bwMode="auto">
                <a:xfrm>
                  <a:off x="6498158" y="6010677"/>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31" name="Text Box 60"/>
              <p:cNvSpPr txBox="1">
                <a:spLocks noChangeArrowheads="1"/>
              </p:cNvSpPr>
              <p:nvPr/>
            </p:nvSpPr>
            <p:spPr bwMode="auto">
              <a:xfrm>
                <a:off x="2504567" y="1687898"/>
                <a:ext cx="381000" cy="4637167"/>
              </a:xfrm>
              <a:prstGeom prst="rect">
                <a:avLst/>
              </a:prstGeom>
              <a:noFill/>
              <a:ln>
                <a:noFill/>
              </a:ln>
              <a:effectLst/>
              <a:extLst>
                <a:ext uri="{909E8E84-426E-40dd-AFC4-6F175D3DCCD1}">
                  <a14:hiddenFill xmlns:a14="http://schemas.microsoft.com/office/drawing/2010/main">
                    <a:solidFill>
                      <a:schemeClr val="folHlink">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120000"/>
                  </a:lnSpc>
                  <a:spcBef>
                    <a:spcPts val="600"/>
                  </a:spcBef>
                  <a:spcAft>
                    <a:spcPts val="600"/>
                  </a:spcAft>
                </a:pPr>
                <a:r>
                  <a:rPr lang="en-US" altLang="en-US" sz="2000" i="1" dirty="0">
                    <a:latin typeface="Arial"/>
                    <a:cs typeface="Arial"/>
                  </a:rPr>
                  <a:t>i</a:t>
                </a:r>
                <a:endParaRPr lang="en-US" altLang="en-US" sz="2000" i="1" dirty="0" smtClean="0">
                  <a:latin typeface="Arial"/>
                  <a:cs typeface="Arial"/>
                </a:endParaRPr>
              </a:p>
              <a:p>
                <a:pPr algn="ctr">
                  <a:lnSpc>
                    <a:spcPct val="120000"/>
                  </a:lnSpc>
                  <a:spcBef>
                    <a:spcPts val="600"/>
                  </a:spcBef>
                  <a:spcAft>
                    <a:spcPts val="600"/>
                  </a:spcAft>
                </a:pPr>
                <a:r>
                  <a:rPr lang="en-US" altLang="en-US" sz="2000" dirty="0">
                    <a:latin typeface="Arial"/>
                    <a:cs typeface="Arial"/>
                  </a:rPr>
                  <a:t>0</a:t>
                </a:r>
                <a:endParaRPr lang="en-US" altLang="en-US" sz="2000" dirty="0" smtClean="0">
                  <a:latin typeface="Arial"/>
                  <a:cs typeface="Arial"/>
                </a:endParaRPr>
              </a:p>
              <a:p>
                <a:pPr algn="ctr">
                  <a:lnSpc>
                    <a:spcPct val="120000"/>
                  </a:lnSpc>
                  <a:spcBef>
                    <a:spcPts val="600"/>
                  </a:spcBef>
                  <a:spcAft>
                    <a:spcPts val="600"/>
                  </a:spcAft>
                </a:pPr>
                <a:r>
                  <a:rPr lang="en-US" altLang="en-US" sz="2000" dirty="0">
                    <a:latin typeface="Arial"/>
                    <a:cs typeface="Arial"/>
                  </a:rPr>
                  <a:t>1</a:t>
                </a:r>
                <a:endParaRPr lang="en-US" altLang="en-US" sz="2000" dirty="0" smtClean="0">
                  <a:latin typeface="Arial"/>
                  <a:cs typeface="Arial"/>
                </a:endParaRPr>
              </a:p>
              <a:p>
                <a:pPr algn="ctr">
                  <a:lnSpc>
                    <a:spcPct val="120000"/>
                  </a:lnSpc>
                  <a:spcBef>
                    <a:spcPts val="600"/>
                  </a:spcBef>
                  <a:spcAft>
                    <a:spcPts val="600"/>
                  </a:spcAft>
                </a:pPr>
                <a:r>
                  <a:rPr lang="en-US" altLang="en-US" sz="2000" dirty="0">
                    <a:latin typeface="Arial"/>
                    <a:cs typeface="Arial"/>
                  </a:rPr>
                  <a:t>2</a:t>
                </a:r>
                <a:endParaRPr lang="en-US" altLang="en-US" sz="2000" dirty="0" smtClean="0">
                  <a:latin typeface="Arial"/>
                  <a:cs typeface="Arial"/>
                </a:endParaRPr>
              </a:p>
              <a:p>
                <a:pPr algn="ctr">
                  <a:lnSpc>
                    <a:spcPct val="120000"/>
                  </a:lnSpc>
                  <a:spcBef>
                    <a:spcPts val="600"/>
                  </a:spcBef>
                  <a:spcAft>
                    <a:spcPts val="600"/>
                  </a:spcAft>
                </a:pPr>
                <a:r>
                  <a:rPr lang="en-US" altLang="en-US" sz="2000" dirty="0">
                    <a:latin typeface="Arial"/>
                    <a:cs typeface="Arial"/>
                  </a:rPr>
                  <a:t>3</a:t>
                </a:r>
                <a:endParaRPr lang="en-US" altLang="en-US" sz="2000" dirty="0" smtClean="0">
                  <a:latin typeface="Arial"/>
                  <a:cs typeface="Arial"/>
                </a:endParaRPr>
              </a:p>
              <a:p>
                <a:pPr algn="ctr">
                  <a:lnSpc>
                    <a:spcPct val="120000"/>
                  </a:lnSpc>
                  <a:spcBef>
                    <a:spcPts val="600"/>
                  </a:spcBef>
                  <a:spcAft>
                    <a:spcPts val="600"/>
                  </a:spcAft>
                </a:pPr>
                <a:r>
                  <a:rPr lang="en-US" altLang="en-US" sz="2000" dirty="0">
                    <a:latin typeface="Arial"/>
                    <a:cs typeface="Arial"/>
                  </a:rPr>
                  <a:t>4</a:t>
                </a:r>
                <a:endParaRPr lang="en-US" altLang="en-US" sz="2000" dirty="0" smtClean="0">
                  <a:latin typeface="Arial"/>
                  <a:cs typeface="Arial"/>
                </a:endParaRPr>
              </a:p>
              <a:p>
                <a:pPr algn="ctr">
                  <a:lnSpc>
                    <a:spcPct val="120000"/>
                  </a:lnSpc>
                  <a:spcBef>
                    <a:spcPts val="600"/>
                  </a:spcBef>
                  <a:spcAft>
                    <a:spcPts val="600"/>
                  </a:spcAft>
                </a:pPr>
                <a:r>
                  <a:rPr lang="en-US" altLang="en-US" sz="2000" dirty="0">
                    <a:latin typeface="Arial"/>
                    <a:cs typeface="Arial"/>
                  </a:rPr>
                  <a:t>5</a:t>
                </a:r>
                <a:endParaRPr lang="en-US" altLang="en-US" sz="2000" dirty="0" smtClean="0">
                  <a:latin typeface="Arial"/>
                  <a:cs typeface="Arial"/>
                </a:endParaRPr>
              </a:p>
              <a:p>
                <a:pPr algn="ctr">
                  <a:lnSpc>
                    <a:spcPct val="120000"/>
                  </a:lnSpc>
                  <a:spcBef>
                    <a:spcPts val="600"/>
                  </a:spcBef>
                  <a:spcAft>
                    <a:spcPts val="600"/>
                  </a:spcAft>
                </a:pPr>
                <a:r>
                  <a:rPr lang="en-US" altLang="en-US" sz="2000" dirty="0" smtClean="0">
                    <a:latin typeface="Arial"/>
                    <a:cs typeface="Arial"/>
                  </a:rPr>
                  <a:t>6</a:t>
                </a:r>
              </a:p>
              <a:p>
                <a:pPr algn="ctr">
                  <a:lnSpc>
                    <a:spcPct val="120000"/>
                  </a:lnSpc>
                  <a:spcBef>
                    <a:spcPts val="600"/>
                  </a:spcBef>
                  <a:spcAft>
                    <a:spcPts val="600"/>
                  </a:spcAft>
                </a:pPr>
                <a:r>
                  <a:rPr lang="en-US" altLang="en-US" sz="2000" dirty="0">
                    <a:latin typeface="Arial"/>
                    <a:cs typeface="Arial"/>
                  </a:rPr>
                  <a:t>7</a:t>
                </a:r>
              </a:p>
            </p:txBody>
          </p:sp>
        </p:grpSp>
      </p:grpSp>
      <p:sp>
        <p:nvSpPr>
          <p:cNvPr id="8" name="TextBox 7"/>
          <p:cNvSpPr txBox="1"/>
          <p:nvPr/>
        </p:nvSpPr>
        <p:spPr>
          <a:xfrm>
            <a:off x="4826009" y="2171840"/>
            <a:ext cx="3738127" cy="400110"/>
          </a:xfrm>
          <a:prstGeom prst="rect">
            <a:avLst/>
          </a:prstGeom>
          <a:noFill/>
        </p:spPr>
        <p:txBody>
          <a:bodyPr wrap="square" rtlCol="0">
            <a:spAutoFit/>
          </a:bodyPr>
          <a:lstStyle/>
          <a:p>
            <a:r>
              <a:rPr lang="en-US" sz="2000" b="1" dirty="0">
                <a:solidFill>
                  <a:srgbClr val="0000FF"/>
                </a:solidFill>
                <a:latin typeface="Arial"/>
                <a:cs typeface="Arial"/>
              </a:rPr>
              <a:t> </a:t>
            </a:r>
            <a:r>
              <a:rPr lang="en-US" sz="2000" b="1" dirty="0" smtClean="0">
                <a:solidFill>
                  <a:srgbClr val="0000FF"/>
                </a:solidFill>
                <a:latin typeface="Arial"/>
                <a:cs typeface="Arial"/>
              </a:rPr>
              <a:t>0      0      0     0      0     0      0</a:t>
            </a:r>
            <a:endParaRPr lang="en-US" b="1" dirty="0">
              <a:solidFill>
                <a:srgbClr val="0000FF"/>
              </a:solidFill>
              <a:latin typeface="Arial"/>
              <a:cs typeface="Arial"/>
            </a:endParaRPr>
          </a:p>
        </p:txBody>
      </p:sp>
      <p:sp>
        <p:nvSpPr>
          <p:cNvPr id="69" name="TextBox 68"/>
          <p:cNvSpPr txBox="1"/>
          <p:nvPr/>
        </p:nvSpPr>
        <p:spPr>
          <a:xfrm>
            <a:off x="4834004" y="2723313"/>
            <a:ext cx="3733800" cy="400110"/>
          </a:xfrm>
          <a:prstGeom prst="rect">
            <a:avLst/>
          </a:prstGeom>
          <a:noFill/>
        </p:spPr>
        <p:txBody>
          <a:bodyPr wrap="square" rtlCol="0">
            <a:spAutoFit/>
          </a:bodyPr>
          <a:lstStyle/>
          <a:p>
            <a:r>
              <a:rPr lang="en-US" sz="2000" b="1" dirty="0" smtClean="0">
                <a:solidFill>
                  <a:srgbClr val="0000FF"/>
                </a:solidFill>
                <a:latin typeface="Arial"/>
                <a:cs typeface="Arial"/>
              </a:rPr>
              <a:t> 0      0      0     0      </a:t>
            </a:r>
            <a:r>
              <a:rPr lang="en-US" sz="2000" b="1" dirty="0" smtClean="0">
                <a:solidFill>
                  <a:srgbClr val="FF0000"/>
                </a:solidFill>
                <a:latin typeface="Arial"/>
                <a:cs typeface="Arial"/>
              </a:rPr>
              <a:t>1</a:t>
            </a:r>
            <a:r>
              <a:rPr lang="en-US" sz="2000" b="1" dirty="0" smtClean="0">
                <a:solidFill>
                  <a:srgbClr val="0000FF"/>
                </a:solidFill>
                <a:latin typeface="Arial"/>
                <a:cs typeface="Arial"/>
              </a:rPr>
              <a:t>     1      </a:t>
            </a:r>
            <a:r>
              <a:rPr lang="en-US" sz="2000" b="1" dirty="0" smtClean="0">
                <a:solidFill>
                  <a:srgbClr val="FF0000"/>
                </a:solidFill>
                <a:latin typeface="Arial"/>
                <a:cs typeface="Arial"/>
              </a:rPr>
              <a:t>1</a:t>
            </a:r>
            <a:r>
              <a:rPr lang="en-US" sz="2000" b="1" dirty="0" smtClean="0">
                <a:solidFill>
                  <a:srgbClr val="0000FF"/>
                </a:solidFill>
                <a:latin typeface="Arial"/>
                <a:cs typeface="Arial"/>
              </a:rPr>
              <a:t>      </a:t>
            </a:r>
          </a:p>
        </p:txBody>
      </p:sp>
      <p:sp>
        <p:nvSpPr>
          <p:cNvPr id="128" name="TextBox 127"/>
          <p:cNvSpPr txBox="1"/>
          <p:nvPr/>
        </p:nvSpPr>
        <p:spPr>
          <a:xfrm>
            <a:off x="4834004" y="3252939"/>
            <a:ext cx="3733800" cy="400110"/>
          </a:xfrm>
          <a:prstGeom prst="rect">
            <a:avLst/>
          </a:prstGeom>
          <a:noFill/>
        </p:spPr>
        <p:txBody>
          <a:bodyPr wrap="square" rtlCol="0">
            <a:spAutoFit/>
          </a:bodyPr>
          <a:lstStyle/>
          <a:p>
            <a:r>
              <a:rPr lang="en-US" sz="2000" b="1" dirty="0" smtClean="0">
                <a:solidFill>
                  <a:srgbClr val="0000FF"/>
                </a:solidFill>
                <a:latin typeface="Arial"/>
                <a:cs typeface="Arial"/>
              </a:rPr>
              <a:t> 0      </a:t>
            </a:r>
            <a:r>
              <a:rPr lang="en-US" sz="2000" b="1" dirty="0" smtClean="0">
                <a:solidFill>
                  <a:srgbClr val="FF6600"/>
                </a:solidFill>
                <a:latin typeface="Arial"/>
                <a:cs typeface="Arial"/>
              </a:rPr>
              <a:t>1</a:t>
            </a:r>
            <a:r>
              <a:rPr lang="en-US" sz="2000" b="1" dirty="0" smtClean="0">
                <a:solidFill>
                  <a:srgbClr val="0000FF"/>
                </a:solidFill>
                <a:latin typeface="Arial"/>
                <a:cs typeface="Arial"/>
              </a:rPr>
              <a:t>      1     1      1     </a:t>
            </a:r>
            <a:r>
              <a:rPr lang="en-US" sz="2000" b="1" dirty="0" smtClean="0">
                <a:solidFill>
                  <a:srgbClr val="FF6600"/>
                </a:solidFill>
                <a:latin typeface="Arial"/>
                <a:cs typeface="Arial"/>
              </a:rPr>
              <a:t>2</a:t>
            </a:r>
            <a:r>
              <a:rPr lang="en-US" sz="2000" b="1" dirty="0" smtClean="0">
                <a:solidFill>
                  <a:srgbClr val="0000FF"/>
                </a:solidFill>
                <a:latin typeface="Arial"/>
                <a:cs typeface="Arial"/>
              </a:rPr>
              <a:t>      2     </a:t>
            </a:r>
          </a:p>
        </p:txBody>
      </p:sp>
      <p:sp>
        <p:nvSpPr>
          <p:cNvPr id="129" name="TextBox 128"/>
          <p:cNvSpPr txBox="1"/>
          <p:nvPr/>
        </p:nvSpPr>
        <p:spPr>
          <a:xfrm>
            <a:off x="4834004" y="3785319"/>
            <a:ext cx="3733800" cy="400110"/>
          </a:xfrm>
          <a:prstGeom prst="rect">
            <a:avLst/>
          </a:prstGeom>
          <a:noFill/>
        </p:spPr>
        <p:txBody>
          <a:bodyPr wrap="square" rtlCol="0">
            <a:spAutoFit/>
          </a:bodyPr>
          <a:lstStyle/>
          <a:p>
            <a:r>
              <a:rPr lang="en-US" sz="2000" dirty="0" smtClean="0">
                <a:latin typeface="Arial"/>
                <a:cs typeface="Arial"/>
              </a:rPr>
              <a:t> </a:t>
            </a:r>
            <a:r>
              <a:rPr lang="en-US" sz="2000" b="1" dirty="0" smtClean="0">
                <a:solidFill>
                  <a:srgbClr val="0000FF"/>
                </a:solidFill>
                <a:latin typeface="Arial"/>
                <a:cs typeface="Arial"/>
              </a:rPr>
              <a:t>0      1      1     </a:t>
            </a:r>
            <a:r>
              <a:rPr lang="en-US" sz="2000" b="1" dirty="0" smtClean="0">
                <a:solidFill>
                  <a:srgbClr val="008000"/>
                </a:solidFill>
                <a:latin typeface="Arial"/>
                <a:cs typeface="Arial"/>
              </a:rPr>
              <a:t>2</a:t>
            </a:r>
            <a:r>
              <a:rPr lang="en-US" sz="2000" b="1" dirty="0" smtClean="0">
                <a:solidFill>
                  <a:srgbClr val="0000FF"/>
                </a:solidFill>
                <a:latin typeface="Arial"/>
                <a:cs typeface="Arial"/>
              </a:rPr>
              <a:t>      2     2      2</a:t>
            </a:r>
          </a:p>
        </p:txBody>
      </p:sp>
      <p:sp>
        <p:nvSpPr>
          <p:cNvPr id="130" name="TextBox 129"/>
          <p:cNvSpPr txBox="1"/>
          <p:nvPr/>
        </p:nvSpPr>
        <p:spPr>
          <a:xfrm>
            <a:off x="4834004" y="4320757"/>
            <a:ext cx="3733800" cy="400110"/>
          </a:xfrm>
          <a:prstGeom prst="rect">
            <a:avLst/>
          </a:prstGeom>
          <a:noFill/>
        </p:spPr>
        <p:txBody>
          <a:bodyPr wrap="square" rtlCol="0">
            <a:spAutoFit/>
          </a:bodyPr>
          <a:lstStyle/>
          <a:p>
            <a:r>
              <a:rPr lang="en-US" sz="2000" dirty="0" smtClean="0">
                <a:latin typeface="Arial"/>
                <a:cs typeface="Arial"/>
              </a:rPr>
              <a:t> </a:t>
            </a:r>
            <a:r>
              <a:rPr lang="en-US" sz="2000" b="1" dirty="0" smtClean="0">
                <a:solidFill>
                  <a:srgbClr val="0000FF"/>
                </a:solidFill>
                <a:latin typeface="Arial"/>
                <a:cs typeface="Arial"/>
              </a:rPr>
              <a:t>0</a:t>
            </a:r>
          </a:p>
        </p:txBody>
      </p:sp>
      <p:sp>
        <p:nvSpPr>
          <p:cNvPr id="132" name="TextBox 131"/>
          <p:cNvSpPr txBox="1"/>
          <p:nvPr/>
        </p:nvSpPr>
        <p:spPr>
          <a:xfrm>
            <a:off x="4834004" y="4858171"/>
            <a:ext cx="3733800" cy="400110"/>
          </a:xfrm>
          <a:prstGeom prst="rect">
            <a:avLst/>
          </a:prstGeom>
          <a:noFill/>
        </p:spPr>
        <p:txBody>
          <a:bodyPr wrap="square" rtlCol="0">
            <a:spAutoFit/>
          </a:bodyPr>
          <a:lstStyle/>
          <a:p>
            <a:r>
              <a:rPr lang="en-US" sz="2000" dirty="0" smtClean="0">
                <a:latin typeface="Arial"/>
                <a:cs typeface="Arial"/>
              </a:rPr>
              <a:t> </a:t>
            </a:r>
            <a:r>
              <a:rPr lang="en-US" sz="2000" b="1" dirty="0" smtClean="0">
                <a:solidFill>
                  <a:srgbClr val="0000FF"/>
                </a:solidFill>
                <a:latin typeface="Arial"/>
                <a:cs typeface="Arial"/>
              </a:rPr>
              <a:t>0</a:t>
            </a:r>
          </a:p>
        </p:txBody>
      </p:sp>
      <p:sp>
        <p:nvSpPr>
          <p:cNvPr id="133" name="TextBox 132"/>
          <p:cNvSpPr txBox="1"/>
          <p:nvPr/>
        </p:nvSpPr>
        <p:spPr>
          <a:xfrm>
            <a:off x="4834004" y="5386299"/>
            <a:ext cx="3733800" cy="400110"/>
          </a:xfrm>
          <a:prstGeom prst="rect">
            <a:avLst/>
          </a:prstGeom>
          <a:noFill/>
        </p:spPr>
        <p:txBody>
          <a:bodyPr wrap="square" rtlCol="0">
            <a:spAutoFit/>
          </a:bodyPr>
          <a:lstStyle/>
          <a:p>
            <a:r>
              <a:rPr lang="en-US" sz="2000" dirty="0" smtClean="0">
                <a:latin typeface="Arial"/>
                <a:cs typeface="Arial"/>
              </a:rPr>
              <a:t> </a:t>
            </a:r>
            <a:r>
              <a:rPr lang="en-US" sz="2000" b="1" dirty="0" smtClean="0">
                <a:solidFill>
                  <a:srgbClr val="0000FF"/>
                </a:solidFill>
                <a:latin typeface="Arial"/>
                <a:cs typeface="Arial"/>
              </a:rPr>
              <a:t>0</a:t>
            </a:r>
            <a:endParaRPr lang="en-US" sz="2000" b="1" dirty="0" smtClean="0">
              <a:solidFill>
                <a:srgbClr val="FF0000"/>
              </a:solidFill>
              <a:latin typeface="Arial"/>
              <a:cs typeface="Arial"/>
            </a:endParaRPr>
          </a:p>
        </p:txBody>
      </p:sp>
      <p:sp>
        <p:nvSpPr>
          <p:cNvPr id="134" name="TextBox 133"/>
          <p:cNvSpPr txBox="1"/>
          <p:nvPr/>
        </p:nvSpPr>
        <p:spPr>
          <a:xfrm>
            <a:off x="4833675" y="5919699"/>
            <a:ext cx="3733800" cy="400110"/>
          </a:xfrm>
          <a:prstGeom prst="rect">
            <a:avLst/>
          </a:prstGeom>
          <a:noFill/>
        </p:spPr>
        <p:txBody>
          <a:bodyPr wrap="square" rtlCol="0">
            <a:spAutoFit/>
          </a:bodyPr>
          <a:lstStyle/>
          <a:p>
            <a:r>
              <a:rPr lang="en-US" sz="2000" b="1" dirty="0" smtClean="0">
                <a:solidFill>
                  <a:srgbClr val="0000FF"/>
                </a:solidFill>
                <a:latin typeface="Arial"/>
                <a:cs typeface="Arial"/>
              </a:rPr>
              <a:t> 0</a:t>
            </a:r>
          </a:p>
        </p:txBody>
      </p:sp>
      <p:cxnSp>
        <p:nvCxnSpPr>
          <p:cNvPr id="9" name="Straight Arrow Connector 8"/>
          <p:cNvCxnSpPr/>
          <p:nvPr/>
        </p:nvCxnSpPr>
        <p:spPr>
          <a:xfrm>
            <a:off x="5617396" y="2533658"/>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6181662" y="2523579"/>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6685054" y="2518727"/>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6799461" y="2495843"/>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7371498" y="2945639"/>
            <a:ext cx="27090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7841527" y="2488377"/>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5197409" y="3044661"/>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5757356" y="3464181"/>
            <a:ext cx="27090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6309971" y="3464181"/>
            <a:ext cx="27090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7260760" y="3068586"/>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7328358" y="3045702"/>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7921832" y="3464181"/>
            <a:ext cx="27090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5632507" y="3613833"/>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6196773" y="3603754"/>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6267876" y="3574407"/>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6835597" y="4005607"/>
            <a:ext cx="27090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0" name="Straight Arrow Connector 149"/>
          <p:cNvCxnSpPr/>
          <p:nvPr/>
        </p:nvCxnSpPr>
        <p:spPr>
          <a:xfrm>
            <a:off x="7371498" y="3995101"/>
            <a:ext cx="27090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a:off x="7929578" y="4005607"/>
            <a:ext cx="27090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58" name="TextBox 157"/>
          <p:cNvSpPr txBox="1"/>
          <p:nvPr/>
        </p:nvSpPr>
        <p:spPr>
          <a:xfrm>
            <a:off x="205936" y="1626918"/>
            <a:ext cx="3736219" cy="2554545"/>
          </a:xfrm>
          <a:prstGeom prst="rect">
            <a:avLst/>
          </a:prstGeom>
          <a:noFill/>
        </p:spPr>
        <p:txBody>
          <a:bodyPr wrap="none" rtlCol="0">
            <a:spAutoFit/>
          </a:bodyPr>
          <a:lstStyle/>
          <a:p>
            <a:r>
              <a:rPr lang="en-US" sz="2000" dirty="0">
                <a:latin typeface="Arial"/>
                <a:cs typeface="Arial"/>
              </a:rPr>
              <a:t>f</a:t>
            </a:r>
            <a:r>
              <a:rPr lang="en-US" sz="2000" dirty="0" smtClean="0">
                <a:latin typeface="Arial"/>
                <a:cs typeface="Arial"/>
              </a:rPr>
              <a:t>or </a:t>
            </a:r>
            <a:r>
              <a:rPr lang="en-US" sz="2000" dirty="0">
                <a:latin typeface="Arial"/>
                <a:cs typeface="Arial"/>
              </a:rPr>
              <a:t>i</a:t>
            </a:r>
            <a:r>
              <a:rPr lang="en-US" sz="2000" dirty="0" smtClean="0">
                <a:latin typeface="Arial"/>
                <a:cs typeface="Arial"/>
              </a:rPr>
              <a:t> = 1 to m</a:t>
            </a:r>
          </a:p>
          <a:p>
            <a:r>
              <a:rPr lang="en-US" sz="2000" dirty="0">
                <a:latin typeface="Arial"/>
                <a:cs typeface="Arial"/>
              </a:rPr>
              <a:t>	</a:t>
            </a:r>
            <a:r>
              <a:rPr lang="en-US" sz="2000" dirty="0" smtClean="0">
                <a:latin typeface="Arial"/>
                <a:cs typeface="Arial"/>
              </a:rPr>
              <a:t>for j =1 to n</a:t>
            </a:r>
          </a:p>
          <a:p>
            <a:r>
              <a:rPr lang="en-US" sz="2000" dirty="0">
                <a:latin typeface="Arial"/>
                <a:cs typeface="Arial"/>
              </a:rPr>
              <a:t>	</a:t>
            </a:r>
            <a:r>
              <a:rPr lang="en-US" sz="2000" dirty="0" smtClean="0">
                <a:latin typeface="Arial"/>
                <a:cs typeface="Arial"/>
              </a:rPr>
              <a:t>	if x[</a:t>
            </a:r>
            <a:r>
              <a:rPr lang="en-US" sz="2000" dirty="0" err="1" smtClean="0">
                <a:latin typeface="Arial"/>
                <a:cs typeface="Arial"/>
              </a:rPr>
              <a:t>i</a:t>
            </a:r>
            <a:r>
              <a:rPr lang="en-US" sz="2000" dirty="0" smtClean="0">
                <a:latin typeface="Arial"/>
                <a:cs typeface="Arial"/>
              </a:rPr>
              <a:t>] == y[j]</a:t>
            </a:r>
          </a:p>
          <a:p>
            <a:r>
              <a:rPr lang="en-US" sz="2000" dirty="0">
                <a:latin typeface="Arial"/>
                <a:cs typeface="Arial"/>
              </a:rPr>
              <a:t>	</a:t>
            </a:r>
            <a:r>
              <a:rPr lang="en-US" sz="2000" dirty="0" smtClean="0">
                <a:latin typeface="Arial"/>
                <a:cs typeface="Arial"/>
              </a:rPr>
              <a:t>		c[</a:t>
            </a:r>
            <a:r>
              <a:rPr lang="en-US" sz="2000" dirty="0" err="1">
                <a:latin typeface="Arial"/>
                <a:cs typeface="Arial"/>
              </a:rPr>
              <a:t>i</a:t>
            </a:r>
            <a:r>
              <a:rPr lang="en-US" sz="2000" dirty="0" smtClean="0">
                <a:latin typeface="Arial"/>
                <a:cs typeface="Arial"/>
              </a:rPr>
              <a:t>, j] = c[i-1, j-1] +1</a:t>
            </a:r>
          </a:p>
          <a:p>
            <a:r>
              <a:rPr lang="en-US" sz="2000" dirty="0">
                <a:latin typeface="Arial"/>
                <a:cs typeface="Arial"/>
              </a:rPr>
              <a:t>	</a:t>
            </a:r>
            <a:r>
              <a:rPr lang="en-US" sz="2000" dirty="0" smtClean="0">
                <a:latin typeface="Arial"/>
                <a:cs typeface="Arial"/>
              </a:rPr>
              <a:t>	else if c [i-1, j] ≥ c[</a:t>
            </a:r>
            <a:r>
              <a:rPr lang="en-US" sz="2000" dirty="0" err="1" smtClean="0">
                <a:latin typeface="Arial"/>
                <a:cs typeface="Arial"/>
              </a:rPr>
              <a:t>i</a:t>
            </a:r>
            <a:r>
              <a:rPr lang="en-US" sz="2000" dirty="0" smtClean="0">
                <a:latin typeface="Arial"/>
                <a:cs typeface="Arial"/>
              </a:rPr>
              <a:t>, j-1]</a:t>
            </a:r>
          </a:p>
          <a:p>
            <a:r>
              <a:rPr lang="en-US" sz="2000" dirty="0">
                <a:latin typeface="Arial"/>
                <a:cs typeface="Arial"/>
              </a:rPr>
              <a:t>	</a:t>
            </a:r>
            <a:r>
              <a:rPr lang="en-US" sz="2000" dirty="0" smtClean="0">
                <a:latin typeface="Arial"/>
                <a:cs typeface="Arial"/>
              </a:rPr>
              <a:t>		c[</a:t>
            </a:r>
            <a:r>
              <a:rPr lang="en-US" sz="2000" dirty="0" err="1" smtClean="0">
                <a:latin typeface="Arial"/>
                <a:cs typeface="Arial"/>
              </a:rPr>
              <a:t>i</a:t>
            </a:r>
            <a:r>
              <a:rPr lang="en-US" sz="2000" dirty="0" smtClean="0">
                <a:latin typeface="Arial"/>
                <a:cs typeface="Arial"/>
              </a:rPr>
              <a:t>, j] = c[i-1, j]</a:t>
            </a:r>
          </a:p>
          <a:p>
            <a:r>
              <a:rPr lang="en-US" sz="2000" dirty="0">
                <a:latin typeface="Arial"/>
                <a:cs typeface="Arial"/>
              </a:rPr>
              <a:t>	</a:t>
            </a:r>
            <a:r>
              <a:rPr lang="en-US" sz="2000" dirty="0" smtClean="0">
                <a:latin typeface="Arial"/>
                <a:cs typeface="Arial"/>
              </a:rPr>
              <a:t>	else </a:t>
            </a:r>
          </a:p>
          <a:p>
            <a:r>
              <a:rPr lang="en-US" sz="2000" dirty="0">
                <a:latin typeface="Arial"/>
                <a:cs typeface="Arial"/>
              </a:rPr>
              <a:t>	</a:t>
            </a:r>
            <a:r>
              <a:rPr lang="en-US" sz="2000" dirty="0" smtClean="0">
                <a:latin typeface="Arial"/>
                <a:cs typeface="Arial"/>
              </a:rPr>
              <a:t>		c[</a:t>
            </a:r>
            <a:r>
              <a:rPr lang="en-US" sz="2000" dirty="0" err="1" smtClean="0">
                <a:latin typeface="Arial"/>
                <a:cs typeface="Arial"/>
              </a:rPr>
              <a:t>i</a:t>
            </a:r>
            <a:r>
              <a:rPr lang="en-US" sz="2000" dirty="0" smtClean="0">
                <a:latin typeface="Arial"/>
                <a:cs typeface="Arial"/>
              </a:rPr>
              <a:t>, j] = c[</a:t>
            </a:r>
            <a:r>
              <a:rPr lang="en-US" sz="2000" dirty="0" err="1" smtClean="0">
                <a:latin typeface="Arial"/>
                <a:cs typeface="Arial"/>
              </a:rPr>
              <a:t>i</a:t>
            </a:r>
            <a:r>
              <a:rPr lang="en-US" sz="2000" dirty="0" smtClean="0">
                <a:latin typeface="Arial"/>
                <a:cs typeface="Arial"/>
              </a:rPr>
              <a:t>, j-1]</a:t>
            </a:r>
            <a:endParaRPr lang="en-US" sz="2000" dirty="0">
              <a:latin typeface="Arial"/>
              <a:cs typeface="Arial"/>
            </a:endParaRPr>
          </a:p>
        </p:txBody>
      </p:sp>
      <p:grpSp>
        <p:nvGrpSpPr>
          <p:cNvPr id="159" name="Group 158"/>
          <p:cNvGrpSpPr/>
          <p:nvPr/>
        </p:nvGrpSpPr>
        <p:grpSpPr>
          <a:xfrm>
            <a:off x="1183152" y="4526290"/>
            <a:ext cx="1922680" cy="1828800"/>
            <a:chOff x="1183152" y="4720867"/>
            <a:chExt cx="1922680" cy="1828800"/>
          </a:xfrm>
        </p:grpSpPr>
        <p:grpSp>
          <p:nvGrpSpPr>
            <p:cNvPr id="160" name="Group 159"/>
            <p:cNvGrpSpPr>
              <a:grpSpLocks noChangeAspect="1"/>
            </p:cNvGrpSpPr>
            <p:nvPr/>
          </p:nvGrpSpPr>
          <p:grpSpPr>
            <a:xfrm>
              <a:off x="1263239" y="4720867"/>
              <a:ext cx="1828800" cy="1828800"/>
              <a:chOff x="1476210" y="4986309"/>
              <a:chExt cx="1066800" cy="1066800"/>
            </a:xfrm>
          </p:grpSpPr>
          <p:sp>
            <p:nvSpPr>
              <p:cNvPr id="165" name="Rectangle 7"/>
              <p:cNvSpPr>
                <a:spLocks noChangeArrowheads="1"/>
              </p:cNvSpPr>
              <p:nvPr/>
            </p:nvSpPr>
            <p:spPr bwMode="auto">
              <a:xfrm>
                <a:off x="1476210" y="498630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6" name="Rectangle 8"/>
              <p:cNvSpPr>
                <a:spLocks noChangeArrowheads="1"/>
              </p:cNvSpPr>
              <p:nvPr/>
            </p:nvSpPr>
            <p:spPr bwMode="auto">
              <a:xfrm>
                <a:off x="2009610" y="498630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7" name="Rectangle 14"/>
              <p:cNvSpPr>
                <a:spLocks noChangeArrowheads="1"/>
              </p:cNvSpPr>
              <p:nvPr/>
            </p:nvSpPr>
            <p:spPr bwMode="auto">
              <a:xfrm>
                <a:off x="1476210" y="551970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8" name="Rectangle 15"/>
              <p:cNvSpPr>
                <a:spLocks noChangeArrowheads="1"/>
              </p:cNvSpPr>
              <p:nvPr/>
            </p:nvSpPr>
            <p:spPr bwMode="auto">
              <a:xfrm>
                <a:off x="2009610" y="551970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61" name="TextBox 160"/>
            <p:cNvSpPr txBox="1"/>
            <p:nvPr/>
          </p:nvSpPr>
          <p:spPr>
            <a:xfrm>
              <a:off x="2268461" y="5902055"/>
              <a:ext cx="711904" cy="400110"/>
            </a:xfrm>
            <a:prstGeom prst="rect">
              <a:avLst/>
            </a:prstGeom>
            <a:noFill/>
          </p:spPr>
          <p:txBody>
            <a:bodyPr wrap="none" rtlCol="0">
              <a:spAutoFit/>
            </a:bodyPr>
            <a:lstStyle/>
            <a:p>
              <a:pPr algn="ctr"/>
              <a:r>
                <a:rPr lang="en-US" sz="2000" dirty="0" smtClean="0">
                  <a:latin typeface="Arial"/>
                  <a:cs typeface="Arial"/>
                </a:rPr>
                <a:t>c[</a:t>
              </a:r>
              <a:r>
                <a:rPr lang="en-US" sz="2000" dirty="0" err="1" smtClean="0">
                  <a:latin typeface="Arial"/>
                  <a:cs typeface="Arial"/>
                </a:rPr>
                <a:t>i</a:t>
              </a:r>
              <a:r>
                <a:rPr lang="en-US" sz="2000" dirty="0" smtClean="0">
                  <a:latin typeface="Arial"/>
                  <a:cs typeface="Arial"/>
                </a:rPr>
                <a:t>, j]</a:t>
              </a:r>
              <a:endParaRPr lang="en-US" sz="2000" dirty="0">
                <a:latin typeface="Arial"/>
                <a:cs typeface="Arial"/>
              </a:endParaRPr>
            </a:p>
          </p:txBody>
        </p:sp>
        <p:sp>
          <p:nvSpPr>
            <p:cNvPr id="162" name="TextBox 161"/>
            <p:cNvSpPr txBox="1"/>
            <p:nvPr/>
          </p:nvSpPr>
          <p:spPr>
            <a:xfrm>
              <a:off x="1183152" y="4986189"/>
              <a:ext cx="1096750" cy="400110"/>
            </a:xfrm>
            <a:prstGeom prst="rect">
              <a:avLst/>
            </a:prstGeom>
            <a:noFill/>
          </p:spPr>
          <p:txBody>
            <a:bodyPr wrap="none" rtlCol="0">
              <a:spAutoFit/>
            </a:bodyPr>
            <a:lstStyle/>
            <a:p>
              <a:pPr algn="ctr"/>
              <a:r>
                <a:rPr lang="en-US" sz="2000" dirty="0" smtClean="0">
                  <a:latin typeface="Arial"/>
                  <a:cs typeface="Arial"/>
                </a:rPr>
                <a:t>c[i-1,j-1]</a:t>
              </a:r>
              <a:endParaRPr lang="en-US" sz="2000" dirty="0">
                <a:latin typeface="Arial"/>
                <a:cs typeface="Arial"/>
              </a:endParaRPr>
            </a:p>
          </p:txBody>
        </p:sp>
        <p:sp>
          <p:nvSpPr>
            <p:cNvPr id="163" name="TextBox 162"/>
            <p:cNvSpPr txBox="1"/>
            <p:nvPr/>
          </p:nvSpPr>
          <p:spPr>
            <a:xfrm>
              <a:off x="2165876" y="4986189"/>
              <a:ext cx="939956" cy="400110"/>
            </a:xfrm>
            <a:prstGeom prst="rect">
              <a:avLst/>
            </a:prstGeom>
            <a:noFill/>
          </p:spPr>
          <p:txBody>
            <a:bodyPr wrap="none" rtlCol="0">
              <a:spAutoFit/>
            </a:bodyPr>
            <a:lstStyle/>
            <a:p>
              <a:pPr algn="ctr"/>
              <a:r>
                <a:rPr lang="en-US" sz="2000" dirty="0" smtClean="0">
                  <a:latin typeface="Arial"/>
                  <a:cs typeface="Arial"/>
                </a:rPr>
                <a:t>c[i-1, j]</a:t>
              </a:r>
              <a:endParaRPr lang="en-US" sz="2000" dirty="0">
                <a:latin typeface="Arial"/>
                <a:cs typeface="Arial"/>
              </a:endParaRPr>
            </a:p>
          </p:txBody>
        </p:sp>
        <p:sp>
          <p:nvSpPr>
            <p:cNvPr id="164" name="TextBox 163"/>
            <p:cNvSpPr txBox="1"/>
            <p:nvPr/>
          </p:nvSpPr>
          <p:spPr>
            <a:xfrm>
              <a:off x="1249124" y="5919699"/>
              <a:ext cx="939956" cy="400110"/>
            </a:xfrm>
            <a:prstGeom prst="rect">
              <a:avLst/>
            </a:prstGeom>
            <a:noFill/>
          </p:spPr>
          <p:txBody>
            <a:bodyPr wrap="none" rtlCol="0">
              <a:spAutoFit/>
            </a:bodyPr>
            <a:lstStyle/>
            <a:p>
              <a:pPr algn="ctr"/>
              <a:r>
                <a:rPr lang="en-US" sz="2000" dirty="0" smtClean="0">
                  <a:latin typeface="Arial"/>
                  <a:cs typeface="Arial"/>
                </a:rPr>
                <a:t>c[</a:t>
              </a:r>
              <a:r>
                <a:rPr lang="en-US" sz="2000" dirty="0" err="1" smtClean="0">
                  <a:latin typeface="Arial"/>
                  <a:cs typeface="Arial"/>
                </a:rPr>
                <a:t>i</a:t>
              </a:r>
              <a:r>
                <a:rPr lang="en-US" sz="2000" dirty="0" smtClean="0">
                  <a:latin typeface="Arial"/>
                  <a:cs typeface="Arial"/>
                </a:rPr>
                <a:t>, j-1]</a:t>
              </a:r>
              <a:endParaRPr lang="en-US" sz="2000" dirty="0">
                <a:latin typeface="Arial"/>
                <a:cs typeface="Arial"/>
              </a:endParaRPr>
            </a:p>
          </p:txBody>
        </p:sp>
      </p:grpSp>
      <p:sp>
        <p:nvSpPr>
          <p:cNvPr id="4" name="Slide Number Placeholder 3"/>
          <p:cNvSpPr>
            <a:spLocks noGrp="1"/>
          </p:cNvSpPr>
          <p:nvPr>
            <p:ph type="sldNum" sz="quarter" idx="12"/>
          </p:nvPr>
        </p:nvSpPr>
        <p:spPr/>
        <p:txBody>
          <a:bodyPr/>
          <a:lstStyle/>
          <a:p>
            <a:fld id="{708448B6-F1B9-5748-85E5-359D81A0091F}" type="slidenum">
              <a:rPr lang="en-US" smtClean="0"/>
              <a:t>13</a:t>
            </a:fld>
            <a:endParaRPr lang="en-US"/>
          </a:p>
        </p:txBody>
      </p:sp>
    </p:spTree>
    <p:extLst>
      <p:ext uri="{BB962C8B-B14F-4D97-AF65-F5344CB8AC3E}">
        <p14:creationId xmlns:p14="http://schemas.microsoft.com/office/powerpoint/2010/main" val="267701306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26"/>
          <p:cNvSpPr>
            <a:spLocks noGrp="1" noChangeArrowheads="1"/>
          </p:cNvSpPr>
          <p:nvPr>
            <p:ph type="title"/>
          </p:nvPr>
        </p:nvSpPr>
        <p:spPr/>
        <p:txBody>
          <a:bodyPr>
            <a:normAutofit fontScale="90000"/>
          </a:bodyPr>
          <a:lstStyle/>
          <a:p>
            <a:r>
              <a:rPr lang="en-US" altLang="en-US" dirty="0"/>
              <a:t>DP Table </a:t>
            </a:r>
            <a:r>
              <a:rPr lang="en-US" altLang="en-US" dirty="0" smtClean="0"/>
              <a:t>for Length of LCS (cont.)</a:t>
            </a:r>
            <a:endParaRPr lang="en-US" altLang="en-US" dirty="0"/>
          </a:p>
        </p:txBody>
      </p:sp>
      <p:grpSp>
        <p:nvGrpSpPr>
          <p:cNvPr id="6" name="Group 5"/>
          <p:cNvGrpSpPr/>
          <p:nvPr/>
        </p:nvGrpSpPr>
        <p:grpSpPr>
          <a:xfrm>
            <a:off x="4075246" y="1369421"/>
            <a:ext cx="4492558" cy="5005410"/>
            <a:chOff x="3777070" y="1369421"/>
            <a:chExt cx="4492558" cy="5005410"/>
          </a:xfrm>
        </p:grpSpPr>
        <p:sp>
          <p:nvSpPr>
            <p:cNvPr id="3" name="TextBox 2"/>
            <p:cNvSpPr txBox="1"/>
            <p:nvPr/>
          </p:nvSpPr>
          <p:spPr>
            <a:xfrm>
              <a:off x="4327176" y="1369421"/>
              <a:ext cx="3886763" cy="400110"/>
            </a:xfrm>
            <a:prstGeom prst="rect">
              <a:avLst/>
            </a:prstGeom>
            <a:noFill/>
          </p:spPr>
          <p:txBody>
            <a:bodyPr wrap="square" rtlCol="0">
              <a:spAutoFit/>
            </a:bodyPr>
            <a:lstStyle/>
            <a:p>
              <a:r>
                <a:rPr lang="en-US" sz="2000" i="1" dirty="0" smtClean="0">
                  <a:latin typeface="Arial"/>
                  <a:cs typeface="Arial"/>
                </a:rPr>
                <a:t>j</a:t>
              </a:r>
              <a:r>
                <a:rPr lang="en-US" sz="2000" dirty="0" smtClean="0">
                  <a:latin typeface="Arial"/>
                  <a:cs typeface="Arial"/>
                </a:rPr>
                <a:t>   0     1      2     3      4     5      6</a:t>
              </a:r>
              <a:endParaRPr lang="en-US" sz="2000" dirty="0">
                <a:latin typeface="Arial"/>
                <a:cs typeface="Arial"/>
              </a:endParaRPr>
            </a:p>
          </p:txBody>
        </p:sp>
        <p:grpSp>
          <p:nvGrpSpPr>
            <p:cNvPr id="5" name="Group 4"/>
            <p:cNvGrpSpPr/>
            <p:nvPr/>
          </p:nvGrpSpPr>
          <p:grpSpPr>
            <a:xfrm>
              <a:off x="3777070" y="1689437"/>
              <a:ext cx="4492558" cy="4685394"/>
              <a:chOff x="2504567" y="1686359"/>
              <a:chExt cx="4492558" cy="4685394"/>
            </a:xfrm>
          </p:grpSpPr>
          <p:grpSp>
            <p:nvGrpSpPr>
              <p:cNvPr id="2" name="Group 1"/>
              <p:cNvGrpSpPr/>
              <p:nvPr/>
            </p:nvGrpSpPr>
            <p:grpSpPr>
              <a:xfrm>
                <a:off x="2855556" y="1686359"/>
                <a:ext cx="4141569" cy="4685394"/>
                <a:chOff x="2889989" y="1858683"/>
                <a:chExt cx="4141569" cy="4685394"/>
              </a:xfrm>
            </p:grpSpPr>
            <p:sp>
              <p:nvSpPr>
                <p:cNvPr id="70" name="Rectangle 3"/>
                <p:cNvSpPr>
                  <a:spLocks noChangeArrowheads="1"/>
                </p:cNvSpPr>
                <p:nvPr/>
              </p:nvSpPr>
              <p:spPr bwMode="auto">
                <a:xfrm>
                  <a:off x="32860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1" name="Rectangle 4"/>
                <p:cNvSpPr>
                  <a:spLocks noChangeArrowheads="1"/>
                </p:cNvSpPr>
                <p:nvPr/>
              </p:nvSpPr>
              <p:spPr bwMode="auto">
                <a:xfrm>
                  <a:off x="38194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2" name="Rectangle 5"/>
                <p:cNvSpPr>
                  <a:spLocks noChangeArrowheads="1"/>
                </p:cNvSpPr>
                <p:nvPr/>
              </p:nvSpPr>
              <p:spPr bwMode="auto">
                <a:xfrm>
                  <a:off x="43528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3" name="Rectangle 6"/>
                <p:cNvSpPr>
                  <a:spLocks noChangeArrowheads="1"/>
                </p:cNvSpPr>
                <p:nvPr/>
              </p:nvSpPr>
              <p:spPr bwMode="auto">
                <a:xfrm>
                  <a:off x="48862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4" name="Rectangle 7"/>
                <p:cNvSpPr>
                  <a:spLocks noChangeArrowheads="1"/>
                </p:cNvSpPr>
                <p:nvPr/>
              </p:nvSpPr>
              <p:spPr bwMode="auto">
                <a:xfrm>
                  <a:off x="54196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5" name="Rectangle 8"/>
                <p:cNvSpPr>
                  <a:spLocks noChangeArrowheads="1"/>
                </p:cNvSpPr>
                <p:nvPr/>
              </p:nvSpPr>
              <p:spPr bwMode="auto">
                <a:xfrm>
                  <a:off x="59530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6" name="Rectangle 10"/>
                <p:cNvSpPr>
                  <a:spLocks noChangeArrowheads="1"/>
                </p:cNvSpPr>
                <p:nvPr/>
              </p:nvSpPr>
              <p:spPr bwMode="auto">
                <a:xfrm>
                  <a:off x="32860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7" name="Rectangle 11"/>
                <p:cNvSpPr>
                  <a:spLocks noChangeArrowheads="1"/>
                </p:cNvSpPr>
                <p:nvPr/>
              </p:nvSpPr>
              <p:spPr bwMode="auto">
                <a:xfrm>
                  <a:off x="38194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8" name="Rectangle 12"/>
                <p:cNvSpPr>
                  <a:spLocks noChangeArrowheads="1"/>
                </p:cNvSpPr>
                <p:nvPr/>
              </p:nvSpPr>
              <p:spPr bwMode="auto">
                <a:xfrm>
                  <a:off x="43528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 name="Rectangle 13"/>
                <p:cNvSpPr>
                  <a:spLocks noChangeArrowheads="1"/>
                </p:cNvSpPr>
                <p:nvPr/>
              </p:nvSpPr>
              <p:spPr bwMode="auto">
                <a:xfrm>
                  <a:off x="48862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0" name="Rectangle 14"/>
                <p:cNvSpPr>
                  <a:spLocks noChangeArrowheads="1"/>
                </p:cNvSpPr>
                <p:nvPr/>
              </p:nvSpPr>
              <p:spPr bwMode="auto">
                <a:xfrm>
                  <a:off x="54196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 name="Rectangle 15"/>
                <p:cNvSpPr>
                  <a:spLocks noChangeArrowheads="1"/>
                </p:cNvSpPr>
                <p:nvPr/>
              </p:nvSpPr>
              <p:spPr bwMode="auto">
                <a:xfrm>
                  <a:off x="59530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 name="Rectangle 17"/>
                <p:cNvSpPr>
                  <a:spLocks noChangeArrowheads="1"/>
                </p:cNvSpPr>
                <p:nvPr/>
              </p:nvSpPr>
              <p:spPr bwMode="auto">
                <a:xfrm>
                  <a:off x="32860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3" name="Rectangle 18"/>
                <p:cNvSpPr>
                  <a:spLocks noChangeArrowheads="1"/>
                </p:cNvSpPr>
                <p:nvPr/>
              </p:nvSpPr>
              <p:spPr bwMode="auto">
                <a:xfrm>
                  <a:off x="38194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 name="Rectangle 19"/>
                <p:cNvSpPr>
                  <a:spLocks noChangeArrowheads="1"/>
                </p:cNvSpPr>
                <p:nvPr/>
              </p:nvSpPr>
              <p:spPr bwMode="auto">
                <a:xfrm>
                  <a:off x="43528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5" name="Rectangle 20"/>
                <p:cNvSpPr>
                  <a:spLocks noChangeArrowheads="1"/>
                </p:cNvSpPr>
                <p:nvPr/>
              </p:nvSpPr>
              <p:spPr bwMode="auto">
                <a:xfrm>
                  <a:off x="48862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6" name="Rectangle 21"/>
                <p:cNvSpPr>
                  <a:spLocks noChangeArrowheads="1"/>
                </p:cNvSpPr>
                <p:nvPr/>
              </p:nvSpPr>
              <p:spPr bwMode="auto">
                <a:xfrm>
                  <a:off x="54196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7" name="Rectangle 22"/>
                <p:cNvSpPr>
                  <a:spLocks noChangeArrowheads="1"/>
                </p:cNvSpPr>
                <p:nvPr/>
              </p:nvSpPr>
              <p:spPr bwMode="auto">
                <a:xfrm>
                  <a:off x="59530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8" name="Rectangle 24"/>
                <p:cNvSpPr>
                  <a:spLocks noChangeArrowheads="1"/>
                </p:cNvSpPr>
                <p:nvPr/>
              </p:nvSpPr>
              <p:spPr bwMode="auto">
                <a:xfrm>
                  <a:off x="32860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 name="Rectangle 25"/>
                <p:cNvSpPr>
                  <a:spLocks noChangeArrowheads="1"/>
                </p:cNvSpPr>
                <p:nvPr/>
              </p:nvSpPr>
              <p:spPr bwMode="auto">
                <a:xfrm>
                  <a:off x="38194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 name="Rectangle 26"/>
                <p:cNvSpPr>
                  <a:spLocks noChangeArrowheads="1"/>
                </p:cNvSpPr>
                <p:nvPr/>
              </p:nvSpPr>
              <p:spPr bwMode="auto">
                <a:xfrm>
                  <a:off x="43528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 name="Rectangle 27"/>
                <p:cNvSpPr>
                  <a:spLocks noChangeArrowheads="1"/>
                </p:cNvSpPr>
                <p:nvPr/>
              </p:nvSpPr>
              <p:spPr bwMode="auto">
                <a:xfrm>
                  <a:off x="48862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 name="Rectangle 28"/>
                <p:cNvSpPr>
                  <a:spLocks noChangeArrowheads="1"/>
                </p:cNvSpPr>
                <p:nvPr/>
              </p:nvSpPr>
              <p:spPr bwMode="auto">
                <a:xfrm>
                  <a:off x="54196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 name="Rectangle 29"/>
                <p:cNvSpPr>
                  <a:spLocks noChangeArrowheads="1"/>
                </p:cNvSpPr>
                <p:nvPr/>
              </p:nvSpPr>
              <p:spPr bwMode="auto">
                <a:xfrm>
                  <a:off x="59530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4" name="Rectangle 31"/>
                <p:cNvSpPr>
                  <a:spLocks noChangeArrowheads="1"/>
                </p:cNvSpPr>
                <p:nvPr/>
              </p:nvSpPr>
              <p:spPr bwMode="auto">
                <a:xfrm>
                  <a:off x="32860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5" name="Rectangle 32"/>
                <p:cNvSpPr>
                  <a:spLocks noChangeArrowheads="1"/>
                </p:cNvSpPr>
                <p:nvPr/>
              </p:nvSpPr>
              <p:spPr bwMode="auto">
                <a:xfrm>
                  <a:off x="38194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6" name="Rectangle 33"/>
                <p:cNvSpPr>
                  <a:spLocks noChangeArrowheads="1"/>
                </p:cNvSpPr>
                <p:nvPr/>
              </p:nvSpPr>
              <p:spPr bwMode="auto">
                <a:xfrm>
                  <a:off x="43528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7" name="Rectangle 34"/>
                <p:cNvSpPr>
                  <a:spLocks noChangeArrowheads="1"/>
                </p:cNvSpPr>
                <p:nvPr/>
              </p:nvSpPr>
              <p:spPr bwMode="auto">
                <a:xfrm>
                  <a:off x="48862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8" name="Rectangle 35"/>
                <p:cNvSpPr>
                  <a:spLocks noChangeArrowheads="1"/>
                </p:cNvSpPr>
                <p:nvPr/>
              </p:nvSpPr>
              <p:spPr bwMode="auto">
                <a:xfrm>
                  <a:off x="54196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9" name="Rectangle 36"/>
                <p:cNvSpPr>
                  <a:spLocks noChangeArrowheads="1"/>
                </p:cNvSpPr>
                <p:nvPr/>
              </p:nvSpPr>
              <p:spPr bwMode="auto">
                <a:xfrm>
                  <a:off x="59530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0" name="Rectangle 38"/>
                <p:cNvSpPr>
                  <a:spLocks noChangeArrowheads="1"/>
                </p:cNvSpPr>
                <p:nvPr/>
              </p:nvSpPr>
              <p:spPr bwMode="auto">
                <a:xfrm>
                  <a:off x="32860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 name="Rectangle 39"/>
                <p:cNvSpPr>
                  <a:spLocks noChangeArrowheads="1"/>
                </p:cNvSpPr>
                <p:nvPr/>
              </p:nvSpPr>
              <p:spPr bwMode="auto">
                <a:xfrm>
                  <a:off x="38194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 name="Rectangle 40"/>
                <p:cNvSpPr>
                  <a:spLocks noChangeArrowheads="1"/>
                </p:cNvSpPr>
                <p:nvPr/>
              </p:nvSpPr>
              <p:spPr bwMode="auto">
                <a:xfrm>
                  <a:off x="43528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 name="Rectangle 41"/>
                <p:cNvSpPr>
                  <a:spLocks noChangeArrowheads="1"/>
                </p:cNvSpPr>
                <p:nvPr/>
              </p:nvSpPr>
              <p:spPr bwMode="auto">
                <a:xfrm>
                  <a:off x="48862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4" name="Rectangle 42"/>
                <p:cNvSpPr>
                  <a:spLocks noChangeArrowheads="1"/>
                </p:cNvSpPr>
                <p:nvPr/>
              </p:nvSpPr>
              <p:spPr bwMode="auto">
                <a:xfrm>
                  <a:off x="54196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5" name="Rectangle 43"/>
                <p:cNvSpPr>
                  <a:spLocks noChangeArrowheads="1"/>
                </p:cNvSpPr>
                <p:nvPr/>
              </p:nvSpPr>
              <p:spPr bwMode="auto">
                <a:xfrm>
                  <a:off x="59530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6" name="Rectangle 45"/>
                <p:cNvSpPr>
                  <a:spLocks noChangeArrowheads="1"/>
                </p:cNvSpPr>
                <p:nvPr/>
              </p:nvSpPr>
              <p:spPr bwMode="auto">
                <a:xfrm>
                  <a:off x="32860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7" name="Rectangle 46"/>
                <p:cNvSpPr>
                  <a:spLocks noChangeArrowheads="1"/>
                </p:cNvSpPr>
                <p:nvPr/>
              </p:nvSpPr>
              <p:spPr bwMode="auto">
                <a:xfrm>
                  <a:off x="38194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8" name="Rectangle 47"/>
                <p:cNvSpPr>
                  <a:spLocks noChangeArrowheads="1"/>
                </p:cNvSpPr>
                <p:nvPr/>
              </p:nvSpPr>
              <p:spPr bwMode="auto">
                <a:xfrm>
                  <a:off x="43528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9" name="Rectangle 48"/>
                <p:cNvSpPr>
                  <a:spLocks noChangeArrowheads="1"/>
                </p:cNvSpPr>
                <p:nvPr/>
              </p:nvSpPr>
              <p:spPr bwMode="auto">
                <a:xfrm>
                  <a:off x="48862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0" name="Rectangle 49"/>
                <p:cNvSpPr>
                  <a:spLocks noChangeArrowheads="1"/>
                </p:cNvSpPr>
                <p:nvPr/>
              </p:nvSpPr>
              <p:spPr bwMode="auto">
                <a:xfrm>
                  <a:off x="54196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1" name="Rectangle 50"/>
                <p:cNvSpPr>
                  <a:spLocks noChangeArrowheads="1"/>
                </p:cNvSpPr>
                <p:nvPr/>
              </p:nvSpPr>
              <p:spPr bwMode="auto">
                <a:xfrm>
                  <a:off x="59530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 name="Text Box 59"/>
                <p:cNvSpPr txBox="1">
                  <a:spLocks noChangeArrowheads="1"/>
                </p:cNvSpPr>
                <p:nvPr/>
              </p:nvSpPr>
              <p:spPr bwMode="auto">
                <a:xfrm>
                  <a:off x="3286097" y="1858683"/>
                  <a:ext cx="3724095" cy="400110"/>
                </a:xfrm>
                <a:prstGeom prst="rect">
                  <a:avLst/>
                </a:prstGeom>
                <a:noFill/>
                <a:ln>
                  <a:noFill/>
                </a:ln>
                <a:effectLst/>
                <a:extLst>
                  <a:ext uri="{909E8E84-426E-40dd-AFC4-6F175D3DCCD1}">
                    <a14:hiddenFill xmlns:a14="http://schemas.microsoft.com/office/drawing/2010/main">
                      <a:solidFill>
                        <a:schemeClr val="folHlink">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2000" b="1" dirty="0" smtClean="0">
                      <a:latin typeface="Arial"/>
                      <a:cs typeface="Arial"/>
                    </a:rPr>
                    <a:t> Y     </a:t>
                  </a:r>
                  <a:r>
                    <a:rPr lang="en-US" altLang="en-US" sz="2000" b="1" dirty="0" smtClean="0">
                      <a:solidFill>
                        <a:srgbClr val="FF6600"/>
                      </a:solidFill>
                      <a:latin typeface="Arial"/>
                      <a:cs typeface="Arial"/>
                    </a:rPr>
                    <a:t>B</a:t>
                  </a:r>
                  <a:r>
                    <a:rPr lang="en-US" altLang="en-US" sz="2000" b="1" dirty="0" smtClean="0">
                      <a:latin typeface="Arial"/>
                      <a:cs typeface="Arial"/>
                    </a:rPr>
                    <a:t>     </a:t>
                  </a:r>
                  <a:r>
                    <a:rPr lang="en-US" altLang="en-US" sz="2000" b="1" dirty="0" smtClean="0">
                      <a:solidFill>
                        <a:srgbClr val="660066"/>
                      </a:solidFill>
                      <a:latin typeface="Arial"/>
                      <a:cs typeface="Arial"/>
                    </a:rPr>
                    <a:t>D</a:t>
                  </a:r>
                  <a:r>
                    <a:rPr lang="en-US" altLang="en-US" sz="2000" b="1" dirty="0" smtClean="0">
                      <a:latin typeface="Arial"/>
                      <a:cs typeface="Arial"/>
                    </a:rPr>
                    <a:t>     </a:t>
                  </a:r>
                  <a:r>
                    <a:rPr lang="en-US" altLang="en-US" sz="2000" b="1" dirty="0" smtClean="0">
                      <a:solidFill>
                        <a:srgbClr val="008000"/>
                      </a:solidFill>
                      <a:latin typeface="Arial"/>
                      <a:cs typeface="Arial"/>
                    </a:rPr>
                    <a:t>C</a:t>
                  </a:r>
                  <a:r>
                    <a:rPr lang="en-US" altLang="en-US" sz="2000" b="1" dirty="0" smtClean="0">
                      <a:latin typeface="Arial"/>
                      <a:cs typeface="Arial"/>
                    </a:rPr>
                    <a:t>     </a:t>
                  </a:r>
                  <a:r>
                    <a:rPr lang="en-US" altLang="en-US" sz="2000" b="1" dirty="0" smtClean="0">
                      <a:solidFill>
                        <a:srgbClr val="FF0000"/>
                      </a:solidFill>
                      <a:latin typeface="Arial"/>
                      <a:cs typeface="Arial"/>
                    </a:rPr>
                    <a:t>A </a:t>
                  </a:r>
                  <a:r>
                    <a:rPr lang="en-US" altLang="en-US" sz="2000" b="1" dirty="0" smtClean="0">
                      <a:latin typeface="Arial"/>
                      <a:cs typeface="Arial"/>
                    </a:rPr>
                    <a:t>    </a:t>
                  </a:r>
                  <a:r>
                    <a:rPr lang="en-US" altLang="en-US" sz="2000" b="1" dirty="0" smtClean="0">
                      <a:solidFill>
                        <a:srgbClr val="FF6600"/>
                      </a:solidFill>
                      <a:latin typeface="Arial"/>
                      <a:cs typeface="Arial"/>
                    </a:rPr>
                    <a:t>B</a:t>
                  </a:r>
                  <a:r>
                    <a:rPr lang="en-US" altLang="en-US" sz="2000" b="1" dirty="0" smtClean="0">
                      <a:latin typeface="Arial"/>
                      <a:cs typeface="Arial"/>
                    </a:rPr>
                    <a:t>     </a:t>
                  </a:r>
                  <a:r>
                    <a:rPr lang="en-US" altLang="en-US" sz="2000" b="1" dirty="0" smtClean="0">
                      <a:solidFill>
                        <a:srgbClr val="FF0000"/>
                      </a:solidFill>
                      <a:latin typeface="Arial"/>
                      <a:cs typeface="Arial"/>
                    </a:rPr>
                    <a:t>A</a:t>
                  </a:r>
                  <a:endParaRPr lang="en-US" altLang="en-US" sz="2000" b="1" dirty="0">
                    <a:solidFill>
                      <a:srgbClr val="FF0000"/>
                    </a:solidFill>
                    <a:latin typeface="Arial"/>
                    <a:cs typeface="Arial"/>
                  </a:endParaRPr>
                </a:p>
              </p:txBody>
            </p:sp>
            <p:sp>
              <p:nvSpPr>
                <p:cNvPr id="113" name="Text Box 60"/>
                <p:cNvSpPr txBox="1">
                  <a:spLocks noChangeArrowheads="1"/>
                </p:cNvSpPr>
                <p:nvPr/>
              </p:nvSpPr>
              <p:spPr bwMode="auto">
                <a:xfrm>
                  <a:off x="2889989" y="2375412"/>
                  <a:ext cx="381000" cy="4113947"/>
                </a:xfrm>
                <a:prstGeom prst="rect">
                  <a:avLst/>
                </a:prstGeom>
                <a:noFill/>
                <a:ln>
                  <a:noFill/>
                </a:ln>
                <a:effectLst/>
                <a:extLst>
                  <a:ext uri="{909E8E84-426E-40dd-AFC4-6F175D3DCCD1}">
                    <a14:hiddenFill xmlns:a14="http://schemas.microsoft.com/office/drawing/2010/main">
                      <a:solidFill>
                        <a:schemeClr val="folHlink">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120000"/>
                    </a:lnSpc>
                    <a:spcBef>
                      <a:spcPts val="600"/>
                    </a:spcBef>
                    <a:spcAft>
                      <a:spcPts val="600"/>
                    </a:spcAft>
                  </a:pPr>
                  <a:r>
                    <a:rPr lang="en-US" altLang="en-US" sz="2000" b="1" dirty="0" smtClean="0">
                      <a:latin typeface="Arial"/>
                      <a:cs typeface="Arial"/>
                    </a:rPr>
                    <a:t>X</a:t>
                  </a:r>
                </a:p>
                <a:p>
                  <a:pPr algn="ctr">
                    <a:lnSpc>
                      <a:spcPct val="120000"/>
                    </a:lnSpc>
                    <a:spcBef>
                      <a:spcPts val="600"/>
                    </a:spcBef>
                    <a:spcAft>
                      <a:spcPts val="600"/>
                    </a:spcAft>
                  </a:pPr>
                  <a:r>
                    <a:rPr lang="en-US" altLang="en-US" sz="2000" b="1" dirty="0" smtClean="0">
                      <a:solidFill>
                        <a:srgbClr val="FF0000"/>
                      </a:solidFill>
                      <a:latin typeface="Arial"/>
                      <a:cs typeface="Arial"/>
                    </a:rPr>
                    <a:t>A</a:t>
                  </a:r>
                </a:p>
                <a:p>
                  <a:pPr algn="ctr">
                    <a:lnSpc>
                      <a:spcPct val="120000"/>
                    </a:lnSpc>
                    <a:spcBef>
                      <a:spcPts val="600"/>
                    </a:spcBef>
                    <a:spcAft>
                      <a:spcPts val="600"/>
                    </a:spcAft>
                  </a:pPr>
                  <a:r>
                    <a:rPr lang="en-US" altLang="en-US" sz="2000" b="1" dirty="0" smtClean="0">
                      <a:solidFill>
                        <a:srgbClr val="FF6600"/>
                      </a:solidFill>
                      <a:latin typeface="Arial"/>
                      <a:cs typeface="Arial"/>
                    </a:rPr>
                    <a:t>B</a:t>
                  </a:r>
                </a:p>
                <a:p>
                  <a:pPr algn="ctr">
                    <a:lnSpc>
                      <a:spcPct val="120000"/>
                    </a:lnSpc>
                    <a:spcBef>
                      <a:spcPts val="600"/>
                    </a:spcBef>
                    <a:spcAft>
                      <a:spcPts val="600"/>
                    </a:spcAft>
                  </a:pPr>
                  <a:r>
                    <a:rPr lang="en-US" altLang="en-US" sz="2000" b="1" dirty="0" smtClean="0">
                      <a:solidFill>
                        <a:srgbClr val="008000"/>
                      </a:solidFill>
                      <a:latin typeface="Arial"/>
                      <a:cs typeface="Arial"/>
                    </a:rPr>
                    <a:t>C</a:t>
                  </a:r>
                </a:p>
                <a:p>
                  <a:pPr algn="ctr">
                    <a:lnSpc>
                      <a:spcPct val="120000"/>
                    </a:lnSpc>
                    <a:spcBef>
                      <a:spcPts val="600"/>
                    </a:spcBef>
                    <a:spcAft>
                      <a:spcPts val="600"/>
                    </a:spcAft>
                  </a:pPr>
                  <a:r>
                    <a:rPr lang="en-US" altLang="en-US" sz="2000" b="1" dirty="0" smtClean="0">
                      <a:solidFill>
                        <a:srgbClr val="FF6600"/>
                      </a:solidFill>
                      <a:latin typeface="Arial"/>
                      <a:cs typeface="Arial"/>
                    </a:rPr>
                    <a:t>B</a:t>
                  </a:r>
                </a:p>
                <a:p>
                  <a:pPr algn="ctr">
                    <a:lnSpc>
                      <a:spcPct val="120000"/>
                    </a:lnSpc>
                    <a:spcBef>
                      <a:spcPts val="600"/>
                    </a:spcBef>
                    <a:spcAft>
                      <a:spcPts val="600"/>
                    </a:spcAft>
                  </a:pPr>
                  <a:r>
                    <a:rPr lang="en-US" altLang="en-US" sz="2000" b="1" dirty="0" smtClean="0">
                      <a:solidFill>
                        <a:srgbClr val="660066"/>
                      </a:solidFill>
                      <a:latin typeface="Arial"/>
                      <a:cs typeface="Arial"/>
                    </a:rPr>
                    <a:t>D</a:t>
                  </a:r>
                </a:p>
                <a:p>
                  <a:pPr algn="ctr">
                    <a:lnSpc>
                      <a:spcPct val="120000"/>
                    </a:lnSpc>
                    <a:spcBef>
                      <a:spcPts val="600"/>
                    </a:spcBef>
                    <a:spcAft>
                      <a:spcPts val="600"/>
                    </a:spcAft>
                  </a:pPr>
                  <a:r>
                    <a:rPr lang="en-US" altLang="en-US" sz="2000" b="1" dirty="0" smtClean="0">
                      <a:solidFill>
                        <a:srgbClr val="FF0000"/>
                      </a:solidFill>
                      <a:latin typeface="Arial"/>
                      <a:cs typeface="Arial"/>
                    </a:rPr>
                    <a:t>A</a:t>
                  </a:r>
                </a:p>
                <a:p>
                  <a:pPr algn="ctr">
                    <a:lnSpc>
                      <a:spcPct val="120000"/>
                    </a:lnSpc>
                    <a:spcBef>
                      <a:spcPts val="600"/>
                    </a:spcBef>
                    <a:spcAft>
                      <a:spcPts val="600"/>
                    </a:spcAft>
                  </a:pPr>
                  <a:r>
                    <a:rPr lang="en-US" altLang="en-US" sz="2000" b="1" dirty="0" smtClean="0">
                      <a:solidFill>
                        <a:srgbClr val="FF6600"/>
                      </a:solidFill>
                      <a:latin typeface="Arial"/>
                      <a:cs typeface="Arial"/>
                    </a:rPr>
                    <a:t>B</a:t>
                  </a:r>
                  <a:endParaRPr lang="en-US" altLang="en-US" sz="2000" b="1" dirty="0">
                    <a:solidFill>
                      <a:srgbClr val="FF6600"/>
                    </a:solidFill>
                    <a:latin typeface="Arial"/>
                    <a:cs typeface="Arial"/>
                  </a:endParaRPr>
                </a:p>
              </p:txBody>
            </p:sp>
            <p:sp>
              <p:nvSpPr>
                <p:cNvPr id="114" name="Rectangle 8"/>
                <p:cNvSpPr>
                  <a:spLocks noChangeArrowheads="1"/>
                </p:cNvSpPr>
                <p:nvPr/>
              </p:nvSpPr>
              <p:spPr bwMode="auto">
                <a:xfrm>
                  <a:off x="6494491" y="22688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5" name="Rectangle 15"/>
                <p:cNvSpPr>
                  <a:spLocks noChangeArrowheads="1"/>
                </p:cNvSpPr>
                <p:nvPr/>
              </p:nvSpPr>
              <p:spPr bwMode="auto">
                <a:xfrm>
                  <a:off x="6494491" y="28022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6" name="Rectangle 22"/>
                <p:cNvSpPr>
                  <a:spLocks noChangeArrowheads="1"/>
                </p:cNvSpPr>
                <p:nvPr/>
              </p:nvSpPr>
              <p:spPr bwMode="auto">
                <a:xfrm>
                  <a:off x="6494491" y="33356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7" name="Rectangle 29"/>
                <p:cNvSpPr>
                  <a:spLocks noChangeArrowheads="1"/>
                </p:cNvSpPr>
                <p:nvPr/>
              </p:nvSpPr>
              <p:spPr bwMode="auto">
                <a:xfrm>
                  <a:off x="6494491" y="38690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8" name="Rectangle 36"/>
                <p:cNvSpPr>
                  <a:spLocks noChangeArrowheads="1"/>
                </p:cNvSpPr>
                <p:nvPr/>
              </p:nvSpPr>
              <p:spPr bwMode="auto">
                <a:xfrm>
                  <a:off x="6494491" y="44024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9" name="Rectangle 43"/>
                <p:cNvSpPr>
                  <a:spLocks noChangeArrowheads="1"/>
                </p:cNvSpPr>
                <p:nvPr/>
              </p:nvSpPr>
              <p:spPr bwMode="auto">
                <a:xfrm>
                  <a:off x="6494491" y="49358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0" name="Rectangle 50"/>
                <p:cNvSpPr>
                  <a:spLocks noChangeArrowheads="1"/>
                </p:cNvSpPr>
                <p:nvPr/>
              </p:nvSpPr>
              <p:spPr bwMode="auto">
                <a:xfrm>
                  <a:off x="6494491" y="54692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1" name="Rectangle 45"/>
                <p:cNvSpPr>
                  <a:spLocks noChangeArrowheads="1"/>
                </p:cNvSpPr>
                <p:nvPr/>
              </p:nvSpPr>
              <p:spPr bwMode="auto">
                <a:xfrm>
                  <a:off x="32897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2" name="Rectangle 46"/>
                <p:cNvSpPr>
                  <a:spLocks noChangeArrowheads="1"/>
                </p:cNvSpPr>
                <p:nvPr/>
              </p:nvSpPr>
              <p:spPr bwMode="auto">
                <a:xfrm>
                  <a:off x="38231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 name="Rectangle 47"/>
                <p:cNvSpPr>
                  <a:spLocks noChangeArrowheads="1"/>
                </p:cNvSpPr>
                <p:nvPr/>
              </p:nvSpPr>
              <p:spPr bwMode="auto">
                <a:xfrm>
                  <a:off x="43565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 name="Rectangle 48"/>
                <p:cNvSpPr>
                  <a:spLocks noChangeArrowheads="1"/>
                </p:cNvSpPr>
                <p:nvPr/>
              </p:nvSpPr>
              <p:spPr bwMode="auto">
                <a:xfrm>
                  <a:off x="48899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5" name="Rectangle 49"/>
                <p:cNvSpPr>
                  <a:spLocks noChangeArrowheads="1"/>
                </p:cNvSpPr>
                <p:nvPr/>
              </p:nvSpPr>
              <p:spPr bwMode="auto">
                <a:xfrm>
                  <a:off x="54233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6" name="Rectangle 50"/>
                <p:cNvSpPr>
                  <a:spLocks noChangeArrowheads="1"/>
                </p:cNvSpPr>
                <p:nvPr/>
              </p:nvSpPr>
              <p:spPr bwMode="auto">
                <a:xfrm>
                  <a:off x="59567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7" name="Rectangle 50"/>
                <p:cNvSpPr>
                  <a:spLocks noChangeArrowheads="1"/>
                </p:cNvSpPr>
                <p:nvPr/>
              </p:nvSpPr>
              <p:spPr bwMode="auto">
                <a:xfrm>
                  <a:off x="6498158" y="6010677"/>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31" name="Text Box 60"/>
              <p:cNvSpPr txBox="1">
                <a:spLocks noChangeArrowheads="1"/>
              </p:cNvSpPr>
              <p:nvPr/>
            </p:nvSpPr>
            <p:spPr bwMode="auto">
              <a:xfrm>
                <a:off x="2504567" y="1687898"/>
                <a:ext cx="381000" cy="4637167"/>
              </a:xfrm>
              <a:prstGeom prst="rect">
                <a:avLst/>
              </a:prstGeom>
              <a:noFill/>
              <a:ln>
                <a:noFill/>
              </a:ln>
              <a:effectLst/>
              <a:extLst>
                <a:ext uri="{909E8E84-426E-40dd-AFC4-6F175D3DCCD1}">
                  <a14:hiddenFill xmlns:a14="http://schemas.microsoft.com/office/drawing/2010/main">
                    <a:solidFill>
                      <a:schemeClr val="folHlink">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120000"/>
                  </a:lnSpc>
                  <a:spcBef>
                    <a:spcPts val="600"/>
                  </a:spcBef>
                  <a:spcAft>
                    <a:spcPts val="600"/>
                  </a:spcAft>
                </a:pPr>
                <a:r>
                  <a:rPr lang="en-US" altLang="en-US" sz="2000" i="1" dirty="0">
                    <a:latin typeface="Arial"/>
                    <a:cs typeface="Arial"/>
                  </a:rPr>
                  <a:t>i</a:t>
                </a:r>
                <a:endParaRPr lang="en-US" altLang="en-US" sz="2000" i="1" dirty="0" smtClean="0">
                  <a:latin typeface="Arial"/>
                  <a:cs typeface="Arial"/>
                </a:endParaRPr>
              </a:p>
              <a:p>
                <a:pPr algn="ctr">
                  <a:lnSpc>
                    <a:spcPct val="120000"/>
                  </a:lnSpc>
                  <a:spcBef>
                    <a:spcPts val="600"/>
                  </a:spcBef>
                  <a:spcAft>
                    <a:spcPts val="600"/>
                  </a:spcAft>
                </a:pPr>
                <a:r>
                  <a:rPr lang="en-US" altLang="en-US" sz="2000" dirty="0">
                    <a:latin typeface="Arial"/>
                    <a:cs typeface="Arial"/>
                  </a:rPr>
                  <a:t>0</a:t>
                </a:r>
                <a:endParaRPr lang="en-US" altLang="en-US" sz="2000" dirty="0" smtClean="0">
                  <a:latin typeface="Arial"/>
                  <a:cs typeface="Arial"/>
                </a:endParaRPr>
              </a:p>
              <a:p>
                <a:pPr algn="ctr">
                  <a:lnSpc>
                    <a:spcPct val="120000"/>
                  </a:lnSpc>
                  <a:spcBef>
                    <a:spcPts val="600"/>
                  </a:spcBef>
                  <a:spcAft>
                    <a:spcPts val="600"/>
                  </a:spcAft>
                </a:pPr>
                <a:r>
                  <a:rPr lang="en-US" altLang="en-US" sz="2000" dirty="0">
                    <a:latin typeface="Arial"/>
                    <a:cs typeface="Arial"/>
                  </a:rPr>
                  <a:t>1</a:t>
                </a:r>
                <a:endParaRPr lang="en-US" altLang="en-US" sz="2000" dirty="0" smtClean="0">
                  <a:latin typeface="Arial"/>
                  <a:cs typeface="Arial"/>
                </a:endParaRPr>
              </a:p>
              <a:p>
                <a:pPr algn="ctr">
                  <a:lnSpc>
                    <a:spcPct val="120000"/>
                  </a:lnSpc>
                  <a:spcBef>
                    <a:spcPts val="600"/>
                  </a:spcBef>
                  <a:spcAft>
                    <a:spcPts val="600"/>
                  </a:spcAft>
                </a:pPr>
                <a:r>
                  <a:rPr lang="en-US" altLang="en-US" sz="2000" dirty="0">
                    <a:latin typeface="Arial"/>
                    <a:cs typeface="Arial"/>
                  </a:rPr>
                  <a:t>2</a:t>
                </a:r>
                <a:endParaRPr lang="en-US" altLang="en-US" sz="2000" dirty="0" smtClean="0">
                  <a:latin typeface="Arial"/>
                  <a:cs typeface="Arial"/>
                </a:endParaRPr>
              </a:p>
              <a:p>
                <a:pPr algn="ctr">
                  <a:lnSpc>
                    <a:spcPct val="120000"/>
                  </a:lnSpc>
                  <a:spcBef>
                    <a:spcPts val="600"/>
                  </a:spcBef>
                  <a:spcAft>
                    <a:spcPts val="600"/>
                  </a:spcAft>
                </a:pPr>
                <a:r>
                  <a:rPr lang="en-US" altLang="en-US" sz="2000" dirty="0">
                    <a:latin typeface="Arial"/>
                    <a:cs typeface="Arial"/>
                  </a:rPr>
                  <a:t>3</a:t>
                </a:r>
                <a:endParaRPr lang="en-US" altLang="en-US" sz="2000" dirty="0" smtClean="0">
                  <a:latin typeface="Arial"/>
                  <a:cs typeface="Arial"/>
                </a:endParaRPr>
              </a:p>
              <a:p>
                <a:pPr algn="ctr">
                  <a:lnSpc>
                    <a:spcPct val="120000"/>
                  </a:lnSpc>
                  <a:spcBef>
                    <a:spcPts val="600"/>
                  </a:spcBef>
                  <a:spcAft>
                    <a:spcPts val="600"/>
                  </a:spcAft>
                </a:pPr>
                <a:r>
                  <a:rPr lang="en-US" altLang="en-US" sz="2000" dirty="0">
                    <a:latin typeface="Arial"/>
                    <a:cs typeface="Arial"/>
                  </a:rPr>
                  <a:t>4</a:t>
                </a:r>
                <a:endParaRPr lang="en-US" altLang="en-US" sz="2000" dirty="0" smtClean="0">
                  <a:latin typeface="Arial"/>
                  <a:cs typeface="Arial"/>
                </a:endParaRPr>
              </a:p>
              <a:p>
                <a:pPr algn="ctr">
                  <a:lnSpc>
                    <a:spcPct val="120000"/>
                  </a:lnSpc>
                  <a:spcBef>
                    <a:spcPts val="600"/>
                  </a:spcBef>
                  <a:spcAft>
                    <a:spcPts val="600"/>
                  </a:spcAft>
                </a:pPr>
                <a:r>
                  <a:rPr lang="en-US" altLang="en-US" sz="2000" dirty="0">
                    <a:latin typeface="Arial"/>
                    <a:cs typeface="Arial"/>
                  </a:rPr>
                  <a:t>5</a:t>
                </a:r>
                <a:endParaRPr lang="en-US" altLang="en-US" sz="2000" dirty="0" smtClean="0">
                  <a:latin typeface="Arial"/>
                  <a:cs typeface="Arial"/>
                </a:endParaRPr>
              </a:p>
              <a:p>
                <a:pPr algn="ctr">
                  <a:lnSpc>
                    <a:spcPct val="120000"/>
                  </a:lnSpc>
                  <a:spcBef>
                    <a:spcPts val="600"/>
                  </a:spcBef>
                  <a:spcAft>
                    <a:spcPts val="600"/>
                  </a:spcAft>
                </a:pPr>
                <a:r>
                  <a:rPr lang="en-US" altLang="en-US" sz="2000" dirty="0" smtClean="0">
                    <a:latin typeface="Arial"/>
                    <a:cs typeface="Arial"/>
                  </a:rPr>
                  <a:t>6</a:t>
                </a:r>
              </a:p>
              <a:p>
                <a:pPr algn="ctr">
                  <a:lnSpc>
                    <a:spcPct val="120000"/>
                  </a:lnSpc>
                  <a:spcBef>
                    <a:spcPts val="600"/>
                  </a:spcBef>
                  <a:spcAft>
                    <a:spcPts val="600"/>
                  </a:spcAft>
                </a:pPr>
                <a:r>
                  <a:rPr lang="en-US" altLang="en-US" sz="2000" dirty="0">
                    <a:latin typeface="Arial"/>
                    <a:cs typeface="Arial"/>
                  </a:rPr>
                  <a:t>7</a:t>
                </a:r>
              </a:p>
            </p:txBody>
          </p:sp>
        </p:grpSp>
      </p:grpSp>
      <p:sp>
        <p:nvSpPr>
          <p:cNvPr id="8" name="TextBox 7"/>
          <p:cNvSpPr txBox="1"/>
          <p:nvPr/>
        </p:nvSpPr>
        <p:spPr>
          <a:xfrm>
            <a:off x="4826009" y="2171840"/>
            <a:ext cx="3738127" cy="400110"/>
          </a:xfrm>
          <a:prstGeom prst="rect">
            <a:avLst/>
          </a:prstGeom>
          <a:noFill/>
        </p:spPr>
        <p:txBody>
          <a:bodyPr wrap="square" rtlCol="0">
            <a:spAutoFit/>
          </a:bodyPr>
          <a:lstStyle/>
          <a:p>
            <a:r>
              <a:rPr lang="en-US" sz="2000" b="1" dirty="0">
                <a:solidFill>
                  <a:srgbClr val="0000FF"/>
                </a:solidFill>
                <a:latin typeface="Arial"/>
                <a:cs typeface="Arial"/>
              </a:rPr>
              <a:t> </a:t>
            </a:r>
            <a:r>
              <a:rPr lang="en-US" sz="2000" b="1" dirty="0" smtClean="0">
                <a:solidFill>
                  <a:srgbClr val="0000FF"/>
                </a:solidFill>
                <a:latin typeface="Arial"/>
                <a:cs typeface="Arial"/>
              </a:rPr>
              <a:t>0      0      0     0      0     0      0</a:t>
            </a:r>
            <a:endParaRPr lang="en-US" b="1" dirty="0">
              <a:solidFill>
                <a:srgbClr val="0000FF"/>
              </a:solidFill>
              <a:latin typeface="Arial"/>
              <a:cs typeface="Arial"/>
            </a:endParaRPr>
          </a:p>
        </p:txBody>
      </p:sp>
      <p:sp>
        <p:nvSpPr>
          <p:cNvPr id="69" name="TextBox 68"/>
          <p:cNvSpPr txBox="1"/>
          <p:nvPr/>
        </p:nvSpPr>
        <p:spPr>
          <a:xfrm>
            <a:off x="4834004" y="2723313"/>
            <a:ext cx="3733800" cy="400110"/>
          </a:xfrm>
          <a:prstGeom prst="rect">
            <a:avLst/>
          </a:prstGeom>
          <a:noFill/>
        </p:spPr>
        <p:txBody>
          <a:bodyPr wrap="square" rtlCol="0">
            <a:spAutoFit/>
          </a:bodyPr>
          <a:lstStyle/>
          <a:p>
            <a:r>
              <a:rPr lang="en-US" sz="2000" b="1" dirty="0" smtClean="0">
                <a:solidFill>
                  <a:srgbClr val="0000FF"/>
                </a:solidFill>
                <a:latin typeface="Arial"/>
                <a:cs typeface="Arial"/>
              </a:rPr>
              <a:t> 0      0      0     0      </a:t>
            </a:r>
            <a:r>
              <a:rPr lang="en-US" sz="2000" b="1" dirty="0" smtClean="0">
                <a:solidFill>
                  <a:srgbClr val="FF0000"/>
                </a:solidFill>
                <a:latin typeface="Arial"/>
                <a:cs typeface="Arial"/>
              </a:rPr>
              <a:t>1</a:t>
            </a:r>
            <a:r>
              <a:rPr lang="en-US" sz="2000" b="1" dirty="0" smtClean="0">
                <a:solidFill>
                  <a:srgbClr val="0000FF"/>
                </a:solidFill>
                <a:latin typeface="Arial"/>
                <a:cs typeface="Arial"/>
              </a:rPr>
              <a:t>     1      </a:t>
            </a:r>
            <a:r>
              <a:rPr lang="en-US" sz="2000" b="1" dirty="0" smtClean="0">
                <a:solidFill>
                  <a:srgbClr val="FF0000"/>
                </a:solidFill>
                <a:latin typeface="Arial"/>
                <a:cs typeface="Arial"/>
              </a:rPr>
              <a:t>1</a:t>
            </a:r>
            <a:r>
              <a:rPr lang="en-US" sz="2000" b="1" dirty="0" smtClean="0">
                <a:solidFill>
                  <a:srgbClr val="0000FF"/>
                </a:solidFill>
                <a:latin typeface="Arial"/>
                <a:cs typeface="Arial"/>
              </a:rPr>
              <a:t>      </a:t>
            </a:r>
          </a:p>
        </p:txBody>
      </p:sp>
      <p:sp>
        <p:nvSpPr>
          <p:cNvPr id="128" name="TextBox 127"/>
          <p:cNvSpPr txBox="1"/>
          <p:nvPr/>
        </p:nvSpPr>
        <p:spPr>
          <a:xfrm>
            <a:off x="4834004" y="3252939"/>
            <a:ext cx="3733800" cy="400110"/>
          </a:xfrm>
          <a:prstGeom prst="rect">
            <a:avLst/>
          </a:prstGeom>
          <a:noFill/>
        </p:spPr>
        <p:txBody>
          <a:bodyPr wrap="square" rtlCol="0">
            <a:spAutoFit/>
          </a:bodyPr>
          <a:lstStyle/>
          <a:p>
            <a:r>
              <a:rPr lang="en-US" sz="2000" b="1" dirty="0" smtClean="0">
                <a:solidFill>
                  <a:srgbClr val="0000FF"/>
                </a:solidFill>
                <a:latin typeface="Arial"/>
                <a:cs typeface="Arial"/>
              </a:rPr>
              <a:t> 0      </a:t>
            </a:r>
            <a:r>
              <a:rPr lang="en-US" sz="2000" b="1" dirty="0" smtClean="0">
                <a:solidFill>
                  <a:srgbClr val="FF6600"/>
                </a:solidFill>
                <a:latin typeface="Arial"/>
                <a:cs typeface="Arial"/>
              </a:rPr>
              <a:t>1</a:t>
            </a:r>
            <a:r>
              <a:rPr lang="en-US" sz="2000" b="1" dirty="0" smtClean="0">
                <a:solidFill>
                  <a:srgbClr val="0000FF"/>
                </a:solidFill>
                <a:latin typeface="Arial"/>
                <a:cs typeface="Arial"/>
              </a:rPr>
              <a:t>      1     1      1     </a:t>
            </a:r>
            <a:r>
              <a:rPr lang="en-US" sz="2000" b="1" dirty="0" smtClean="0">
                <a:solidFill>
                  <a:srgbClr val="FF6600"/>
                </a:solidFill>
                <a:latin typeface="Arial"/>
                <a:cs typeface="Arial"/>
              </a:rPr>
              <a:t>2</a:t>
            </a:r>
            <a:r>
              <a:rPr lang="en-US" sz="2000" b="1" dirty="0" smtClean="0">
                <a:solidFill>
                  <a:srgbClr val="0000FF"/>
                </a:solidFill>
                <a:latin typeface="Arial"/>
                <a:cs typeface="Arial"/>
              </a:rPr>
              <a:t>      2     </a:t>
            </a:r>
          </a:p>
        </p:txBody>
      </p:sp>
      <p:sp>
        <p:nvSpPr>
          <p:cNvPr id="129" name="TextBox 128"/>
          <p:cNvSpPr txBox="1"/>
          <p:nvPr/>
        </p:nvSpPr>
        <p:spPr>
          <a:xfrm>
            <a:off x="4834004" y="3785319"/>
            <a:ext cx="3733800" cy="400110"/>
          </a:xfrm>
          <a:prstGeom prst="rect">
            <a:avLst/>
          </a:prstGeom>
          <a:noFill/>
        </p:spPr>
        <p:txBody>
          <a:bodyPr wrap="square" rtlCol="0">
            <a:spAutoFit/>
          </a:bodyPr>
          <a:lstStyle/>
          <a:p>
            <a:r>
              <a:rPr lang="en-US" sz="2000" dirty="0" smtClean="0">
                <a:latin typeface="Arial"/>
                <a:cs typeface="Arial"/>
              </a:rPr>
              <a:t> </a:t>
            </a:r>
            <a:r>
              <a:rPr lang="en-US" sz="2000" b="1" dirty="0" smtClean="0">
                <a:solidFill>
                  <a:srgbClr val="0000FF"/>
                </a:solidFill>
                <a:latin typeface="Arial"/>
                <a:cs typeface="Arial"/>
              </a:rPr>
              <a:t>0      1      1     </a:t>
            </a:r>
            <a:r>
              <a:rPr lang="en-US" sz="2000" b="1" dirty="0" smtClean="0">
                <a:solidFill>
                  <a:srgbClr val="008000"/>
                </a:solidFill>
                <a:latin typeface="Arial"/>
                <a:cs typeface="Arial"/>
              </a:rPr>
              <a:t>2</a:t>
            </a:r>
            <a:r>
              <a:rPr lang="en-US" sz="2000" b="1" dirty="0" smtClean="0">
                <a:solidFill>
                  <a:srgbClr val="0000FF"/>
                </a:solidFill>
                <a:latin typeface="Arial"/>
                <a:cs typeface="Arial"/>
              </a:rPr>
              <a:t>      2     2      2</a:t>
            </a:r>
          </a:p>
        </p:txBody>
      </p:sp>
      <p:sp>
        <p:nvSpPr>
          <p:cNvPr id="130" name="TextBox 129"/>
          <p:cNvSpPr txBox="1"/>
          <p:nvPr/>
        </p:nvSpPr>
        <p:spPr>
          <a:xfrm>
            <a:off x="4834004" y="4320757"/>
            <a:ext cx="3733800" cy="400110"/>
          </a:xfrm>
          <a:prstGeom prst="rect">
            <a:avLst/>
          </a:prstGeom>
          <a:noFill/>
        </p:spPr>
        <p:txBody>
          <a:bodyPr wrap="square" rtlCol="0">
            <a:spAutoFit/>
          </a:bodyPr>
          <a:lstStyle/>
          <a:p>
            <a:r>
              <a:rPr lang="en-US" sz="2000" dirty="0" smtClean="0">
                <a:latin typeface="Arial"/>
                <a:cs typeface="Arial"/>
              </a:rPr>
              <a:t> </a:t>
            </a:r>
            <a:r>
              <a:rPr lang="en-US" sz="2000" b="1" dirty="0" smtClean="0">
                <a:solidFill>
                  <a:srgbClr val="0000FF"/>
                </a:solidFill>
                <a:latin typeface="Arial"/>
                <a:cs typeface="Arial"/>
              </a:rPr>
              <a:t>0      </a:t>
            </a:r>
            <a:r>
              <a:rPr lang="en-US" sz="2000" b="1" dirty="0" smtClean="0">
                <a:solidFill>
                  <a:srgbClr val="FF6600"/>
                </a:solidFill>
                <a:latin typeface="Arial"/>
                <a:cs typeface="Arial"/>
              </a:rPr>
              <a:t>1</a:t>
            </a:r>
            <a:r>
              <a:rPr lang="en-US" sz="2000" b="1" dirty="0" smtClean="0">
                <a:solidFill>
                  <a:srgbClr val="0000FF"/>
                </a:solidFill>
                <a:latin typeface="Arial"/>
                <a:cs typeface="Arial"/>
              </a:rPr>
              <a:t>      1     2      2     </a:t>
            </a:r>
            <a:r>
              <a:rPr lang="en-US" sz="2000" b="1" dirty="0" smtClean="0">
                <a:solidFill>
                  <a:srgbClr val="FF6600"/>
                </a:solidFill>
                <a:latin typeface="Arial"/>
                <a:cs typeface="Arial"/>
              </a:rPr>
              <a:t>3</a:t>
            </a:r>
            <a:r>
              <a:rPr lang="en-US" sz="2000" b="1" dirty="0" smtClean="0">
                <a:solidFill>
                  <a:srgbClr val="0000FF"/>
                </a:solidFill>
                <a:latin typeface="Arial"/>
                <a:cs typeface="Arial"/>
              </a:rPr>
              <a:t>      3</a:t>
            </a:r>
          </a:p>
        </p:txBody>
      </p:sp>
      <p:sp>
        <p:nvSpPr>
          <p:cNvPr id="132" name="TextBox 131"/>
          <p:cNvSpPr txBox="1"/>
          <p:nvPr/>
        </p:nvSpPr>
        <p:spPr>
          <a:xfrm>
            <a:off x="4834004" y="4858171"/>
            <a:ext cx="3733800" cy="400110"/>
          </a:xfrm>
          <a:prstGeom prst="rect">
            <a:avLst/>
          </a:prstGeom>
          <a:noFill/>
        </p:spPr>
        <p:txBody>
          <a:bodyPr wrap="square" rtlCol="0">
            <a:spAutoFit/>
          </a:bodyPr>
          <a:lstStyle/>
          <a:p>
            <a:r>
              <a:rPr lang="en-US" sz="2000" dirty="0" smtClean="0">
                <a:latin typeface="Arial"/>
                <a:cs typeface="Arial"/>
              </a:rPr>
              <a:t> </a:t>
            </a:r>
            <a:r>
              <a:rPr lang="en-US" sz="2000" b="1" dirty="0" smtClean="0">
                <a:solidFill>
                  <a:srgbClr val="0000FF"/>
                </a:solidFill>
                <a:latin typeface="Arial"/>
                <a:cs typeface="Arial"/>
              </a:rPr>
              <a:t>0</a:t>
            </a:r>
          </a:p>
        </p:txBody>
      </p:sp>
      <p:sp>
        <p:nvSpPr>
          <p:cNvPr id="133" name="TextBox 132"/>
          <p:cNvSpPr txBox="1"/>
          <p:nvPr/>
        </p:nvSpPr>
        <p:spPr>
          <a:xfrm>
            <a:off x="4834004" y="5386299"/>
            <a:ext cx="3733800" cy="400110"/>
          </a:xfrm>
          <a:prstGeom prst="rect">
            <a:avLst/>
          </a:prstGeom>
          <a:noFill/>
        </p:spPr>
        <p:txBody>
          <a:bodyPr wrap="square" rtlCol="0">
            <a:spAutoFit/>
          </a:bodyPr>
          <a:lstStyle/>
          <a:p>
            <a:r>
              <a:rPr lang="en-US" sz="2000" dirty="0" smtClean="0">
                <a:latin typeface="Arial"/>
                <a:cs typeface="Arial"/>
              </a:rPr>
              <a:t> </a:t>
            </a:r>
            <a:r>
              <a:rPr lang="en-US" sz="2000" b="1" dirty="0" smtClean="0">
                <a:solidFill>
                  <a:srgbClr val="0000FF"/>
                </a:solidFill>
                <a:latin typeface="Arial"/>
                <a:cs typeface="Arial"/>
              </a:rPr>
              <a:t>0</a:t>
            </a:r>
            <a:endParaRPr lang="en-US" sz="2000" b="1" dirty="0" smtClean="0">
              <a:solidFill>
                <a:srgbClr val="FF0000"/>
              </a:solidFill>
              <a:latin typeface="Arial"/>
              <a:cs typeface="Arial"/>
            </a:endParaRPr>
          </a:p>
        </p:txBody>
      </p:sp>
      <p:sp>
        <p:nvSpPr>
          <p:cNvPr id="134" name="TextBox 133"/>
          <p:cNvSpPr txBox="1"/>
          <p:nvPr/>
        </p:nvSpPr>
        <p:spPr>
          <a:xfrm>
            <a:off x="4833675" y="5919699"/>
            <a:ext cx="3733800" cy="400110"/>
          </a:xfrm>
          <a:prstGeom prst="rect">
            <a:avLst/>
          </a:prstGeom>
          <a:noFill/>
        </p:spPr>
        <p:txBody>
          <a:bodyPr wrap="square" rtlCol="0">
            <a:spAutoFit/>
          </a:bodyPr>
          <a:lstStyle/>
          <a:p>
            <a:r>
              <a:rPr lang="en-US" sz="2000" b="1" dirty="0" smtClean="0">
                <a:solidFill>
                  <a:srgbClr val="0000FF"/>
                </a:solidFill>
                <a:latin typeface="Arial"/>
                <a:cs typeface="Arial"/>
              </a:rPr>
              <a:t> 0</a:t>
            </a:r>
          </a:p>
        </p:txBody>
      </p:sp>
      <p:cxnSp>
        <p:nvCxnSpPr>
          <p:cNvPr id="9" name="Straight Arrow Connector 8"/>
          <p:cNvCxnSpPr/>
          <p:nvPr/>
        </p:nvCxnSpPr>
        <p:spPr>
          <a:xfrm>
            <a:off x="5617396" y="2533658"/>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6181662" y="2523579"/>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6685054" y="2518727"/>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6799461" y="2495843"/>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7371498" y="2945639"/>
            <a:ext cx="27090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7841527" y="2488377"/>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5197409" y="3044661"/>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5757356" y="3464181"/>
            <a:ext cx="27090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6309971" y="3464181"/>
            <a:ext cx="27090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7260760" y="3068586"/>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7328358" y="3045702"/>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7921832" y="3464181"/>
            <a:ext cx="27090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5632507" y="3613833"/>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6196773" y="3603754"/>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6267876" y="3574407"/>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6835597" y="4005607"/>
            <a:ext cx="27090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0" name="Straight Arrow Connector 149"/>
          <p:cNvCxnSpPr/>
          <p:nvPr/>
        </p:nvCxnSpPr>
        <p:spPr>
          <a:xfrm>
            <a:off x="7371498" y="3995101"/>
            <a:ext cx="27090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a:off x="7929578" y="4005607"/>
            <a:ext cx="27090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6196773" y="4129449"/>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6680954" y="4135386"/>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7249319" y="4139528"/>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5197409" y="4082058"/>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7339799" y="4101713"/>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58" name="TextBox 157"/>
          <p:cNvSpPr txBox="1"/>
          <p:nvPr/>
        </p:nvSpPr>
        <p:spPr>
          <a:xfrm>
            <a:off x="205936" y="1626918"/>
            <a:ext cx="3736219" cy="2554545"/>
          </a:xfrm>
          <a:prstGeom prst="rect">
            <a:avLst/>
          </a:prstGeom>
          <a:noFill/>
        </p:spPr>
        <p:txBody>
          <a:bodyPr wrap="none" rtlCol="0">
            <a:spAutoFit/>
          </a:bodyPr>
          <a:lstStyle/>
          <a:p>
            <a:r>
              <a:rPr lang="en-US" sz="2000" dirty="0">
                <a:latin typeface="Arial"/>
                <a:cs typeface="Arial"/>
              </a:rPr>
              <a:t>f</a:t>
            </a:r>
            <a:r>
              <a:rPr lang="en-US" sz="2000" dirty="0" smtClean="0">
                <a:latin typeface="Arial"/>
                <a:cs typeface="Arial"/>
              </a:rPr>
              <a:t>or </a:t>
            </a:r>
            <a:r>
              <a:rPr lang="en-US" sz="2000" dirty="0">
                <a:latin typeface="Arial"/>
                <a:cs typeface="Arial"/>
              </a:rPr>
              <a:t>i</a:t>
            </a:r>
            <a:r>
              <a:rPr lang="en-US" sz="2000" dirty="0" smtClean="0">
                <a:latin typeface="Arial"/>
                <a:cs typeface="Arial"/>
              </a:rPr>
              <a:t> = 1 to m</a:t>
            </a:r>
          </a:p>
          <a:p>
            <a:r>
              <a:rPr lang="en-US" sz="2000" dirty="0">
                <a:latin typeface="Arial"/>
                <a:cs typeface="Arial"/>
              </a:rPr>
              <a:t>	</a:t>
            </a:r>
            <a:r>
              <a:rPr lang="en-US" sz="2000" dirty="0" smtClean="0">
                <a:latin typeface="Arial"/>
                <a:cs typeface="Arial"/>
              </a:rPr>
              <a:t>for j =1 to n</a:t>
            </a:r>
          </a:p>
          <a:p>
            <a:r>
              <a:rPr lang="en-US" sz="2000" dirty="0">
                <a:latin typeface="Arial"/>
                <a:cs typeface="Arial"/>
              </a:rPr>
              <a:t>	</a:t>
            </a:r>
            <a:r>
              <a:rPr lang="en-US" sz="2000" dirty="0" smtClean="0">
                <a:latin typeface="Arial"/>
                <a:cs typeface="Arial"/>
              </a:rPr>
              <a:t>	if x[</a:t>
            </a:r>
            <a:r>
              <a:rPr lang="en-US" sz="2000" dirty="0" err="1" smtClean="0">
                <a:latin typeface="Arial"/>
                <a:cs typeface="Arial"/>
              </a:rPr>
              <a:t>i</a:t>
            </a:r>
            <a:r>
              <a:rPr lang="en-US" sz="2000" dirty="0" smtClean="0">
                <a:latin typeface="Arial"/>
                <a:cs typeface="Arial"/>
              </a:rPr>
              <a:t>] == y[j]</a:t>
            </a:r>
          </a:p>
          <a:p>
            <a:r>
              <a:rPr lang="en-US" sz="2000" dirty="0">
                <a:latin typeface="Arial"/>
                <a:cs typeface="Arial"/>
              </a:rPr>
              <a:t>	</a:t>
            </a:r>
            <a:r>
              <a:rPr lang="en-US" sz="2000" dirty="0" smtClean="0">
                <a:latin typeface="Arial"/>
                <a:cs typeface="Arial"/>
              </a:rPr>
              <a:t>		c[</a:t>
            </a:r>
            <a:r>
              <a:rPr lang="en-US" sz="2000" dirty="0" err="1">
                <a:latin typeface="Arial"/>
                <a:cs typeface="Arial"/>
              </a:rPr>
              <a:t>i</a:t>
            </a:r>
            <a:r>
              <a:rPr lang="en-US" sz="2000" dirty="0" smtClean="0">
                <a:latin typeface="Arial"/>
                <a:cs typeface="Arial"/>
              </a:rPr>
              <a:t>, j] = c[i-1, j-1] +1</a:t>
            </a:r>
          </a:p>
          <a:p>
            <a:r>
              <a:rPr lang="en-US" sz="2000" dirty="0">
                <a:latin typeface="Arial"/>
                <a:cs typeface="Arial"/>
              </a:rPr>
              <a:t>	</a:t>
            </a:r>
            <a:r>
              <a:rPr lang="en-US" sz="2000" dirty="0" smtClean="0">
                <a:latin typeface="Arial"/>
                <a:cs typeface="Arial"/>
              </a:rPr>
              <a:t>	else if c [i-1, j] ≥ c[</a:t>
            </a:r>
            <a:r>
              <a:rPr lang="en-US" sz="2000" dirty="0" err="1" smtClean="0">
                <a:latin typeface="Arial"/>
                <a:cs typeface="Arial"/>
              </a:rPr>
              <a:t>i</a:t>
            </a:r>
            <a:r>
              <a:rPr lang="en-US" sz="2000" dirty="0" smtClean="0">
                <a:latin typeface="Arial"/>
                <a:cs typeface="Arial"/>
              </a:rPr>
              <a:t>, j-1]</a:t>
            </a:r>
          </a:p>
          <a:p>
            <a:r>
              <a:rPr lang="en-US" sz="2000" dirty="0">
                <a:latin typeface="Arial"/>
                <a:cs typeface="Arial"/>
              </a:rPr>
              <a:t>	</a:t>
            </a:r>
            <a:r>
              <a:rPr lang="en-US" sz="2000" dirty="0" smtClean="0">
                <a:latin typeface="Arial"/>
                <a:cs typeface="Arial"/>
              </a:rPr>
              <a:t>		c[</a:t>
            </a:r>
            <a:r>
              <a:rPr lang="en-US" sz="2000" dirty="0" err="1" smtClean="0">
                <a:latin typeface="Arial"/>
                <a:cs typeface="Arial"/>
              </a:rPr>
              <a:t>i</a:t>
            </a:r>
            <a:r>
              <a:rPr lang="en-US" sz="2000" dirty="0" smtClean="0">
                <a:latin typeface="Arial"/>
                <a:cs typeface="Arial"/>
              </a:rPr>
              <a:t>, j] = c[i-1, j]</a:t>
            </a:r>
          </a:p>
          <a:p>
            <a:r>
              <a:rPr lang="en-US" sz="2000" dirty="0">
                <a:latin typeface="Arial"/>
                <a:cs typeface="Arial"/>
              </a:rPr>
              <a:t>	</a:t>
            </a:r>
            <a:r>
              <a:rPr lang="en-US" sz="2000" dirty="0" smtClean="0">
                <a:latin typeface="Arial"/>
                <a:cs typeface="Arial"/>
              </a:rPr>
              <a:t>	else </a:t>
            </a:r>
          </a:p>
          <a:p>
            <a:r>
              <a:rPr lang="en-US" sz="2000" dirty="0">
                <a:latin typeface="Arial"/>
                <a:cs typeface="Arial"/>
              </a:rPr>
              <a:t>	</a:t>
            </a:r>
            <a:r>
              <a:rPr lang="en-US" sz="2000" dirty="0" smtClean="0">
                <a:latin typeface="Arial"/>
                <a:cs typeface="Arial"/>
              </a:rPr>
              <a:t>		c[</a:t>
            </a:r>
            <a:r>
              <a:rPr lang="en-US" sz="2000" dirty="0" err="1" smtClean="0">
                <a:latin typeface="Arial"/>
                <a:cs typeface="Arial"/>
              </a:rPr>
              <a:t>i</a:t>
            </a:r>
            <a:r>
              <a:rPr lang="en-US" sz="2000" dirty="0" smtClean="0">
                <a:latin typeface="Arial"/>
                <a:cs typeface="Arial"/>
              </a:rPr>
              <a:t>, j] = c[</a:t>
            </a:r>
            <a:r>
              <a:rPr lang="en-US" sz="2000" dirty="0" err="1" smtClean="0">
                <a:latin typeface="Arial"/>
                <a:cs typeface="Arial"/>
              </a:rPr>
              <a:t>i</a:t>
            </a:r>
            <a:r>
              <a:rPr lang="en-US" sz="2000" dirty="0" smtClean="0">
                <a:latin typeface="Arial"/>
                <a:cs typeface="Arial"/>
              </a:rPr>
              <a:t>, j-1]</a:t>
            </a:r>
            <a:endParaRPr lang="en-US" sz="2000" dirty="0">
              <a:latin typeface="Arial"/>
              <a:cs typeface="Arial"/>
            </a:endParaRPr>
          </a:p>
        </p:txBody>
      </p:sp>
      <p:grpSp>
        <p:nvGrpSpPr>
          <p:cNvPr id="159" name="Group 158"/>
          <p:cNvGrpSpPr/>
          <p:nvPr/>
        </p:nvGrpSpPr>
        <p:grpSpPr>
          <a:xfrm>
            <a:off x="1183152" y="4526290"/>
            <a:ext cx="1922680" cy="1828800"/>
            <a:chOff x="1183152" y="4720867"/>
            <a:chExt cx="1922680" cy="1828800"/>
          </a:xfrm>
        </p:grpSpPr>
        <p:grpSp>
          <p:nvGrpSpPr>
            <p:cNvPr id="160" name="Group 159"/>
            <p:cNvGrpSpPr>
              <a:grpSpLocks noChangeAspect="1"/>
            </p:cNvGrpSpPr>
            <p:nvPr/>
          </p:nvGrpSpPr>
          <p:grpSpPr>
            <a:xfrm>
              <a:off x="1263239" y="4720867"/>
              <a:ext cx="1828800" cy="1828800"/>
              <a:chOff x="1476210" y="4986309"/>
              <a:chExt cx="1066800" cy="1066800"/>
            </a:xfrm>
          </p:grpSpPr>
          <p:sp>
            <p:nvSpPr>
              <p:cNvPr id="165" name="Rectangle 7"/>
              <p:cNvSpPr>
                <a:spLocks noChangeArrowheads="1"/>
              </p:cNvSpPr>
              <p:nvPr/>
            </p:nvSpPr>
            <p:spPr bwMode="auto">
              <a:xfrm>
                <a:off x="1476210" y="498630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6" name="Rectangle 8"/>
              <p:cNvSpPr>
                <a:spLocks noChangeArrowheads="1"/>
              </p:cNvSpPr>
              <p:nvPr/>
            </p:nvSpPr>
            <p:spPr bwMode="auto">
              <a:xfrm>
                <a:off x="2009610" y="498630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7" name="Rectangle 14"/>
              <p:cNvSpPr>
                <a:spLocks noChangeArrowheads="1"/>
              </p:cNvSpPr>
              <p:nvPr/>
            </p:nvSpPr>
            <p:spPr bwMode="auto">
              <a:xfrm>
                <a:off x="1476210" y="551970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8" name="Rectangle 15"/>
              <p:cNvSpPr>
                <a:spLocks noChangeArrowheads="1"/>
              </p:cNvSpPr>
              <p:nvPr/>
            </p:nvSpPr>
            <p:spPr bwMode="auto">
              <a:xfrm>
                <a:off x="2009610" y="551970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61" name="TextBox 160"/>
            <p:cNvSpPr txBox="1"/>
            <p:nvPr/>
          </p:nvSpPr>
          <p:spPr>
            <a:xfrm>
              <a:off x="2268461" y="5902055"/>
              <a:ext cx="711904" cy="400110"/>
            </a:xfrm>
            <a:prstGeom prst="rect">
              <a:avLst/>
            </a:prstGeom>
            <a:noFill/>
          </p:spPr>
          <p:txBody>
            <a:bodyPr wrap="none" rtlCol="0">
              <a:spAutoFit/>
            </a:bodyPr>
            <a:lstStyle/>
            <a:p>
              <a:pPr algn="ctr"/>
              <a:r>
                <a:rPr lang="en-US" sz="2000" dirty="0" smtClean="0">
                  <a:latin typeface="Arial"/>
                  <a:cs typeface="Arial"/>
                </a:rPr>
                <a:t>c[</a:t>
              </a:r>
              <a:r>
                <a:rPr lang="en-US" sz="2000" dirty="0" err="1" smtClean="0">
                  <a:latin typeface="Arial"/>
                  <a:cs typeface="Arial"/>
                </a:rPr>
                <a:t>i</a:t>
              </a:r>
              <a:r>
                <a:rPr lang="en-US" sz="2000" dirty="0" smtClean="0">
                  <a:latin typeface="Arial"/>
                  <a:cs typeface="Arial"/>
                </a:rPr>
                <a:t>, j]</a:t>
              </a:r>
              <a:endParaRPr lang="en-US" sz="2000" dirty="0">
                <a:latin typeface="Arial"/>
                <a:cs typeface="Arial"/>
              </a:endParaRPr>
            </a:p>
          </p:txBody>
        </p:sp>
        <p:sp>
          <p:nvSpPr>
            <p:cNvPr id="162" name="TextBox 161"/>
            <p:cNvSpPr txBox="1"/>
            <p:nvPr/>
          </p:nvSpPr>
          <p:spPr>
            <a:xfrm>
              <a:off x="1183152" y="4986189"/>
              <a:ext cx="1096750" cy="400110"/>
            </a:xfrm>
            <a:prstGeom prst="rect">
              <a:avLst/>
            </a:prstGeom>
            <a:noFill/>
          </p:spPr>
          <p:txBody>
            <a:bodyPr wrap="none" rtlCol="0">
              <a:spAutoFit/>
            </a:bodyPr>
            <a:lstStyle/>
            <a:p>
              <a:pPr algn="ctr"/>
              <a:r>
                <a:rPr lang="en-US" sz="2000" dirty="0" smtClean="0">
                  <a:latin typeface="Arial"/>
                  <a:cs typeface="Arial"/>
                </a:rPr>
                <a:t>c[i-1,j-1]</a:t>
              </a:r>
              <a:endParaRPr lang="en-US" sz="2000" dirty="0">
                <a:latin typeface="Arial"/>
                <a:cs typeface="Arial"/>
              </a:endParaRPr>
            </a:p>
          </p:txBody>
        </p:sp>
        <p:sp>
          <p:nvSpPr>
            <p:cNvPr id="163" name="TextBox 162"/>
            <p:cNvSpPr txBox="1"/>
            <p:nvPr/>
          </p:nvSpPr>
          <p:spPr>
            <a:xfrm>
              <a:off x="2165876" y="4986189"/>
              <a:ext cx="939956" cy="400110"/>
            </a:xfrm>
            <a:prstGeom prst="rect">
              <a:avLst/>
            </a:prstGeom>
            <a:noFill/>
          </p:spPr>
          <p:txBody>
            <a:bodyPr wrap="none" rtlCol="0">
              <a:spAutoFit/>
            </a:bodyPr>
            <a:lstStyle/>
            <a:p>
              <a:pPr algn="ctr"/>
              <a:r>
                <a:rPr lang="en-US" sz="2000" dirty="0" smtClean="0">
                  <a:latin typeface="Arial"/>
                  <a:cs typeface="Arial"/>
                </a:rPr>
                <a:t>c[i-1, j]</a:t>
              </a:r>
              <a:endParaRPr lang="en-US" sz="2000" dirty="0">
                <a:latin typeface="Arial"/>
                <a:cs typeface="Arial"/>
              </a:endParaRPr>
            </a:p>
          </p:txBody>
        </p:sp>
        <p:sp>
          <p:nvSpPr>
            <p:cNvPr id="164" name="TextBox 163"/>
            <p:cNvSpPr txBox="1"/>
            <p:nvPr/>
          </p:nvSpPr>
          <p:spPr>
            <a:xfrm>
              <a:off x="1249124" y="5919699"/>
              <a:ext cx="939956" cy="400110"/>
            </a:xfrm>
            <a:prstGeom prst="rect">
              <a:avLst/>
            </a:prstGeom>
            <a:noFill/>
          </p:spPr>
          <p:txBody>
            <a:bodyPr wrap="none" rtlCol="0">
              <a:spAutoFit/>
            </a:bodyPr>
            <a:lstStyle/>
            <a:p>
              <a:pPr algn="ctr"/>
              <a:r>
                <a:rPr lang="en-US" sz="2000" dirty="0" smtClean="0">
                  <a:latin typeface="Arial"/>
                  <a:cs typeface="Arial"/>
                </a:rPr>
                <a:t>c[</a:t>
              </a:r>
              <a:r>
                <a:rPr lang="en-US" sz="2000" dirty="0" err="1" smtClean="0">
                  <a:latin typeface="Arial"/>
                  <a:cs typeface="Arial"/>
                </a:rPr>
                <a:t>i</a:t>
              </a:r>
              <a:r>
                <a:rPr lang="en-US" sz="2000" dirty="0" smtClean="0">
                  <a:latin typeface="Arial"/>
                  <a:cs typeface="Arial"/>
                </a:rPr>
                <a:t>, j-1]</a:t>
              </a:r>
              <a:endParaRPr lang="en-US" sz="2000" dirty="0">
                <a:latin typeface="Arial"/>
                <a:cs typeface="Arial"/>
              </a:endParaRPr>
            </a:p>
          </p:txBody>
        </p:sp>
      </p:grpSp>
      <p:sp>
        <p:nvSpPr>
          <p:cNvPr id="4" name="Slide Number Placeholder 3"/>
          <p:cNvSpPr>
            <a:spLocks noGrp="1"/>
          </p:cNvSpPr>
          <p:nvPr>
            <p:ph type="sldNum" sz="quarter" idx="12"/>
          </p:nvPr>
        </p:nvSpPr>
        <p:spPr/>
        <p:txBody>
          <a:bodyPr/>
          <a:lstStyle/>
          <a:p>
            <a:fld id="{708448B6-F1B9-5748-85E5-359D81A0091F}" type="slidenum">
              <a:rPr lang="en-US" smtClean="0"/>
              <a:t>14</a:t>
            </a:fld>
            <a:endParaRPr lang="en-US"/>
          </a:p>
        </p:txBody>
      </p:sp>
    </p:spTree>
    <p:extLst>
      <p:ext uri="{BB962C8B-B14F-4D97-AF65-F5344CB8AC3E}">
        <p14:creationId xmlns:p14="http://schemas.microsoft.com/office/powerpoint/2010/main" val="150070142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26"/>
          <p:cNvSpPr>
            <a:spLocks noGrp="1" noChangeArrowheads="1"/>
          </p:cNvSpPr>
          <p:nvPr>
            <p:ph type="title"/>
          </p:nvPr>
        </p:nvSpPr>
        <p:spPr/>
        <p:txBody>
          <a:bodyPr>
            <a:normAutofit fontScale="90000"/>
          </a:bodyPr>
          <a:lstStyle/>
          <a:p>
            <a:r>
              <a:rPr lang="en-US" altLang="en-US" dirty="0"/>
              <a:t>DP Table </a:t>
            </a:r>
            <a:r>
              <a:rPr lang="en-US" altLang="en-US" dirty="0" smtClean="0"/>
              <a:t>for Length of LCS (cont.)</a:t>
            </a:r>
            <a:endParaRPr lang="en-US" altLang="en-US" dirty="0"/>
          </a:p>
        </p:txBody>
      </p:sp>
      <p:grpSp>
        <p:nvGrpSpPr>
          <p:cNvPr id="6" name="Group 5"/>
          <p:cNvGrpSpPr/>
          <p:nvPr/>
        </p:nvGrpSpPr>
        <p:grpSpPr>
          <a:xfrm>
            <a:off x="4075246" y="1369421"/>
            <a:ext cx="4492558" cy="5005410"/>
            <a:chOff x="3777070" y="1369421"/>
            <a:chExt cx="4492558" cy="5005410"/>
          </a:xfrm>
        </p:grpSpPr>
        <p:sp>
          <p:nvSpPr>
            <p:cNvPr id="3" name="TextBox 2"/>
            <p:cNvSpPr txBox="1"/>
            <p:nvPr/>
          </p:nvSpPr>
          <p:spPr>
            <a:xfrm>
              <a:off x="4327176" y="1369421"/>
              <a:ext cx="3886763" cy="400110"/>
            </a:xfrm>
            <a:prstGeom prst="rect">
              <a:avLst/>
            </a:prstGeom>
            <a:noFill/>
          </p:spPr>
          <p:txBody>
            <a:bodyPr wrap="square" rtlCol="0">
              <a:spAutoFit/>
            </a:bodyPr>
            <a:lstStyle/>
            <a:p>
              <a:r>
                <a:rPr lang="en-US" sz="2000" i="1" dirty="0" smtClean="0">
                  <a:latin typeface="Arial"/>
                  <a:cs typeface="Arial"/>
                </a:rPr>
                <a:t>j</a:t>
              </a:r>
              <a:r>
                <a:rPr lang="en-US" sz="2000" dirty="0" smtClean="0">
                  <a:latin typeface="Arial"/>
                  <a:cs typeface="Arial"/>
                </a:rPr>
                <a:t>   0     1      2     3      4     5      6</a:t>
              </a:r>
              <a:endParaRPr lang="en-US" sz="2000" dirty="0">
                <a:latin typeface="Arial"/>
                <a:cs typeface="Arial"/>
              </a:endParaRPr>
            </a:p>
          </p:txBody>
        </p:sp>
        <p:grpSp>
          <p:nvGrpSpPr>
            <p:cNvPr id="5" name="Group 4"/>
            <p:cNvGrpSpPr/>
            <p:nvPr/>
          </p:nvGrpSpPr>
          <p:grpSpPr>
            <a:xfrm>
              <a:off x="3777070" y="1689437"/>
              <a:ext cx="4492558" cy="4685394"/>
              <a:chOff x="2504567" y="1686359"/>
              <a:chExt cx="4492558" cy="4685394"/>
            </a:xfrm>
          </p:grpSpPr>
          <p:grpSp>
            <p:nvGrpSpPr>
              <p:cNvPr id="2" name="Group 1"/>
              <p:cNvGrpSpPr/>
              <p:nvPr/>
            </p:nvGrpSpPr>
            <p:grpSpPr>
              <a:xfrm>
                <a:off x="2855556" y="1686359"/>
                <a:ext cx="4141569" cy="4685394"/>
                <a:chOff x="2889989" y="1858683"/>
                <a:chExt cx="4141569" cy="4685394"/>
              </a:xfrm>
            </p:grpSpPr>
            <p:sp>
              <p:nvSpPr>
                <p:cNvPr id="70" name="Rectangle 3"/>
                <p:cNvSpPr>
                  <a:spLocks noChangeArrowheads="1"/>
                </p:cNvSpPr>
                <p:nvPr/>
              </p:nvSpPr>
              <p:spPr bwMode="auto">
                <a:xfrm>
                  <a:off x="32860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1" name="Rectangle 4"/>
                <p:cNvSpPr>
                  <a:spLocks noChangeArrowheads="1"/>
                </p:cNvSpPr>
                <p:nvPr/>
              </p:nvSpPr>
              <p:spPr bwMode="auto">
                <a:xfrm>
                  <a:off x="38194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2" name="Rectangle 5"/>
                <p:cNvSpPr>
                  <a:spLocks noChangeArrowheads="1"/>
                </p:cNvSpPr>
                <p:nvPr/>
              </p:nvSpPr>
              <p:spPr bwMode="auto">
                <a:xfrm>
                  <a:off x="43528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3" name="Rectangle 6"/>
                <p:cNvSpPr>
                  <a:spLocks noChangeArrowheads="1"/>
                </p:cNvSpPr>
                <p:nvPr/>
              </p:nvSpPr>
              <p:spPr bwMode="auto">
                <a:xfrm>
                  <a:off x="48862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4" name="Rectangle 7"/>
                <p:cNvSpPr>
                  <a:spLocks noChangeArrowheads="1"/>
                </p:cNvSpPr>
                <p:nvPr/>
              </p:nvSpPr>
              <p:spPr bwMode="auto">
                <a:xfrm>
                  <a:off x="54196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5" name="Rectangle 8"/>
                <p:cNvSpPr>
                  <a:spLocks noChangeArrowheads="1"/>
                </p:cNvSpPr>
                <p:nvPr/>
              </p:nvSpPr>
              <p:spPr bwMode="auto">
                <a:xfrm>
                  <a:off x="59530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6" name="Rectangle 10"/>
                <p:cNvSpPr>
                  <a:spLocks noChangeArrowheads="1"/>
                </p:cNvSpPr>
                <p:nvPr/>
              </p:nvSpPr>
              <p:spPr bwMode="auto">
                <a:xfrm>
                  <a:off x="32860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7" name="Rectangle 11"/>
                <p:cNvSpPr>
                  <a:spLocks noChangeArrowheads="1"/>
                </p:cNvSpPr>
                <p:nvPr/>
              </p:nvSpPr>
              <p:spPr bwMode="auto">
                <a:xfrm>
                  <a:off x="38194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8" name="Rectangle 12"/>
                <p:cNvSpPr>
                  <a:spLocks noChangeArrowheads="1"/>
                </p:cNvSpPr>
                <p:nvPr/>
              </p:nvSpPr>
              <p:spPr bwMode="auto">
                <a:xfrm>
                  <a:off x="43528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 name="Rectangle 13"/>
                <p:cNvSpPr>
                  <a:spLocks noChangeArrowheads="1"/>
                </p:cNvSpPr>
                <p:nvPr/>
              </p:nvSpPr>
              <p:spPr bwMode="auto">
                <a:xfrm>
                  <a:off x="48862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0" name="Rectangle 14"/>
                <p:cNvSpPr>
                  <a:spLocks noChangeArrowheads="1"/>
                </p:cNvSpPr>
                <p:nvPr/>
              </p:nvSpPr>
              <p:spPr bwMode="auto">
                <a:xfrm>
                  <a:off x="54196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 name="Rectangle 15"/>
                <p:cNvSpPr>
                  <a:spLocks noChangeArrowheads="1"/>
                </p:cNvSpPr>
                <p:nvPr/>
              </p:nvSpPr>
              <p:spPr bwMode="auto">
                <a:xfrm>
                  <a:off x="59530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 name="Rectangle 17"/>
                <p:cNvSpPr>
                  <a:spLocks noChangeArrowheads="1"/>
                </p:cNvSpPr>
                <p:nvPr/>
              </p:nvSpPr>
              <p:spPr bwMode="auto">
                <a:xfrm>
                  <a:off x="32860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3" name="Rectangle 18"/>
                <p:cNvSpPr>
                  <a:spLocks noChangeArrowheads="1"/>
                </p:cNvSpPr>
                <p:nvPr/>
              </p:nvSpPr>
              <p:spPr bwMode="auto">
                <a:xfrm>
                  <a:off x="38194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 name="Rectangle 19"/>
                <p:cNvSpPr>
                  <a:spLocks noChangeArrowheads="1"/>
                </p:cNvSpPr>
                <p:nvPr/>
              </p:nvSpPr>
              <p:spPr bwMode="auto">
                <a:xfrm>
                  <a:off x="43528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5" name="Rectangle 20"/>
                <p:cNvSpPr>
                  <a:spLocks noChangeArrowheads="1"/>
                </p:cNvSpPr>
                <p:nvPr/>
              </p:nvSpPr>
              <p:spPr bwMode="auto">
                <a:xfrm>
                  <a:off x="48862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6" name="Rectangle 21"/>
                <p:cNvSpPr>
                  <a:spLocks noChangeArrowheads="1"/>
                </p:cNvSpPr>
                <p:nvPr/>
              </p:nvSpPr>
              <p:spPr bwMode="auto">
                <a:xfrm>
                  <a:off x="54196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7" name="Rectangle 22"/>
                <p:cNvSpPr>
                  <a:spLocks noChangeArrowheads="1"/>
                </p:cNvSpPr>
                <p:nvPr/>
              </p:nvSpPr>
              <p:spPr bwMode="auto">
                <a:xfrm>
                  <a:off x="59530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8" name="Rectangle 24"/>
                <p:cNvSpPr>
                  <a:spLocks noChangeArrowheads="1"/>
                </p:cNvSpPr>
                <p:nvPr/>
              </p:nvSpPr>
              <p:spPr bwMode="auto">
                <a:xfrm>
                  <a:off x="32860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 name="Rectangle 25"/>
                <p:cNvSpPr>
                  <a:spLocks noChangeArrowheads="1"/>
                </p:cNvSpPr>
                <p:nvPr/>
              </p:nvSpPr>
              <p:spPr bwMode="auto">
                <a:xfrm>
                  <a:off x="38194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 name="Rectangle 26"/>
                <p:cNvSpPr>
                  <a:spLocks noChangeArrowheads="1"/>
                </p:cNvSpPr>
                <p:nvPr/>
              </p:nvSpPr>
              <p:spPr bwMode="auto">
                <a:xfrm>
                  <a:off x="43528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 name="Rectangle 27"/>
                <p:cNvSpPr>
                  <a:spLocks noChangeArrowheads="1"/>
                </p:cNvSpPr>
                <p:nvPr/>
              </p:nvSpPr>
              <p:spPr bwMode="auto">
                <a:xfrm>
                  <a:off x="48862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 name="Rectangle 28"/>
                <p:cNvSpPr>
                  <a:spLocks noChangeArrowheads="1"/>
                </p:cNvSpPr>
                <p:nvPr/>
              </p:nvSpPr>
              <p:spPr bwMode="auto">
                <a:xfrm>
                  <a:off x="54196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 name="Rectangle 29"/>
                <p:cNvSpPr>
                  <a:spLocks noChangeArrowheads="1"/>
                </p:cNvSpPr>
                <p:nvPr/>
              </p:nvSpPr>
              <p:spPr bwMode="auto">
                <a:xfrm>
                  <a:off x="59530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4" name="Rectangle 31"/>
                <p:cNvSpPr>
                  <a:spLocks noChangeArrowheads="1"/>
                </p:cNvSpPr>
                <p:nvPr/>
              </p:nvSpPr>
              <p:spPr bwMode="auto">
                <a:xfrm>
                  <a:off x="32860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5" name="Rectangle 32"/>
                <p:cNvSpPr>
                  <a:spLocks noChangeArrowheads="1"/>
                </p:cNvSpPr>
                <p:nvPr/>
              </p:nvSpPr>
              <p:spPr bwMode="auto">
                <a:xfrm>
                  <a:off x="38194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6" name="Rectangle 33"/>
                <p:cNvSpPr>
                  <a:spLocks noChangeArrowheads="1"/>
                </p:cNvSpPr>
                <p:nvPr/>
              </p:nvSpPr>
              <p:spPr bwMode="auto">
                <a:xfrm>
                  <a:off x="43528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7" name="Rectangle 34"/>
                <p:cNvSpPr>
                  <a:spLocks noChangeArrowheads="1"/>
                </p:cNvSpPr>
                <p:nvPr/>
              </p:nvSpPr>
              <p:spPr bwMode="auto">
                <a:xfrm>
                  <a:off x="48862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8" name="Rectangle 35"/>
                <p:cNvSpPr>
                  <a:spLocks noChangeArrowheads="1"/>
                </p:cNvSpPr>
                <p:nvPr/>
              </p:nvSpPr>
              <p:spPr bwMode="auto">
                <a:xfrm>
                  <a:off x="54196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9" name="Rectangle 36"/>
                <p:cNvSpPr>
                  <a:spLocks noChangeArrowheads="1"/>
                </p:cNvSpPr>
                <p:nvPr/>
              </p:nvSpPr>
              <p:spPr bwMode="auto">
                <a:xfrm>
                  <a:off x="59530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0" name="Rectangle 38"/>
                <p:cNvSpPr>
                  <a:spLocks noChangeArrowheads="1"/>
                </p:cNvSpPr>
                <p:nvPr/>
              </p:nvSpPr>
              <p:spPr bwMode="auto">
                <a:xfrm>
                  <a:off x="32860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 name="Rectangle 39"/>
                <p:cNvSpPr>
                  <a:spLocks noChangeArrowheads="1"/>
                </p:cNvSpPr>
                <p:nvPr/>
              </p:nvSpPr>
              <p:spPr bwMode="auto">
                <a:xfrm>
                  <a:off x="38194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 name="Rectangle 40"/>
                <p:cNvSpPr>
                  <a:spLocks noChangeArrowheads="1"/>
                </p:cNvSpPr>
                <p:nvPr/>
              </p:nvSpPr>
              <p:spPr bwMode="auto">
                <a:xfrm>
                  <a:off x="43528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 name="Rectangle 41"/>
                <p:cNvSpPr>
                  <a:spLocks noChangeArrowheads="1"/>
                </p:cNvSpPr>
                <p:nvPr/>
              </p:nvSpPr>
              <p:spPr bwMode="auto">
                <a:xfrm>
                  <a:off x="48862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4" name="Rectangle 42"/>
                <p:cNvSpPr>
                  <a:spLocks noChangeArrowheads="1"/>
                </p:cNvSpPr>
                <p:nvPr/>
              </p:nvSpPr>
              <p:spPr bwMode="auto">
                <a:xfrm>
                  <a:off x="54196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5" name="Rectangle 43"/>
                <p:cNvSpPr>
                  <a:spLocks noChangeArrowheads="1"/>
                </p:cNvSpPr>
                <p:nvPr/>
              </p:nvSpPr>
              <p:spPr bwMode="auto">
                <a:xfrm>
                  <a:off x="59530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6" name="Rectangle 45"/>
                <p:cNvSpPr>
                  <a:spLocks noChangeArrowheads="1"/>
                </p:cNvSpPr>
                <p:nvPr/>
              </p:nvSpPr>
              <p:spPr bwMode="auto">
                <a:xfrm>
                  <a:off x="32860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7" name="Rectangle 46"/>
                <p:cNvSpPr>
                  <a:spLocks noChangeArrowheads="1"/>
                </p:cNvSpPr>
                <p:nvPr/>
              </p:nvSpPr>
              <p:spPr bwMode="auto">
                <a:xfrm>
                  <a:off x="38194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8" name="Rectangle 47"/>
                <p:cNvSpPr>
                  <a:spLocks noChangeArrowheads="1"/>
                </p:cNvSpPr>
                <p:nvPr/>
              </p:nvSpPr>
              <p:spPr bwMode="auto">
                <a:xfrm>
                  <a:off x="43528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9" name="Rectangle 48"/>
                <p:cNvSpPr>
                  <a:spLocks noChangeArrowheads="1"/>
                </p:cNvSpPr>
                <p:nvPr/>
              </p:nvSpPr>
              <p:spPr bwMode="auto">
                <a:xfrm>
                  <a:off x="48862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0" name="Rectangle 49"/>
                <p:cNvSpPr>
                  <a:spLocks noChangeArrowheads="1"/>
                </p:cNvSpPr>
                <p:nvPr/>
              </p:nvSpPr>
              <p:spPr bwMode="auto">
                <a:xfrm>
                  <a:off x="54196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1" name="Rectangle 50"/>
                <p:cNvSpPr>
                  <a:spLocks noChangeArrowheads="1"/>
                </p:cNvSpPr>
                <p:nvPr/>
              </p:nvSpPr>
              <p:spPr bwMode="auto">
                <a:xfrm>
                  <a:off x="59530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 name="Text Box 59"/>
                <p:cNvSpPr txBox="1">
                  <a:spLocks noChangeArrowheads="1"/>
                </p:cNvSpPr>
                <p:nvPr/>
              </p:nvSpPr>
              <p:spPr bwMode="auto">
                <a:xfrm>
                  <a:off x="3286097" y="1858683"/>
                  <a:ext cx="3724095" cy="400110"/>
                </a:xfrm>
                <a:prstGeom prst="rect">
                  <a:avLst/>
                </a:prstGeom>
                <a:noFill/>
                <a:ln>
                  <a:noFill/>
                </a:ln>
                <a:effectLst/>
                <a:extLst>
                  <a:ext uri="{909E8E84-426E-40dd-AFC4-6F175D3DCCD1}">
                    <a14:hiddenFill xmlns:a14="http://schemas.microsoft.com/office/drawing/2010/main">
                      <a:solidFill>
                        <a:schemeClr val="folHlink">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2000" b="1" dirty="0" smtClean="0">
                      <a:latin typeface="Arial"/>
                      <a:cs typeface="Arial"/>
                    </a:rPr>
                    <a:t> Y     </a:t>
                  </a:r>
                  <a:r>
                    <a:rPr lang="en-US" altLang="en-US" sz="2000" b="1" dirty="0" smtClean="0">
                      <a:solidFill>
                        <a:srgbClr val="FF6600"/>
                      </a:solidFill>
                      <a:latin typeface="Arial"/>
                      <a:cs typeface="Arial"/>
                    </a:rPr>
                    <a:t>B</a:t>
                  </a:r>
                  <a:r>
                    <a:rPr lang="en-US" altLang="en-US" sz="2000" b="1" dirty="0" smtClean="0">
                      <a:latin typeface="Arial"/>
                      <a:cs typeface="Arial"/>
                    </a:rPr>
                    <a:t>     </a:t>
                  </a:r>
                  <a:r>
                    <a:rPr lang="en-US" altLang="en-US" sz="2000" b="1" dirty="0" smtClean="0">
                      <a:solidFill>
                        <a:srgbClr val="660066"/>
                      </a:solidFill>
                      <a:latin typeface="Arial"/>
                      <a:cs typeface="Arial"/>
                    </a:rPr>
                    <a:t>D</a:t>
                  </a:r>
                  <a:r>
                    <a:rPr lang="en-US" altLang="en-US" sz="2000" b="1" dirty="0" smtClean="0">
                      <a:latin typeface="Arial"/>
                      <a:cs typeface="Arial"/>
                    </a:rPr>
                    <a:t>     </a:t>
                  </a:r>
                  <a:r>
                    <a:rPr lang="en-US" altLang="en-US" sz="2000" b="1" dirty="0" smtClean="0">
                      <a:solidFill>
                        <a:srgbClr val="008000"/>
                      </a:solidFill>
                      <a:latin typeface="Arial"/>
                      <a:cs typeface="Arial"/>
                    </a:rPr>
                    <a:t>C</a:t>
                  </a:r>
                  <a:r>
                    <a:rPr lang="en-US" altLang="en-US" sz="2000" b="1" dirty="0" smtClean="0">
                      <a:latin typeface="Arial"/>
                      <a:cs typeface="Arial"/>
                    </a:rPr>
                    <a:t>     </a:t>
                  </a:r>
                  <a:r>
                    <a:rPr lang="en-US" altLang="en-US" sz="2000" b="1" dirty="0" smtClean="0">
                      <a:solidFill>
                        <a:srgbClr val="FF0000"/>
                      </a:solidFill>
                      <a:latin typeface="Arial"/>
                      <a:cs typeface="Arial"/>
                    </a:rPr>
                    <a:t>A </a:t>
                  </a:r>
                  <a:r>
                    <a:rPr lang="en-US" altLang="en-US" sz="2000" b="1" dirty="0" smtClean="0">
                      <a:latin typeface="Arial"/>
                      <a:cs typeface="Arial"/>
                    </a:rPr>
                    <a:t>    </a:t>
                  </a:r>
                  <a:r>
                    <a:rPr lang="en-US" altLang="en-US" sz="2000" b="1" dirty="0" smtClean="0">
                      <a:solidFill>
                        <a:srgbClr val="FF6600"/>
                      </a:solidFill>
                      <a:latin typeface="Arial"/>
                      <a:cs typeface="Arial"/>
                    </a:rPr>
                    <a:t>B</a:t>
                  </a:r>
                  <a:r>
                    <a:rPr lang="en-US" altLang="en-US" sz="2000" b="1" dirty="0" smtClean="0">
                      <a:latin typeface="Arial"/>
                      <a:cs typeface="Arial"/>
                    </a:rPr>
                    <a:t>     </a:t>
                  </a:r>
                  <a:r>
                    <a:rPr lang="en-US" altLang="en-US" sz="2000" b="1" dirty="0" smtClean="0">
                      <a:solidFill>
                        <a:srgbClr val="FF0000"/>
                      </a:solidFill>
                      <a:latin typeface="Arial"/>
                      <a:cs typeface="Arial"/>
                    </a:rPr>
                    <a:t>A</a:t>
                  </a:r>
                  <a:endParaRPr lang="en-US" altLang="en-US" sz="2000" b="1" dirty="0">
                    <a:solidFill>
                      <a:srgbClr val="FF0000"/>
                    </a:solidFill>
                    <a:latin typeface="Arial"/>
                    <a:cs typeface="Arial"/>
                  </a:endParaRPr>
                </a:p>
              </p:txBody>
            </p:sp>
            <p:sp>
              <p:nvSpPr>
                <p:cNvPr id="113" name="Text Box 60"/>
                <p:cNvSpPr txBox="1">
                  <a:spLocks noChangeArrowheads="1"/>
                </p:cNvSpPr>
                <p:nvPr/>
              </p:nvSpPr>
              <p:spPr bwMode="auto">
                <a:xfrm>
                  <a:off x="2889989" y="2375412"/>
                  <a:ext cx="381000" cy="4113947"/>
                </a:xfrm>
                <a:prstGeom prst="rect">
                  <a:avLst/>
                </a:prstGeom>
                <a:noFill/>
                <a:ln>
                  <a:noFill/>
                </a:ln>
                <a:effectLst/>
                <a:extLst>
                  <a:ext uri="{909E8E84-426E-40dd-AFC4-6F175D3DCCD1}">
                    <a14:hiddenFill xmlns:a14="http://schemas.microsoft.com/office/drawing/2010/main">
                      <a:solidFill>
                        <a:schemeClr val="folHlink">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120000"/>
                    </a:lnSpc>
                    <a:spcBef>
                      <a:spcPts val="600"/>
                    </a:spcBef>
                    <a:spcAft>
                      <a:spcPts val="600"/>
                    </a:spcAft>
                  </a:pPr>
                  <a:r>
                    <a:rPr lang="en-US" altLang="en-US" sz="2000" b="1" dirty="0" smtClean="0">
                      <a:latin typeface="Arial"/>
                      <a:cs typeface="Arial"/>
                    </a:rPr>
                    <a:t>X</a:t>
                  </a:r>
                </a:p>
                <a:p>
                  <a:pPr algn="ctr">
                    <a:lnSpc>
                      <a:spcPct val="120000"/>
                    </a:lnSpc>
                    <a:spcBef>
                      <a:spcPts val="600"/>
                    </a:spcBef>
                    <a:spcAft>
                      <a:spcPts val="600"/>
                    </a:spcAft>
                  </a:pPr>
                  <a:r>
                    <a:rPr lang="en-US" altLang="en-US" sz="2000" b="1" dirty="0" smtClean="0">
                      <a:solidFill>
                        <a:srgbClr val="FF0000"/>
                      </a:solidFill>
                      <a:latin typeface="Arial"/>
                      <a:cs typeface="Arial"/>
                    </a:rPr>
                    <a:t>A</a:t>
                  </a:r>
                </a:p>
                <a:p>
                  <a:pPr algn="ctr">
                    <a:lnSpc>
                      <a:spcPct val="120000"/>
                    </a:lnSpc>
                    <a:spcBef>
                      <a:spcPts val="600"/>
                    </a:spcBef>
                    <a:spcAft>
                      <a:spcPts val="600"/>
                    </a:spcAft>
                  </a:pPr>
                  <a:r>
                    <a:rPr lang="en-US" altLang="en-US" sz="2000" b="1" dirty="0" smtClean="0">
                      <a:solidFill>
                        <a:srgbClr val="FF6600"/>
                      </a:solidFill>
                      <a:latin typeface="Arial"/>
                      <a:cs typeface="Arial"/>
                    </a:rPr>
                    <a:t>B</a:t>
                  </a:r>
                </a:p>
                <a:p>
                  <a:pPr algn="ctr">
                    <a:lnSpc>
                      <a:spcPct val="120000"/>
                    </a:lnSpc>
                    <a:spcBef>
                      <a:spcPts val="600"/>
                    </a:spcBef>
                    <a:spcAft>
                      <a:spcPts val="600"/>
                    </a:spcAft>
                  </a:pPr>
                  <a:r>
                    <a:rPr lang="en-US" altLang="en-US" sz="2000" b="1" dirty="0" smtClean="0">
                      <a:solidFill>
                        <a:srgbClr val="008000"/>
                      </a:solidFill>
                      <a:latin typeface="Arial"/>
                      <a:cs typeface="Arial"/>
                    </a:rPr>
                    <a:t>C</a:t>
                  </a:r>
                </a:p>
                <a:p>
                  <a:pPr algn="ctr">
                    <a:lnSpc>
                      <a:spcPct val="120000"/>
                    </a:lnSpc>
                    <a:spcBef>
                      <a:spcPts val="600"/>
                    </a:spcBef>
                    <a:spcAft>
                      <a:spcPts val="600"/>
                    </a:spcAft>
                  </a:pPr>
                  <a:r>
                    <a:rPr lang="en-US" altLang="en-US" sz="2000" b="1" dirty="0" smtClean="0">
                      <a:solidFill>
                        <a:srgbClr val="FF6600"/>
                      </a:solidFill>
                      <a:latin typeface="Arial"/>
                      <a:cs typeface="Arial"/>
                    </a:rPr>
                    <a:t>B</a:t>
                  </a:r>
                </a:p>
                <a:p>
                  <a:pPr algn="ctr">
                    <a:lnSpc>
                      <a:spcPct val="120000"/>
                    </a:lnSpc>
                    <a:spcBef>
                      <a:spcPts val="600"/>
                    </a:spcBef>
                    <a:spcAft>
                      <a:spcPts val="600"/>
                    </a:spcAft>
                  </a:pPr>
                  <a:r>
                    <a:rPr lang="en-US" altLang="en-US" sz="2000" b="1" dirty="0" smtClean="0">
                      <a:solidFill>
                        <a:srgbClr val="660066"/>
                      </a:solidFill>
                      <a:latin typeface="Arial"/>
                      <a:cs typeface="Arial"/>
                    </a:rPr>
                    <a:t>D</a:t>
                  </a:r>
                </a:p>
                <a:p>
                  <a:pPr algn="ctr">
                    <a:lnSpc>
                      <a:spcPct val="120000"/>
                    </a:lnSpc>
                    <a:spcBef>
                      <a:spcPts val="600"/>
                    </a:spcBef>
                    <a:spcAft>
                      <a:spcPts val="600"/>
                    </a:spcAft>
                  </a:pPr>
                  <a:r>
                    <a:rPr lang="en-US" altLang="en-US" sz="2000" b="1" dirty="0" smtClean="0">
                      <a:solidFill>
                        <a:srgbClr val="FF0000"/>
                      </a:solidFill>
                      <a:latin typeface="Arial"/>
                      <a:cs typeface="Arial"/>
                    </a:rPr>
                    <a:t>A</a:t>
                  </a:r>
                </a:p>
                <a:p>
                  <a:pPr algn="ctr">
                    <a:lnSpc>
                      <a:spcPct val="120000"/>
                    </a:lnSpc>
                    <a:spcBef>
                      <a:spcPts val="600"/>
                    </a:spcBef>
                    <a:spcAft>
                      <a:spcPts val="600"/>
                    </a:spcAft>
                  </a:pPr>
                  <a:r>
                    <a:rPr lang="en-US" altLang="en-US" sz="2000" b="1" dirty="0" smtClean="0">
                      <a:solidFill>
                        <a:srgbClr val="FF6600"/>
                      </a:solidFill>
                      <a:latin typeface="Arial"/>
                      <a:cs typeface="Arial"/>
                    </a:rPr>
                    <a:t>B</a:t>
                  </a:r>
                  <a:endParaRPr lang="en-US" altLang="en-US" sz="2000" b="1" dirty="0">
                    <a:solidFill>
                      <a:srgbClr val="FF6600"/>
                    </a:solidFill>
                    <a:latin typeface="Arial"/>
                    <a:cs typeface="Arial"/>
                  </a:endParaRPr>
                </a:p>
              </p:txBody>
            </p:sp>
            <p:sp>
              <p:nvSpPr>
                <p:cNvPr id="114" name="Rectangle 8"/>
                <p:cNvSpPr>
                  <a:spLocks noChangeArrowheads="1"/>
                </p:cNvSpPr>
                <p:nvPr/>
              </p:nvSpPr>
              <p:spPr bwMode="auto">
                <a:xfrm>
                  <a:off x="6494491" y="22688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5" name="Rectangle 15"/>
                <p:cNvSpPr>
                  <a:spLocks noChangeArrowheads="1"/>
                </p:cNvSpPr>
                <p:nvPr/>
              </p:nvSpPr>
              <p:spPr bwMode="auto">
                <a:xfrm>
                  <a:off x="6494491" y="28022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6" name="Rectangle 22"/>
                <p:cNvSpPr>
                  <a:spLocks noChangeArrowheads="1"/>
                </p:cNvSpPr>
                <p:nvPr/>
              </p:nvSpPr>
              <p:spPr bwMode="auto">
                <a:xfrm>
                  <a:off x="6494491" y="33356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7" name="Rectangle 29"/>
                <p:cNvSpPr>
                  <a:spLocks noChangeArrowheads="1"/>
                </p:cNvSpPr>
                <p:nvPr/>
              </p:nvSpPr>
              <p:spPr bwMode="auto">
                <a:xfrm>
                  <a:off x="6494491" y="38690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8" name="Rectangle 36"/>
                <p:cNvSpPr>
                  <a:spLocks noChangeArrowheads="1"/>
                </p:cNvSpPr>
                <p:nvPr/>
              </p:nvSpPr>
              <p:spPr bwMode="auto">
                <a:xfrm>
                  <a:off x="6494491" y="44024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9" name="Rectangle 43"/>
                <p:cNvSpPr>
                  <a:spLocks noChangeArrowheads="1"/>
                </p:cNvSpPr>
                <p:nvPr/>
              </p:nvSpPr>
              <p:spPr bwMode="auto">
                <a:xfrm>
                  <a:off x="6494491" y="49358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0" name="Rectangle 50"/>
                <p:cNvSpPr>
                  <a:spLocks noChangeArrowheads="1"/>
                </p:cNvSpPr>
                <p:nvPr/>
              </p:nvSpPr>
              <p:spPr bwMode="auto">
                <a:xfrm>
                  <a:off x="6494491" y="54692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1" name="Rectangle 45"/>
                <p:cNvSpPr>
                  <a:spLocks noChangeArrowheads="1"/>
                </p:cNvSpPr>
                <p:nvPr/>
              </p:nvSpPr>
              <p:spPr bwMode="auto">
                <a:xfrm>
                  <a:off x="32897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2" name="Rectangle 46"/>
                <p:cNvSpPr>
                  <a:spLocks noChangeArrowheads="1"/>
                </p:cNvSpPr>
                <p:nvPr/>
              </p:nvSpPr>
              <p:spPr bwMode="auto">
                <a:xfrm>
                  <a:off x="38231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 name="Rectangle 47"/>
                <p:cNvSpPr>
                  <a:spLocks noChangeArrowheads="1"/>
                </p:cNvSpPr>
                <p:nvPr/>
              </p:nvSpPr>
              <p:spPr bwMode="auto">
                <a:xfrm>
                  <a:off x="43565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 name="Rectangle 48"/>
                <p:cNvSpPr>
                  <a:spLocks noChangeArrowheads="1"/>
                </p:cNvSpPr>
                <p:nvPr/>
              </p:nvSpPr>
              <p:spPr bwMode="auto">
                <a:xfrm>
                  <a:off x="48899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5" name="Rectangle 49"/>
                <p:cNvSpPr>
                  <a:spLocks noChangeArrowheads="1"/>
                </p:cNvSpPr>
                <p:nvPr/>
              </p:nvSpPr>
              <p:spPr bwMode="auto">
                <a:xfrm>
                  <a:off x="54233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6" name="Rectangle 50"/>
                <p:cNvSpPr>
                  <a:spLocks noChangeArrowheads="1"/>
                </p:cNvSpPr>
                <p:nvPr/>
              </p:nvSpPr>
              <p:spPr bwMode="auto">
                <a:xfrm>
                  <a:off x="59567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7" name="Rectangle 50"/>
                <p:cNvSpPr>
                  <a:spLocks noChangeArrowheads="1"/>
                </p:cNvSpPr>
                <p:nvPr/>
              </p:nvSpPr>
              <p:spPr bwMode="auto">
                <a:xfrm>
                  <a:off x="6498158" y="6010677"/>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31" name="Text Box 60"/>
              <p:cNvSpPr txBox="1">
                <a:spLocks noChangeArrowheads="1"/>
              </p:cNvSpPr>
              <p:nvPr/>
            </p:nvSpPr>
            <p:spPr bwMode="auto">
              <a:xfrm>
                <a:off x="2504567" y="1687898"/>
                <a:ext cx="381000" cy="4637167"/>
              </a:xfrm>
              <a:prstGeom prst="rect">
                <a:avLst/>
              </a:prstGeom>
              <a:noFill/>
              <a:ln>
                <a:noFill/>
              </a:ln>
              <a:effectLst/>
              <a:extLst>
                <a:ext uri="{909E8E84-426E-40dd-AFC4-6F175D3DCCD1}">
                  <a14:hiddenFill xmlns:a14="http://schemas.microsoft.com/office/drawing/2010/main">
                    <a:solidFill>
                      <a:schemeClr val="folHlink">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120000"/>
                  </a:lnSpc>
                  <a:spcBef>
                    <a:spcPts val="600"/>
                  </a:spcBef>
                  <a:spcAft>
                    <a:spcPts val="600"/>
                  </a:spcAft>
                </a:pPr>
                <a:r>
                  <a:rPr lang="en-US" altLang="en-US" sz="2000" i="1" dirty="0">
                    <a:latin typeface="Arial"/>
                    <a:cs typeface="Arial"/>
                  </a:rPr>
                  <a:t>i</a:t>
                </a:r>
                <a:endParaRPr lang="en-US" altLang="en-US" sz="2000" i="1" dirty="0" smtClean="0">
                  <a:latin typeface="Arial"/>
                  <a:cs typeface="Arial"/>
                </a:endParaRPr>
              </a:p>
              <a:p>
                <a:pPr algn="ctr">
                  <a:lnSpc>
                    <a:spcPct val="120000"/>
                  </a:lnSpc>
                  <a:spcBef>
                    <a:spcPts val="600"/>
                  </a:spcBef>
                  <a:spcAft>
                    <a:spcPts val="600"/>
                  </a:spcAft>
                </a:pPr>
                <a:r>
                  <a:rPr lang="en-US" altLang="en-US" sz="2000" dirty="0">
                    <a:latin typeface="Arial"/>
                    <a:cs typeface="Arial"/>
                  </a:rPr>
                  <a:t>0</a:t>
                </a:r>
                <a:endParaRPr lang="en-US" altLang="en-US" sz="2000" dirty="0" smtClean="0">
                  <a:latin typeface="Arial"/>
                  <a:cs typeface="Arial"/>
                </a:endParaRPr>
              </a:p>
              <a:p>
                <a:pPr algn="ctr">
                  <a:lnSpc>
                    <a:spcPct val="120000"/>
                  </a:lnSpc>
                  <a:spcBef>
                    <a:spcPts val="600"/>
                  </a:spcBef>
                  <a:spcAft>
                    <a:spcPts val="600"/>
                  </a:spcAft>
                </a:pPr>
                <a:r>
                  <a:rPr lang="en-US" altLang="en-US" sz="2000" dirty="0">
                    <a:latin typeface="Arial"/>
                    <a:cs typeface="Arial"/>
                  </a:rPr>
                  <a:t>1</a:t>
                </a:r>
                <a:endParaRPr lang="en-US" altLang="en-US" sz="2000" dirty="0" smtClean="0">
                  <a:latin typeface="Arial"/>
                  <a:cs typeface="Arial"/>
                </a:endParaRPr>
              </a:p>
              <a:p>
                <a:pPr algn="ctr">
                  <a:lnSpc>
                    <a:spcPct val="120000"/>
                  </a:lnSpc>
                  <a:spcBef>
                    <a:spcPts val="600"/>
                  </a:spcBef>
                  <a:spcAft>
                    <a:spcPts val="600"/>
                  </a:spcAft>
                </a:pPr>
                <a:r>
                  <a:rPr lang="en-US" altLang="en-US" sz="2000" dirty="0">
                    <a:latin typeface="Arial"/>
                    <a:cs typeface="Arial"/>
                  </a:rPr>
                  <a:t>2</a:t>
                </a:r>
                <a:endParaRPr lang="en-US" altLang="en-US" sz="2000" dirty="0" smtClean="0">
                  <a:latin typeface="Arial"/>
                  <a:cs typeface="Arial"/>
                </a:endParaRPr>
              </a:p>
              <a:p>
                <a:pPr algn="ctr">
                  <a:lnSpc>
                    <a:spcPct val="120000"/>
                  </a:lnSpc>
                  <a:spcBef>
                    <a:spcPts val="600"/>
                  </a:spcBef>
                  <a:spcAft>
                    <a:spcPts val="600"/>
                  </a:spcAft>
                </a:pPr>
                <a:r>
                  <a:rPr lang="en-US" altLang="en-US" sz="2000" dirty="0">
                    <a:latin typeface="Arial"/>
                    <a:cs typeface="Arial"/>
                  </a:rPr>
                  <a:t>3</a:t>
                </a:r>
                <a:endParaRPr lang="en-US" altLang="en-US" sz="2000" dirty="0" smtClean="0">
                  <a:latin typeface="Arial"/>
                  <a:cs typeface="Arial"/>
                </a:endParaRPr>
              </a:p>
              <a:p>
                <a:pPr algn="ctr">
                  <a:lnSpc>
                    <a:spcPct val="120000"/>
                  </a:lnSpc>
                  <a:spcBef>
                    <a:spcPts val="600"/>
                  </a:spcBef>
                  <a:spcAft>
                    <a:spcPts val="600"/>
                  </a:spcAft>
                </a:pPr>
                <a:r>
                  <a:rPr lang="en-US" altLang="en-US" sz="2000" dirty="0">
                    <a:latin typeface="Arial"/>
                    <a:cs typeface="Arial"/>
                  </a:rPr>
                  <a:t>4</a:t>
                </a:r>
                <a:endParaRPr lang="en-US" altLang="en-US" sz="2000" dirty="0" smtClean="0">
                  <a:latin typeface="Arial"/>
                  <a:cs typeface="Arial"/>
                </a:endParaRPr>
              </a:p>
              <a:p>
                <a:pPr algn="ctr">
                  <a:lnSpc>
                    <a:spcPct val="120000"/>
                  </a:lnSpc>
                  <a:spcBef>
                    <a:spcPts val="600"/>
                  </a:spcBef>
                  <a:spcAft>
                    <a:spcPts val="600"/>
                  </a:spcAft>
                </a:pPr>
                <a:r>
                  <a:rPr lang="en-US" altLang="en-US" sz="2000" dirty="0">
                    <a:latin typeface="Arial"/>
                    <a:cs typeface="Arial"/>
                  </a:rPr>
                  <a:t>5</a:t>
                </a:r>
                <a:endParaRPr lang="en-US" altLang="en-US" sz="2000" dirty="0" smtClean="0">
                  <a:latin typeface="Arial"/>
                  <a:cs typeface="Arial"/>
                </a:endParaRPr>
              </a:p>
              <a:p>
                <a:pPr algn="ctr">
                  <a:lnSpc>
                    <a:spcPct val="120000"/>
                  </a:lnSpc>
                  <a:spcBef>
                    <a:spcPts val="600"/>
                  </a:spcBef>
                  <a:spcAft>
                    <a:spcPts val="600"/>
                  </a:spcAft>
                </a:pPr>
                <a:r>
                  <a:rPr lang="en-US" altLang="en-US" sz="2000" dirty="0" smtClean="0">
                    <a:latin typeface="Arial"/>
                    <a:cs typeface="Arial"/>
                  </a:rPr>
                  <a:t>6</a:t>
                </a:r>
              </a:p>
              <a:p>
                <a:pPr algn="ctr">
                  <a:lnSpc>
                    <a:spcPct val="120000"/>
                  </a:lnSpc>
                  <a:spcBef>
                    <a:spcPts val="600"/>
                  </a:spcBef>
                  <a:spcAft>
                    <a:spcPts val="600"/>
                  </a:spcAft>
                </a:pPr>
                <a:r>
                  <a:rPr lang="en-US" altLang="en-US" sz="2000" dirty="0">
                    <a:latin typeface="Arial"/>
                    <a:cs typeface="Arial"/>
                  </a:rPr>
                  <a:t>7</a:t>
                </a:r>
              </a:p>
            </p:txBody>
          </p:sp>
        </p:grpSp>
      </p:grpSp>
      <p:sp>
        <p:nvSpPr>
          <p:cNvPr id="8" name="TextBox 7"/>
          <p:cNvSpPr txBox="1"/>
          <p:nvPr/>
        </p:nvSpPr>
        <p:spPr>
          <a:xfrm>
            <a:off x="4826009" y="2171840"/>
            <a:ext cx="3738127" cy="400110"/>
          </a:xfrm>
          <a:prstGeom prst="rect">
            <a:avLst/>
          </a:prstGeom>
          <a:noFill/>
        </p:spPr>
        <p:txBody>
          <a:bodyPr wrap="square" rtlCol="0">
            <a:spAutoFit/>
          </a:bodyPr>
          <a:lstStyle/>
          <a:p>
            <a:r>
              <a:rPr lang="en-US" sz="2000" b="1" dirty="0">
                <a:solidFill>
                  <a:srgbClr val="0000FF"/>
                </a:solidFill>
                <a:latin typeface="Arial"/>
                <a:cs typeface="Arial"/>
              </a:rPr>
              <a:t> </a:t>
            </a:r>
            <a:r>
              <a:rPr lang="en-US" sz="2000" b="1" dirty="0" smtClean="0">
                <a:solidFill>
                  <a:srgbClr val="0000FF"/>
                </a:solidFill>
                <a:latin typeface="Arial"/>
                <a:cs typeface="Arial"/>
              </a:rPr>
              <a:t>0      0      0     0      0     0      0</a:t>
            </a:r>
            <a:endParaRPr lang="en-US" b="1" dirty="0">
              <a:solidFill>
                <a:srgbClr val="0000FF"/>
              </a:solidFill>
              <a:latin typeface="Arial"/>
              <a:cs typeface="Arial"/>
            </a:endParaRPr>
          </a:p>
        </p:txBody>
      </p:sp>
      <p:sp>
        <p:nvSpPr>
          <p:cNvPr id="69" name="TextBox 68"/>
          <p:cNvSpPr txBox="1"/>
          <p:nvPr/>
        </p:nvSpPr>
        <p:spPr>
          <a:xfrm>
            <a:off x="4834004" y="2723313"/>
            <a:ext cx="3733800" cy="400110"/>
          </a:xfrm>
          <a:prstGeom prst="rect">
            <a:avLst/>
          </a:prstGeom>
          <a:noFill/>
        </p:spPr>
        <p:txBody>
          <a:bodyPr wrap="square" rtlCol="0">
            <a:spAutoFit/>
          </a:bodyPr>
          <a:lstStyle/>
          <a:p>
            <a:r>
              <a:rPr lang="en-US" sz="2000" b="1" dirty="0" smtClean="0">
                <a:solidFill>
                  <a:srgbClr val="0000FF"/>
                </a:solidFill>
                <a:latin typeface="Arial"/>
                <a:cs typeface="Arial"/>
              </a:rPr>
              <a:t> 0      0      0     0      </a:t>
            </a:r>
            <a:r>
              <a:rPr lang="en-US" sz="2000" b="1" dirty="0" smtClean="0">
                <a:solidFill>
                  <a:srgbClr val="FF0000"/>
                </a:solidFill>
                <a:latin typeface="Arial"/>
                <a:cs typeface="Arial"/>
              </a:rPr>
              <a:t>1</a:t>
            </a:r>
            <a:r>
              <a:rPr lang="en-US" sz="2000" b="1" dirty="0" smtClean="0">
                <a:solidFill>
                  <a:srgbClr val="0000FF"/>
                </a:solidFill>
                <a:latin typeface="Arial"/>
                <a:cs typeface="Arial"/>
              </a:rPr>
              <a:t>     1      </a:t>
            </a:r>
            <a:r>
              <a:rPr lang="en-US" sz="2000" b="1" dirty="0" smtClean="0">
                <a:solidFill>
                  <a:srgbClr val="FF0000"/>
                </a:solidFill>
                <a:latin typeface="Arial"/>
                <a:cs typeface="Arial"/>
              </a:rPr>
              <a:t>1</a:t>
            </a:r>
            <a:r>
              <a:rPr lang="en-US" sz="2000" b="1" dirty="0" smtClean="0">
                <a:solidFill>
                  <a:srgbClr val="0000FF"/>
                </a:solidFill>
                <a:latin typeface="Arial"/>
                <a:cs typeface="Arial"/>
              </a:rPr>
              <a:t>      </a:t>
            </a:r>
          </a:p>
        </p:txBody>
      </p:sp>
      <p:sp>
        <p:nvSpPr>
          <p:cNvPr id="128" name="TextBox 127"/>
          <p:cNvSpPr txBox="1"/>
          <p:nvPr/>
        </p:nvSpPr>
        <p:spPr>
          <a:xfrm>
            <a:off x="4834004" y="3252939"/>
            <a:ext cx="3733800" cy="400110"/>
          </a:xfrm>
          <a:prstGeom prst="rect">
            <a:avLst/>
          </a:prstGeom>
          <a:noFill/>
        </p:spPr>
        <p:txBody>
          <a:bodyPr wrap="square" rtlCol="0">
            <a:spAutoFit/>
          </a:bodyPr>
          <a:lstStyle/>
          <a:p>
            <a:r>
              <a:rPr lang="en-US" sz="2000" b="1" dirty="0" smtClean="0">
                <a:solidFill>
                  <a:srgbClr val="0000FF"/>
                </a:solidFill>
                <a:latin typeface="Arial"/>
                <a:cs typeface="Arial"/>
              </a:rPr>
              <a:t> 0      </a:t>
            </a:r>
            <a:r>
              <a:rPr lang="en-US" sz="2000" b="1" dirty="0" smtClean="0">
                <a:solidFill>
                  <a:srgbClr val="FF6600"/>
                </a:solidFill>
                <a:latin typeface="Arial"/>
                <a:cs typeface="Arial"/>
              </a:rPr>
              <a:t>1</a:t>
            </a:r>
            <a:r>
              <a:rPr lang="en-US" sz="2000" b="1" dirty="0" smtClean="0">
                <a:solidFill>
                  <a:srgbClr val="0000FF"/>
                </a:solidFill>
                <a:latin typeface="Arial"/>
                <a:cs typeface="Arial"/>
              </a:rPr>
              <a:t>      1     1      1     </a:t>
            </a:r>
            <a:r>
              <a:rPr lang="en-US" sz="2000" b="1" dirty="0" smtClean="0">
                <a:solidFill>
                  <a:srgbClr val="FF6600"/>
                </a:solidFill>
                <a:latin typeface="Arial"/>
                <a:cs typeface="Arial"/>
              </a:rPr>
              <a:t>2</a:t>
            </a:r>
            <a:r>
              <a:rPr lang="en-US" sz="2000" b="1" dirty="0" smtClean="0">
                <a:solidFill>
                  <a:srgbClr val="0000FF"/>
                </a:solidFill>
                <a:latin typeface="Arial"/>
                <a:cs typeface="Arial"/>
              </a:rPr>
              <a:t>      2     </a:t>
            </a:r>
          </a:p>
        </p:txBody>
      </p:sp>
      <p:sp>
        <p:nvSpPr>
          <p:cNvPr id="129" name="TextBox 128"/>
          <p:cNvSpPr txBox="1"/>
          <p:nvPr/>
        </p:nvSpPr>
        <p:spPr>
          <a:xfrm>
            <a:off x="4834004" y="3785319"/>
            <a:ext cx="3733800" cy="400110"/>
          </a:xfrm>
          <a:prstGeom prst="rect">
            <a:avLst/>
          </a:prstGeom>
          <a:noFill/>
        </p:spPr>
        <p:txBody>
          <a:bodyPr wrap="square" rtlCol="0">
            <a:spAutoFit/>
          </a:bodyPr>
          <a:lstStyle/>
          <a:p>
            <a:r>
              <a:rPr lang="en-US" sz="2000" dirty="0" smtClean="0">
                <a:latin typeface="Arial"/>
                <a:cs typeface="Arial"/>
              </a:rPr>
              <a:t> </a:t>
            </a:r>
            <a:r>
              <a:rPr lang="en-US" sz="2000" b="1" dirty="0" smtClean="0">
                <a:solidFill>
                  <a:srgbClr val="0000FF"/>
                </a:solidFill>
                <a:latin typeface="Arial"/>
                <a:cs typeface="Arial"/>
              </a:rPr>
              <a:t>0      1      1     </a:t>
            </a:r>
            <a:r>
              <a:rPr lang="en-US" sz="2000" b="1" dirty="0" smtClean="0">
                <a:solidFill>
                  <a:srgbClr val="008000"/>
                </a:solidFill>
                <a:latin typeface="Arial"/>
                <a:cs typeface="Arial"/>
              </a:rPr>
              <a:t>2</a:t>
            </a:r>
            <a:r>
              <a:rPr lang="en-US" sz="2000" b="1" dirty="0" smtClean="0">
                <a:solidFill>
                  <a:srgbClr val="0000FF"/>
                </a:solidFill>
                <a:latin typeface="Arial"/>
                <a:cs typeface="Arial"/>
              </a:rPr>
              <a:t>      2     2      2</a:t>
            </a:r>
          </a:p>
        </p:txBody>
      </p:sp>
      <p:sp>
        <p:nvSpPr>
          <p:cNvPr id="130" name="TextBox 129"/>
          <p:cNvSpPr txBox="1"/>
          <p:nvPr/>
        </p:nvSpPr>
        <p:spPr>
          <a:xfrm>
            <a:off x="4834004" y="4320757"/>
            <a:ext cx="3733800" cy="400110"/>
          </a:xfrm>
          <a:prstGeom prst="rect">
            <a:avLst/>
          </a:prstGeom>
          <a:noFill/>
        </p:spPr>
        <p:txBody>
          <a:bodyPr wrap="square" rtlCol="0">
            <a:spAutoFit/>
          </a:bodyPr>
          <a:lstStyle/>
          <a:p>
            <a:r>
              <a:rPr lang="en-US" sz="2000" dirty="0" smtClean="0">
                <a:latin typeface="Arial"/>
                <a:cs typeface="Arial"/>
              </a:rPr>
              <a:t> </a:t>
            </a:r>
            <a:r>
              <a:rPr lang="en-US" sz="2000" b="1" dirty="0" smtClean="0">
                <a:solidFill>
                  <a:srgbClr val="0000FF"/>
                </a:solidFill>
                <a:latin typeface="Arial"/>
                <a:cs typeface="Arial"/>
              </a:rPr>
              <a:t>0      </a:t>
            </a:r>
            <a:r>
              <a:rPr lang="en-US" sz="2000" b="1" dirty="0" smtClean="0">
                <a:solidFill>
                  <a:srgbClr val="FF6600"/>
                </a:solidFill>
                <a:latin typeface="Arial"/>
                <a:cs typeface="Arial"/>
              </a:rPr>
              <a:t>1</a:t>
            </a:r>
            <a:r>
              <a:rPr lang="en-US" sz="2000" b="1" dirty="0" smtClean="0">
                <a:solidFill>
                  <a:srgbClr val="0000FF"/>
                </a:solidFill>
                <a:latin typeface="Arial"/>
                <a:cs typeface="Arial"/>
              </a:rPr>
              <a:t>      1     2      2     </a:t>
            </a:r>
            <a:r>
              <a:rPr lang="en-US" sz="2000" b="1" dirty="0" smtClean="0">
                <a:solidFill>
                  <a:srgbClr val="FF6600"/>
                </a:solidFill>
                <a:latin typeface="Arial"/>
                <a:cs typeface="Arial"/>
              </a:rPr>
              <a:t>3</a:t>
            </a:r>
            <a:r>
              <a:rPr lang="en-US" sz="2000" b="1" dirty="0" smtClean="0">
                <a:solidFill>
                  <a:srgbClr val="0000FF"/>
                </a:solidFill>
                <a:latin typeface="Arial"/>
                <a:cs typeface="Arial"/>
              </a:rPr>
              <a:t>      3</a:t>
            </a:r>
          </a:p>
        </p:txBody>
      </p:sp>
      <p:sp>
        <p:nvSpPr>
          <p:cNvPr id="132" name="TextBox 131"/>
          <p:cNvSpPr txBox="1"/>
          <p:nvPr/>
        </p:nvSpPr>
        <p:spPr>
          <a:xfrm>
            <a:off x="4834004" y="4858171"/>
            <a:ext cx="3733800" cy="400110"/>
          </a:xfrm>
          <a:prstGeom prst="rect">
            <a:avLst/>
          </a:prstGeom>
          <a:noFill/>
        </p:spPr>
        <p:txBody>
          <a:bodyPr wrap="square" rtlCol="0">
            <a:spAutoFit/>
          </a:bodyPr>
          <a:lstStyle/>
          <a:p>
            <a:r>
              <a:rPr lang="en-US" sz="2000" dirty="0" smtClean="0">
                <a:latin typeface="Arial"/>
                <a:cs typeface="Arial"/>
              </a:rPr>
              <a:t> </a:t>
            </a:r>
            <a:r>
              <a:rPr lang="en-US" sz="2000" b="1" dirty="0" smtClean="0">
                <a:solidFill>
                  <a:srgbClr val="0000FF"/>
                </a:solidFill>
                <a:latin typeface="Arial"/>
                <a:cs typeface="Arial"/>
              </a:rPr>
              <a:t>0      1      </a:t>
            </a:r>
            <a:r>
              <a:rPr lang="en-US" sz="2000" b="1" dirty="0" smtClean="0">
                <a:solidFill>
                  <a:srgbClr val="660066"/>
                </a:solidFill>
                <a:latin typeface="Arial"/>
                <a:cs typeface="Arial"/>
              </a:rPr>
              <a:t>2</a:t>
            </a:r>
            <a:r>
              <a:rPr lang="en-US" sz="2000" b="1" dirty="0" smtClean="0">
                <a:solidFill>
                  <a:srgbClr val="0000FF"/>
                </a:solidFill>
                <a:latin typeface="Arial"/>
                <a:cs typeface="Arial"/>
              </a:rPr>
              <a:t>     2      2     3      3</a:t>
            </a:r>
          </a:p>
        </p:txBody>
      </p:sp>
      <p:sp>
        <p:nvSpPr>
          <p:cNvPr id="133" name="TextBox 132"/>
          <p:cNvSpPr txBox="1"/>
          <p:nvPr/>
        </p:nvSpPr>
        <p:spPr>
          <a:xfrm>
            <a:off x="4834004" y="5386299"/>
            <a:ext cx="3733800" cy="400110"/>
          </a:xfrm>
          <a:prstGeom prst="rect">
            <a:avLst/>
          </a:prstGeom>
          <a:noFill/>
        </p:spPr>
        <p:txBody>
          <a:bodyPr wrap="square" rtlCol="0">
            <a:spAutoFit/>
          </a:bodyPr>
          <a:lstStyle/>
          <a:p>
            <a:r>
              <a:rPr lang="en-US" sz="2000" dirty="0" smtClean="0">
                <a:latin typeface="Arial"/>
                <a:cs typeface="Arial"/>
              </a:rPr>
              <a:t> </a:t>
            </a:r>
            <a:r>
              <a:rPr lang="en-US" sz="2000" b="1" dirty="0" smtClean="0">
                <a:solidFill>
                  <a:srgbClr val="0000FF"/>
                </a:solidFill>
                <a:latin typeface="Arial"/>
                <a:cs typeface="Arial"/>
              </a:rPr>
              <a:t>0</a:t>
            </a:r>
            <a:endParaRPr lang="en-US" sz="2000" b="1" dirty="0" smtClean="0">
              <a:solidFill>
                <a:srgbClr val="FF0000"/>
              </a:solidFill>
              <a:latin typeface="Arial"/>
              <a:cs typeface="Arial"/>
            </a:endParaRPr>
          </a:p>
        </p:txBody>
      </p:sp>
      <p:sp>
        <p:nvSpPr>
          <p:cNvPr id="134" name="TextBox 133"/>
          <p:cNvSpPr txBox="1"/>
          <p:nvPr/>
        </p:nvSpPr>
        <p:spPr>
          <a:xfrm>
            <a:off x="4833675" y="5919699"/>
            <a:ext cx="3733800" cy="400110"/>
          </a:xfrm>
          <a:prstGeom prst="rect">
            <a:avLst/>
          </a:prstGeom>
          <a:noFill/>
        </p:spPr>
        <p:txBody>
          <a:bodyPr wrap="square" rtlCol="0">
            <a:spAutoFit/>
          </a:bodyPr>
          <a:lstStyle/>
          <a:p>
            <a:r>
              <a:rPr lang="en-US" sz="2000" b="1" dirty="0" smtClean="0">
                <a:solidFill>
                  <a:srgbClr val="0000FF"/>
                </a:solidFill>
                <a:latin typeface="Arial"/>
                <a:cs typeface="Arial"/>
              </a:rPr>
              <a:t> 0</a:t>
            </a:r>
          </a:p>
        </p:txBody>
      </p:sp>
      <p:cxnSp>
        <p:nvCxnSpPr>
          <p:cNvPr id="9" name="Straight Arrow Connector 8"/>
          <p:cNvCxnSpPr/>
          <p:nvPr/>
        </p:nvCxnSpPr>
        <p:spPr>
          <a:xfrm>
            <a:off x="5617396" y="2533658"/>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6181662" y="2523579"/>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6685054" y="2518727"/>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6799461" y="2495843"/>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7371498" y="2945639"/>
            <a:ext cx="27090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7841527" y="2488377"/>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5197409" y="3044661"/>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5757356" y="3464181"/>
            <a:ext cx="27090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6309971" y="3464181"/>
            <a:ext cx="27090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7260760" y="3068586"/>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7328358" y="3045702"/>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7921832" y="3464181"/>
            <a:ext cx="27090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5632507" y="3613833"/>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6196773" y="3603754"/>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6267876" y="3574407"/>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6835597" y="4005607"/>
            <a:ext cx="27090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0" name="Straight Arrow Connector 149"/>
          <p:cNvCxnSpPr/>
          <p:nvPr/>
        </p:nvCxnSpPr>
        <p:spPr>
          <a:xfrm>
            <a:off x="7371498" y="3995101"/>
            <a:ext cx="27090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a:off x="7929578" y="4005607"/>
            <a:ext cx="27090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6196773" y="4129449"/>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6680954" y="4135386"/>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7249319" y="4139528"/>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5197409" y="4082058"/>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7339799" y="4101713"/>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58" name="TextBox 157"/>
          <p:cNvSpPr txBox="1"/>
          <p:nvPr/>
        </p:nvSpPr>
        <p:spPr>
          <a:xfrm>
            <a:off x="205936" y="1626918"/>
            <a:ext cx="3736219" cy="2554545"/>
          </a:xfrm>
          <a:prstGeom prst="rect">
            <a:avLst/>
          </a:prstGeom>
          <a:noFill/>
        </p:spPr>
        <p:txBody>
          <a:bodyPr wrap="none" rtlCol="0">
            <a:spAutoFit/>
          </a:bodyPr>
          <a:lstStyle/>
          <a:p>
            <a:r>
              <a:rPr lang="en-US" sz="2000" dirty="0">
                <a:latin typeface="Arial"/>
                <a:cs typeface="Arial"/>
              </a:rPr>
              <a:t>f</a:t>
            </a:r>
            <a:r>
              <a:rPr lang="en-US" sz="2000" dirty="0" smtClean="0">
                <a:latin typeface="Arial"/>
                <a:cs typeface="Arial"/>
              </a:rPr>
              <a:t>or </a:t>
            </a:r>
            <a:r>
              <a:rPr lang="en-US" sz="2000" dirty="0">
                <a:latin typeface="Arial"/>
                <a:cs typeface="Arial"/>
              </a:rPr>
              <a:t>i</a:t>
            </a:r>
            <a:r>
              <a:rPr lang="en-US" sz="2000" dirty="0" smtClean="0">
                <a:latin typeface="Arial"/>
                <a:cs typeface="Arial"/>
              </a:rPr>
              <a:t> = 1 to m</a:t>
            </a:r>
          </a:p>
          <a:p>
            <a:r>
              <a:rPr lang="en-US" sz="2000" dirty="0">
                <a:latin typeface="Arial"/>
                <a:cs typeface="Arial"/>
              </a:rPr>
              <a:t>	</a:t>
            </a:r>
            <a:r>
              <a:rPr lang="en-US" sz="2000" dirty="0" smtClean="0">
                <a:latin typeface="Arial"/>
                <a:cs typeface="Arial"/>
              </a:rPr>
              <a:t>for j =1 to n</a:t>
            </a:r>
          </a:p>
          <a:p>
            <a:r>
              <a:rPr lang="en-US" sz="2000" dirty="0">
                <a:latin typeface="Arial"/>
                <a:cs typeface="Arial"/>
              </a:rPr>
              <a:t>	</a:t>
            </a:r>
            <a:r>
              <a:rPr lang="en-US" sz="2000" dirty="0" smtClean="0">
                <a:latin typeface="Arial"/>
                <a:cs typeface="Arial"/>
              </a:rPr>
              <a:t>	if x[</a:t>
            </a:r>
            <a:r>
              <a:rPr lang="en-US" sz="2000" dirty="0" err="1" smtClean="0">
                <a:latin typeface="Arial"/>
                <a:cs typeface="Arial"/>
              </a:rPr>
              <a:t>i</a:t>
            </a:r>
            <a:r>
              <a:rPr lang="en-US" sz="2000" dirty="0" smtClean="0">
                <a:latin typeface="Arial"/>
                <a:cs typeface="Arial"/>
              </a:rPr>
              <a:t>] == y[j]</a:t>
            </a:r>
          </a:p>
          <a:p>
            <a:r>
              <a:rPr lang="en-US" sz="2000" dirty="0">
                <a:latin typeface="Arial"/>
                <a:cs typeface="Arial"/>
              </a:rPr>
              <a:t>	</a:t>
            </a:r>
            <a:r>
              <a:rPr lang="en-US" sz="2000" dirty="0" smtClean="0">
                <a:latin typeface="Arial"/>
                <a:cs typeface="Arial"/>
              </a:rPr>
              <a:t>		c[</a:t>
            </a:r>
            <a:r>
              <a:rPr lang="en-US" sz="2000" dirty="0" err="1">
                <a:latin typeface="Arial"/>
                <a:cs typeface="Arial"/>
              </a:rPr>
              <a:t>i</a:t>
            </a:r>
            <a:r>
              <a:rPr lang="en-US" sz="2000" dirty="0" smtClean="0">
                <a:latin typeface="Arial"/>
                <a:cs typeface="Arial"/>
              </a:rPr>
              <a:t>, j] = c[i-1, j-1] +1</a:t>
            </a:r>
          </a:p>
          <a:p>
            <a:r>
              <a:rPr lang="en-US" sz="2000" dirty="0">
                <a:latin typeface="Arial"/>
                <a:cs typeface="Arial"/>
              </a:rPr>
              <a:t>	</a:t>
            </a:r>
            <a:r>
              <a:rPr lang="en-US" sz="2000" dirty="0" smtClean="0">
                <a:latin typeface="Arial"/>
                <a:cs typeface="Arial"/>
              </a:rPr>
              <a:t>	else if c [i-1, j] ≥ c[</a:t>
            </a:r>
            <a:r>
              <a:rPr lang="en-US" sz="2000" dirty="0" err="1" smtClean="0">
                <a:latin typeface="Arial"/>
                <a:cs typeface="Arial"/>
              </a:rPr>
              <a:t>i</a:t>
            </a:r>
            <a:r>
              <a:rPr lang="en-US" sz="2000" dirty="0" smtClean="0">
                <a:latin typeface="Arial"/>
                <a:cs typeface="Arial"/>
              </a:rPr>
              <a:t>, j-1]</a:t>
            </a:r>
          </a:p>
          <a:p>
            <a:r>
              <a:rPr lang="en-US" sz="2000" dirty="0">
                <a:latin typeface="Arial"/>
                <a:cs typeface="Arial"/>
              </a:rPr>
              <a:t>	</a:t>
            </a:r>
            <a:r>
              <a:rPr lang="en-US" sz="2000" dirty="0" smtClean="0">
                <a:latin typeface="Arial"/>
                <a:cs typeface="Arial"/>
              </a:rPr>
              <a:t>		c[</a:t>
            </a:r>
            <a:r>
              <a:rPr lang="en-US" sz="2000" dirty="0" err="1" smtClean="0">
                <a:latin typeface="Arial"/>
                <a:cs typeface="Arial"/>
              </a:rPr>
              <a:t>i</a:t>
            </a:r>
            <a:r>
              <a:rPr lang="en-US" sz="2000" dirty="0" smtClean="0">
                <a:latin typeface="Arial"/>
                <a:cs typeface="Arial"/>
              </a:rPr>
              <a:t>, j] = c[i-1, j]</a:t>
            </a:r>
          </a:p>
          <a:p>
            <a:r>
              <a:rPr lang="en-US" sz="2000" dirty="0">
                <a:latin typeface="Arial"/>
                <a:cs typeface="Arial"/>
              </a:rPr>
              <a:t>	</a:t>
            </a:r>
            <a:r>
              <a:rPr lang="en-US" sz="2000" dirty="0" smtClean="0">
                <a:latin typeface="Arial"/>
                <a:cs typeface="Arial"/>
              </a:rPr>
              <a:t>	else </a:t>
            </a:r>
          </a:p>
          <a:p>
            <a:r>
              <a:rPr lang="en-US" sz="2000" dirty="0">
                <a:latin typeface="Arial"/>
                <a:cs typeface="Arial"/>
              </a:rPr>
              <a:t>	</a:t>
            </a:r>
            <a:r>
              <a:rPr lang="en-US" sz="2000" dirty="0" smtClean="0">
                <a:latin typeface="Arial"/>
                <a:cs typeface="Arial"/>
              </a:rPr>
              <a:t>		c[</a:t>
            </a:r>
            <a:r>
              <a:rPr lang="en-US" sz="2000" dirty="0" err="1" smtClean="0">
                <a:latin typeface="Arial"/>
                <a:cs typeface="Arial"/>
              </a:rPr>
              <a:t>i</a:t>
            </a:r>
            <a:r>
              <a:rPr lang="en-US" sz="2000" dirty="0" smtClean="0">
                <a:latin typeface="Arial"/>
                <a:cs typeface="Arial"/>
              </a:rPr>
              <a:t>, j] = c[</a:t>
            </a:r>
            <a:r>
              <a:rPr lang="en-US" sz="2000" dirty="0" err="1" smtClean="0">
                <a:latin typeface="Arial"/>
                <a:cs typeface="Arial"/>
              </a:rPr>
              <a:t>i</a:t>
            </a:r>
            <a:r>
              <a:rPr lang="en-US" sz="2000" dirty="0" smtClean="0">
                <a:latin typeface="Arial"/>
                <a:cs typeface="Arial"/>
              </a:rPr>
              <a:t>, j-1]</a:t>
            </a:r>
            <a:endParaRPr lang="en-US" sz="2000" dirty="0">
              <a:latin typeface="Arial"/>
              <a:cs typeface="Arial"/>
            </a:endParaRPr>
          </a:p>
        </p:txBody>
      </p:sp>
      <p:grpSp>
        <p:nvGrpSpPr>
          <p:cNvPr id="159" name="Group 158"/>
          <p:cNvGrpSpPr/>
          <p:nvPr/>
        </p:nvGrpSpPr>
        <p:grpSpPr>
          <a:xfrm>
            <a:off x="1183152" y="4526290"/>
            <a:ext cx="1922680" cy="1828800"/>
            <a:chOff x="1183152" y="4720867"/>
            <a:chExt cx="1922680" cy="1828800"/>
          </a:xfrm>
        </p:grpSpPr>
        <p:grpSp>
          <p:nvGrpSpPr>
            <p:cNvPr id="160" name="Group 159"/>
            <p:cNvGrpSpPr>
              <a:grpSpLocks noChangeAspect="1"/>
            </p:cNvGrpSpPr>
            <p:nvPr/>
          </p:nvGrpSpPr>
          <p:grpSpPr>
            <a:xfrm>
              <a:off x="1263239" y="4720867"/>
              <a:ext cx="1828800" cy="1828800"/>
              <a:chOff x="1476210" y="4986309"/>
              <a:chExt cx="1066800" cy="1066800"/>
            </a:xfrm>
          </p:grpSpPr>
          <p:sp>
            <p:nvSpPr>
              <p:cNvPr id="165" name="Rectangle 7"/>
              <p:cNvSpPr>
                <a:spLocks noChangeArrowheads="1"/>
              </p:cNvSpPr>
              <p:nvPr/>
            </p:nvSpPr>
            <p:spPr bwMode="auto">
              <a:xfrm>
                <a:off x="1476210" y="498630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6" name="Rectangle 8"/>
              <p:cNvSpPr>
                <a:spLocks noChangeArrowheads="1"/>
              </p:cNvSpPr>
              <p:nvPr/>
            </p:nvSpPr>
            <p:spPr bwMode="auto">
              <a:xfrm>
                <a:off x="2009610" y="498630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7" name="Rectangle 14"/>
              <p:cNvSpPr>
                <a:spLocks noChangeArrowheads="1"/>
              </p:cNvSpPr>
              <p:nvPr/>
            </p:nvSpPr>
            <p:spPr bwMode="auto">
              <a:xfrm>
                <a:off x="1476210" y="551970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8" name="Rectangle 15"/>
              <p:cNvSpPr>
                <a:spLocks noChangeArrowheads="1"/>
              </p:cNvSpPr>
              <p:nvPr/>
            </p:nvSpPr>
            <p:spPr bwMode="auto">
              <a:xfrm>
                <a:off x="2009610" y="551970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61" name="TextBox 160"/>
            <p:cNvSpPr txBox="1"/>
            <p:nvPr/>
          </p:nvSpPr>
          <p:spPr>
            <a:xfrm>
              <a:off x="2268461" y="5902055"/>
              <a:ext cx="711904" cy="400110"/>
            </a:xfrm>
            <a:prstGeom prst="rect">
              <a:avLst/>
            </a:prstGeom>
            <a:noFill/>
          </p:spPr>
          <p:txBody>
            <a:bodyPr wrap="none" rtlCol="0">
              <a:spAutoFit/>
            </a:bodyPr>
            <a:lstStyle/>
            <a:p>
              <a:pPr algn="ctr"/>
              <a:r>
                <a:rPr lang="en-US" sz="2000" dirty="0" smtClean="0">
                  <a:latin typeface="Arial"/>
                  <a:cs typeface="Arial"/>
                </a:rPr>
                <a:t>c[</a:t>
              </a:r>
              <a:r>
                <a:rPr lang="en-US" sz="2000" dirty="0" err="1" smtClean="0">
                  <a:latin typeface="Arial"/>
                  <a:cs typeface="Arial"/>
                </a:rPr>
                <a:t>i</a:t>
              </a:r>
              <a:r>
                <a:rPr lang="en-US" sz="2000" dirty="0" smtClean="0">
                  <a:latin typeface="Arial"/>
                  <a:cs typeface="Arial"/>
                </a:rPr>
                <a:t>, j]</a:t>
              </a:r>
              <a:endParaRPr lang="en-US" sz="2000" dirty="0">
                <a:latin typeface="Arial"/>
                <a:cs typeface="Arial"/>
              </a:endParaRPr>
            </a:p>
          </p:txBody>
        </p:sp>
        <p:sp>
          <p:nvSpPr>
            <p:cNvPr id="162" name="TextBox 161"/>
            <p:cNvSpPr txBox="1"/>
            <p:nvPr/>
          </p:nvSpPr>
          <p:spPr>
            <a:xfrm>
              <a:off x="1183152" y="4986189"/>
              <a:ext cx="1096750" cy="400110"/>
            </a:xfrm>
            <a:prstGeom prst="rect">
              <a:avLst/>
            </a:prstGeom>
            <a:noFill/>
          </p:spPr>
          <p:txBody>
            <a:bodyPr wrap="none" rtlCol="0">
              <a:spAutoFit/>
            </a:bodyPr>
            <a:lstStyle/>
            <a:p>
              <a:pPr algn="ctr"/>
              <a:r>
                <a:rPr lang="en-US" sz="2000" dirty="0" smtClean="0">
                  <a:latin typeface="Arial"/>
                  <a:cs typeface="Arial"/>
                </a:rPr>
                <a:t>c[i-1,j-1]</a:t>
              </a:r>
              <a:endParaRPr lang="en-US" sz="2000" dirty="0">
                <a:latin typeface="Arial"/>
                <a:cs typeface="Arial"/>
              </a:endParaRPr>
            </a:p>
          </p:txBody>
        </p:sp>
        <p:sp>
          <p:nvSpPr>
            <p:cNvPr id="163" name="TextBox 162"/>
            <p:cNvSpPr txBox="1"/>
            <p:nvPr/>
          </p:nvSpPr>
          <p:spPr>
            <a:xfrm>
              <a:off x="2165876" y="4986189"/>
              <a:ext cx="939956" cy="400110"/>
            </a:xfrm>
            <a:prstGeom prst="rect">
              <a:avLst/>
            </a:prstGeom>
            <a:noFill/>
          </p:spPr>
          <p:txBody>
            <a:bodyPr wrap="none" rtlCol="0">
              <a:spAutoFit/>
            </a:bodyPr>
            <a:lstStyle/>
            <a:p>
              <a:pPr algn="ctr"/>
              <a:r>
                <a:rPr lang="en-US" sz="2000" dirty="0" smtClean="0">
                  <a:latin typeface="Arial"/>
                  <a:cs typeface="Arial"/>
                </a:rPr>
                <a:t>c[i-1, j]</a:t>
              </a:r>
              <a:endParaRPr lang="en-US" sz="2000" dirty="0">
                <a:latin typeface="Arial"/>
                <a:cs typeface="Arial"/>
              </a:endParaRPr>
            </a:p>
          </p:txBody>
        </p:sp>
        <p:sp>
          <p:nvSpPr>
            <p:cNvPr id="164" name="TextBox 163"/>
            <p:cNvSpPr txBox="1"/>
            <p:nvPr/>
          </p:nvSpPr>
          <p:spPr>
            <a:xfrm>
              <a:off x="1249124" y="5919699"/>
              <a:ext cx="939956" cy="400110"/>
            </a:xfrm>
            <a:prstGeom prst="rect">
              <a:avLst/>
            </a:prstGeom>
            <a:noFill/>
          </p:spPr>
          <p:txBody>
            <a:bodyPr wrap="none" rtlCol="0">
              <a:spAutoFit/>
            </a:bodyPr>
            <a:lstStyle/>
            <a:p>
              <a:pPr algn="ctr"/>
              <a:r>
                <a:rPr lang="en-US" sz="2000" dirty="0" smtClean="0">
                  <a:latin typeface="Arial"/>
                  <a:cs typeface="Arial"/>
                </a:rPr>
                <a:t>c[</a:t>
              </a:r>
              <a:r>
                <a:rPr lang="en-US" sz="2000" dirty="0" err="1" smtClean="0">
                  <a:latin typeface="Arial"/>
                  <a:cs typeface="Arial"/>
                </a:rPr>
                <a:t>i</a:t>
              </a:r>
              <a:r>
                <a:rPr lang="en-US" sz="2000" dirty="0" smtClean="0">
                  <a:latin typeface="Arial"/>
                  <a:cs typeface="Arial"/>
                </a:rPr>
                <a:t>, j-1]</a:t>
              </a:r>
              <a:endParaRPr lang="en-US" sz="2000" dirty="0">
                <a:latin typeface="Arial"/>
                <a:cs typeface="Arial"/>
              </a:endParaRPr>
            </a:p>
          </p:txBody>
        </p:sp>
      </p:grpSp>
      <p:cxnSp>
        <p:nvCxnSpPr>
          <p:cNvPr id="169" name="Straight Arrow Connector 168"/>
          <p:cNvCxnSpPr/>
          <p:nvPr/>
        </p:nvCxnSpPr>
        <p:spPr>
          <a:xfrm>
            <a:off x="5735122" y="4646986"/>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0" name="Straight Arrow Connector 169"/>
          <p:cNvCxnSpPr/>
          <p:nvPr/>
        </p:nvCxnSpPr>
        <p:spPr>
          <a:xfrm>
            <a:off x="5639848" y="4661917"/>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1" name="Straight Arrow Connector 170"/>
          <p:cNvCxnSpPr/>
          <p:nvPr/>
        </p:nvCxnSpPr>
        <p:spPr>
          <a:xfrm>
            <a:off x="6688295" y="4665467"/>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p:nvPr/>
        </p:nvCxnSpPr>
        <p:spPr>
          <a:xfrm>
            <a:off x="7249319" y="4658428"/>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3" name="Straight Arrow Connector 172"/>
          <p:cNvCxnSpPr/>
          <p:nvPr/>
        </p:nvCxnSpPr>
        <p:spPr>
          <a:xfrm>
            <a:off x="7743894" y="4658428"/>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4" name="Straight Arrow Connector 173"/>
          <p:cNvCxnSpPr/>
          <p:nvPr/>
        </p:nvCxnSpPr>
        <p:spPr>
          <a:xfrm>
            <a:off x="8313307" y="4658428"/>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708448B6-F1B9-5748-85E5-359D81A0091F}" type="slidenum">
              <a:rPr lang="en-US" smtClean="0"/>
              <a:t>15</a:t>
            </a:fld>
            <a:endParaRPr lang="en-US"/>
          </a:p>
        </p:txBody>
      </p:sp>
    </p:spTree>
    <p:extLst>
      <p:ext uri="{BB962C8B-B14F-4D97-AF65-F5344CB8AC3E}">
        <p14:creationId xmlns:p14="http://schemas.microsoft.com/office/powerpoint/2010/main" val="163171212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26"/>
          <p:cNvSpPr>
            <a:spLocks noGrp="1" noChangeArrowheads="1"/>
          </p:cNvSpPr>
          <p:nvPr>
            <p:ph type="title"/>
          </p:nvPr>
        </p:nvSpPr>
        <p:spPr/>
        <p:txBody>
          <a:bodyPr>
            <a:normAutofit fontScale="90000"/>
          </a:bodyPr>
          <a:lstStyle/>
          <a:p>
            <a:r>
              <a:rPr lang="en-US" altLang="en-US" dirty="0"/>
              <a:t>DP Table </a:t>
            </a:r>
            <a:r>
              <a:rPr lang="en-US" altLang="en-US" dirty="0" smtClean="0"/>
              <a:t>for Length of LCS (cont.)</a:t>
            </a:r>
            <a:endParaRPr lang="en-US" altLang="en-US" dirty="0"/>
          </a:p>
        </p:txBody>
      </p:sp>
      <p:grpSp>
        <p:nvGrpSpPr>
          <p:cNvPr id="6" name="Group 5"/>
          <p:cNvGrpSpPr/>
          <p:nvPr/>
        </p:nvGrpSpPr>
        <p:grpSpPr>
          <a:xfrm>
            <a:off x="4075246" y="1369421"/>
            <a:ext cx="4492558" cy="5005410"/>
            <a:chOff x="3777070" y="1369421"/>
            <a:chExt cx="4492558" cy="5005410"/>
          </a:xfrm>
        </p:grpSpPr>
        <p:sp>
          <p:nvSpPr>
            <p:cNvPr id="3" name="TextBox 2"/>
            <p:cNvSpPr txBox="1"/>
            <p:nvPr/>
          </p:nvSpPr>
          <p:spPr>
            <a:xfrm>
              <a:off x="4327176" y="1369421"/>
              <a:ext cx="3886763" cy="400110"/>
            </a:xfrm>
            <a:prstGeom prst="rect">
              <a:avLst/>
            </a:prstGeom>
            <a:noFill/>
          </p:spPr>
          <p:txBody>
            <a:bodyPr wrap="square" rtlCol="0">
              <a:spAutoFit/>
            </a:bodyPr>
            <a:lstStyle/>
            <a:p>
              <a:r>
                <a:rPr lang="en-US" sz="2000" i="1" dirty="0" smtClean="0">
                  <a:latin typeface="Arial"/>
                  <a:cs typeface="Arial"/>
                </a:rPr>
                <a:t>j</a:t>
              </a:r>
              <a:r>
                <a:rPr lang="en-US" sz="2000" dirty="0" smtClean="0">
                  <a:latin typeface="Arial"/>
                  <a:cs typeface="Arial"/>
                </a:rPr>
                <a:t>   0     1      2     3      4     5      6</a:t>
              </a:r>
              <a:endParaRPr lang="en-US" sz="2000" dirty="0">
                <a:latin typeface="Arial"/>
                <a:cs typeface="Arial"/>
              </a:endParaRPr>
            </a:p>
          </p:txBody>
        </p:sp>
        <p:grpSp>
          <p:nvGrpSpPr>
            <p:cNvPr id="5" name="Group 4"/>
            <p:cNvGrpSpPr/>
            <p:nvPr/>
          </p:nvGrpSpPr>
          <p:grpSpPr>
            <a:xfrm>
              <a:off x="3777070" y="1689437"/>
              <a:ext cx="4492558" cy="4685394"/>
              <a:chOff x="2504567" y="1686359"/>
              <a:chExt cx="4492558" cy="4685394"/>
            </a:xfrm>
          </p:grpSpPr>
          <p:grpSp>
            <p:nvGrpSpPr>
              <p:cNvPr id="2" name="Group 1"/>
              <p:cNvGrpSpPr/>
              <p:nvPr/>
            </p:nvGrpSpPr>
            <p:grpSpPr>
              <a:xfrm>
                <a:off x="2855556" y="1686359"/>
                <a:ext cx="4141569" cy="4685394"/>
                <a:chOff x="2889989" y="1858683"/>
                <a:chExt cx="4141569" cy="4685394"/>
              </a:xfrm>
            </p:grpSpPr>
            <p:sp>
              <p:nvSpPr>
                <p:cNvPr id="70" name="Rectangle 3"/>
                <p:cNvSpPr>
                  <a:spLocks noChangeArrowheads="1"/>
                </p:cNvSpPr>
                <p:nvPr/>
              </p:nvSpPr>
              <p:spPr bwMode="auto">
                <a:xfrm>
                  <a:off x="32860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1" name="Rectangle 4"/>
                <p:cNvSpPr>
                  <a:spLocks noChangeArrowheads="1"/>
                </p:cNvSpPr>
                <p:nvPr/>
              </p:nvSpPr>
              <p:spPr bwMode="auto">
                <a:xfrm>
                  <a:off x="38194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2" name="Rectangle 5"/>
                <p:cNvSpPr>
                  <a:spLocks noChangeArrowheads="1"/>
                </p:cNvSpPr>
                <p:nvPr/>
              </p:nvSpPr>
              <p:spPr bwMode="auto">
                <a:xfrm>
                  <a:off x="43528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3" name="Rectangle 6"/>
                <p:cNvSpPr>
                  <a:spLocks noChangeArrowheads="1"/>
                </p:cNvSpPr>
                <p:nvPr/>
              </p:nvSpPr>
              <p:spPr bwMode="auto">
                <a:xfrm>
                  <a:off x="48862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4" name="Rectangle 7"/>
                <p:cNvSpPr>
                  <a:spLocks noChangeArrowheads="1"/>
                </p:cNvSpPr>
                <p:nvPr/>
              </p:nvSpPr>
              <p:spPr bwMode="auto">
                <a:xfrm>
                  <a:off x="54196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5" name="Rectangle 8"/>
                <p:cNvSpPr>
                  <a:spLocks noChangeArrowheads="1"/>
                </p:cNvSpPr>
                <p:nvPr/>
              </p:nvSpPr>
              <p:spPr bwMode="auto">
                <a:xfrm>
                  <a:off x="59530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6" name="Rectangle 10"/>
                <p:cNvSpPr>
                  <a:spLocks noChangeArrowheads="1"/>
                </p:cNvSpPr>
                <p:nvPr/>
              </p:nvSpPr>
              <p:spPr bwMode="auto">
                <a:xfrm>
                  <a:off x="32860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7" name="Rectangle 11"/>
                <p:cNvSpPr>
                  <a:spLocks noChangeArrowheads="1"/>
                </p:cNvSpPr>
                <p:nvPr/>
              </p:nvSpPr>
              <p:spPr bwMode="auto">
                <a:xfrm>
                  <a:off x="38194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8" name="Rectangle 12"/>
                <p:cNvSpPr>
                  <a:spLocks noChangeArrowheads="1"/>
                </p:cNvSpPr>
                <p:nvPr/>
              </p:nvSpPr>
              <p:spPr bwMode="auto">
                <a:xfrm>
                  <a:off x="43528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 name="Rectangle 13"/>
                <p:cNvSpPr>
                  <a:spLocks noChangeArrowheads="1"/>
                </p:cNvSpPr>
                <p:nvPr/>
              </p:nvSpPr>
              <p:spPr bwMode="auto">
                <a:xfrm>
                  <a:off x="48862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0" name="Rectangle 14"/>
                <p:cNvSpPr>
                  <a:spLocks noChangeArrowheads="1"/>
                </p:cNvSpPr>
                <p:nvPr/>
              </p:nvSpPr>
              <p:spPr bwMode="auto">
                <a:xfrm>
                  <a:off x="54196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 name="Rectangle 15"/>
                <p:cNvSpPr>
                  <a:spLocks noChangeArrowheads="1"/>
                </p:cNvSpPr>
                <p:nvPr/>
              </p:nvSpPr>
              <p:spPr bwMode="auto">
                <a:xfrm>
                  <a:off x="59530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 name="Rectangle 17"/>
                <p:cNvSpPr>
                  <a:spLocks noChangeArrowheads="1"/>
                </p:cNvSpPr>
                <p:nvPr/>
              </p:nvSpPr>
              <p:spPr bwMode="auto">
                <a:xfrm>
                  <a:off x="32860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3" name="Rectangle 18"/>
                <p:cNvSpPr>
                  <a:spLocks noChangeArrowheads="1"/>
                </p:cNvSpPr>
                <p:nvPr/>
              </p:nvSpPr>
              <p:spPr bwMode="auto">
                <a:xfrm>
                  <a:off x="38194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 name="Rectangle 19"/>
                <p:cNvSpPr>
                  <a:spLocks noChangeArrowheads="1"/>
                </p:cNvSpPr>
                <p:nvPr/>
              </p:nvSpPr>
              <p:spPr bwMode="auto">
                <a:xfrm>
                  <a:off x="43528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5" name="Rectangle 20"/>
                <p:cNvSpPr>
                  <a:spLocks noChangeArrowheads="1"/>
                </p:cNvSpPr>
                <p:nvPr/>
              </p:nvSpPr>
              <p:spPr bwMode="auto">
                <a:xfrm>
                  <a:off x="48862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6" name="Rectangle 21"/>
                <p:cNvSpPr>
                  <a:spLocks noChangeArrowheads="1"/>
                </p:cNvSpPr>
                <p:nvPr/>
              </p:nvSpPr>
              <p:spPr bwMode="auto">
                <a:xfrm>
                  <a:off x="54196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7" name="Rectangle 22"/>
                <p:cNvSpPr>
                  <a:spLocks noChangeArrowheads="1"/>
                </p:cNvSpPr>
                <p:nvPr/>
              </p:nvSpPr>
              <p:spPr bwMode="auto">
                <a:xfrm>
                  <a:off x="59530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8" name="Rectangle 24"/>
                <p:cNvSpPr>
                  <a:spLocks noChangeArrowheads="1"/>
                </p:cNvSpPr>
                <p:nvPr/>
              </p:nvSpPr>
              <p:spPr bwMode="auto">
                <a:xfrm>
                  <a:off x="32860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 name="Rectangle 25"/>
                <p:cNvSpPr>
                  <a:spLocks noChangeArrowheads="1"/>
                </p:cNvSpPr>
                <p:nvPr/>
              </p:nvSpPr>
              <p:spPr bwMode="auto">
                <a:xfrm>
                  <a:off x="38194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 name="Rectangle 26"/>
                <p:cNvSpPr>
                  <a:spLocks noChangeArrowheads="1"/>
                </p:cNvSpPr>
                <p:nvPr/>
              </p:nvSpPr>
              <p:spPr bwMode="auto">
                <a:xfrm>
                  <a:off x="43528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 name="Rectangle 27"/>
                <p:cNvSpPr>
                  <a:spLocks noChangeArrowheads="1"/>
                </p:cNvSpPr>
                <p:nvPr/>
              </p:nvSpPr>
              <p:spPr bwMode="auto">
                <a:xfrm>
                  <a:off x="48862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 name="Rectangle 28"/>
                <p:cNvSpPr>
                  <a:spLocks noChangeArrowheads="1"/>
                </p:cNvSpPr>
                <p:nvPr/>
              </p:nvSpPr>
              <p:spPr bwMode="auto">
                <a:xfrm>
                  <a:off x="54196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 name="Rectangle 29"/>
                <p:cNvSpPr>
                  <a:spLocks noChangeArrowheads="1"/>
                </p:cNvSpPr>
                <p:nvPr/>
              </p:nvSpPr>
              <p:spPr bwMode="auto">
                <a:xfrm>
                  <a:off x="59530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4" name="Rectangle 31"/>
                <p:cNvSpPr>
                  <a:spLocks noChangeArrowheads="1"/>
                </p:cNvSpPr>
                <p:nvPr/>
              </p:nvSpPr>
              <p:spPr bwMode="auto">
                <a:xfrm>
                  <a:off x="32860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5" name="Rectangle 32"/>
                <p:cNvSpPr>
                  <a:spLocks noChangeArrowheads="1"/>
                </p:cNvSpPr>
                <p:nvPr/>
              </p:nvSpPr>
              <p:spPr bwMode="auto">
                <a:xfrm>
                  <a:off x="38194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6" name="Rectangle 33"/>
                <p:cNvSpPr>
                  <a:spLocks noChangeArrowheads="1"/>
                </p:cNvSpPr>
                <p:nvPr/>
              </p:nvSpPr>
              <p:spPr bwMode="auto">
                <a:xfrm>
                  <a:off x="43528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7" name="Rectangle 34"/>
                <p:cNvSpPr>
                  <a:spLocks noChangeArrowheads="1"/>
                </p:cNvSpPr>
                <p:nvPr/>
              </p:nvSpPr>
              <p:spPr bwMode="auto">
                <a:xfrm>
                  <a:off x="48862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8" name="Rectangle 35"/>
                <p:cNvSpPr>
                  <a:spLocks noChangeArrowheads="1"/>
                </p:cNvSpPr>
                <p:nvPr/>
              </p:nvSpPr>
              <p:spPr bwMode="auto">
                <a:xfrm>
                  <a:off x="54196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9" name="Rectangle 36"/>
                <p:cNvSpPr>
                  <a:spLocks noChangeArrowheads="1"/>
                </p:cNvSpPr>
                <p:nvPr/>
              </p:nvSpPr>
              <p:spPr bwMode="auto">
                <a:xfrm>
                  <a:off x="59530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0" name="Rectangle 38"/>
                <p:cNvSpPr>
                  <a:spLocks noChangeArrowheads="1"/>
                </p:cNvSpPr>
                <p:nvPr/>
              </p:nvSpPr>
              <p:spPr bwMode="auto">
                <a:xfrm>
                  <a:off x="32860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 name="Rectangle 39"/>
                <p:cNvSpPr>
                  <a:spLocks noChangeArrowheads="1"/>
                </p:cNvSpPr>
                <p:nvPr/>
              </p:nvSpPr>
              <p:spPr bwMode="auto">
                <a:xfrm>
                  <a:off x="38194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 name="Rectangle 40"/>
                <p:cNvSpPr>
                  <a:spLocks noChangeArrowheads="1"/>
                </p:cNvSpPr>
                <p:nvPr/>
              </p:nvSpPr>
              <p:spPr bwMode="auto">
                <a:xfrm>
                  <a:off x="43528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 name="Rectangle 41"/>
                <p:cNvSpPr>
                  <a:spLocks noChangeArrowheads="1"/>
                </p:cNvSpPr>
                <p:nvPr/>
              </p:nvSpPr>
              <p:spPr bwMode="auto">
                <a:xfrm>
                  <a:off x="48862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4" name="Rectangle 42"/>
                <p:cNvSpPr>
                  <a:spLocks noChangeArrowheads="1"/>
                </p:cNvSpPr>
                <p:nvPr/>
              </p:nvSpPr>
              <p:spPr bwMode="auto">
                <a:xfrm>
                  <a:off x="54196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5" name="Rectangle 43"/>
                <p:cNvSpPr>
                  <a:spLocks noChangeArrowheads="1"/>
                </p:cNvSpPr>
                <p:nvPr/>
              </p:nvSpPr>
              <p:spPr bwMode="auto">
                <a:xfrm>
                  <a:off x="59530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6" name="Rectangle 45"/>
                <p:cNvSpPr>
                  <a:spLocks noChangeArrowheads="1"/>
                </p:cNvSpPr>
                <p:nvPr/>
              </p:nvSpPr>
              <p:spPr bwMode="auto">
                <a:xfrm>
                  <a:off x="32860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7" name="Rectangle 46"/>
                <p:cNvSpPr>
                  <a:spLocks noChangeArrowheads="1"/>
                </p:cNvSpPr>
                <p:nvPr/>
              </p:nvSpPr>
              <p:spPr bwMode="auto">
                <a:xfrm>
                  <a:off x="38194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8" name="Rectangle 47"/>
                <p:cNvSpPr>
                  <a:spLocks noChangeArrowheads="1"/>
                </p:cNvSpPr>
                <p:nvPr/>
              </p:nvSpPr>
              <p:spPr bwMode="auto">
                <a:xfrm>
                  <a:off x="43528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9" name="Rectangle 48"/>
                <p:cNvSpPr>
                  <a:spLocks noChangeArrowheads="1"/>
                </p:cNvSpPr>
                <p:nvPr/>
              </p:nvSpPr>
              <p:spPr bwMode="auto">
                <a:xfrm>
                  <a:off x="48862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0" name="Rectangle 49"/>
                <p:cNvSpPr>
                  <a:spLocks noChangeArrowheads="1"/>
                </p:cNvSpPr>
                <p:nvPr/>
              </p:nvSpPr>
              <p:spPr bwMode="auto">
                <a:xfrm>
                  <a:off x="54196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1" name="Rectangle 50"/>
                <p:cNvSpPr>
                  <a:spLocks noChangeArrowheads="1"/>
                </p:cNvSpPr>
                <p:nvPr/>
              </p:nvSpPr>
              <p:spPr bwMode="auto">
                <a:xfrm>
                  <a:off x="59530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 name="Text Box 59"/>
                <p:cNvSpPr txBox="1">
                  <a:spLocks noChangeArrowheads="1"/>
                </p:cNvSpPr>
                <p:nvPr/>
              </p:nvSpPr>
              <p:spPr bwMode="auto">
                <a:xfrm>
                  <a:off x="3286097" y="1858683"/>
                  <a:ext cx="3724095" cy="400110"/>
                </a:xfrm>
                <a:prstGeom prst="rect">
                  <a:avLst/>
                </a:prstGeom>
                <a:noFill/>
                <a:ln>
                  <a:noFill/>
                </a:ln>
                <a:effectLst/>
                <a:extLst>
                  <a:ext uri="{909E8E84-426E-40dd-AFC4-6F175D3DCCD1}">
                    <a14:hiddenFill xmlns:a14="http://schemas.microsoft.com/office/drawing/2010/main">
                      <a:solidFill>
                        <a:schemeClr val="folHlink">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2000" b="1" dirty="0" smtClean="0">
                      <a:latin typeface="Arial"/>
                      <a:cs typeface="Arial"/>
                    </a:rPr>
                    <a:t> Y     </a:t>
                  </a:r>
                  <a:r>
                    <a:rPr lang="en-US" altLang="en-US" sz="2000" b="1" dirty="0" smtClean="0">
                      <a:solidFill>
                        <a:srgbClr val="FF6600"/>
                      </a:solidFill>
                      <a:latin typeface="Arial"/>
                      <a:cs typeface="Arial"/>
                    </a:rPr>
                    <a:t>B</a:t>
                  </a:r>
                  <a:r>
                    <a:rPr lang="en-US" altLang="en-US" sz="2000" b="1" dirty="0" smtClean="0">
                      <a:latin typeface="Arial"/>
                      <a:cs typeface="Arial"/>
                    </a:rPr>
                    <a:t>     </a:t>
                  </a:r>
                  <a:r>
                    <a:rPr lang="en-US" altLang="en-US" sz="2000" b="1" dirty="0" smtClean="0">
                      <a:solidFill>
                        <a:srgbClr val="660066"/>
                      </a:solidFill>
                      <a:latin typeface="Arial"/>
                      <a:cs typeface="Arial"/>
                    </a:rPr>
                    <a:t>D</a:t>
                  </a:r>
                  <a:r>
                    <a:rPr lang="en-US" altLang="en-US" sz="2000" b="1" dirty="0" smtClean="0">
                      <a:latin typeface="Arial"/>
                      <a:cs typeface="Arial"/>
                    </a:rPr>
                    <a:t>     </a:t>
                  </a:r>
                  <a:r>
                    <a:rPr lang="en-US" altLang="en-US" sz="2000" b="1" dirty="0" smtClean="0">
                      <a:solidFill>
                        <a:srgbClr val="008000"/>
                      </a:solidFill>
                      <a:latin typeface="Arial"/>
                      <a:cs typeface="Arial"/>
                    </a:rPr>
                    <a:t>C</a:t>
                  </a:r>
                  <a:r>
                    <a:rPr lang="en-US" altLang="en-US" sz="2000" b="1" dirty="0" smtClean="0">
                      <a:latin typeface="Arial"/>
                      <a:cs typeface="Arial"/>
                    </a:rPr>
                    <a:t>     </a:t>
                  </a:r>
                  <a:r>
                    <a:rPr lang="en-US" altLang="en-US" sz="2000" b="1" dirty="0" smtClean="0">
                      <a:solidFill>
                        <a:srgbClr val="FF0000"/>
                      </a:solidFill>
                      <a:latin typeface="Arial"/>
                      <a:cs typeface="Arial"/>
                    </a:rPr>
                    <a:t>A </a:t>
                  </a:r>
                  <a:r>
                    <a:rPr lang="en-US" altLang="en-US" sz="2000" b="1" dirty="0" smtClean="0">
                      <a:latin typeface="Arial"/>
                      <a:cs typeface="Arial"/>
                    </a:rPr>
                    <a:t>    </a:t>
                  </a:r>
                  <a:r>
                    <a:rPr lang="en-US" altLang="en-US" sz="2000" b="1" dirty="0" smtClean="0">
                      <a:solidFill>
                        <a:srgbClr val="FF6600"/>
                      </a:solidFill>
                      <a:latin typeface="Arial"/>
                      <a:cs typeface="Arial"/>
                    </a:rPr>
                    <a:t>B</a:t>
                  </a:r>
                  <a:r>
                    <a:rPr lang="en-US" altLang="en-US" sz="2000" b="1" dirty="0" smtClean="0">
                      <a:latin typeface="Arial"/>
                      <a:cs typeface="Arial"/>
                    </a:rPr>
                    <a:t>     </a:t>
                  </a:r>
                  <a:r>
                    <a:rPr lang="en-US" altLang="en-US" sz="2000" b="1" dirty="0" smtClean="0">
                      <a:solidFill>
                        <a:srgbClr val="FF0000"/>
                      </a:solidFill>
                      <a:latin typeface="Arial"/>
                      <a:cs typeface="Arial"/>
                    </a:rPr>
                    <a:t>A</a:t>
                  </a:r>
                  <a:endParaRPr lang="en-US" altLang="en-US" sz="2000" b="1" dirty="0">
                    <a:solidFill>
                      <a:srgbClr val="FF0000"/>
                    </a:solidFill>
                    <a:latin typeface="Arial"/>
                    <a:cs typeface="Arial"/>
                  </a:endParaRPr>
                </a:p>
              </p:txBody>
            </p:sp>
            <p:sp>
              <p:nvSpPr>
                <p:cNvPr id="113" name="Text Box 60"/>
                <p:cNvSpPr txBox="1">
                  <a:spLocks noChangeArrowheads="1"/>
                </p:cNvSpPr>
                <p:nvPr/>
              </p:nvSpPr>
              <p:spPr bwMode="auto">
                <a:xfrm>
                  <a:off x="2889989" y="2375412"/>
                  <a:ext cx="381000" cy="4113947"/>
                </a:xfrm>
                <a:prstGeom prst="rect">
                  <a:avLst/>
                </a:prstGeom>
                <a:noFill/>
                <a:ln>
                  <a:noFill/>
                </a:ln>
                <a:effectLst/>
                <a:extLst>
                  <a:ext uri="{909E8E84-426E-40dd-AFC4-6F175D3DCCD1}">
                    <a14:hiddenFill xmlns:a14="http://schemas.microsoft.com/office/drawing/2010/main">
                      <a:solidFill>
                        <a:schemeClr val="folHlink">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120000"/>
                    </a:lnSpc>
                    <a:spcBef>
                      <a:spcPts val="600"/>
                    </a:spcBef>
                    <a:spcAft>
                      <a:spcPts val="600"/>
                    </a:spcAft>
                  </a:pPr>
                  <a:r>
                    <a:rPr lang="en-US" altLang="en-US" sz="2000" b="1" dirty="0" smtClean="0">
                      <a:latin typeface="Arial"/>
                      <a:cs typeface="Arial"/>
                    </a:rPr>
                    <a:t>X</a:t>
                  </a:r>
                </a:p>
                <a:p>
                  <a:pPr algn="ctr">
                    <a:lnSpc>
                      <a:spcPct val="120000"/>
                    </a:lnSpc>
                    <a:spcBef>
                      <a:spcPts val="600"/>
                    </a:spcBef>
                    <a:spcAft>
                      <a:spcPts val="600"/>
                    </a:spcAft>
                  </a:pPr>
                  <a:r>
                    <a:rPr lang="en-US" altLang="en-US" sz="2000" b="1" dirty="0" smtClean="0">
                      <a:solidFill>
                        <a:srgbClr val="FF0000"/>
                      </a:solidFill>
                      <a:latin typeface="Arial"/>
                      <a:cs typeface="Arial"/>
                    </a:rPr>
                    <a:t>A</a:t>
                  </a:r>
                </a:p>
                <a:p>
                  <a:pPr algn="ctr">
                    <a:lnSpc>
                      <a:spcPct val="120000"/>
                    </a:lnSpc>
                    <a:spcBef>
                      <a:spcPts val="600"/>
                    </a:spcBef>
                    <a:spcAft>
                      <a:spcPts val="600"/>
                    </a:spcAft>
                  </a:pPr>
                  <a:r>
                    <a:rPr lang="en-US" altLang="en-US" sz="2000" b="1" dirty="0" smtClean="0">
                      <a:solidFill>
                        <a:srgbClr val="FF6600"/>
                      </a:solidFill>
                      <a:latin typeface="Arial"/>
                      <a:cs typeface="Arial"/>
                    </a:rPr>
                    <a:t>B</a:t>
                  </a:r>
                </a:p>
                <a:p>
                  <a:pPr algn="ctr">
                    <a:lnSpc>
                      <a:spcPct val="120000"/>
                    </a:lnSpc>
                    <a:spcBef>
                      <a:spcPts val="600"/>
                    </a:spcBef>
                    <a:spcAft>
                      <a:spcPts val="600"/>
                    </a:spcAft>
                  </a:pPr>
                  <a:r>
                    <a:rPr lang="en-US" altLang="en-US" sz="2000" b="1" dirty="0" smtClean="0">
                      <a:solidFill>
                        <a:srgbClr val="008000"/>
                      </a:solidFill>
                      <a:latin typeface="Arial"/>
                      <a:cs typeface="Arial"/>
                    </a:rPr>
                    <a:t>C</a:t>
                  </a:r>
                </a:p>
                <a:p>
                  <a:pPr algn="ctr">
                    <a:lnSpc>
                      <a:spcPct val="120000"/>
                    </a:lnSpc>
                    <a:spcBef>
                      <a:spcPts val="600"/>
                    </a:spcBef>
                    <a:spcAft>
                      <a:spcPts val="600"/>
                    </a:spcAft>
                  </a:pPr>
                  <a:r>
                    <a:rPr lang="en-US" altLang="en-US" sz="2000" b="1" dirty="0" smtClean="0">
                      <a:solidFill>
                        <a:srgbClr val="FF6600"/>
                      </a:solidFill>
                      <a:latin typeface="Arial"/>
                      <a:cs typeface="Arial"/>
                    </a:rPr>
                    <a:t>B</a:t>
                  </a:r>
                </a:p>
                <a:p>
                  <a:pPr algn="ctr">
                    <a:lnSpc>
                      <a:spcPct val="120000"/>
                    </a:lnSpc>
                    <a:spcBef>
                      <a:spcPts val="600"/>
                    </a:spcBef>
                    <a:spcAft>
                      <a:spcPts val="600"/>
                    </a:spcAft>
                  </a:pPr>
                  <a:r>
                    <a:rPr lang="en-US" altLang="en-US" sz="2000" b="1" dirty="0" smtClean="0">
                      <a:solidFill>
                        <a:srgbClr val="660066"/>
                      </a:solidFill>
                      <a:latin typeface="Arial"/>
                      <a:cs typeface="Arial"/>
                    </a:rPr>
                    <a:t>D</a:t>
                  </a:r>
                </a:p>
                <a:p>
                  <a:pPr algn="ctr">
                    <a:lnSpc>
                      <a:spcPct val="120000"/>
                    </a:lnSpc>
                    <a:spcBef>
                      <a:spcPts val="600"/>
                    </a:spcBef>
                    <a:spcAft>
                      <a:spcPts val="600"/>
                    </a:spcAft>
                  </a:pPr>
                  <a:r>
                    <a:rPr lang="en-US" altLang="en-US" sz="2000" b="1" dirty="0" smtClean="0">
                      <a:solidFill>
                        <a:srgbClr val="FF0000"/>
                      </a:solidFill>
                      <a:latin typeface="Arial"/>
                      <a:cs typeface="Arial"/>
                    </a:rPr>
                    <a:t>A</a:t>
                  </a:r>
                </a:p>
                <a:p>
                  <a:pPr algn="ctr">
                    <a:lnSpc>
                      <a:spcPct val="120000"/>
                    </a:lnSpc>
                    <a:spcBef>
                      <a:spcPts val="600"/>
                    </a:spcBef>
                    <a:spcAft>
                      <a:spcPts val="600"/>
                    </a:spcAft>
                  </a:pPr>
                  <a:r>
                    <a:rPr lang="en-US" altLang="en-US" sz="2000" b="1" dirty="0" smtClean="0">
                      <a:solidFill>
                        <a:srgbClr val="FF6600"/>
                      </a:solidFill>
                      <a:latin typeface="Arial"/>
                      <a:cs typeface="Arial"/>
                    </a:rPr>
                    <a:t>B</a:t>
                  </a:r>
                  <a:endParaRPr lang="en-US" altLang="en-US" sz="2000" b="1" dirty="0">
                    <a:solidFill>
                      <a:srgbClr val="FF6600"/>
                    </a:solidFill>
                    <a:latin typeface="Arial"/>
                    <a:cs typeface="Arial"/>
                  </a:endParaRPr>
                </a:p>
              </p:txBody>
            </p:sp>
            <p:sp>
              <p:nvSpPr>
                <p:cNvPr id="114" name="Rectangle 8"/>
                <p:cNvSpPr>
                  <a:spLocks noChangeArrowheads="1"/>
                </p:cNvSpPr>
                <p:nvPr/>
              </p:nvSpPr>
              <p:spPr bwMode="auto">
                <a:xfrm>
                  <a:off x="6494491" y="22688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5" name="Rectangle 15"/>
                <p:cNvSpPr>
                  <a:spLocks noChangeArrowheads="1"/>
                </p:cNvSpPr>
                <p:nvPr/>
              </p:nvSpPr>
              <p:spPr bwMode="auto">
                <a:xfrm>
                  <a:off x="6494491" y="28022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6" name="Rectangle 22"/>
                <p:cNvSpPr>
                  <a:spLocks noChangeArrowheads="1"/>
                </p:cNvSpPr>
                <p:nvPr/>
              </p:nvSpPr>
              <p:spPr bwMode="auto">
                <a:xfrm>
                  <a:off x="6494491" y="33356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7" name="Rectangle 29"/>
                <p:cNvSpPr>
                  <a:spLocks noChangeArrowheads="1"/>
                </p:cNvSpPr>
                <p:nvPr/>
              </p:nvSpPr>
              <p:spPr bwMode="auto">
                <a:xfrm>
                  <a:off x="6494491" y="38690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8" name="Rectangle 36"/>
                <p:cNvSpPr>
                  <a:spLocks noChangeArrowheads="1"/>
                </p:cNvSpPr>
                <p:nvPr/>
              </p:nvSpPr>
              <p:spPr bwMode="auto">
                <a:xfrm>
                  <a:off x="6494491" y="44024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9" name="Rectangle 43"/>
                <p:cNvSpPr>
                  <a:spLocks noChangeArrowheads="1"/>
                </p:cNvSpPr>
                <p:nvPr/>
              </p:nvSpPr>
              <p:spPr bwMode="auto">
                <a:xfrm>
                  <a:off x="6494491" y="49358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0" name="Rectangle 50"/>
                <p:cNvSpPr>
                  <a:spLocks noChangeArrowheads="1"/>
                </p:cNvSpPr>
                <p:nvPr/>
              </p:nvSpPr>
              <p:spPr bwMode="auto">
                <a:xfrm>
                  <a:off x="6494491" y="54692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1" name="Rectangle 45"/>
                <p:cNvSpPr>
                  <a:spLocks noChangeArrowheads="1"/>
                </p:cNvSpPr>
                <p:nvPr/>
              </p:nvSpPr>
              <p:spPr bwMode="auto">
                <a:xfrm>
                  <a:off x="32897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2" name="Rectangle 46"/>
                <p:cNvSpPr>
                  <a:spLocks noChangeArrowheads="1"/>
                </p:cNvSpPr>
                <p:nvPr/>
              </p:nvSpPr>
              <p:spPr bwMode="auto">
                <a:xfrm>
                  <a:off x="38231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 name="Rectangle 47"/>
                <p:cNvSpPr>
                  <a:spLocks noChangeArrowheads="1"/>
                </p:cNvSpPr>
                <p:nvPr/>
              </p:nvSpPr>
              <p:spPr bwMode="auto">
                <a:xfrm>
                  <a:off x="43565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 name="Rectangle 48"/>
                <p:cNvSpPr>
                  <a:spLocks noChangeArrowheads="1"/>
                </p:cNvSpPr>
                <p:nvPr/>
              </p:nvSpPr>
              <p:spPr bwMode="auto">
                <a:xfrm>
                  <a:off x="48899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5" name="Rectangle 49"/>
                <p:cNvSpPr>
                  <a:spLocks noChangeArrowheads="1"/>
                </p:cNvSpPr>
                <p:nvPr/>
              </p:nvSpPr>
              <p:spPr bwMode="auto">
                <a:xfrm>
                  <a:off x="54233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6" name="Rectangle 50"/>
                <p:cNvSpPr>
                  <a:spLocks noChangeArrowheads="1"/>
                </p:cNvSpPr>
                <p:nvPr/>
              </p:nvSpPr>
              <p:spPr bwMode="auto">
                <a:xfrm>
                  <a:off x="59567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7" name="Rectangle 50"/>
                <p:cNvSpPr>
                  <a:spLocks noChangeArrowheads="1"/>
                </p:cNvSpPr>
                <p:nvPr/>
              </p:nvSpPr>
              <p:spPr bwMode="auto">
                <a:xfrm>
                  <a:off x="6498158" y="6010677"/>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31" name="Text Box 60"/>
              <p:cNvSpPr txBox="1">
                <a:spLocks noChangeArrowheads="1"/>
              </p:cNvSpPr>
              <p:nvPr/>
            </p:nvSpPr>
            <p:spPr bwMode="auto">
              <a:xfrm>
                <a:off x="2504567" y="1687898"/>
                <a:ext cx="381000" cy="4637167"/>
              </a:xfrm>
              <a:prstGeom prst="rect">
                <a:avLst/>
              </a:prstGeom>
              <a:noFill/>
              <a:ln>
                <a:noFill/>
              </a:ln>
              <a:effectLst/>
              <a:extLst>
                <a:ext uri="{909E8E84-426E-40dd-AFC4-6F175D3DCCD1}">
                  <a14:hiddenFill xmlns:a14="http://schemas.microsoft.com/office/drawing/2010/main">
                    <a:solidFill>
                      <a:schemeClr val="folHlink">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120000"/>
                  </a:lnSpc>
                  <a:spcBef>
                    <a:spcPts val="600"/>
                  </a:spcBef>
                  <a:spcAft>
                    <a:spcPts val="600"/>
                  </a:spcAft>
                </a:pPr>
                <a:r>
                  <a:rPr lang="en-US" altLang="en-US" sz="2000" i="1" dirty="0">
                    <a:latin typeface="Arial"/>
                    <a:cs typeface="Arial"/>
                  </a:rPr>
                  <a:t>i</a:t>
                </a:r>
                <a:endParaRPr lang="en-US" altLang="en-US" sz="2000" i="1" dirty="0" smtClean="0">
                  <a:latin typeface="Arial"/>
                  <a:cs typeface="Arial"/>
                </a:endParaRPr>
              </a:p>
              <a:p>
                <a:pPr algn="ctr">
                  <a:lnSpc>
                    <a:spcPct val="120000"/>
                  </a:lnSpc>
                  <a:spcBef>
                    <a:spcPts val="600"/>
                  </a:spcBef>
                  <a:spcAft>
                    <a:spcPts val="600"/>
                  </a:spcAft>
                </a:pPr>
                <a:r>
                  <a:rPr lang="en-US" altLang="en-US" sz="2000" dirty="0">
                    <a:latin typeface="Arial"/>
                    <a:cs typeface="Arial"/>
                  </a:rPr>
                  <a:t>0</a:t>
                </a:r>
                <a:endParaRPr lang="en-US" altLang="en-US" sz="2000" dirty="0" smtClean="0">
                  <a:latin typeface="Arial"/>
                  <a:cs typeface="Arial"/>
                </a:endParaRPr>
              </a:p>
              <a:p>
                <a:pPr algn="ctr">
                  <a:lnSpc>
                    <a:spcPct val="120000"/>
                  </a:lnSpc>
                  <a:spcBef>
                    <a:spcPts val="600"/>
                  </a:spcBef>
                  <a:spcAft>
                    <a:spcPts val="600"/>
                  </a:spcAft>
                </a:pPr>
                <a:r>
                  <a:rPr lang="en-US" altLang="en-US" sz="2000" dirty="0">
                    <a:latin typeface="Arial"/>
                    <a:cs typeface="Arial"/>
                  </a:rPr>
                  <a:t>1</a:t>
                </a:r>
                <a:endParaRPr lang="en-US" altLang="en-US" sz="2000" dirty="0" smtClean="0">
                  <a:latin typeface="Arial"/>
                  <a:cs typeface="Arial"/>
                </a:endParaRPr>
              </a:p>
              <a:p>
                <a:pPr algn="ctr">
                  <a:lnSpc>
                    <a:spcPct val="120000"/>
                  </a:lnSpc>
                  <a:spcBef>
                    <a:spcPts val="600"/>
                  </a:spcBef>
                  <a:spcAft>
                    <a:spcPts val="600"/>
                  </a:spcAft>
                </a:pPr>
                <a:r>
                  <a:rPr lang="en-US" altLang="en-US" sz="2000" dirty="0">
                    <a:latin typeface="Arial"/>
                    <a:cs typeface="Arial"/>
                  </a:rPr>
                  <a:t>2</a:t>
                </a:r>
                <a:endParaRPr lang="en-US" altLang="en-US" sz="2000" dirty="0" smtClean="0">
                  <a:latin typeface="Arial"/>
                  <a:cs typeface="Arial"/>
                </a:endParaRPr>
              </a:p>
              <a:p>
                <a:pPr algn="ctr">
                  <a:lnSpc>
                    <a:spcPct val="120000"/>
                  </a:lnSpc>
                  <a:spcBef>
                    <a:spcPts val="600"/>
                  </a:spcBef>
                  <a:spcAft>
                    <a:spcPts val="600"/>
                  </a:spcAft>
                </a:pPr>
                <a:r>
                  <a:rPr lang="en-US" altLang="en-US" sz="2000" dirty="0">
                    <a:latin typeface="Arial"/>
                    <a:cs typeface="Arial"/>
                  </a:rPr>
                  <a:t>3</a:t>
                </a:r>
                <a:endParaRPr lang="en-US" altLang="en-US" sz="2000" dirty="0" smtClean="0">
                  <a:latin typeface="Arial"/>
                  <a:cs typeface="Arial"/>
                </a:endParaRPr>
              </a:p>
              <a:p>
                <a:pPr algn="ctr">
                  <a:lnSpc>
                    <a:spcPct val="120000"/>
                  </a:lnSpc>
                  <a:spcBef>
                    <a:spcPts val="600"/>
                  </a:spcBef>
                  <a:spcAft>
                    <a:spcPts val="600"/>
                  </a:spcAft>
                </a:pPr>
                <a:r>
                  <a:rPr lang="en-US" altLang="en-US" sz="2000" dirty="0">
                    <a:latin typeface="Arial"/>
                    <a:cs typeface="Arial"/>
                  </a:rPr>
                  <a:t>4</a:t>
                </a:r>
                <a:endParaRPr lang="en-US" altLang="en-US" sz="2000" dirty="0" smtClean="0">
                  <a:latin typeface="Arial"/>
                  <a:cs typeface="Arial"/>
                </a:endParaRPr>
              </a:p>
              <a:p>
                <a:pPr algn="ctr">
                  <a:lnSpc>
                    <a:spcPct val="120000"/>
                  </a:lnSpc>
                  <a:spcBef>
                    <a:spcPts val="600"/>
                  </a:spcBef>
                  <a:spcAft>
                    <a:spcPts val="600"/>
                  </a:spcAft>
                </a:pPr>
                <a:r>
                  <a:rPr lang="en-US" altLang="en-US" sz="2000" dirty="0">
                    <a:latin typeface="Arial"/>
                    <a:cs typeface="Arial"/>
                  </a:rPr>
                  <a:t>5</a:t>
                </a:r>
                <a:endParaRPr lang="en-US" altLang="en-US" sz="2000" dirty="0" smtClean="0">
                  <a:latin typeface="Arial"/>
                  <a:cs typeface="Arial"/>
                </a:endParaRPr>
              </a:p>
              <a:p>
                <a:pPr algn="ctr">
                  <a:lnSpc>
                    <a:spcPct val="120000"/>
                  </a:lnSpc>
                  <a:spcBef>
                    <a:spcPts val="600"/>
                  </a:spcBef>
                  <a:spcAft>
                    <a:spcPts val="600"/>
                  </a:spcAft>
                </a:pPr>
                <a:r>
                  <a:rPr lang="en-US" altLang="en-US" sz="2000" dirty="0" smtClean="0">
                    <a:latin typeface="Arial"/>
                    <a:cs typeface="Arial"/>
                  </a:rPr>
                  <a:t>6</a:t>
                </a:r>
              </a:p>
              <a:p>
                <a:pPr algn="ctr">
                  <a:lnSpc>
                    <a:spcPct val="120000"/>
                  </a:lnSpc>
                  <a:spcBef>
                    <a:spcPts val="600"/>
                  </a:spcBef>
                  <a:spcAft>
                    <a:spcPts val="600"/>
                  </a:spcAft>
                </a:pPr>
                <a:r>
                  <a:rPr lang="en-US" altLang="en-US" sz="2000" dirty="0">
                    <a:latin typeface="Arial"/>
                    <a:cs typeface="Arial"/>
                  </a:rPr>
                  <a:t>7</a:t>
                </a:r>
              </a:p>
            </p:txBody>
          </p:sp>
        </p:grpSp>
      </p:grpSp>
      <p:sp>
        <p:nvSpPr>
          <p:cNvPr id="8" name="TextBox 7"/>
          <p:cNvSpPr txBox="1"/>
          <p:nvPr/>
        </p:nvSpPr>
        <p:spPr>
          <a:xfrm>
            <a:off x="4826009" y="2171840"/>
            <a:ext cx="3738127" cy="400110"/>
          </a:xfrm>
          <a:prstGeom prst="rect">
            <a:avLst/>
          </a:prstGeom>
          <a:noFill/>
        </p:spPr>
        <p:txBody>
          <a:bodyPr wrap="square" rtlCol="0">
            <a:spAutoFit/>
          </a:bodyPr>
          <a:lstStyle/>
          <a:p>
            <a:r>
              <a:rPr lang="en-US" sz="2000" b="1" dirty="0">
                <a:solidFill>
                  <a:srgbClr val="0000FF"/>
                </a:solidFill>
                <a:latin typeface="Arial"/>
                <a:cs typeface="Arial"/>
              </a:rPr>
              <a:t> </a:t>
            </a:r>
            <a:r>
              <a:rPr lang="en-US" sz="2000" b="1" dirty="0" smtClean="0">
                <a:solidFill>
                  <a:srgbClr val="0000FF"/>
                </a:solidFill>
                <a:latin typeface="Arial"/>
                <a:cs typeface="Arial"/>
              </a:rPr>
              <a:t>0      0      0     0      0     0      0</a:t>
            </a:r>
            <a:endParaRPr lang="en-US" b="1" dirty="0">
              <a:solidFill>
                <a:srgbClr val="0000FF"/>
              </a:solidFill>
              <a:latin typeface="Arial"/>
              <a:cs typeface="Arial"/>
            </a:endParaRPr>
          </a:p>
        </p:txBody>
      </p:sp>
      <p:sp>
        <p:nvSpPr>
          <p:cNvPr id="69" name="TextBox 68"/>
          <p:cNvSpPr txBox="1"/>
          <p:nvPr/>
        </p:nvSpPr>
        <p:spPr>
          <a:xfrm>
            <a:off x="4834004" y="2723313"/>
            <a:ext cx="3733800" cy="400110"/>
          </a:xfrm>
          <a:prstGeom prst="rect">
            <a:avLst/>
          </a:prstGeom>
          <a:noFill/>
        </p:spPr>
        <p:txBody>
          <a:bodyPr wrap="square" rtlCol="0">
            <a:spAutoFit/>
          </a:bodyPr>
          <a:lstStyle/>
          <a:p>
            <a:r>
              <a:rPr lang="en-US" sz="2000" b="1" dirty="0" smtClean="0">
                <a:solidFill>
                  <a:srgbClr val="0000FF"/>
                </a:solidFill>
                <a:latin typeface="Arial"/>
                <a:cs typeface="Arial"/>
              </a:rPr>
              <a:t> 0      0      0     0      </a:t>
            </a:r>
            <a:r>
              <a:rPr lang="en-US" sz="2000" b="1" dirty="0" smtClean="0">
                <a:solidFill>
                  <a:srgbClr val="FF0000"/>
                </a:solidFill>
                <a:latin typeface="Arial"/>
                <a:cs typeface="Arial"/>
              </a:rPr>
              <a:t>1</a:t>
            </a:r>
            <a:r>
              <a:rPr lang="en-US" sz="2000" b="1" dirty="0" smtClean="0">
                <a:solidFill>
                  <a:srgbClr val="0000FF"/>
                </a:solidFill>
                <a:latin typeface="Arial"/>
                <a:cs typeface="Arial"/>
              </a:rPr>
              <a:t>     1      </a:t>
            </a:r>
            <a:r>
              <a:rPr lang="en-US" sz="2000" b="1" dirty="0" smtClean="0">
                <a:solidFill>
                  <a:srgbClr val="FF0000"/>
                </a:solidFill>
                <a:latin typeface="Arial"/>
                <a:cs typeface="Arial"/>
              </a:rPr>
              <a:t>1</a:t>
            </a:r>
            <a:r>
              <a:rPr lang="en-US" sz="2000" b="1" dirty="0" smtClean="0">
                <a:solidFill>
                  <a:srgbClr val="0000FF"/>
                </a:solidFill>
                <a:latin typeface="Arial"/>
                <a:cs typeface="Arial"/>
              </a:rPr>
              <a:t>      </a:t>
            </a:r>
          </a:p>
        </p:txBody>
      </p:sp>
      <p:sp>
        <p:nvSpPr>
          <p:cNvPr id="128" name="TextBox 127"/>
          <p:cNvSpPr txBox="1"/>
          <p:nvPr/>
        </p:nvSpPr>
        <p:spPr>
          <a:xfrm>
            <a:off x="4834004" y="3252939"/>
            <a:ext cx="3733800" cy="400110"/>
          </a:xfrm>
          <a:prstGeom prst="rect">
            <a:avLst/>
          </a:prstGeom>
          <a:noFill/>
        </p:spPr>
        <p:txBody>
          <a:bodyPr wrap="square" rtlCol="0">
            <a:spAutoFit/>
          </a:bodyPr>
          <a:lstStyle/>
          <a:p>
            <a:r>
              <a:rPr lang="en-US" sz="2000" b="1" dirty="0" smtClean="0">
                <a:solidFill>
                  <a:srgbClr val="0000FF"/>
                </a:solidFill>
                <a:latin typeface="Arial"/>
                <a:cs typeface="Arial"/>
              </a:rPr>
              <a:t> 0      </a:t>
            </a:r>
            <a:r>
              <a:rPr lang="en-US" sz="2000" b="1" dirty="0" smtClean="0">
                <a:solidFill>
                  <a:srgbClr val="FF6600"/>
                </a:solidFill>
                <a:latin typeface="Arial"/>
                <a:cs typeface="Arial"/>
              </a:rPr>
              <a:t>1</a:t>
            </a:r>
            <a:r>
              <a:rPr lang="en-US" sz="2000" b="1" dirty="0" smtClean="0">
                <a:solidFill>
                  <a:srgbClr val="0000FF"/>
                </a:solidFill>
                <a:latin typeface="Arial"/>
                <a:cs typeface="Arial"/>
              </a:rPr>
              <a:t>      1     1      1     </a:t>
            </a:r>
            <a:r>
              <a:rPr lang="en-US" sz="2000" b="1" dirty="0" smtClean="0">
                <a:solidFill>
                  <a:srgbClr val="FF6600"/>
                </a:solidFill>
                <a:latin typeface="Arial"/>
                <a:cs typeface="Arial"/>
              </a:rPr>
              <a:t>2</a:t>
            </a:r>
            <a:r>
              <a:rPr lang="en-US" sz="2000" b="1" dirty="0" smtClean="0">
                <a:solidFill>
                  <a:srgbClr val="0000FF"/>
                </a:solidFill>
                <a:latin typeface="Arial"/>
                <a:cs typeface="Arial"/>
              </a:rPr>
              <a:t>      2     </a:t>
            </a:r>
          </a:p>
        </p:txBody>
      </p:sp>
      <p:sp>
        <p:nvSpPr>
          <p:cNvPr id="129" name="TextBox 128"/>
          <p:cNvSpPr txBox="1"/>
          <p:nvPr/>
        </p:nvSpPr>
        <p:spPr>
          <a:xfrm>
            <a:off x="4834004" y="3785319"/>
            <a:ext cx="3733800" cy="400110"/>
          </a:xfrm>
          <a:prstGeom prst="rect">
            <a:avLst/>
          </a:prstGeom>
          <a:noFill/>
        </p:spPr>
        <p:txBody>
          <a:bodyPr wrap="square" rtlCol="0">
            <a:spAutoFit/>
          </a:bodyPr>
          <a:lstStyle/>
          <a:p>
            <a:r>
              <a:rPr lang="en-US" sz="2000" dirty="0" smtClean="0">
                <a:latin typeface="Arial"/>
                <a:cs typeface="Arial"/>
              </a:rPr>
              <a:t> </a:t>
            </a:r>
            <a:r>
              <a:rPr lang="en-US" sz="2000" b="1" dirty="0" smtClean="0">
                <a:solidFill>
                  <a:srgbClr val="0000FF"/>
                </a:solidFill>
                <a:latin typeface="Arial"/>
                <a:cs typeface="Arial"/>
              </a:rPr>
              <a:t>0      1      1     </a:t>
            </a:r>
            <a:r>
              <a:rPr lang="en-US" sz="2000" b="1" dirty="0" smtClean="0">
                <a:solidFill>
                  <a:srgbClr val="008000"/>
                </a:solidFill>
                <a:latin typeface="Arial"/>
                <a:cs typeface="Arial"/>
              </a:rPr>
              <a:t>2</a:t>
            </a:r>
            <a:r>
              <a:rPr lang="en-US" sz="2000" b="1" dirty="0" smtClean="0">
                <a:solidFill>
                  <a:srgbClr val="0000FF"/>
                </a:solidFill>
                <a:latin typeface="Arial"/>
                <a:cs typeface="Arial"/>
              </a:rPr>
              <a:t>      2     2      2</a:t>
            </a:r>
          </a:p>
        </p:txBody>
      </p:sp>
      <p:sp>
        <p:nvSpPr>
          <p:cNvPr id="130" name="TextBox 129"/>
          <p:cNvSpPr txBox="1"/>
          <p:nvPr/>
        </p:nvSpPr>
        <p:spPr>
          <a:xfrm>
            <a:off x="4834004" y="4320757"/>
            <a:ext cx="3733800" cy="400110"/>
          </a:xfrm>
          <a:prstGeom prst="rect">
            <a:avLst/>
          </a:prstGeom>
          <a:noFill/>
        </p:spPr>
        <p:txBody>
          <a:bodyPr wrap="square" rtlCol="0">
            <a:spAutoFit/>
          </a:bodyPr>
          <a:lstStyle/>
          <a:p>
            <a:r>
              <a:rPr lang="en-US" sz="2000" dirty="0" smtClean="0">
                <a:latin typeface="Arial"/>
                <a:cs typeface="Arial"/>
              </a:rPr>
              <a:t> </a:t>
            </a:r>
            <a:r>
              <a:rPr lang="en-US" sz="2000" b="1" dirty="0" smtClean="0">
                <a:solidFill>
                  <a:srgbClr val="0000FF"/>
                </a:solidFill>
                <a:latin typeface="Arial"/>
                <a:cs typeface="Arial"/>
              </a:rPr>
              <a:t>0      </a:t>
            </a:r>
            <a:r>
              <a:rPr lang="en-US" sz="2000" b="1" dirty="0" smtClean="0">
                <a:solidFill>
                  <a:srgbClr val="FF6600"/>
                </a:solidFill>
                <a:latin typeface="Arial"/>
                <a:cs typeface="Arial"/>
              </a:rPr>
              <a:t>1</a:t>
            </a:r>
            <a:r>
              <a:rPr lang="en-US" sz="2000" b="1" dirty="0" smtClean="0">
                <a:solidFill>
                  <a:srgbClr val="0000FF"/>
                </a:solidFill>
                <a:latin typeface="Arial"/>
                <a:cs typeface="Arial"/>
              </a:rPr>
              <a:t>      1     2      2     </a:t>
            </a:r>
            <a:r>
              <a:rPr lang="en-US" sz="2000" b="1" dirty="0" smtClean="0">
                <a:solidFill>
                  <a:srgbClr val="FF6600"/>
                </a:solidFill>
                <a:latin typeface="Arial"/>
                <a:cs typeface="Arial"/>
              </a:rPr>
              <a:t>3</a:t>
            </a:r>
            <a:r>
              <a:rPr lang="en-US" sz="2000" b="1" dirty="0" smtClean="0">
                <a:solidFill>
                  <a:srgbClr val="0000FF"/>
                </a:solidFill>
                <a:latin typeface="Arial"/>
                <a:cs typeface="Arial"/>
              </a:rPr>
              <a:t>      3</a:t>
            </a:r>
          </a:p>
        </p:txBody>
      </p:sp>
      <p:sp>
        <p:nvSpPr>
          <p:cNvPr id="132" name="TextBox 131"/>
          <p:cNvSpPr txBox="1"/>
          <p:nvPr/>
        </p:nvSpPr>
        <p:spPr>
          <a:xfrm>
            <a:off x="4834004" y="4858171"/>
            <a:ext cx="3733800" cy="400110"/>
          </a:xfrm>
          <a:prstGeom prst="rect">
            <a:avLst/>
          </a:prstGeom>
          <a:noFill/>
        </p:spPr>
        <p:txBody>
          <a:bodyPr wrap="square" rtlCol="0">
            <a:spAutoFit/>
          </a:bodyPr>
          <a:lstStyle/>
          <a:p>
            <a:r>
              <a:rPr lang="en-US" sz="2000" dirty="0" smtClean="0">
                <a:latin typeface="Arial"/>
                <a:cs typeface="Arial"/>
              </a:rPr>
              <a:t> </a:t>
            </a:r>
            <a:r>
              <a:rPr lang="en-US" sz="2000" b="1" dirty="0" smtClean="0">
                <a:solidFill>
                  <a:srgbClr val="0000FF"/>
                </a:solidFill>
                <a:latin typeface="Arial"/>
                <a:cs typeface="Arial"/>
              </a:rPr>
              <a:t>0      1      </a:t>
            </a:r>
            <a:r>
              <a:rPr lang="en-US" sz="2000" b="1" dirty="0" smtClean="0">
                <a:solidFill>
                  <a:srgbClr val="660066"/>
                </a:solidFill>
                <a:latin typeface="Arial"/>
                <a:cs typeface="Arial"/>
              </a:rPr>
              <a:t>2</a:t>
            </a:r>
            <a:r>
              <a:rPr lang="en-US" sz="2000" b="1" dirty="0" smtClean="0">
                <a:solidFill>
                  <a:srgbClr val="0000FF"/>
                </a:solidFill>
                <a:latin typeface="Arial"/>
                <a:cs typeface="Arial"/>
              </a:rPr>
              <a:t>     2      2     3      3</a:t>
            </a:r>
          </a:p>
        </p:txBody>
      </p:sp>
      <p:sp>
        <p:nvSpPr>
          <p:cNvPr id="133" name="TextBox 132"/>
          <p:cNvSpPr txBox="1"/>
          <p:nvPr/>
        </p:nvSpPr>
        <p:spPr>
          <a:xfrm>
            <a:off x="4834004" y="5386299"/>
            <a:ext cx="3733800" cy="400110"/>
          </a:xfrm>
          <a:prstGeom prst="rect">
            <a:avLst/>
          </a:prstGeom>
          <a:noFill/>
        </p:spPr>
        <p:txBody>
          <a:bodyPr wrap="square" rtlCol="0">
            <a:spAutoFit/>
          </a:bodyPr>
          <a:lstStyle/>
          <a:p>
            <a:r>
              <a:rPr lang="en-US" sz="2000" dirty="0" smtClean="0">
                <a:latin typeface="Arial"/>
                <a:cs typeface="Arial"/>
              </a:rPr>
              <a:t> </a:t>
            </a:r>
            <a:r>
              <a:rPr lang="en-US" sz="2000" b="1" dirty="0" smtClean="0">
                <a:solidFill>
                  <a:srgbClr val="0000FF"/>
                </a:solidFill>
                <a:latin typeface="Arial"/>
                <a:cs typeface="Arial"/>
              </a:rPr>
              <a:t>0      1      2     2      </a:t>
            </a:r>
            <a:r>
              <a:rPr lang="en-US" sz="2000" b="1" dirty="0" smtClean="0">
                <a:solidFill>
                  <a:srgbClr val="FF0000"/>
                </a:solidFill>
                <a:latin typeface="Arial"/>
                <a:cs typeface="Arial"/>
              </a:rPr>
              <a:t>3</a:t>
            </a:r>
            <a:r>
              <a:rPr lang="en-US" sz="2000" b="1" dirty="0" smtClean="0">
                <a:solidFill>
                  <a:srgbClr val="0000FF"/>
                </a:solidFill>
                <a:latin typeface="Arial"/>
                <a:cs typeface="Arial"/>
              </a:rPr>
              <a:t>     3      </a:t>
            </a:r>
            <a:r>
              <a:rPr lang="en-US" sz="2000" b="1" dirty="0" smtClean="0">
                <a:solidFill>
                  <a:srgbClr val="FF0000"/>
                </a:solidFill>
                <a:latin typeface="Arial"/>
                <a:cs typeface="Arial"/>
              </a:rPr>
              <a:t>4</a:t>
            </a:r>
          </a:p>
        </p:txBody>
      </p:sp>
      <p:sp>
        <p:nvSpPr>
          <p:cNvPr id="134" name="TextBox 133"/>
          <p:cNvSpPr txBox="1"/>
          <p:nvPr/>
        </p:nvSpPr>
        <p:spPr>
          <a:xfrm>
            <a:off x="4833675" y="5919699"/>
            <a:ext cx="3733800" cy="400110"/>
          </a:xfrm>
          <a:prstGeom prst="rect">
            <a:avLst/>
          </a:prstGeom>
          <a:noFill/>
        </p:spPr>
        <p:txBody>
          <a:bodyPr wrap="square" rtlCol="0">
            <a:spAutoFit/>
          </a:bodyPr>
          <a:lstStyle/>
          <a:p>
            <a:r>
              <a:rPr lang="en-US" sz="2000" b="1" dirty="0" smtClean="0">
                <a:solidFill>
                  <a:srgbClr val="0000FF"/>
                </a:solidFill>
                <a:latin typeface="Arial"/>
                <a:cs typeface="Arial"/>
              </a:rPr>
              <a:t> 0</a:t>
            </a:r>
          </a:p>
        </p:txBody>
      </p:sp>
      <p:cxnSp>
        <p:nvCxnSpPr>
          <p:cNvPr id="9" name="Straight Arrow Connector 8"/>
          <p:cNvCxnSpPr/>
          <p:nvPr/>
        </p:nvCxnSpPr>
        <p:spPr>
          <a:xfrm>
            <a:off x="5617396" y="2533658"/>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6181662" y="2523579"/>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6685054" y="2518727"/>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6799461" y="2495843"/>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7371498" y="2945639"/>
            <a:ext cx="27090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7841527" y="2488377"/>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5197409" y="3044661"/>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5757356" y="3464181"/>
            <a:ext cx="27090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6309971" y="3464181"/>
            <a:ext cx="27090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7260760" y="3068586"/>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7328358" y="3045702"/>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7921832" y="3464181"/>
            <a:ext cx="27090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5632507" y="3613833"/>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6196773" y="3603754"/>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6267876" y="3574407"/>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6835597" y="4005607"/>
            <a:ext cx="27090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0" name="Straight Arrow Connector 149"/>
          <p:cNvCxnSpPr/>
          <p:nvPr/>
        </p:nvCxnSpPr>
        <p:spPr>
          <a:xfrm>
            <a:off x="7371498" y="3995101"/>
            <a:ext cx="27090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a:off x="7929578" y="4005607"/>
            <a:ext cx="27090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6196773" y="4129449"/>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6680954" y="4135386"/>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7249319" y="4139528"/>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5197409" y="4082058"/>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7339799" y="4101713"/>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58" name="TextBox 157"/>
          <p:cNvSpPr txBox="1"/>
          <p:nvPr/>
        </p:nvSpPr>
        <p:spPr>
          <a:xfrm>
            <a:off x="205936" y="1626918"/>
            <a:ext cx="3736219" cy="2554545"/>
          </a:xfrm>
          <a:prstGeom prst="rect">
            <a:avLst/>
          </a:prstGeom>
          <a:noFill/>
        </p:spPr>
        <p:txBody>
          <a:bodyPr wrap="none" rtlCol="0">
            <a:spAutoFit/>
          </a:bodyPr>
          <a:lstStyle/>
          <a:p>
            <a:r>
              <a:rPr lang="en-US" sz="2000" dirty="0">
                <a:latin typeface="Arial"/>
                <a:cs typeface="Arial"/>
              </a:rPr>
              <a:t>f</a:t>
            </a:r>
            <a:r>
              <a:rPr lang="en-US" sz="2000" dirty="0" smtClean="0">
                <a:latin typeface="Arial"/>
                <a:cs typeface="Arial"/>
              </a:rPr>
              <a:t>or </a:t>
            </a:r>
            <a:r>
              <a:rPr lang="en-US" sz="2000" dirty="0">
                <a:latin typeface="Arial"/>
                <a:cs typeface="Arial"/>
              </a:rPr>
              <a:t>i</a:t>
            </a:r>
            <a:r>
              <a:rPr lang="en-US" sz="2000" dirty="0" smtClean="0">
                <a:latin typeface="Arial"/>
                <a:cs typeface="Arial"/>
              </a:rPr>
              <a:t> = 1 to m</a:t>
            </a:r>
          </a:p>
          <a:p>
            <a:r>
              <a:rPr lang="en-US" sz="2000" dirty="0">
                <a:latin typeface="Arial"/>
                <a:cs typeface="Arial"/>
              </a:rPr>
              <a:t>	</a:t>
            </a:r>
            <a:r>
              <a:rPr lang="en-US" sz="2000" dirty="0" smtClean="0">
                <a:latin typeface="Arial"/>
                <a:cs typeface="Arial"/>
              </a:rPr>
              <a:t>for j =1 to n</a:t>
            </a:r>
          </a:p>
          <a:p>
            <a:r>
              <a:rPr lang="en-US" sz="2000" dirty="0">
                <a:latin typeface="Arial"/>
                <a:cs typeface="Arial"/>
              </a:rPr>
              <a:t>	</a:t>
            </a:r>
            <a:r>
              <a:rPr lang="en-US" sz="2000" dirty="0" smtClean="0">
                <a:latin typeface="Arial"/>
                <a:cs typeface="Arial"/>
              </a:rPr>
              <a:t>	if x[</a:t>
            </a:r>
            <a:r>
              <a:rPr lang="en-US" sz="2000" dirty="0" err="1" smtClean="0">
                <a:latin typeface="Arial"/>
                <a:cs typeface="Arial"/>
              </a:rPr>
              <a:t>i</a:t>
            </a:r>
            <a:r>
              <a:rPr lang="en-US" sz="2000" dirty="0" smtClean="0">
                <a:latin typeface="Arial"/>
                <a:cs typeface="Arial"/>
              </a:rPr>
              <a:t>] == y[j]</a:t>
            </a:r>
          </a:p>
          <a:p>
            <a:r>
              <a:rPr lang="en-US" sz="2000" dirty="0">
                <a:latin typeface="Arial"/>
                <a:cs typeface="Arial"/>
              </a:rPr>
              <a:t>	</a:t>
            </a:r>
            <a:r>
              <a:rPr lang="en-US" sz="2000" dirty="0" smtClean="0">
                <a:latin typeface="Arial"/>
                <a:cs typeface="Arial"/>
              </a:rPr>
              <a:t>		c[</a:t>
            </a:r>
            <a:r>
              <a:rPr lang="en-US" sz="2000" dirty="0" err="1">
                <a:latin typeface="Arial"/>
                <a:cs typeface="Arial"/>
              </a:rPr>
              <a:t>i</a:t>
            </a:r>
            <a:r>
              <a:rPr lang="en-US" sz="2000" dirty="0" smtClean="0">
                <a:latin typeface="Arial"/>
                <a:cs typeface="Arial"/>
              </a:rPr>
              <a:t>, j] = c[i-1, j-1] +1</a:t>
            </a:r>
          </a:p>
          <a:p>
            <a:r>
              <a:rPr lang="en-US" sz="2000" dirty="0">
                <a:latin typeface="Arial"/>
                <a:cs typeface="Arial"/>
              </a:rPr>
              <a:t>	</a:t>
            </a:r>
            <a:r>
              <a:rPr lang="en-US" sz="2000" dirty="0" smtClean="0">
                <a:latin typeface="Arial"/>
                <a:cs typeface="Arial"/>
              </a:rPr>
              <a:t>	else if c [i-1, j] ≥ c[</a:t>
            </a:r>
            <a:r>
              <a:rPr lang="en-US" sz="2000" dirty="0" err="1" smtClean="0">
                <a:latin typeface="Arial"/>
                <a:cs typeface="Arial"/>
              </a:rPr>
              <a:t>i</a:t>
            </a:r>
            <a:r>
              <a:rPr lang="en-US" sz="2000" dirty="0" smtClean="0">
                <a:latin typeface="Arial"/>
                <a:cs typeface="Arial"/>
              </a:rPr>
              <a:t>, j-1]</a:t>
            </a:r>
          </a:p>
          <a:p>
            <a:r>
              <a:rPr lang="en-US" sz="2000" dirty="0">
                <a:latin typeface="Arial"/>
                <a:cs typeface="Arial"/>
              </a:rPr>
              <a:t>	</a:t>
            </a:r>
            <a:r>
              <a:rPr lang="en-US" sz="2000" dirty="0" smtClean="0">
                <a:latin typeface="Arial"/>
                <a:cs typeface="Arial"/>
              </a:rPr>
              <a:t>		c[</a:t>
            </a:r>
            <a:r>
              <a:rPr lang="en-US" sz="2000" dirty="0" err="1" smtClean="0">
                <a:latin typeface="Arial"/>
                <a:cs typeface="Arial"/>
              </a:rPr>
              <a:t>i</a:t>
            </a:r>
            <a:r>
              <a:rPr lang="en-US" sz="2000" dirty="0" smtClean="0">
                <a:latin typeface="Arial"/>
                <a:cs typeface="Arial"/>
              </a:rPr>
              <a:t>, j] = c[i-1, j]</a:t>
            </a:r>
          </a:p>
          <a:p>
            <a:r>
              <a:rPr lang="en-US" sz="2000" dirty="0">
                <a:latin typeface="Arial"/>
                <a:cs typeface="Arial"/>
              </a:rPr>
              <a:t>	</a:t>
            </a:r>
            <a:r>
              <a:rPr lang="en-US" sz="2000" dirty="0" smtClean="0">
                <a:latin typeface="Arial"/>
                <a:cs typeface="Arial"/>
              </a:rPr>
              <a:t>	else </a:t>
            </a:r>
          </a:p>
          <a:p>
            <a:r>
              <a:rPr lang="en-US" sz="2000" dirty="0">
                <a:latin typeface="Arial"/>
                <a:cs typeface="Arial"/>
              </a:rPr>
              <a:t>	</a:t>
            </a:r>
            <a:r>
              <a:rPr lang="en-US" sz="2000" dirty="0" smtClean="0">
                <a:latin typeface="Arial"/>
                <a:cs typeface="Arial"/>
              </a:rPr>
              <a:t>		c[</a:t>
            </a:r>
            <a:r>
              <a:rPr lang="en-US" sz="2000" dirty="0" err="1" smtClean="0">
                <a:latin typeface="Arial"/>
                <a:cs typeface="Arial"/>
              </a:rPr>
              <a:t>i</a:t>
            </a:r>
            <a:r>
              <a:rPr lang="en-US" sz="2000" dirty="0" smtClean="0">
                <a:latin typeface="Arial"/>
                <a:cs typeface="Arial"/>
              </a:rPr>
              <a:t>, j] = c[</a:t>
            </a:r>
            <a:r>
              <a:rPr lang="en-US" sz="2000" dirty="0" err="1" smtClean="0">
                <a:latin typeface="Arial"/>
                <a:cs typeface="Arial"/>
              </a:rPr>
              <a:t>i</a:t>
            </a:r>
            <a:r>
              <a:rPr lang="en-US" sz="2000" dirty="0" smtClean="0">
                <a:latin typeface="Arial"/>
                <a:cs typeface="Arial"/>
              </a:rPr>
              <a:t>, j-1]</a:t>
            </a:r>
            <a:endParaRPr lang="en-US" sz="2000" dirty="0">
              <a:latin typeface="Arial"/>
              <a:cs typeface="Arial"/>
            </a:endParaRPr>
          </a:p>
        </p:txBody>
      </p:sp>
      <p:grpSp>
        <p:nvGrpSpPr>
          <p:cNvPr id="159" name="Group 158"/>
          <p:cNvGrpSpPr/>
          <p:nvPr/>
        </p:nvGrpSpPr>
        <p:grpSpPr>
          <a:xfrm>
            <a:off x="1183152" y="4526290"/>
            <a:ext cx="1922680" cy="1828800"/>
            <a:chOff x="1183152" y="4720867"/>
            <a:chExt cx="1922680" cy="1828800"/>
          </a:xfrm>
        </p:grpSpPr>
        <p:grpSp>
          <p:nvGrpSpPr>
            <p:cNvPr id="160" name="Group 159"/>
            <p:cNvGrpSpPr>
              <a:grpSpLocks noChangeAspect="1"/>
            </p:cNvGrpSpPr>
            <p:nvPr/>
          </p:nvGrpSpPr>
          <p:grpSpPr>
            <a:xfrm>
              <a:off x="1263239" y="4720867"/>
              <a:ext cx="1828800" cy="1828800"/>
              <a:chOff x="1476210" y="4986309"/>
              <a:chExt cx="1066800" cy="1066800"/>
            </a:xfrm>
          </p:grpSpPr>
          <p:sp>
            <p:nvSpPr>
              <p:cNvPr id="165" name="Rectangle 7"/>
              <p:cNvSpPr>
                <a:spLocks noChangeArrowheads="1"/>
              </p:cNvSpPr>
              <p:nvPr/>
            </p:nvSpPr>
            <p:spPr bwMode="auto">
              <a:xfrm>
                <a:off x="1476210" y="498630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6" name="Rectangle 8"/>
              <p:cNvSpPr>
                <a:spLocks noChangeArrowheads="1"/>
              </p:cNvSpPr>
              <p:nvPr/>
            </p:nvSpPr>
            <p:spPr bwMode="auto">
              <a:xfrm>
                <a:off x="2009610" y="498630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7" name="Rectangle 14"/>
              <p:cNvSpPr>
                <a:spLocks noChangeArrowheads="1"/>
              </p:cNvSpPr>
              <p:nvPr/>
            </p:nvSpPr>
            <p:spPr bwMode="auto">
              <a:xfrm>
                <a:off x="1476210" y="551970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8" name="Rectangle 15"/>
              <p:cNvSpPr>
                <a:spLocks noChangeArrowheads="1"/>
              </p:cNvSpPr>
              <p:nvPr/>
            </p:nvSpPr>
            <p:spPr bwMode="auto">
              <a:xfrm>
                <a:off x="2009610" y="551970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61" name="TextBox 160"/>
            <p:cNvSpPr txBox="1"/>
            <p:nvPr/>
          </p:nvSpPr>
          <p:spPr>
            <a:xfrm>
              <a:off x="2268461" y="5902055"/>
              <a:ext cx="711904" cy="400110"/>
            </a:xfrm>
            <a:prstGeom prst="rect">
              <a:avLst/>
            </a:prstGeom>
            <a:noFill/>
          </p:spPr>
          <p:txBody>
            <a:bodyPr wrap="none" rtlCol="0">
              <a:spAutoFit/>
            </a:bodyPr>
            <a:lstStyle/>
            <a:p>
              <a:pPr algn="ctr"/>
              <a:r>
                <a:rPr lang="en-US" sz="2000" dirty="0" smtClean="0">
                  <a:latin typeface="Arial"/>
                  <a:cs typeface="Arial"/>
                </a:rPr>
                <a:t>c[</a:t>
              </a:r>
              <a:r>
                <a:rPr lang="en-US" sz="2000" dirty="0" err="1" smtClean="0">
                  <a:latin typeface="Arial"/>
                  <a:cs typeface="Arial"/>
                </a:rPr>
                <a:t>i</a:t>
              </a:r>
              <a:r>
                <a:rPr lang="en-US" sz="2000" dirty="0" smtClean="0">
                  <a:latin typeface="Arial"/>
                  <a:cs typeface="Arial"/>
                </a:rPr>
                <a:t>, j]</a:t>
              </a:r>
              <a:endParaRPr lang="en-US" sz="2000" dirty="0">
                <a:latin typeface="Arial"/>
                <a:cs typeface="Arial"/>
              </a:endParaRPr>
            </a:p>
          </p:txBody>
        </p:sp>
        <p:sp>
          <p:nvSpPr>
            <p:cNvPr id="162" name="TextBox 161"/>
            <p:cNvSpPr txBox="1"/>
            <p:nvPr/>
          </p:nvSpPr>
          <p:spPr>
            <a:xfrm>
              <a:off x="1183152" y="4986189"/>
              <a:ext cx="1096750" cy="400110"/>
            </a:xfrm>
            <a:prstGeom prst="rect">
              <a:avLst/>
            </a:prstGeom>
            <a:noFill/>
          </p:spPr>
          <p:txBody>
            <a:bodyPr wrap="none" rtlCol="0">
              <a:spAutoFit/>
            </a:bodyPr>
            <a:lstStyle/>
            <a:p>
              <a:pPr algn="ctr"/>
              <a:r>
                <a:rPr lang="en-US" sz="2000" dirty="0" smtClean="0">
                  <a:latin typeface="Arial"/>
                  <a:cs typeface="Arial"/>
                </a:rPr>
                <a:t>c[i-1,j-1]</a:t>
              </a:r>
              <a:endParaRPr lang="en-US" sz="2000" dirty="0">
                <a:latin typeface="Arial"/>
                <a:cs typeface="Arial"/>
              </a:endParaRPr>
            </a:p>
          </p:txBody>
        </p:sp>
        <p:sp>
          <p:nvSpPr>
            <p:cNvPr id="163" name="TextBox 162"/>
            <p:cNvSpPr txBox="1"/>
            <p:nvPr/>
          </p:nvSpPr>
          <p:spPr>
            <a:xfrm>
              <a:off x="2165876" y="4986189"/>
              <a:ext cx="939956" cy="400110"/>
            </a:xfrm>
            <a:prstGeom prst="rect">
              <a:avLst/>
            </a:prstGeom>
            <a:noFill/>
          </p:spPr>
          <p:txBody>
            <a:bodyPr wrap="none" rtlCol="0">
              <a:spAutoFit/>
            </a:bodyPr>
            <a:lstStyle/>
            <a:p>
              <a:pPr algn="ctr"/>
              <a:r>
                <a:rPr lang="en-US" sz="2000" dirty="0" smtClean="0">
                  <a:latin typeface="Arial"/>
                  <a:cs typeface="Arial"/>
                </a:rPr>
                <a:t>c[i-1, j]</a:t>
              </a:r>
              <a:endParaRPr lang="en-US" sz="2000" dirty="0">
                <a:latin typeface="Arial"/>
                <a:cs typeface="Arial"/>
              </a:endParaRPr>
            </a:p>
          </p:txBody>
        </p:sp>
        <p:sp>
          <p:nvSpPr>
            <p:cNvPr id="164" name="TextBox 163"/>
            <p:cNvSpPr txBox="1"/>
            <p:nvPr/>
          </p:nvSpPr>
          <p:spPr>
            <a:xfrm>
              <a:off x="1249124" y="5919699"/>
              <a:ext cx="939956" cy="400110"/>
            </a:xfrm>
            <a:prstGeom prst="rect">
              <a:avLst/>
            </a:prstGeom>
            <a:noFill/>
          </p:spPr>
          <p:txBody>
            <a:bodyPr wrap="none" rtlCol="0">
              <a:spAutoFit/>
            </a:bodyPr>
            <a:lstStyle/>
            <a:p>
              <a:pPr algn="ctr"/>
              <a:r>
                <a:rPr lang="en-US" sz="2000" dirty="0" smtClean="0">
                  <a:latin typeface="Arial"/>
                  <a:cs typeface="Arial"/>
                </a:rPr>
                <a:t>c[</a:t>
              </a:r>
              <a:r>
                <a:rPr lang="en-US" sz="2000" dirty="0" err="1" smtClean="0">
                  <a:latin typeface="Arial"/>
                  <a:cs typeface="Arial"/>
                </a:rPr>
                <a:t>i</a:t>
              </a:r>
              <a:r>
                <a:rPr lang="en-US" sz="2000" dirty="0" smtClean="0">
                  <a:latin typeface="Arial"/>
                  <a:cs typeface="Arial"/>
                </a:rPr>
                <a:t>, j-1]</a:t>
              </a:r>
              <a:endParaRPr lang="en-US" sz="2000" dirty="0">
                <a:latin typeface="Arial"/>
                <a:cs typeface="Arial"/>
              </a:endParaRPr>
            </a:p>
          </p:txBody>
        </p:sp>
      </p:grpSp>
      <p:cxnSp>
        <p:nvCxnSpPr>
          <p:cNvPr id="169" name="Straight Arrow Connector 168"/>
          <p:cNvCxnSpPr/>
          <p:nvPr/>
        </p:nvCxnSpPr>
        <p:spPr>
          <a:xfrm>
            <a:off x="5735122" y="4646986"/>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0" name="Straight Arrow Connector 169"/>
          <p:cNvCxnSpPr/>
          <p:nvPr/>
        </p:nvCxnSpPr>
        <p:spPr>
          <a:xfrm>
            <a:off x="5639848" y="4661917"/>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1" name="Straight Arrow Connector 170"/>
          <p:cNvCxnSpPr/>
          <p:nvPr/>
        </p:nvCxnSpPr>
        <p:spPr>
          <a:xfrm>
            <a:off x="6688295" y="4665467"/>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p:nvPr/>
        </p:nvCxnSpPr>
        <p:spPr>
          <a:xfrm>
            <a:off x="7249319" y="4658428"/>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3" name="Straight Arrow Connector 172"/>
          <p:cNvCxnSpPr/>
          <p:nvPr/>
        </p:nvCxnSpPr>
        <p:spPr>
          <a:xfrm>
            <a:off x="7743894" y="4658428"/>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4" name="Straight Arrow Connector 173"/>
          <p:cNvCxnSpPr/>
          <p:nvPr/>
        </p:nvCxnSpPr>
        <p:spPr>
          <a:xfrm>
            <a:off x="8313307" y="4658428"/>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5" name="Straight Arrow Connector 174"/>
          <p:cNvCxnSpPr/>
          <p:nvPr/>
        </p:nvCxnSpPr>
        <p:spPr>
          <a:xfrm>
            <a:off x="5639848" y="5199614"/>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6" name="Straight Arrow Connector 175"/>
          <p:cNvCxnSpPr/>
          <p:nvPr/>
        </p:nvCxnSpPr>
        <p:spPr>
          <a:xfrm>
            <a:off x="6688295" y="5203164"/>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7" name="Straight Arrow Connector 176"/>
          <p:cNvCxnSpPr/>
          <p:nvPr/>
        </p:nvCxnSpPr>
        <p:spPr>
          <a:xfrm>
            <a:off x="7743894" y="5196125"/>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8" name="Straight Arrow Connector 177"/>
          <p:cNvCxnSpPr/>
          <p:nvPr/>
        </p:nvCxnSpPr>
        <p:spPr>
          <a:xfrm>
            <a:off x="6185332" y="5203164"/>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9" name="Straight Arrow Connector 178"/>
          <p:cNvCxnSpPr/>
          <p:nvPr/>
        </p:nvCxnSpPr>
        <p:spPr>
          <a:xfrm>
            <a:off x="6799461" y="5159066"/>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80" name="Straight Arrow Connector 179"/>
          <p:cNvCxnSpPr/>
          <p:nvPr/>
        </p:nvCxnSpPr>
        <p:spPr>
          <a:xfrm>
            <a:off x="7873804" y="5159066"/>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708448B6-F1B9-5748-85E5-359D81A0091F}" type="slidenum">
              <a:rPr lang="en-US" smtClean="0"/>
              <a:t>16</a:t>
            </a:fld>
            <a:endParaRPr lang="en-US"/>
          </a:p>
        </p:txBody>
      </p:sp>
    </p:spTree>
    <p:extLst>
      <p:ext uri="{BB962C8B-B14F-4D97-AF65-F5344CB8AC3E}">
        <p14:creationId xmlns:p14="http://schemas.microsoft.com/office/powerpoint/2010/main" val="258476446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26"/>
          <p:cNvSpPr>
            <a:spLocks noGrp="1" noChangeArrowheads="1"/>
          </p:cNvSpPr>
          <p:nvPr>
            <p:ph type="title"/>
          </p:nvPr>
        </p:nvSpPr>
        <p:spPr/>
        <p:txBody>
          <a:bodyPr>
            <a:normAutofit fontScale="90000"/>
          </a:bodyPr>
          <a:lstStyle/>
          <a:p>
            <a:r>
              <a:rPr lang="en-US" altLang="en-US" dirty="0"/>
              <a:t>DP Table </a:t>
            </a:r>
            <a:r>
              <a:rPr lang="en-US" altLang="en-US" dirty="0" smtClean="0"/>
              <a:t>for Length of LCS (cont.)</a:t>
            </a:r>
            <a:endParaRPr lang="en-US" altLang="en-US" dirty="0"/>
          </a:p>
        </p:txBody>
      </p:sp>
      <p:grpSp>
        <p:nvGrpSpPr>
          <p:cNvPr id="6" name="Group 5"/>
          <p:cNvGrpSpPr/>
          <p:nvPr/>
        </p:nvGrpSpPr>
        <p:grpSpPr>
          <a:xfrm>
            <a:off x="4075246" y="1369421"/>
            <a:ext cx="4492558" cy="5005410"/>
            <a:chOff x="3777070" y="1369421"/>
            <a:chExt cx="4492558" cy="5005410"/>
          </a:xfrm>
        </p:grpSpPr>
        <p:sp>
          <p:nvSpPr>
            <p:cNvPr id="3" name="TextBox 2"/>
            <p:cNvSpPr txBox="1"/>
            <p:nvPr/>
          </p:nvSpPr>
          <p:spPr>
            <a:xfrm>
              <a:off x="4327176" y="1369421"/>
              <a:ext cx="3886763" cy="400110"/>
            </a:xfrm>
            <a:prstGeom prst="rect">
              <a:avLst/>
            </a:prstGeom>
            <a:noFill/>
          </p:spPr>
          <p:txBody>
            <a:bodyPr wrap="square" rtlCol="0">
              <a:spAutoFit/>
            </a:bodyPr>
            <a:lstStyle/>
            <a:p>
              <a:r>
                <a:rPr lang="en-US" sz="2000" i="1" dirty="0" smtClean="0">
                  <a:latin typeface="Arial"/>
                  <a:cs typeface="Arial"/>
                </a:rPr>
                <a:t>j</a:t>
              </a:r>
              <a:r>
                <a:rPr lang="en-US" sz="2000" dirty="0" smtClean="0">
                  <a:latin typeface="Arial"/>
                  <a:cs typeface="Arial"/>
                </a:rPr>
                <a:t>   0     1      2     3      4     5      6</a:t>
              </a:r>
              <a:endParaRPr lang="en-US" sz="2000" dirty="0">
                <a:latin typeface="Arial"/>
                <a:cs typeface="Arial"/>
              </a:endParaRPr>
            </a:p>
          </p:txBody>
        </p:sp>
        <p:grpSp>
          <p:nvGrpSpPr>
            <p:cNvPr id="5" name="Group 4"/>
            <p:cNvGrpSpPr/>
            <p:nvPr/>
          </p:nvGrpSpPr>
          <p:grpSpPr>
            <a:xfrm>
              <a:off x="3777070" y="1689437"/>
              <a:ext cx="4492558" cy="4685394"/>
              <a:chOff x="2504567" y="1686359"/>
              <a:chExt cx="4492558" cy="4685394"/>
            </a:xfrm>
          </p:grpSpPr>
          <p:grpSp>
            <p:nvGrpSpPr>
              <p:cNvPr id="2" name="Group 1"/>
              <p:cNvGrpSpPr/>
              <p:nvPr/>
            </p:nvGrpSpPr>
            <p:grpSpPr>
              <a:xfrm>
                <a:off x="2855556" y="1686359"/>
                <a:ext cx="4141569" cy="4685394"/>
                <a:chOff x="2889989" y="1858683"/>
                <a:chExt cx="4141569" cy="4685394"/>
              </a:xfrm>
            </p:grpSpPr>
            <p:sp>
              <p:nvSpPr>
                <p:cNvPr id="70" name="Rectangle 3"/>
                <p:cNvSpPr>
                  <a:spLocks noChangeArrowheads="1"/>
                </p:cNvSpPr>
                <p:nvPr/>
              </p:nvSpPr>
              <p:spPr bwMode="auto">
                <a:xfrm>
                  <a:off x="32860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1" name="Rectangle 4"/>
                <p:cNvSpPr>
                  <a:spLocks noChangeArrowheads="1"/>
                </p:cNvSpPr>
                <p:nvPr/>
              </p:nvSpPr>
              <p:spPr bwMode="auto">
                <a:xfrm>
                  <a:off x="38194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2" name="Rectangle 5"/>
                <p:cNvSpPr>
                  <a:spLocks noChangeArrowheads="1"/>
                </p:cNvSpPr>
                <p:nvPr/>
              </p:nvSpPr>
              <p:spPr bwMode="auto">
                <a:xfrm>
                  <a:off x="43528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3" name="Rectangle 6"/>
                <p:cNvSpPr>
                  <a:spLocks noChangeArrowheads="1"/>
                </p:cNvSpPr>
                <p:nvPr/>
              </p:nvSpPr>
              <p:spPr bwMode="auto">
                <a:xfrm>
                  <a:off x="48862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4" name="Rectangle 7"/>
                <p:cNvSpPr>
                  <a:spLocks noChangeArrowheads="1"/>
                </p:cNvSpPr>
                <p:nvPr/>
              </p:nvSpPr>
              <p:spPr bwMode="auto">
                <a:xfrm>
                  <a:off x="54196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5" name="Rectangle 8"/>
                <p:cNvSpPr>
                  <a:spLocks noChangeArrowheads="1"/>
                </p:cNvSpPr>
                <p:nvPr/>
              </p:nvSpPr>
              <p:spPr bwMode="auto">
                <a:xfrm>
                  <a:off x="59530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6" name="Rectangle 10"/>
                <p:cNvSpPr>
                  <a:spLocks noChangeArrowheads="1"/>
                </p:cNvSpPr>
                <p:nvPr/>
              </p:nvSpPr>
              <p:spPr bwMode="auto">
                <a:xfrm>
                  <a:off x="32860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7" name="Rectangle 11"/>
                <p:cNvSpPr>
                  <a:spLocks noChangeArrowheads="1"/>
                </p:cNvSpPr>
                <p:nvPr/>
              </p:nvSpPr>
              <p:spPr bwMode="auto">
                <a:xfrm>
                  <a:off x="38194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8" name="Rectangle 12"/>
                <p:cNvSpPr>
                  <a:spLocks noChangeArrowheads="1"/>
                </p:cNvSpPr>
                <p:nvPr/>
              </p:nvSpPr>
              <p:spPr bwMode="auto">
                <a:xfrm>
                  <a:off x="43528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 name="Rectangle 13"/>
                <p:cNvSpPr>
                  <a:spLocks noChangeArrowheads="1"/>
                </p:cNvSpPr>
                <p:nvPr/>
              </p:nvSpPr>
              <p:spPr bwMode="auto">
                <a:xfrm>
                  <a:off x="48862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0" name="Rectangle 14"/>
                <p:cNvSpPr>
                  <a:spLocks noChangeArrowheads="1"/>
                </p:cNvSpPr>
                <p:nvPr/>
              </p:nvSpPr>
              <p:spPr bwMode="auto">
                <a:xfrm>
                  <a:off x="54196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 name="Rectangle 15"/>
                <p:cNvSpPr>
                  <a:spLocks noChangeArrowheads="1"/>
                </p:cNvSpPr>
                <p:nvPr/>
              </p:nvSpPr>
              <p:spPr bwMode="auto">
                <a:xfrm>
                  <a:off x="59530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 name="Rectangle 17"/>
                <p:cNvSpPr>
                  <a:spLocks noChangeArrowheads="1"/>
                </p:cNvSpPr>
                <p:nvPr/>
              </p:nvSpPr>
              <p:spPr bwMode="auto">
                <a:xfrm>
                  <a:off x="32860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3" name="Rectangle 18"/>
                <p:cNvSpPr>
                  <a:spLocks noChangeArrowheads="1"/>
                </p:cNvSpPr>
                <p:nvPr/>
              </p:nvSpPr>
              <p:spPr bwMode="auto">
                <a:xfrm>
                  <a:off x="38194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 name="Rectangle 19"/>
                <p:cNvSpPr>
                  <a:spLocks noChangeArrowheads="1"/>
                </p:cNvSpPr>
                <p:nvPr/>
              </p:nvSpPr>
              <p:spPr bwMode="auto">
                <a:xfrm>
                  <a:off x="43528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5" name="Rectangle 20"/>
                <p:cNvSpPr>
                  <a:spLocks noChangeArrowheads="1"/>
                </p:cNvSpPr>
                <p:nvPr/>
              </p:nvSpPr>
              <p:spPr bwMode="auto">
                <a:xfrm>
                  <a:off x="48862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6" name="Rectangle 21"/>
                <p:cNvSpPr>
                  <a:spLocks noChangeArrowheads="1"/>
                </p:cNvSpPr>
                <p:nvPr/>
              </p:nvSpPr>
              <p:spPr bwMode="auto">
                <a:xfrm>
                  <a:off x="54196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7" name="Rectangle 22"/>
                <p:cNvSpPr>
                  <a:spLocks noChangeArrowheads="1"/>
                </p:cNvSpPr>
                <p:nvPr/>
              </p:nvSpPr>
              <p:spPr bwMode="auto">
                <a:xfrm>
                  <a:off x="59530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8" name="Rectangle 24"/>
                <p:cNvSpPr>
                  <a:spLocks noChangeArrowheads="1"/>
                </p:cNvSpPr>
                <p:nvPr/>
              </p:nvSpPr>
              <p:spPr bwMode="auto">
                <a:xfrm>
                  <a:off x="32860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 name="Rectangle 25"/>
                <p:cNvSpPr>
                  <a:spLocks noChangeArrowheads="1"/>
                </p:cNvSpPr>
                <p:nvPr/>
              </p:nvSpPr>
              <p:spPr bwMode="auto">
                <a:xfrm>
                  <a:off x="38194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 name="Rectangle 26"/>
                <p:cNvSpPr>
                  <a:spLocks noChangeArrowheads="1"/>
                </p:cNvSpPr>
                <p:nvPr/>
              </p:nvSpPr>
              <p:spPr bwMode="auto">
                <a:xfrm>
                  <a:off x="43528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 name="Rectangle 27"/>
                <p:cNvSpPr>
                  <a:spLocks noChangeArrowheads="1"/>
                </p:cNvSpPr>
                <p:nvPr/>
              </p:nvSpPr>
              <p:spPr bwMode="auto">
                <a:xfrm>
                  <a:off x="48862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 name="Rectangle 28"/>
                <p:cNvSpPr>
                  <a:spLocks noChangeArrowheads="1"/>
                </p:cNvSpPr>
                <p:nvPr/>
              </p:nvSpPr>
              <p:spPr bwMode="auto">
                <a:xfrm>
                  <a:off x="54196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 name="Rectangle 29"/>
                <p:cNvSpPr>
                  <a:spLocks noChangeArrowheads="1"/>
                </p:cNvSpPr>
                <p:nvPr/>
              </p:nvSpPr>
              <p:spPr bwMode="auto">
                <a:xfrm>
                  <a:off x="59530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4" name="Rectangle 31"/>
                <p:cNvSpPr>
                  <a:spLocks noChangeArrowheads="1"/>
                </p:cNvSpPr>
                <p:nvPr/>
              </p:nvSpPr>
              <p:spPr bwMode="auto">
                <a:xfrm>
                  <a:off x="32860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5" name="Rectangle 32"/>
                <p:cNvSpPr>
                  <a:spLocks noChangeArrowheads="1"/>
                </p:cNvSpPr>
                <p:nvPr/>
              </p:nvSpPr>
              <p:spPr bwMode="auto">
                <a:xfrm>
                  <a:off x="38194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6" name="Rectangle 33"/>
                <p:cNvSpPr>
                  <a:spLocks noChangeArrowheads="1"/>
                </p:cNvSpPr>
                <p:nvPr/>
              </p:nvSpPr>
              <p:spPr bwMode="auto">
                <a:xfrm>
                  <a:off x="43528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7" name="Rectangle 34"/>
                <p:cNvSpPr>
                  <a:spLocks noChangeArrowheads="1"/>
                </p:cNvSpPr>
                <p:nvPr/>
              </p:nvSpPr>
              <p:spPr bwMode="auto">
                <a:xfrm>
                  <a:off x="48862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8" name="Rectangle 35"/>
                <p:cNvSpPr>
                  <a:spLocks noChangeArrowheads="1"/>
                </p:cNvSpPr>
                <p:nvPr/>
              </p:nvSpPr>
              <p:spPr bwMode="auto">
                <a:xfrm>
                  <a:off x="54196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9" name="Rectangle 36"/>
                <p:cNvSpPr>
                  <a:spLocks noChangeArrowheads="1"/>
                </p:cNvSpPr>
                <p:nvPr/>
              </p:nvSpPr>
              <p:spPr bwMode="auto">
                <a:xfrm>
                  <a:off x="59530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0" name="Rectangle 38"/>
                <p:cNvSpPr>
                  <a:spLocks noChangeArrowheads="1"/>
                </p:cNvSpPr>
                <p:nvPr/>
              </p:nvSpPr>
              <p:spPr bwMode="auto">
                <a:xfrm>
                  <a:off x="32860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 name="Rectangle 39"/>
                <p:cNvSpPr>
                  <a:spLocks noChangeArrowheads="1"/>
                </p:cNvSpPr>
                <p:nvPr/>
              </p:nvSpPr>
              <p:spPr bwMode="auto">
                <a:xfrm>
                  <a:off x="38194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 name="Rectangle 40"/>
                <p:cNvSpPr>
                  <a:spLocks noChangeArrowheads="1"/>
                </p:cNvSpPr>
                <p:nvPr/>
              </p:nvSpPr>
              <p:spPr bwMode="auto">
                <a:xfrm>
                  <a:off x="43528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 name="Rectangle 41"/>
                <p:cNvSpPr>
                  <a:spLocks noChangeArrowheads="1"/>
                </p:cNvSpPr>
                <p:nvPr/>
              </p:nvSpPr>
              <p:spPr bwMode="auto">
                <a:xfrm>
                  <a:off x="48862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4" name="Rectangle 42"/>
                <p:cNvSpPr>
                  <a:spLocks noChangeArrowheads="1"/>
                </p:cNvSpPr>
                <p:nvPr/>
              </p:nvSpPr>
              <p:spPr bwMode="auto">
                <a:xfrm>
                  <a:off x="54196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5" name="Rectangle 43"/>
                <p:cNvSpPr>
                  <a:spLocks noChangeArrowheads="1"/>
                </p:cNvSpPr>
                <p:nvPr/>
              </p:nvSpPr>
              <p:spPr bwMode="auto">
                <a:xfrm>
                  <a:off x="59530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6" name="Rectangle 45"/>
                <p:cNvSpPr>
                  <a:spLocks noChangeArrowheads="1"/>
                </p:cNvSpPr>
                <p:nvPr/>
              </p:nvSpPr>
              <p:spPr bwMode="auto">
                <a:xfrm>
                  <a:off x="32860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7" name="Rectangle 46"/>
                <p:cNvSpPr>
                  <a:spLocks noChangeArrowheads="1"/>
                </p:cNvSpPr>
                <p:nvPr/>
              </p:nvSpPr>
              <p:spPr bwMode="auto">
                <a:xfrm>
                  <a:off x="38194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8" name="Rectangle 47"/>
                <p:cNvSpPr>
                  <a:spLocks noChangeArrowheads="1"/>
                </p:cNvSpPr>
                <p:nvPr/>
              </p:nvSpPr>
              <p:spPr bwMode="auto">
                <a:xfrm>
                  <a:off x="43528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9" name="Rectangle 48"/>
                <p:cNvSpPr>
                  <a:spLocks noChangeArrowheads="1"/>
                </p:cNvSpPr>
                <p:nvPr/>
              </p:nvSpPr>
              <p:spPr bwMode="auto">
                <a:xfrm>
                  <a:off x="48862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0" name="Rectangle 49"/>
                <p:cNvSpPr>
                  <a:spLocks noChangeArrowheads="1"/>
                </p:cNvSpPr>
                <p:nvPr/>
              </p:nvSpPr>
              <p:spPr bwMode="auto">
                <a:xfrm>
                  <a:off x="54196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1" name="Rectangle 50"/>
                <p:cNvSpPr>
                  <a:spLocks noChangeArrowheads="1"/>
                </p:cNvSpPr>
                <p:nvPr/>
              </p:nvSpPr>
              <p:spPr bwMode="auto">
                <a:xfrm>
                  <a:off x="59530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 name="Text Box 59"/>
                <p:cNvSpPr txBox="1">
                  <a:spLocks noChangeArrowheads="1"/>
                </p:cNvSpPr>
                <p:nvPr/>
              </p:nvSpPr>
              <p:spPr bwMode="auto">
                <a:xfrm>
                  <a:off x="3286097" y="1858683"/>
                  <a:ext cx="3724095" cy="400110"/>
                </a:xfrm>
                <a:prstGeom prst="rect">
                  <a:avLst/>
                </a:prstGeom>
                <a:noFill/>
                <a:ln>
                  <a:noFill/>
                </a:ln>
                <a:effectLst/>
                <a:extLst>
                  <a:ext uri="{909E8E84-426E-40dd-AFC4-6F175D3DCCD1}">
                    <a14:hiddenFill xmlns:a14="http://schemas.microsoft.com/office/drawing/2010/main">
                      <a:solidFill>
                        <a:schemeClr val="folHlink">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2000" b="1" dirty="0" smtClean="0">
                      <a:latin typeface="Arial"/>
                      <a:cs typeface="Arial"/>
                    </a:rPr>
                    <a:t> Y     </a:t>
                  </a:r>
                  <a:r>
                    <a:rPr lang="en-US" altLang="en-US" sz="2000" b="1" dirty="0" smtClean="0">
                      <a:solidFill>
                        <a:srgbClr val="FF6600"/>
                      </a:solidFill>
                      <a:latin typeface="Arial"/>
                      <a:cs typeface="Arial"/>
                    </a:rPr>
                    <a:t>B</a:t>
                  </a:r>
                  <a:r>
                    <a:rPr lang="en-US" altLang="en-US" sz="2000" b="1" dirty="0" smtClean="0">
                      <a:latin typeface="Arial"/>
                      <a:cs typeface="Arial"/>
                    </a:rPr>
                    <a:t>     </a:t>
                  </a:r>
                  <a:r>
                    <a:rPr lang="en-US" altLang="en-US" sz="2000" b="1" dirty="0" smtClean="0">
                      <a:solidFill>
                        <a:srgbClr val="660066"/>
                      </a:solidFill>
                      <a:latin typeface="Arial"/>
                      <a:cs typeface="Arial"/>
                    </a:rPr>
                    <a:t>D</a:t>
                  </a:r>
                  <a:r>
                    <a:rPr lang="en-US" altLang="en-US" sz="2000" b="1" dirty="0" smtClean="0">
                      <a:latin typeface="Arial"/>
                      <a:cs typeface="Arial"/>
                    </a:rPr>
                    <a:t>     </a:t>
                  </a:r>
                  <a:r>
                    <a:rPr lang="en-US" altLang="en-US" sz="2000" b="1" dirty="0" smtClean="0">
                      <a:solidFill>
                        <a:srgbClr val="008000"/>
                      </a:solidFill>
                      <a:latin typeface="Arial"/>
                      <a:cs typeface="Arial"/>
                    </a:rPr>
                    <a:t>C</a:t>
                  </a:r>
                  <a:r>
                    <a:rPr lang="en-US" altLang="en-US" sz="2000" b="1" dirty="0" smtClean="0">
                      <a:latin typeface="Arial"/>
                      <a:cs typeface="Arial"/>
                    </a:rPr>
                    <a:t>     </a:t>
                  </a:r>
                  <a:r>
                    <a:rPr lang="en-US" altLang="en-US" sz="2000" b="1" dirty="0" smtClean="0">
                      <a:solidFill>
                        <a:srgbClr val="FF0000"/>
                      </a:solidFill>
                      <a:latin typeface="Arial"/>
                      <a:cs typeface="Arial"/>
                    </a:rPr>
                    <a:t>A </a:t>
                  </a:r>
                  <a:r>
                    <a:rPr lang="en-US" altLang="en-US" sz="2000" b="1" dirty="0" smtClean="0">
                      <a:latin typeface="Arial"/>
                      <a:cs typeface="Arial"/>
                    </a:rPr>
                    <a:t>    </a:t>
                  </a:r>
                  <a:r>
                    <a:rPr lang="en-US" altLang="en-US" sz="2000" b="1" dirty="0" smtClean="0">
                      <a:solidFill>
                        <a:srgbClr val="FF6600"/>
                      </a:solidFill>
                      <a:latin typeface="Arial"/>
                      <a:cs typeface="Arial"/>
                    </a:rPr>
                    <a:t>B</a:t>
                  </a:r>
                  <a:r>
                    <a:rPr lang="en-US" altLang="en-US" sz="2000" b="1" dirty="0" smtClean="0">
                      <a:latin typeface="Arial"/>
                      <a:cs typeface="Arial"/>
                    </a:rPr>
                    <a:t>     </a:t>
                  </a:r>
                  <a:r>
                    <a:rPr lang="en-US" altLang="en-US" sz="2000" b="1" dirty="0" smtClean="0">
                      <a:solidFill>
                        <a:srgbClr val="FF0000"/>
                      </a:solidFill>
                      <a:latin typeface="Arial"/>
                      <a:cs typeface="Arial"/>
                    </a:rPr>
                    <a:t>A</a:t>
                  </a:r>
                  <a:endParaRPr lang="en-US" altLang="en-US" sz="2000" b="1" dirty="0">
                    <a:solidFill>
                      <a:srgbClr val="FF0000"/>
                    </a:solidFill>
                    <a:latin typeface="Arial"/>
                    <a:cs typeface="Arial"/>
                  </a:endParaRPr>
                </a:p>
              </p:txBody>
            </p:sp>
            <p:sp>
              <p:nvSpPr>
                <p:cNvPr id="113" name="Text Box 60"/>
                <p:cNvSpPr txBox="1">
                  <a:spLocks noChangeArrowheads="1"/>
                </p:cNvSpPr>
                <p:nvPr/>
              </p:nvSpPr>
              <p:spPr bwMode="auto">
                <a:xfrm>
                  <a:off x="2889989" y="2375412"/>
                  <a:ext cx="381000" cy="4113947"/>
                </a:xfrm>
                <a:prstGeom prst="rect">
                  <a:avLst/>
                </a:prstGeom>
                <a:noFill/>
                <a:ln>
                  <a:noFill/>
                </a:ln>
                <a:effectLst/>
                <a:extLst>
                  <a:ext uri="{909E8E84-426E-40dd-AFC4-6F175D3DCCD1}">
                    <a14:hiddenFill xmlns:a14="http://schemas.microsoft.com/office/drawing/2010/main">
                      <a:solidFill>
                        <a:schemeClr val="folHlink">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120000"/>
                    </a:lnSpc>
                    <a:spcBef>
                      <a:spcPts val="600"/>
                    </a:spcBef>
                    <a:spcAft>
                      <a:spcPts val="600"/>
                    </a:spcAft>
                  </a:pPr>
                  <a:r>
                    <a:rPr lang="en-US" altLang="en-US" sz="2000" b="1" dirty="0" smtClean="0">
                      <a:latin typeface="Arial"/>
                      <a:cs typeface="Arial"/>
                    </a:rPr>
                    <a:t>X</a:t>
                  </a:r>
                </a:p>
                <a:p>
                  <a:pPr algn="ctr">
                    <a:lnSpc>
                      <a:spcPct val="120000"/>
                    </a:lnSpc>
                    <a:spcBef>
                      <a:spcPts val="600"/>
                    </a:spcBef>
                    <a:spcAft>
                      <a:spcPts val="600"/>
                    </a:spcAft>
                  </a:pPr>
                  <a:r>
                    <a:rPr lang="en-US" altLang="en-US" sz="2000" b="1" dirty="0" smtClean="0">
                      <a:solidFill>
                        <a:srgbClr val="FF0000"/>
                      </a:solidFill>
                      <a:latin typeface="Arial"/>
                      <a:cs typeface="Arial"/>
                    </a:rPr>
                    <a:t>A</a:t>
                  </a:r>
                </a:p>
                <a:p>
                  <a:pPr algn="ctr">
                    <a:lnSpc>
                      <a:spcPct val="120000"/>
                    </a:lnSpc>
                    <a:spcBef>
                      <a:spcPts val="600"/>
                    </a:spcBef>
                    <a:spcAft>
                      <a:spcPts val="600"/>
                    </a:spcAft>
                  </a:pPr>
                  <a:r>
                    <a:rPr lang="en-US" altLang="en-US" sz="2000" b="1" dirty="0" smtClean="0">
                      <a:solidFill>
                        <a:srgbClr val="FF6600"/>
                      </a:solidFill>
                      <a:latin typeface="Arial"/>
                      <a:cs typeface="Arial"/>
                    </a:rPr>
                    <a:t>B</a:t>
                  </a:r>
                </a:p>
                <a:p>
                  <a:pPr algn="ctr">
                    <a:lnSpc>
                      <a:spcPct val="120000"/>
                    </a:lnSpc>
                    <a:spcBef>
                      <a:spcPts val="600"/>
                    </a:spcBef>
                    <a:spcAft>
                      <a:spcPts val="600"/>
                    </a:spcAft>
                  </a:pPr>
                  <a:r>
                    <a:rPr lang="en-US" altLang="en-US" sz="2000" b="1" dirty="0" smtClean="0">
                      <a:solidFill>
                        <a:srgbClr val="008000"/>
                      </a:solidFill>
                      <a:latin typeface="Arial"/>
                      <a:cs typeface="Arial"/>
                    </a:rPr>
                    <a:t>C</a:t>
                  </a:r>
                </a:p>
                <a:p>
                  <a:pPr algn="ctr">
                    <a:lnSpc>
                      <a:spcPct val="120000"/>
                    </a:lnSpc>
                    <a:spcBef>
                      <a:spcPts val="600"/>
                    </a:spcBef>
                    <a:spcAft>
                      <a:spcPts val="600"/>
                    </a:spcAft>
                  </a:pPr>
                  <a:r>
                    <a:rPr lang="en-US" altLang="en-US" sz="2000" b="1" dirty="0" smtClean="0">
                      <a:solidFill>
                        <a:srgbClr val="FF6600"/>
                      </a:solidFill>
                      <a:latin typeface="Arial"/>
                      <a:cs typeface="Arial"/>
                    </a:rPr>
                    <a:t>B</a:t>
                  </a:r>
                </a:p>
                <a:p>
                  <a:pPr algn="ctr">
                    <a:lnSpc>
                      <a:spcPct val="120000"/>
                    </a:lnSpc>
                    <a:spcBef>
                      <a:spcPts val="600"/>
                    </a:spcBef>
                    <a:spcAft>
                      <a:spcPts val="600"/>
                    </a:spcAft>
                  </a:pPr>
                  <a:r>
                    <a:rPr lang="en-US" altLang="en-US" sz="2000" b="1" dirty="0" smtClean="0">
                      <a:solidFill>
                        <a:srgbClr val="660066"/>
                      </a:solidFill>
                      <a:latin typeface="Arial"/>
                      <a:cs typeface="Arial"/>
                    </a:rPr>
                    <a:t>D</a:t>
                  </a:r>
                </a:p>
                <a:p>
                  <a:pPr algn="ctr">
                    <a:lnSpc>
                      <a:spcPct val="120000"/>
                    </a:lnSpc>
                    <a:spcBef>
                      <a:spcPts val="600"/>
                    </a:spcBef>
                    <a:spcAft>
                      <a:spcPts val="600"/>
                    </a:spcAft>
                  </a:pPr>
                  <a:r>
                    <a:rPr lang="en-US" altLang="en-US" sz="2000" b="1" dirty="0" smtClean="0">
                      <a:solidFill>
                        <a:srgbClr val="FF0000"/>
                      </a:solidFill>
                      <a:latin typeface="Arial"/>
                      <a:cs typeface="Arial"/>
                    </a:rPr>
                    <a:t>A</a:t>
                  </a:r>
                </a:p>
                <a:p>
                  <a:pPr algn="ctr">
                    <a:lnSpc>
                      <a:spcPct val="120000"/>
                    </a:lnSpc>
                    <a:spcBef>
                      <a:spcPts val="600"/>
                    </a:spcBef>
                    <a:spcAft>
                      <a:spcPts val="600"/>
                    </a:spcAft>
                  </a:pPr>
                  <a:r>
                    <a:rPr lang="en-US" altLang="en-US" sz="2000" b="1" dirty="0" smtClean="0">
                      <a:solidFill>
                        <a:srgbClr val="FF6600"/>
                      </a:solidFill>
                      <a:latin typeface="Arial"/>
                      <a:cs typeface="Arial"/>
                    </a:rPr>
                    <a:t>B</a:t>
                  </a:r>
                  <a:endParaRPr lang="en-US" altLang="en-US" sz="2000" b="1" dirty="0">
                    <a:solidFill>
                      <a:srgbClr val="FF6600"/>
                    </a:solidFill>
                    <a:latin typeface="Arial"/>
                    <a:cs typeface="Arial"/>
                  </a:endParaRPr>
                </a:p>
              </p:txBody>
            </p:sp>
            <p:sp>
              <p:nvSpPr>
                <p:cNvPr id="114" name="Rectangle 8"/>
                <p:cNvSpPr>
                  <a:spLocks noChangeArrowheads="1"/>
                </p:cNvSpPr>
                <p:nvPr/>
              </p:nvSpPr>
              <p:spPr bwMode="auto">
                <a:xfrm>
                  <a:off x="6494491" y="22688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5" name="Rectangle 15"/>
                <p:cNvSpPr>
                  <a:spLocks noChangeArrowheads="1"/>
                </p:cNvSpPr>
                <p:nvPr/>
              </p:nvSpPr>
              <p:spPr bwMode="auto">
                <a:xfrm>
                  <a:off x="6494491" y="28022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6" name="Rectangle 22"/>
                <p:cNvSpPr>
                  <a:spLocks noChangeArrowheads="1"/>
                </p:cNvSpPr>
                <p:nvPr/>
              </p:nvSpPr>
              <p:spPr bwMode="auto">
                <a:xfrm>
                  <a:off x="6494491" y="33356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7" name="Rectangle 29"/>
                <p:cNvSpPr>
                  <a:spLocks noChangeArrowheads="1"/>
                </p:cNvSpPr>
                <p:nvPr/>
              </p:nvSpPr>
              <p:spPr bwMode="auto">
                <a:xfrm>
                  <a:off x="6494491" y="38690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8" name="Rectangle 36"/>
                <p:cNvSpPr>
                  <a:spLocks noChangeArrowheads="1"/>
                </p:cNvSpPr>
                <p:nvPr/>
              </p:nvSpPr>
              <p:spPr bwMode="auto">
                <a:xfrm>
                  <a:off x="6494491" y="44024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9" name="Rectangle 43"/>
                <p:cNvSpPr>
                  <a:spLocks noChangeArrowheads="1"/>
                </p:cNvSpPr>
                <p:nvPr/>
              </p:nvSpPr>
              <p:spPr bwMode="auto">
                <a:xfrm>
                  <a:off x="6494491" y="49358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0" name="Rectangle 50"/>
                <p:cNvSpPr>
                  <a:spLocks noChangeArrowheads="1"/>
                </p:cNvSpPr>
                <p:nvPr/>
              </p:nvSpPr>
              <p:spPr bwMode="auto">
                <a:xfrm>
                  <a:off x="6494491" y="54692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1" name="Rectangle 45"/>
                <p:cNvSpPr>
                  <a:spLocks noChangeArrowheads="1"/>
                </p:cNvSpPr>
                <p:nvPr/>
              </p:nvSpPr>
              <p:spPr bwMode="auto">
                <a:xfrm>
                  <a:off x="32897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2" name="Rectangle 46"/>
                <p:cNvSpPr>
                  <a:spLocks noChangeArrowheads="1"/>
                </p:cNvSpPr>
                <p:nvPr/>
              </p:nvSpPr>
              <p:spPr bwMode="auto">
                <a:xfrm>
                  <a:off x="38231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 name="Rectangle 47"/>
                <p:cNvSpPr>
                  <a:spLocks noChangeArrowheads="1"/>
                </p:cNvSpPr>
                <p:nvPr/>
              </p:nvSpPr>
              <p:spPr bwMode="auto">
                <a:xfrm>
                  <a:off x="43565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 name="Rectangle 48"/>
                <p:cNvSpPr>
                  <a:spLocks noChangeArrowheads="1"/>
                </p:cNvSpPr>
                <p:nvPr/>
              </p:nvSpPr>
              <p:spPr bwMode="auto">
                <a:xfrm>
                  <a:off x="48899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5" name="Rectangle 49"/>
                <p:cNvSpPr>
                  <a:spLocks noChangeArrowheads="1"/>
                </p:cNvSpPr>
                <p:nvPr/>
              </p:nvSpPr>
              <p:spPr bwMode="auto">
                <a:xfrm>
                  <a:off x="54233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6" name="Rectangle 50"/>
                <p:cNvSpPr>
                  <a:spLocks noChangeArrowheads="1"/>
                </p:cNvSpPr>
                <p:nvPr/>
              </p:nvSpPr>
              <p:spPr bwMode="auto">
                <a:xfrm>
                  <a:off x="59567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7" name="Rectangle 50"/>
                <p:cNvSpPr>
                  <a:spLocks noChangeArrowheads="1"/>
                </p:cNvSpPr>
                <p:nvPr/>
              </p:nvSpPr>
              <p:spPr bwMode="auto">
                <a:xfrm>
                  <a:off x="6498158" y="6010677"/>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31" name="Text Box 60"/>
              <p:cNvSpPr txBox="1">
                <a:spLocks noChangeArrowheads="1"/>
              </p:cNvSpPr>
              <p:nvPr/>
            </p:nvSpPr>
            <p:spPr bwMode="auto">
              <a:xfrm>
                <a:off x="2504567" y="1687898"/>
                <a:ext cx="381000" cy="4637167"/>
              </a:xfrm>
              <a:prstGeom prst="rect">
                <a:avLst/>
              </a:prstGeom>
              <a:noFill/>
              <a:ln>
                <a:noFill/>
              </a:ln>
              <a:effectLst/>
              <a:extLst>
                <a:ext uri="{909E8E84-426E-40dd-AFC4-6F175D3DCCD1}">
                  <a14:hiddenFill xmlns:a14="http://schemas.microsoft.com/office/drawing/2010/main">
                    <a:solidFill>
                      <a:schemeClr val="folHlink">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120000"/>
                  </a:lnSpc>
                  <a:spcBef>
                    <a:spcPts val="600"/>
                  </a:spcBef>
                  <a:spcAft>
                    <a:spcPts val="600"/>
                  </a:spcAft>
                </a:pPr>
                <a:r>
                  <a:rPr lang="en-US" altLang="en-US" sz="2000" i="1" dirty="0">
                    <a:latin typeface="Arial"/>
                    <a:cs typeface="Arial"/>
                  </a:rPr>
                  <a:t>i</a:t>
                </a:r>
                <a:endParaRPr lang="en-US" altLang="en-US" sz="2000" i="1" dirty="0" smtClean="0">
                  <a:latin typeface="Arial"/>
                  <a:cs typeface="Arial"/>
                </a:endParaRPr>
              </a:p>
              <a:p>
                <a:pPr algn="ctr">
                  <a:lnSpc>
                    <a:spcPct val="120000"/>
                  </a:lnSpc>
                  <a:spcBef>
                    <a:spcPts val="600"/>
                  </a:spcBef>
                  <a:spcAft>
                    <a:spcPts val="600"/>
                  </a:spcAft>
                </a:pPr>
                <a:r>
                  <a:rPr lang="en-US" altLang="en-US" sz="2000" dirty="0">
                    <a:latin typeface="Arial"/>
                    <a:cs typeface="Arial"/>
                  </a:rPr>
                  <a:t>0</a:t>
                </a:r>
                <a:endParaRPr lang="en-US" altLang="en-US" sz="2000" dirty="0" smtClean="0">
                  <a:latin typeface="Arial"/>
                  <a:cs typeface="Arial"/>
                </a:endParaRPr>
              </a:p>
              <a:p>
                <a:pPr algn="ctr">
                  <a:lnSpc>
                    <a:spcPct val="120000"/>
                  </a:lnSpc>
                  <a:spcBef>
                    <a:spcPts val="600"/>
                  </a:spcBef>
                  <a:spcAft>
                    <a:spcPts val="600"/>
                  </a:spcAft>
                </a:pPr>
                <a:r>
                  <a:rPr lang="en-US" altLang="en-US" sz="2000" dirty="0">
                    <a:latin typeface="Arial"/>
                    <a:cs typeface="Arial"/>
                  </a:rPr>
                  <a:t>1</a:t>
                </a:r>
                <a:endParaRPr lang="en-US" altLang="en-US" sz="2000" dirty="0" smtClean="0">
                  <a:latin typeface="Arial"/>
                  <a:cs typeface="Arial"/>
                </a:endParaRPr>
              </a:p>
              <a:p>
                <a:pPr algn="ctr">
                  <a:lnSpc>
                    <a:spcPct val="120000"/>
                  </a:lnSpc>
                  <a:spcBef>
                    <a:spcPts val="600"/>
                  </a:spcBef>
                  <a:spcAft>
                    <a:spcPts val="600"/>
                  </a:spcAft>
                </a:pPr>
                <a:r>
                  <a:rPr lang="en-US" altLang="en-US" sz="2000" dirty="0">
                    <a:latin typeface="Arial"/>
                    <a:cs typeface="Arial"/>
                  </a:rPr>
                  <a:t>2</a:t>
                </a:r>
                <a:endParaRPr lang="en-US" altLang="en-US" sz="2000" dirty="0" smtClean="0">
                  <a:latin typeface="Arial"/>
                  <a:cs typeface="Arial"/>
                </a:endParaRPr>
              </a:p>
              <a:p>
                <a:pPr algn="ctr">
                  <a:lnSpc>
                    <a:spcPct val="120000"/>
                  </a:lnSpc>
                  <a:spcBef>
                    <a:spcPts val="600"/>
                  </a:spcBef>
                  <a:spcAft>
                    <a:spcPts val="600"/>
                  </a:spcAft>
                </a:pPr>
                <a:r>
                  <a:rPr lang="en-US" altLang="en-US" sz="2000" dirty="0">
                    <a:latin typeface="Arial"/>
                    <a:cs typeface="Arial"/>
                  </a:rPr>
                  <a:t>3</a:t>
                </a:r>
                <a:endParaRPr lang="en-US" altLang="en-US" sz="2000" dirty="0" smtClean="0">
                  <a:latin typeface="Arial"/>
                  <a:cs typeface="Arial"/>
                </a:endParaRPr>
              </a:p>
              <a:p>
                <a:pPr algn="ctr">
                  <a:lnSpc>
                    <a:spcPct val="120000"/>
                  </a:lnSpc>
                  <a:spcBef>
                    <a:spcPts val="600"/>
                  </a:spcBef>
                  <a:spcAft>
                    <a:spcPts val="600"/>
                  </a:spcAft>
                </a:pPr>
                <a:r>
                  <a:rPr lang="en-US" altLang="en-US" sz="2000" dirty="0">
                    <a:latin typeface="Arial"/>
                    <a:cs typeface="Arial"/>
                  </a:rPr>
                  <a:t>4</a:t>
                </a:r>
                <a:endParaRPr lang="en-US" altLang="en-US" sz="2000" dirty="0" smtClean="0">
                  <a:latin typeface="Arial"/>
                  <a:cs typeface="Arial"/>
                </a:endParaRPr>
              </a:p>
              <a:p>
                <a:pPr algn="ctr">
                  <a:lnSpc>
                    <a:spcPct val="120000"/>
                  </a:lnSpc>
                  <a:spcBef>
                    <a:spcPts val="600"/>
                  </a:spcBef>
                  <a:spcAft>
                    <a:spcPts val="600"/>
                  </a:spcAft>
                </a:pPr>
                <a:r>
                  <a:rPr lang="en-US" altLang="en-US" sz="2000" dirty="0">
                    <a:latin typeface="Arial"/>
                    <a:cs typeface="Arial"/>
                  </a:rPr>
                  <a:t>5</a:t>
                </a:r>
                <a:endParaRPr lang="en-US" altLang="en-US" sz="2000" dirty="0" smtClean="0">
                  <a:latin typeface="Arial"/>
                  <a:cs typeface="Arial"/>
                </a:endParaRPr>
              </a:p>
              <a:p>
                <a:pPr algn="ctr">
                  <a:lnSpc>
                    <a:spcPct val="120000"/>
                  </a:lnSpc>
                  <a:spcBef>
                    <a:spcPts val="600"/>
                  </a:spcBef>
                  <a:spcAft>
                    <a:spcPts val="600"/>
                  </a:spcAft>
                </a:pPr>
                <a:r>
                  <a:rPr lang="en-US" altLang="en-US" sz="2000" dirty="0" smtClean="0">
                    <a:latin typeface="Arial"/>
                    <a:cs typeface="Arial"/>
                  </a:rPr>
                  <a:t>6</a:t>
                </a:r>
              </a:p>
              <a:p>
                <a:pPr algn="ctr">
                  <a:lnSpc>
                    <a:spcPct val="120000"/>
                  </a:lnSpc>
                  <a:spcBef>
                    <a:spcPts val="600"/>
                  </a:spcBef>
                  <a:spcAft>
                    <a:spcPts val="600"/>
                  </a:spcAft>
                </a:pPr>
                <a:r>
                  <a:rPr lang="en-US" altLang="en-US" sz="2000" dirty="0">
                    <a:latin typeface="Arial"/>
                    <a:cs typeface="Arial"/>
                  </a:rPr>
                  <a:t>7</a:t>
                </a:r>
              </a:p>
            </p:txBody>
          </p:sp>
        </p:grpSp>
      </p:grpSp>
      <p:sp>
        <p:nvSpPr>
          <p:cNvPr id="8" name="TextBox 7"/>
          <p:cNvSpPr txBox="1"/>
          <p:nvPr/>
        </p:nvSpPr>
        <p:spPr>
          <a:xfrm>
            <a:off x="4826009" y="2171840"/>
            <a:ext cx="3738127" cy="400110"/>
          </a:xfrm>
          <a:prstGeom prst="rect">
            <a:avLst/>
          </a:prstGeom>
          <a:noFill/>
        </p:spPr>
        <p:txBody>
          <a:bodyPr wrap="square" rtlCol="0">
            <a:spAutoFit/>
          </a:bodyPr>
          <a:lstStyle/>
          <a:p>
            <a:r>
              <a:rPr lang="en-US" sz="2000" b="1" dirty="0">
                <a:solidFill>
                  <a:srgbClr val="0000FF"/>
                </a:solidFill>
                <a:latin typeface="Arial"/>
                <a:cs typeface="Arial"/>
              </a:rPr>
              <a:t> </a:t>
            </a:r>
            <a:r>
              <a:rPr lang="en-US" sz="2000" b="1" dirty="0" smtClean="0">
                <a:solidFill>
                  <a:srgbClr val="0000FF"/>
                </a:solidFill>
                <a:latin typeface="Arial"/>
                <a:cs typeface="Arial"/>
              </a:rPr>
              <a:t>0      0      0     0      0     0      0</a:t>
            </a:r>
            <a:endParaRPr lang="en-US" b="1" dirty="0">
              <a:solidFill>
                <a:srgbClr val="0000FF"/>
              </a:solidFill>
              <a:latin typeface="Arial"/>
              <a:cs typeface="Arial"/>
            </a:endParaRPr>
          </a:p>
        </p:txBody>
      </p:sp>
      <p:sp>
        <p:nvSpPr>
          <p:cNvPr id="69" name="TextBox 68"/>
          <p:cNvSpPr txBox="1"/>
          <p:nvPr/>
        </p:nvSpPr>
        <p:spPr>
          <a:xfrm>
            <a:off x="4834004" y="2723313"/>
            <a:ext cx="3733800" cy="400110"/>
          </a:xfrm>
          <a:prstGeom prst="rect">
            <a:avLst/>
          </a:prstGeom>
          <a:noFill/>
        </p:spPr>
        <p:txBody>
          <a:bodyPr wrap="square" rtlCol="0">
            <a:spAutoFit/>
          </a:bodyPr>
          <a:lstStyle/>
          <a:p>
            <a:r>
              <a:rPr lang="en-US" sz="2000" b="1" dirty="0" smtClean="0">
                <a:solidFill>
                  <a:srgbClr val="0000FF"/>
                </a:solidFill>
                <a:latin typeface="Arial"/>
                <a:cs typeface="Arial"/>
              </a:rPr>
              <a:t> 0      0      0     0      </a:t>
            </a:r>
            <a:r>
              <a:rPr lang="en-US" sz="2000" b="1" dirty="0" smtClean="0">
                <a:solidFill>
                  <a:srgbClr val="FF0000"/>
                </a:solidFill>
                <a:latin typeface="Arial"/>
                <a:cs typeface="Arial"/>
              </a:rPr>
              <a:t>1</a:t>
            </a:r>
            <a:r>
              <a:rPr lang="en-US" sz="2000" b="1" dirty="0" smtClean="0">
                <a:solidFill>
                  <a:srgbClr val="0000FF"/>
                </a:solidFill>
                <a:latin typeface="Arial"/>
                <a:cs typeface="Arial"/>
              </a:rPr>
              <a:t>     1      </a:t>
            </a:r>
            <a:r>
              <a:rPr lang="en-US" sz="2000" b="1" dirty="0" smtClean="0">
                <a:solidFill>
                  <a:srgbClr val="FF0000"/>
                </a:solidFill>
                <a:latin typeface="Arial"/>
                <a:cs typeface="Arial"/>
              </a:rPr>
              <a:t>1</a:t>
            </a:r>
            <a:r>
              <a:rPr lang="en-US" sz="2000" b="1" dirty="0" smtClean="0">
                <a:solidFill>
                  <a:srgbClr val="0000FF"/>
                </a:solidFill>
                <a:latin typeface="Arial"/>
                <a:cs typeface="Arial"/>
              </a:rPr>
              <a:t>      </a:t>
            </a:r>
          </a:p>
        </p:txBody>
      </p:sp>
      <p:sp>
        <p:nvSpPr>
          <p:cNvPr id="128" name="TextBox 127"/>
          <p:cNvSpPr txBox="1"/>
          <p:nvPr/>
        </p:nvSpPr>
        <p:spPr>
          <a:xfrm>
            <a:off x="4834004" y="3252939"/>
            <a:ext cx="3733800" cy="400110"/>
          </a:xfrm>
          <a:prstGeom prst="rect">
            <a:avLst/>
          </a:prstGeom>
          <a:noFill/>
        </p:spPr>
        <p:txBody>
          <a:bodyPr wrap="square" rtlCol="0">
            <a:spAutoFit/>
          </a:bodyPr>
          <a:lstStyle/>
          <a:p>
            <a:r>
              <a:rPr lang="en-US" sz="2000" b="1" dirty="0" smtClean="0">
                <a:solidFill>
                  <a:srgbClr val="0000FF"/>
                </a:solidFill>
                <a:latin typeface="Arial"/>
                <a:cs typeface="Arial"/>
              </a:rPr>
              <a:t> 0      </a:t>
            </a:r>
            <a:r>
              <a:rPr lang="en-US" sz="2000" b="1" dirty="0" smtClean="0">
                <a:solidFill>
                  <a:srgbClr val="FF6600"/>
                </a:solidFill>
                <a:latin typeface="Arial"/>
                <a:cs typeface="Arial"/>
              </a:rPr>
              <a:t>1</a:t>
            </a:r>
            <a:r>
              <a:rPr lang="en-US" sz="2000" b="1" dirty="0" smtClean="0">
                <a:solidFill>
                  <a:srgbClr val="0000FF"/>
                </a:solidFill>
                <a:latin typeface="Arial"/>
                <a:cs typeface="Arial"/>
              </a:rPr>
              <a:t>      1     1      1     </a:t>
            </a:r>
            <a:r>
              <a:rPr lang="en-US" sz="2000" b="1" dirty="0" smtClean="0">
                <a:solidFill>
                  <a:srgbClr val="FF6600"/>
                </a:solidFill>
                <a:latin typeface="Arial"/>
                <a:cs typeface="Arial"/>
              </a:rPr>
              <a:t>2</a:t>
            </a:r>
            <a:r>
              <a:rPr lang="en-US" sz="2000" b="1" dirty="0" smtClean="0">
                <a:solidFill>
                  <a:srgbClr val="0000FF"/>
                </a:solidFill>
                <a:latin typeface="Arial"/>
                <a:cs typeface="Arial"/>
              </a:rPr>
              <a:t>      2     </a:t>
            </a:r>
          </a:p>
        </p:txBody>
      </p:sp>
      <p:sp>
        <p:nvSpPr>
          <p:cNvPr id="129" name="TextBox 128"/>
          <p:cNvSpPr txBox="1"/>
          <p:nvPr/>
        </p:nvSpPr>
        <p:spPr>
          <a:xfrm>
            <a:off x="4834004" y="3785319"/>
            <a:ext cx="3733800" cy="400110"/>
          </a:xfrm>
          <a:prstGeom prst="rect">
            <a:avLst/>
          </a:prstGeom>
          <a:noFill/>
        </p:spPr>
        <p:txBody>
          <a:bodyPr wrap="square" rtlCol="0">
            <a:spAutoFit/>
          </a:bodyPr>
          <a:lstStyle/>
          <a:p>
            <a:r>
              <a:rPr lang="en-US" sz="2000" dirty="0" smtClean="0">
                <a:latin typeface="Arial"/>
                <a:cs typeface="Arial"/>
              </a:rPr>
              <a:t> </a:t>
            </a:r>
            <a:r>
              <a:rPr lang="en-US" sz="2000" b="1" dirty="0" smtClean="0">
                <a:solidFill>
                  <a:srgbClr val="0000FF"/>
                </a:solidFill>
                <a:latin typeface="Arial"/>
                <a:cs typeface="Arial"/>
              </a:rPr>
              <a:t>0      1      1     </a:t>
            </a:r>
            <a:r>
              <a:rPr lang="en-US" sz="2000" b="1" dirty="0" smtClean="0">
                <a:solidFill>
                  <a:srgbClr val="008000"/>
                </a:solidFill>
                <a:latin typeface="Arial"/>
                <a:cs typeface="Arial"/>
              </a:rPr>
              <a:t>2</a:t>
            </a:r>
            <a:r>
              <a:rPr lang="en-US" sz="2000" b="1" dirty="0" smtClean="0">
                <a:solidFill>
                  <a:srgbClr val="0000FF"/>
                </a:solidFill>
                <a:latin typeface="Arial"/>
                <a:cs typeface="Arial"/>
              </a:rPr>
              <a:t>      2     2      2</a:t>
            </a:r>
          </a:p>
        </p:txBody>
      </p:sp>
      <p:sp>
        <p:nvSpPr>
          <p:cNvPr id="130" name="TextBox 129"/>
          <p:cNvSpPr txBox="1"/>
          <p:nvPr/>
        </p:nvSpPr>
        <p:spPr>
          <a:xfrm>
            <a:off x="4834004" y="4320757"/>
            <a:ext cx="3733800" cy="400110"/>
          </a:xfrm>
          <a:prstGeom prst="rect">
            <a:avLst/>
          </a:prstGeom>
          <a:noFill/>
        </p:spPr>
        <p:txBody>
          <a:bodyPr wrap="square" rtlCol="0">
            <a:spAutoFit/>
          </a:bodyPr>
          <a:lstStyle/>
          <a:p>
            <a:r>
              <a:rPr lang="en-US" sz="2000" dirty="0" smtClean="0">
                <a:latin typeface="Arial"/>
                <a:cs typeface="Arial"/>
              </a:rPr>
              <a:t> </a:t>
            </a:r>
            <a:r>
              <a:rPr lang="en-US" sz="2000" b="1" dirty="0" smtClean="0">
                <a:solidFill>
                  <a:srgbClr val="0000FF"/>
                </a:solidFill>
                <a:latin typeface="Arial"/>
                <a:cs typeface="Arial"/>
              </a:rPr>
              <a:t>0      </a:t>
            </a:r>
            <a:r>
              <a:rPr lang="en-US" sz="2000" b="1" dirty="0" smtClean="0">
                <a:solidFill>
                  <a:srgbClr val="FF6600"/>
                </a:solidFill>
                <a:latin typeface="Arial"/>
                <a:cs typeface="Arial"/>
              </a:rPr>
              <a:t>1</a:t>
            </a:r>
            <a:r>
              <a:rPr lang="en-US" sz="2000" b="1" dirty="0" smtClean="0">
                <a:solidFill>
                  <a:srgbClr val="0000FF"/>
                </a:solidFill>
                <a:latin typeface="Arial"/>
                <a:cs typeface="Arial"/>
              </a:rPr>
              <a:t>      1     2      2     </a:t>
            </a:r>
            <a:r>
              <a:rPr lang="en-US" sz="2000" b="1" dirty="0" smtClean="0">
                <a:solidFill>
                  <a:srgbClr val="FF6600"/>
                </a:solidFill>
                <a:latin typeface="Arial"/>
                <a:cs typeface="Arial"/>
              </a:rPr>
              <a:t>3</a:t>
            </a:r>
            <a:r>
              <a:rPr lang="en-US" sz="2000" b="1" dirty="0" smtClean="0">
                <a:solidFill>
                  <a:srgbClr val="0000FF"/>
                </a:solidFill>
                <a:latin typeface="Arial"/>
                <a:cs typeface="Arial"/>
              </a:rPr>
              <a:t>      3</a:t>
            </a:r>
          </a:p>
        </p:txBody>
      </p:sp>
      <p:sp>
        <p:nvSpPr>
          <p:cNvPr id="132" name="TextBox 131"/>
          <p:cNvSpPr txBox="1"/>
          <p:nvPr/>
        </p:nvSpPr>
        <p:spPr>
          <a:xfrm>
            <a:off x="4834004" y="4858171"/>
            <a:ext cx="3733800" cy="400110"/>
          </a:xfrm>
          <a:prstGeom prst="rect">
            <a:avLst/>
          </a:prstGeom>
          <a:noFill/>
        </p:spPr>
        <p:txBody>
          <a:bodyPr wrap="square" rtlCol="0">
            <a:spAutoFit/>
          </a:bodyPr>
          <a:lstStyle/>
          <a:p>
            <a:r>
              <a:rPr lang="en-US" sz="2000" dirty="0" smtClean="0">
                <a:latin typeface="Arial"/>
                <a:cs typeface="Arial"/>
              </a:rPr>
              <a:t> </a:t>
            </a:r>
            <a:r>
              <a:rPr lang="en-US" sz="2000" b="1" dirty="0" smtClean="0">
                <a:solidFill>
                  <a:srgbClr val="0000FF"/>
                </a:solidFill>
                <a:latin typeface="Arial"/>
                <a:cs typeface="Arial"/>
              </a:rPr>
              <a:t>0      1      </a:t>
            </a:r>
            <a:r>
              <a:rPr lang="en-US" sz="2000" b="1" dirty="0" smtClean="0">
                <a:solidFill>
                  <a:srgbClr val="660066"/>
                </a:solidFill>
                <a:latin typeface="Arial"/>
                <a:cs typeface="Arial"/>
              </a:rPr>
              <a:t>2</a:t>
            </a:r>
            <a:r>
              <a:rPr lang="en-US" sz="2000" b="1" dirty="0" smtClean="0">
                <a:solidFill>
                  <a:srgbClr val="0000FF"/>
                </a:solidFill>
                <a:latin typeface="Arial"/>
                <a:cs typeface="Arial"/>
              </a:rPr>
              <a:t>     2      2     3      3</a:t>
            </a:r>
          </a:p>
        </p:txBody>
      </p:sp>
      <p:sp>
        <p:nvSpPr>
          <p:cNvPr id="133" name="TextBox 132"/>
          <p:cNvSpPr txBox="1"/>
          <p:nvPr/>
        </p:nvSpPr>
        <p:spPr>
          <a:xfrm>
            <a:off x="4834004" y="5386299"/>
            <a:ext cx="3733800" cy="400110"/>
          </a:xfrm>
          <a:prstGeom prst="rect">
            <a:avLst/>
          </a:prstGeom>
          <a:noFill/>
        </p:spPr>
        <p:txBody>
          <a:bodyPr wrap="square" rtlCol="0">
            <a:spAutoFit/>
          </a:bodyPr>
          <a:lstStyle/>
          <a:p>
            <a:r>
              <a:rPr lang="en-US" sz="2000" dirty="0" smtClean="0">
                <a:latin typeface="Arial"/>
                <a:cs typeface="Arial"/>
              </a:rPr>
              <a:t> </a:t>
            </a:r>
            <a:r>
              <a:rPr lang="en-US" sz="2000" b="1" dirty="0" smtClean="0">
                <a:solidFill>
                  <a:srgbClr val="0000FF"/>
                </a:solidFill>
                <a:latin typeface="Arial"/>
                <a:cs typeface="Arial"/>
              </a:rPr>
              <a:t>0      1      2     2      </a:t>
            </a:r>
            <a:r>
              <a:rPr lang="en-US" sz="2000" b="1" dirty="0" smtClean="0">
                <a:solidFill>
                  <a:srgbClr val="FF0000"/>
                </a:solidFill>
                <a:latin typeface="Arial"/>
                <a:cs typeface="Arial"/>
              </a:rPr>
              <a:t>3</a:t>
            </a:r>
            <a:r>
              <a:rPr lang="en-US" sz="2000" b="1" dirty="0" smtClean="0">
                <a:solidFill>
                  <a:srgbClr val="0000FF"/>
                </a:solidFill>
                <a:latin typeface="Arial"/>
                <a:cs typeface="Arial"/>
              </a:rPr>
              <a:t>     3      </a:t>
            </a:r>
            <a:r>
              <a:rPr lang="en-US" sz="2000" b="1" dirty="0" smtClean="0">
                <a:solidFill>
                  <a:srgbClr val="FF0000"/>
                </a:solidFill>
                <a:latin typeface="Arial"/>
                <a:cs typeface="Arial"/>
              </a:rPr>
              <a:t>4</a:t>
            </a:r>
          </a:p>
        </p:txBody>
      </p:sp>
      <p:sp>
        <p:nvSpPr>
          <p:cNvPr id="134" name="TextBox 133"/>
          <p:cNvSpPr txBox="1"/>
          <p:nvPr/>
        </p:nvSpPr>
        <p:spPr>
          <a:xfrm>
            <a:off x="4833675" y="5919699"/>
            <a:ext cx="3733800" cy="400110"/>
          </a:xfrm>
          <a:prstGeom prst="rect">
            <a:avLst/>
          </a:prstGeom>
          <a:noFill/>
        </p:spPr>
        <p:txBody>
          <a:bodyPr wrap="square" rtlCol="0">
            <a:spAutoFit/>
          </a:bodyPr>
          <a:lstStyle/>
          <a:p>
            <a:r>
              <a:rPr lang="en-US" sz="2000" b="1" dirty="0" smtClean="0">
                <a:solidFill>
                  <a:srgbClr val="0000FF"/>
                </a:solidFill>
                <a:latin typeface="Arial"/>
                <a:cs typeface="Arial"/>
              </a:rPr>
              <a:t> 0      </a:t>
            </a:r>
            <a:r>
              <a:rPr lang="en-US" sz="2000" b="1" dirty="0" smtClean="0">
                <a:solidFill>
                  <a:srgbClr val="FF6600"/>
                </a:solidFill>
                <a:latin typeface="Arial"/>
                <a:cs typeface="Arial"/>
              </a:rPr>
              <a:t>1</a:t>
            </a:r>
            <a:r>
              <a:rPr lang="en-US" sz="2000" b="1" dirty="0" smtClean="0">
                <a:solidFill>
                  <a:srgbClr val="0000FF"/>
                </a:solidFill>
                <a:latin typeface="Arial"/>
                <a:cs typeface="Arial"/>
              </a:rPr>
              <a:t>      2     2      3     </a:t>
            </a:r>
            <a:r>
              <a:rPr lang="en-US" sz="2000" b="1" dirty="0" smtClean="0">
                <a:solidFill>
                  <a:srgbClr val="FF6600"/>
                </a:solidFill>
                <a:latin typeface="Arial"/>
                <a:cs typeface="Arial"/>
              </a:rPr>
              <a:t>4</a:t>
            </a:r>
            <a:r>
              <a:rPr lang="en-US" sz="2000" b="1" dirty="0" smtClean="0">
                <a:solidFill>
                  <a:srgbClr val="0000FF"/>
                </a:solidFill>
                <a:latin typeface="Arial"/>
                <a:cs typeface="Arial"/>
              </a:rPr>
              <a:t>      4</a:t>
            </a:r>
          </a:p>
        </p:txBody>
      </p:sp>
      <p:cxnSp>
        <p:nvCxnSpPr>
          <p:cNvPr id="9" name="Straight Arrow Connector 8"/>
          <p:cNvCxnSpPr/>
          <p:nvPr/>
        </p:nvCxnSpPr>
        <p:spPr>
          <a:xfrm>
            <a:off x="5617396" y="2533658"/>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6181662" y="2523579"/>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6685054" y="2518727"/>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6799461" y="2495843"/>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7371498" y="2945639"/>
            <a:ext cx="27090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7841527" y="2488377"/>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5197409" y="3044661"/>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5757356" y="3464181"/>
            <a:ext cx="27090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6309971" y="3464181"/>
            <a:ext cx="27090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7260760" y="3068586"/>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7328358" y="3045702"/>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7921832" y="3464181"/>
            <a:ext cx="27090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5632507" y="3613833"/>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6196773" y="3603754"/>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6267876" y="3574407"/>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6835597" y="4005607"/>
            <a:ext cx="27090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0" name="Straight Arrow Connector 149"/>
          <p:cNvCxnSpPr/>
          <p:nvPr/>
        </p:nvCxnSpPr>
        <p:spPr>
          <a:xfrm>
            <a:off x="7371498" y="3995101"/>
            <a:ext cx="27090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a:off x="7929578" y="4005607"/>
            <a:ext cx="27090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6196773" y="4129449"/>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6680954" y="4135386"/>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7249319" y="4139528"/>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5197409" y="4082058"/>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7339799" y="4101713"/>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58" name="TextBox 157"/>
          <p:cNvSpPr txBox="1"/>
          <p:nvPr/>
        </p:nvSpPr>
        <p:spPr>
          <a:xfrm>
            <a:off x="205936" y="1626918"/>
            <a:ext cx="3736219" cy="2554545"/>
          </a:xfrm>
          <a:prstGeom prst="rect">
            <a:avLst/>
          </a:prstGeom>
          <a:noFill/>
        </p:spPr>
        <p:txBody>
          <a:bodyPr wrap="none" rtlCol="0">
            <a:spAutoFit/>
          </a:bodyPr>
          <a:lstStyle/>
          <a:p>
            <a:r>
              <a:rPr lang="en-US" sz="2000" dirty="0">
                <a:latin typeface="Arial"/>
                <a:cs typeface="Arial"/>
              </a:rPr>
              <a:t>f</a:t>
            </a:r>
            <a:r>
              <a:rPr lang="en-US" sz="2000" dirty="0" smtClean="0">
                <a:latin typeface="Arial"/>
                <a:cs typeface="Arial"/>
              </a:rPr>
              <a:t>or </a:t>
            </a:r>
            <a:r>
              <a:rPr lang="en-US" sz="2000" dirty="0">
                <a:latin typeface="Arial"/>
                <a:cs typeface="Arial"/>
              </a:rPr>
              <a:t>i</a:t>
            </a:r>
            <a:r>
              <a:rPr lang="en-US" sz="2000" dirty="0" smtClean="0">
                <a:latin typeface="Arial"/>
                <a:cs typeface="Arial"/>
              </a:rPr>
              <a:t> = 1 to m</a:t>
            </a:r>
          </a:p>
          <a:p>
            <a:r>
              <a:rPr lang="en-US" sz="2000" dirty="0">
                <a:latin typeface="Arial"/>
                <a:cs typeface="Arial"/>
              </a:rPr>
              <a:t>	</a:t>
            </a:r>
            <a:r>
              <a:rPr lang="en-US" sz="2000" dirty="0" smtClean="0">
                <a:latin typeface="Arial"/>
                <a:cs typeface="Arial"/>
              </a:rPr>
              <a:t>for j =1 to n</a:t>
            </a:r>
          </a:p>
          <a:p>
            <a:r>
              <a:rPr lang="en-US" sz="2000" dirty="0">
                <a:latin typeface="Arial"/>
                <a:cs typeface="Arial"/>
              </a:rPr>
              <a:t>	</a:t>
            </a:r>
            <a:r>
              <a:rPr lang="en-US" sz="2000" dirty="0" smtClean="0">
                <a:latin typeface="Arial"/>
                <a:cs typeface="Arial"/>
              </a:rPr>
              <a:t>	if x[</a:t>
            </a:r>
            <a:r>
              <a:rPr lang="en-US" sz="2000" dirty="0" err="1" smtClean="0">
                <a:latin typeface="Arial"/>
                <a:cs typeface="Arial"/>
              </a:rPr>
              <a:t>i</a:t>
            </a:r>
            <a:r>
              <a:rPr lang="en-US" sz="2000" dirty="0" smtClean="0">
                <a:latin typeface="Arial"/>
                <a:cs typeface="Arial"/>
              </a:rPr>
              <a:t>] == y[j]</a:t>
            </a:r>
          </a:p>
          <a:p>
            <a:r>
              <a:rPr lang="en-US" sz="2000" dirty="0">
                <a:latin typeface="Arial"/>
                <a:cs typeface="Arial"/>
              </a:rPr>
              <a:t>	</a:t>
            </a:r>
            <a:r>
              <a:rPr lang="en-US" sz="2000" dirty="0" smtClean="0">
                <a:latin typeface="Arial"/>
                <a:cs typeface="Arial"/>
              </a:rPr>
              <a:t>		c[</a:t>
            </a:r>
            <a:r>
              <a:rPr lang="en-US" sz="2000" dirty="0" err="1">
                <a:latin typeface="Arial"/>
                <a:cs typeface="Arial"/>
              </a:rPr>
              <a:t>i</a:t>
            </a:r>
            <a:r>
              <a:rPr lang="en-US" sz="2000" dirty="0" smtClean="0">
                <a:latin typeface="Arial"/>
                <a:cs typeface="Arial"/>
              </a:rPr>
              <a:t>, j] = c[i-1, j-1] +1</a:t>
            </a:r>
          </a:p>
          <a:p>
            <a:r>
              <a:rPr lang="en-US" sz="2000" dirty="0">
                <a:latin typeface="Arial"/>
                <a:cs typeface="Arial"/>
              </a:rPr>
              <a:t>	</a:t>
            </a:r>
            <a:r>
              <a:rPr lang="en-US" sz="2000" dirty="0" smtClean="0">
                <a:latin typeface="Arial"/>
                <a:cs typeface="Arial"/>
              </a:rPr>
              <a:t>	else if c [i-1, j] ≥ c[</a:t>
            </a:r>
            <a:r>
              <a:rPr lang="en-US" sz="2000" dirty="0" err="1" smtClean="0">
                <a:latin typeface="Arial"/>
                <a:cs typeface="Arial"/>
              </a:rPr>
              <a:t>i</a:t>
            </a:r>
            <a:r>
              <a:rPr lang="en-US" sz="2000" dirty="0" smtClean="0">
                <a:latin typeface="Arial"/>
                <a:cs typeface="Arial"/>
              </a:rPr>
              <a:t>, j-1]</a:t>
            </a:r>
          </a:p>
          <a:p>
            <a:r>
              <a:rPr lang="en-US" sz="2000" dirty="0">
                <a:latin typeface="Arial"/>
                <a:cs typeface="Arial"/>
              </a:rPr>
              <a:t>	</a:t>
            </a:r>
            <a:r>
              <a:rPr lang="en-US" sz="2000" dirty="0" smtClean="0">
                <a:latin typeface="Arial"/>
                <a:cs typeface="Arial"/>
              </a:rPr>
              <a:t>		c[</a:t>
            </a:r>
            <a:r>
              <a:rPr lang="en-US" sz="2000" dirty="0" err="1" smtClean="0">
                <a:latin typeface="Arial"/>
                <a:cs typeface="Arial"/>
              </a:rPr>
              <a:t>i</a:t>
            </a:r>
            <a:r>
              <a:rPr lang="en-US" sz="2000" dirty="0" smtClean="0">
                <a:latin typeface="Arial"/>
                <a:cs typeface="Arial"/>
              </a:rPr>
              <a:t>, j] = c[i-1, j]</a:t>
            </a:r>
          </a:p>
          <a:p>
            <a:r>
              <a:rPr lang="en-US" sz="2000" dirty="0">
                <a:latin typeface="Arial"/>
                <a:cs typeface="Arial"/>
              </a:rPr>
              <a:t>	</a:t>
            </a:r>
            <a:r>
              <a:rPr lang="en-US" sz="2000" dirty="0" smtClean="0">
                <a:latin typeface="Arial"/>
                <a:cs typeface="Arial"/>
              </a:rPr>
              <a:t>	else </a:t>
            </a:r>
          </a:p>
          <a:p>
            <a:r>
              <a:rPr lang="en-US" sz="2000" dirty="0">
                <a:latin typeface="Arial"/>
                <a:cs typeface="Arial"/>
              </a:rPr>
              <a:t>	</a:t>
            </a:r>
            <a:r>
              <a:rPr lang="en-US" sz="2000" dirty="0" smtClean="0">
                <a:latin typeface="Arial"/>
                <a:cs typeface="Arial"/>
              </a:rPr>
              <a:t>		c[</a:t>
            </a:r>
            <a:r>
              <a:rPr lang="en-US" sz="2000" dirty="0" err="1" smtClean="0">
                <a:latin typeface="Arial"/>
                <a:cs typeface="Arial"/>
              </a:rPr>
              <a:t>i</a:t>
            </a:r>
            <a:r>
              <a:rPr lang="en-US" sz="2000" dirty="0" smtClean="0">
                <a:latin typeface="Arial"/>
                <a:cs typeface="Arial"/>
              </a:rPr>
              <a:t>, j] = c[</a:t>
            </a:r>
            <a:r>
              <a:rPr lang="en-US" sz="2000" dirty="0" err="1" smtClean="0">
                <a:latin typeface="Arial"/>
                <a:cs typeface="Arial"/>
              </a:rPr>
              <a:t>i</a:t>
            </a:r>
            <a:r>
              <a:rPr lang="en-US" sz="2000" dirty="0" smtClean="0">
                <a:latin typeface="Arial"/>
                <a:cs typeface="Arial"/>
              </a:rPr>
              <a:t>, j-1]</a:t>
            </a:r>
            <a:endParaRPr lang="en-US" sz="2000" dirty="0">
              <a:latin typeface="Arial"/>
              <a:cs typeface="Arial"/>
            </a:endParaRPr>
          </a:p>
        </p:txBody>
      </p:sp>
      <p:grpSp>
        <p:nvGrpSpPr>
          <p:cNvPr id="159" name="Group 158"/>
          <p:cNvGrpSpPr/>
          <p:nvPr/>
        </p:nvGrpSpPr>
        <p:grpSpPr>
          <a:xfrm>
            <a:off x="1183152" y="4526290"/>
            <a:ext cx="1922680" cy="1828800"/>
            <a:chOff x="1183152" y="4720867"/>
            <a:chExt cx="1922680" cy="1828800"/>
          </a:xfrm>
        </p:grpSpPr>
        <p:grpSp>
          <p:nvGrpSpPr>
            <p:cNvPr id="160" name="Group 159"/>
            <p:cNvGrpSpPr>
              <a:grpSpLocks noChangeAspect="1"/>
            </p:cNvGrpSpPr>
            <p:nvPr/>
          </p:nvGrpSpPr>
          <p:grpSpPr>
            <a:xfrm>
              <a:off x="1263239" y="4720867"/>
              <a:ext cx="1828800" cy="1828800"/>
              <a:chOff x="1476210" y="4986309"/>
              <a:chExt cx="1066800" cy="1066800"/>
            </a:xfrm>
          </p:grpSpPr>
          <p:sp>
            <p:nvSpPr>
              <p:cNvPr id="165" name="Rectangle 7"/>
              <p:cNvSpPr>
                <a:spLocks noChangeArrowheads="1"/>
              </p:cNvSpPr>
              <p:nvPr/>
            </p:nvSpPr>
            <p:spPr bwMode="auto">
              <a:xfrm>
                <a:off x="1476210" y="498630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6" name="Rectangle 8"/>
              <p:cNvSpPr>
                <a:spLocks noChangeArrowheads="1"/>
              </p:cNvSpPr>
              <p:nvPr/>
            </p:nvSpPr>
            <p:spPr bwMode="auto">
              <a:xfrm>
                <a:off x="2009610" y="498630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7" name="Rectangle 14"/>
              <p:cNvSpPr>
                <a:spLocks noChangeArrowheads="1"/>
              </p:cNvSpPr>
              <p:nvPr/>
            </p:nvSpPr>
            <p:spPr bwMode="auto">
              <a:xfrm>
                <a:off x="1476210" y="551970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8" name="Rectangle 15"/>
              <p:cNvSpPr>
                <a:spLocks noChangeArrowheads="1"/>
              </p:cNvSpPr>
              <p:nvPr/>
            </p:nvSpPr>
            <p:spPr bwMode="auto">
              <a:xfrm>
                <a:off x="2009610" y="551970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61" name="TextBox 160"/>
            <p:cNvSpPr txBox="1"/>
            <p:nvPr/>
          </p:nvSpPr>
          <p:spPr>
            <a:xfrm>
              <a:off x="2268461" y="5902055"/>
              <a:ext cx="711904" cy="400110"/>
            </a:xfrm>
            <a:prstGeom prst="rect">
              <a:avLst/>
            </a:prstGeom>
            <a:noFill/>
          </p:spPr>
          <p:txBody>
            <a:bodyPr wrap="none" rtlCol="0">
              <a:spAutoFit/>
            </a:bodyPr>
            <a:lstStyle/>
            <a:p>
              <a:pPr algn="ctr"/>
              <a:r>
                <a:rPr lang="en-US" sz="2000" dirty="0" smtClean="0">
                  <a:latin typeface="Arial"/>
                  <a:cs typeface="Arial"/>
                </a:rPr>
                <a:t>c[</a:t>
              </a:r>
              <a:r>
                <a:rPr lang="en-US" sz="2000" dirty="0" err="1" smtClean="0">
                  <a:latin typeface="Arial"/>
                  <a:cs typeface="Arial"/>
                </a:rPr>
                <a:t>i</a:t>
              </a:r>
              <a:r>
                <a:rPr lang="en-US" sz="2000" dirty="0" smtClean="0">
                  <a:latin typeface="Arial"/>
                  <a:cs typeface="Arial"/>
                </a:rPr>
                <a:t>, j]</a:t>
              </a:r>
              <a:endParaRPr lang="en-US" sz="2000" dirty="0">
                <a:latin typeface="Arial"/>
                <a:cs typeface="Arial"/>
              </a:endParaRPr>
            </a:p>
          </p:txBody>
        </p:sp>
        <p:sp>
          <p:nvSpPr>
            <p:cNvPr id="162" name="TextBox 161"/>
            <p:cNvSpPr txBox="1"/>
            <p:nvPr/>
          </p:nvSpPr>
          <p:spPr>
            <a:xfrm>
              <a:off x="1183152" y="4986189"/>
              <a:ext cx="1096750" cy="400110"/>
            </a:xfrm>
            <a:prstGeom prst="rect">
              <a:avLst/>
            </a:prstGeom>
            <a:noFill/>
          </p:spPr>
          <p:txBody>
            <a:bodyPr wrap="none" rtlCol="0">
              <a:spAutoFit/>
            </a:bodyPr>
            <a:lstStyle/>
            <a:p>
              <a:pPr algn="ctr"/>
              <a:r>
                <a:rPr lang="en-US" sz="2000" dirty="0" smtClean="0">
                  <a:latin typeface="Arial"/>
                  <a:cs typeface="Arial"/>
                </a:rPr>
                <a:t>c[i-1,j-1]</a:t>
              </a:r>
              <a:endParaRPr lang="en-US" sz="2000" dirty="0">
                <a:latin typeface="Arial"/>
                <a:cs typeface="Arial"/>
              </a:endParaRPr>
            </a:p>
          </p:txBody>
        </p:sp>
        <p:sp>
          <p:nvSpPr>
            <p:cNvPr id="163" name="TextBox 162"/>
            <p:cNvSpPr txBox="1"/>
            <p:nvPr/>
          </p:nvSpPr>
          <p:spPr>
            <a:xfrm>
              <a:off x="2165876" y="4986189"/>
              <a:ext cx="939956" cy="400110"/>
            </a:xfrm>
            <a:prstGeom prst="rect">
              <a:avLst/>
            </a:prstGeom>
            <a:noFill/>
          </p:spPr>
          <p:txBody>
            <a:bodyPr wrap="none" rtlCol="0">
              <a:spAutoFit/>
            </a:bodyPr>
            <a:lstStyle/>
            <a:p>
              <a:pPr algn="ctr"/>
              <a:r>
                <a:rPr lang="en-US" sz="2000" dirty="0" smtClean="0">
                  <a:latin typeface="Arial"/>
                  <a:cs typeface="Arial"/>
                </a:rPr>
                <a:t>c[i-1, j]</a:t>
              </a:r>
              <a:endParaRPr lang="en-US" sz="2000" dirty="0">
                <a:latin typeface="Arial"/>
                <a:cs typeface="Arial"/>
              </a:endParaRPr>
            </a:p>
          </p:txBody>
        </p:sp>
        <p:sp>
          <p:nvSpPr>
            <p:cNvPr id="164" name="TextBox 163"/>
            <p:cNvSpPr txBox="1"/>
            <p:nvPr/>
          </p:nvSpPr>
          <p:spPr>
            <a:xfrm>
              <a:off x="1249124" y="5919699"/>
              <a:ext cx="939956" cy="400110"/>
            </a:xfrm>
            <a:prstGeom prst="rect">
              <a:avLst/>
            </a:prstGeom>
            <a:noFill/>
          </p:spPr>
          <p:txBody>
            <a:bodyPr wrap="none" rtlCol="0">
              <a:spAutoFit/>
            </a:bodyPr>
            <a:lstStyle/>
            <a:p>
              <a:pPr algn="ctr"/>
              <a:r>
                <a:rPr lang="en-US" sz="2000" dirty="0" smtClean="0">
                  <a:latin typeface="Arial"/>
                  <a:cs typeface="Arial"/>
                </a:rPr>
                <a:t>c[</a:t>
              </a:r>
              <a:r>
                <a:rPr lang="en-US" sz="2000" dirty="0" err="1" smtClean="0">
                  <a:latin typeface="Arial"/>
                  <a:cs typeface="Arial"/>
                </a:rPr>
                <a:t>i</a:t>
              </a:r>
              <a:r>
                <a:rPr lang="en-US" sz="2000" dirty="0" smtClean="0">
                  <a:latin typeface="Arial"/>
                  <a:cs typeface="Arial"/>
                </a:rPr>
                <a:t>, j-1]</a:t>
              </a:r>
              <a:endParaRPr lang="en-US" sz="2000" dirty="0">
                <a:latin typeface="Arial"/>
                <a:cs typeface="Arial"/>
              </a:endParaRPr>
            </a:p>
          </p:txBody>
        </p:sp>
      </p:grpSp>
      <p:cxnSp>
        <p:nvCxnSpPr>
          <p:cNvPr id="169" name="Straight Arrow Connector 168"/>
          <p:cNvCxnSpPr/>
          <p:nvPr/>
        </p:nvCxnSpPr>
        <p:spPr>
          <a:xfrm>
            <a:off x="5735122" y="4646986"/>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0" name="Straight Arrow Connector 169"/>
          <p:cNvCxnSpPr/>
          <p:nvPr/>
        </p:nvCxnSpPr>
        <p:spPr>
          <a:xfrm>
            <a:off x="5639848" y="4661917"/>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1" name="Straight Arrow Connector 170"/>
          <p:cNvCxnSpPr/>
          <p:nvPr/>
        </p:nvCxnSpPr>
        <p:spPr>
          <a:xfrm>
            <a:off x="6688295" y="4665467"/>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p:nvPr/>
        </p:nvCxnSpPr>
        <p:spPr>
          <a:xfrm>
            <a:off x="7249319" y="4658428"/>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3" name="Straight Arrow Connector 172"/>
          <p:cNvCxnSpPr/>
          <p:nvPr/>
        </p:nvCxnSpPr>
        <p:spPr>
          <a:xfrm>
            <a:off x="7743894" y="4658428"/>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4" name="Straight Arrow Connector 173"/>
          <p:cNvCxnSpPr/>
          <p:nvPr/>
        </p:nvCxnSpPr>
        <p:spPr>
          <a:xfrm>
            <a:off x="8313307" y="4658428"/>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5" name="Straight Arrow Connector 174"/>
          <p:cNvCxnSpPr/>
          <p:nvPr/>
        </p:nvCxnSpPr>
        <p:spPr>
          <a:xfrm>
            <a:off x="5639848" y="5199614"/>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6" name="Straight Arrow Connector 175"/>
          <p:cNvCxnSpPr/>
          <p:nvPr/>
        </p:nvCxnSpPr>
        <p:spPr>
          <a:xfrm>
            <a:off x="6688295" y="5203164"/>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7" name="Straight Arrow Connector 176"/>
          <p:cNvCxnSpPr/>
          <p:nvPr/>
        </p:nvCxnSpPr>
        <p:spPr>
          <a:xfrm>
            <a:off x="7743894" y="5196125"/>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8" name="Straight Arrow Connector 177"/>
          <p:cNvCxnSpPr/>
          <p:nvPr/>
        </p:nvCxnSpPr>
        <p:spPr>
          <a:xfrm>
            <a:off x="6185332" y="5203164"/>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9" name="Straight Arrow Connector 178"/>
          <p:cNvCxnSpPr/>
          <p:nvPr/>
        </p:nvCxnSpPr>
        <p:spPr>
          <a:xfrm>
            <a:off x="6799461" y="5159066"/>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80" name="Straight Arrow Connector 179"/>
          <p:cNvCxnSpPr/>
          <p:nvPr/>
        </p:nvCxnSpPr>
        <p:spPr>
          <a:xfrm>
            <a:off x="7873804" y="5159066"/>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81" name="Straight Arrow Connector 180"/>
          <p:cNvCxnSpPr/>
          <p:nvPr/>
        </p:nvCxnSpPr>
        <p:spPr>
          <a:xfrm>
            <a:off x="5200032" y="5706780"/>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82" name="Straight Arrow Connector 181"/>
          <p:cNvCxnSpPr/>
          <p:nvPr/>
        </p:nvCxnSpPr>
        <p:spPr>
          <a:xfrm>
            <a:off x="7330981" y="5707821"/>
            <a:ext cx="362432" cy="2892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6192323" y="5721711"/>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7252211" y="5725261"/>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6680602" y="5713819"/>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8312877" y="5725261"/>
            <a:ext cx="0" cy="2743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708448B6-F1B9-5748-85E5-359D81A0091F}" type="slidenum">
              <a:rPr lang="en-US" smtClean="0"/>
              <a:t>17</a:t>
            </a:fld>
            <a:endParaRPr lang="en-US"/>
          </a:p>
        </p:txBody>
      </p:sp>
    </p:spTree>
    <p:extLst>
      <p:ext uri="{BB962C8B-B14F-4D97-AF65-F5344CB8AC3E}">
        <p14:creationId xmlns:p14="http://schemas.microsoft.com/office/powerpoint/2010/main" val="133454896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026"/>
          <p:cNvSpPr>
            <a:spLocks noGrp="1" noChangeArrowheads="1"/>
          </p:cNvSpPr>
          <p:nvPr>
            <p:ph type="title"/>
          </p:nvPr>
        </p:nvSpPr>
        <p:spPr/>
        <p:txBody>
          <a:bodyPr/>
          <a:lstStyle/>
          <a:p>
            <a:r>
              <a:rPr lang="en-US" altLang="en-US" dirty="0" smtClean="0"/>
              <a:t>Length of LCS</a:t>
            </a:r>
            <a:endParaRPr lang="en-US" altLang="en-US" dirty="0"/>
          </a:p>
        </p:txBody>
      </p:sp>
      <p:sp>
        <p:nvSpPr>
          <p:cNvPr id="105475" name="Rectangle 1027"/>
          <p:cNvSpPr>
            <a:spLocks noGrp="1" noChangeArrowheads="1"/>
          </p:cNvSpPr>
          <p:nvPr>
            <p:ph type="body" idx="1"/>
          </p:nvPr>
        </p:nvSpPr>
        <p:spPr>
          <a:xfrm>
            <a:off x="685800" y="1371600"/>
            <a:ext cx="8153400" cy="5105400"/>
          </a:xfrm>
        </p:spPr>
        <p:txBody>
          <a:bodyPr>
            <a:normAutofit/>
          </a:bodyPr>
          <a:lstStyle/>
          <a:p>
            <a:pPr>
              <a:lnSpc>
                <a:spcPct val="110000"/>
              </a:lnSpc>
            </a:pPr>
            <a:r>
              <a:rPr lang="en-US" altLang="en-US" sz="2400" dirty="0"/>
              <a:t>After computing solution of a </a:t>
            </a:r>
            <a:r>
              <a:rPr lang="en-US" altLang="en-US" sz="2400" dirty="0" err="1"/>
              <a:t>subproblem</a:t>
            </a:r>
            <a:r>
              <a:rPr lang="en-US" altLang="en-US" sz="2400" dirty="0"/>
              <a:t>, store in </a:t>
            </a:r>
            <a:r>
              <a:rPr lang="en-US" altLang="en-US" sz="2400" b="1" i="1" dirty="0"/>
              <a:t>table</a:t>
            </a:r>
            <a:endParaRPr lang="en-US" altLang="en-US" sz="2400" dirty="0"/>
          </a:p>
          <a:p>
            <a:pPr>
              <a:lnSpc>
                <a:spcPct val="110000"/>
              </a:lnSpc>
            </a:pPr>
            <a:r>
              <a:rPr lang="en-US" altLang="en-US" sz="2400" dirty="0"/>
              <a:t>Time = O(</a:t>
            </a:r>
            <a:r>
              <a:rPr lang="en-US" altLang="en-US" sz="2400" i="1" dirty="0" err="1"/>
              <a:t>mn</a:t>
            </a:r>
            <a:r>
              <a:rPr lang="en-US" altLang="en-US" sz="2400" dirty="0"/>
              <a:t>) </a:t>
            </a:r>
          </a:p>
          <a:p>
            <a:pPr>
              <a:lnSpc>
                <a:spcPct val="110000"/>
              </a:lnSpc>
            </a:pPr>
            <a:r>
              <a:rPr lang="en-US" altLang="en-US" sz="2400" dirty="0"/>
              <a:t>When computing c</a:t>
            </a:r>
            <a:r>
              <a:rPr lang="en-US" altLang="en-US" sz="2400" dirty="0" smtClean="0"/>
              <a:t>[</a:t>
            </a:r>
            <a:r>
              <a:rPr lang="en-US" altLang="en-US" sz="2400" dirty="0" err="1"/>
              <a:t>i</a:t>
            </a:r>
            <a:r>
              <a:rPr lang="en-US" altLang="en-US" sz="2400" dirty="0" smtClean="0"/>
              <a:t>, j] </a:t>
            </a:r>
            <a:r>
              <a:rPr lang="en-US" altLang="en-US" sz="2400" dirty="0"/>
              <a:t>we need O(1) time if we have:</a:t>
            </a:r>
          </a:p>
          <a:p>
            <a:pPr lvl="1">
              <a:lnSpc>
                <a:spcPct val="110000"/>
              </a:lnSpc>
            </a:pPr>
            <a:r>
              <a:rPr lang="en-US" altLang="en-US" dirty="0"/>
              <a:t>x[</a:t>
            </a:r>
            <a:r>
              <a:rPr lang="en-US" altLang="en-US" dirty="0" err="1"/>
              <a:t>i</a:t>
            </a:r>
            <a:r>
              <a:rPr lang="en-US" altLang="en-US" dirty="0"/>
              <a:t>],  y[j]</a:t>
            </a:r>
          </a:p>
          <a:p>
            <a:pPr lvl="1">
              <a:lnSpc>
                <a:spcPct val="110000"/>
              </a:lnSpc>
            </a:pPr>
            <a:r>
              <a:rPr lang="en-US" altLang="en-US" dirty="0"/>
              <a:t>c[</a:t>
            </a:r>
            <a:r>
              <a:rPr lang="en-US" altLang="en-US" dirty="0" err="1"/>
              <a:t>i</a:t>
            </a:r>
            <a:r>
              <a:rPr lang="en-US" altLang="en-US" dirty="0" smtClean="0"/>
              <a:t>, j</a:t>
            </a:r>
            <a:r>
              <a:rPr lang="en-US" altLang="en-US" dirty="0"/>
              <a:t>-1]</a:t>
            </a:r>
          </a:p>
          <a:p>
            <a:pPr lvl="1">
              <a:lnSpc>
                <a:spcPct val="110000"/>
              </a:lnSpc>
            </a:pPr>
            <a:r>
              <a:rPr lang="en-US" altLang="en-US" dirty="0"/>
              <a:t>c[i-1</a:t>
            </a:r>
            <a:r>
              <a:rPr lang="en-US" altLang="en-US" dirty="0" smtClean="0"/>
              <a:t>, j</a:t>
            </a:r>
            <a:r>
              <a:rPr lang="en-US" altLang="en-US" dirty="0"/>
              <a:t>]</a:t>
            </a:r>
          </a:p>
          <a:p>
            <a:pPr lvl="1">
              <a:lnSpc>
                <a:spcPct val="110000"/>
              </a:lnSpc>
            </a:pPr>
            <a:r>
              <a:rPr lang="en-US" altLang="en-US" dirty="0"/>
              <a:t>c[i-1</a:t>
            </a:r>
            <a:r>
              <a:rPr lang="en-US" altLang="en-US" dirty="0" smtClean="0"/>
              <a:t>, j</a:t>
            </a:r>
            <a:r>
              <a:rPr lang="en-US" altLang="en-US" dirty="0"/>
              <a:t>-1]</a:t>
            </a:r>
            <a:endParaRPr lang="en-US" altLang="en-US" sz="2000" dirty="0"/>
          </a:p>
        </p:txBody>
      </p:sp>
      <p:pic>
        <p:nvPicPr>
          <p:cNvPr id="4" name="Picture 3" descr="LCSFormul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262" y="5014794"/>
            <a:ext cx="8299938" cy="1463040"/>
          </a:xfrm>
          <a:prstGeom prst="rect">
            <a:avLst/>
          </a:prstGeom>
        </p:spPr>
      </p:pic>
      <p:sp>
        <p:nvSpPr>
          <p:cNvPr id="2" name="Slide Number Placeholder 1"/>
          <p:cNvSpPr>
            <a:spLocks noGrp="1"/>
          </p:cNvSpPr>
          <p:nvPr>
            <p:ph type="sldNum" sz="quarter" idx="12"/>
          </p:nvPr>
        </p:nvSpPr>
        <p:spPr/>
        <p:txBody>
          <a:bodyPr/>
          <a:lstStyle/>
          <a:p>
            <a:fld id="{708448B6-F1B9-5748-85E5-359D81A0091F}" type="slidenum">
              <a:rPr lang="en-US" smtClean="0"/>
              <a:t>18</a:t>
            </a:fld>
            <a:endParaRPr lang="en-US"/>
          </a:p>
        </p:txBody>
      </p:sp>
    </p:spTree>
    <p:extLst>
      <p:ext uri="{BB962C8B-B14F-4D97-AF65-F5344CB8AC3E}">
        <p14:creationId xmlns:p14="http://schemas.microsoft.com/office/powerpoint/2010/main" val="280577290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026"/>
          <p:cNvSpPr>
            <a:spLocks noGrp="1" noChangeArrowheads="1"/>
          </p:cNvSpPr>
          <p:nvPr>
            <p:ph type="title"/>
          </p:nvPr>
        </p:nvSpPr>
        <p:spPr/>
        <p:txBody>
          <a:bodyPr/>
          <a:lstStyle/>
          <a:p>
            <a:r>
              <a:rPr lang="en-US" altLang="en-US" dirty="0"/>
              <a:t> DP </a:t>
            </a:r>
            <a:r>
              <a:rPr lang="en-US" altLang="en-US" dirty="0" smtClean="0"/>
              <a:t>properties</a:t>
            </a:r>
            <a:endParaRPr lang="en-US" altLang="en-US" dirty="0"/>
          </a:p>
        </p:txBody>
      </p:sp>
      <p:sp>
        <p:nvSpPr>
          <p:cNvPr id="103427" name="Rectangle 1027"/>
          <p:cNvSpPr>
            <a:spLocks noGrp="1" noChangeArrowheads="1"/>
          </p:cNvSpPr>
          <p:nvPr>
            <p:ph type="body" idx="1"/>
          </p:nvPr>
        </p:nvSpPr>
        <p:spPr>
          <a:xfrm>
            <a:off x="685800" y="1371599"/>
            <a:ext cx="8153400" cy="5241829"/>
          </a:xfrm>
        </p:spPr>
        <p:txBody>
          <a:bodyPr>
            <a:normAutofit/>
          </a:bodyPr>
          <a:lstStyle/>
          <a:p>
            <a:r>
              <a:rPr lang="en-US" altLang="en-US" sz="2400" dirty="0"/>
              <a:t>1st Observation:</a:t>
            </a:r>
          </a:p>
          <a:p>
            <a:pPr>
              <a:buFontTx/>
              <a:buNone/>
            </a:pPr>
            <a:r>
              <a:rPr lang="en-US" altLang="en-US" sz="2400" dirty="0"/>
              <a:t>    </a:t>
            </a:r>
            <a:r>
              <a:rPr lang="en-US" altLang="en-US" sz="2400" b="1" i="1" dirty="0"/>
              <a:t> </a:t>
            </a:r>
            <a:r>
              <a:rPr lang="en-US" altLang="en-US" sz="2400" b="1" dirty="0">
                <a:solidFill>
                  <a:srgbClr val="FF0000"/>
                </a:solidFill>
              </a:rPr>
              <a:t> </a:t>
            </a:r>
            <a:r>
              <a:rPr lang="en-US" altLang="en-US" sz="2400" b="1" dirty="0" smtClean="0">
                <a:solidFill>
                  <a:srgbClr val="FF0000"/>
                </a:solidFill>
              </a:rPr>
              <a:t>Any </a:t>
            </a:r>
            <a:r>
              <a:rPr lang="en-US" altLang="en-US" sz="2400" b="1" dirty="0">
                <a:solidFill>
                  <a:srgbClr val="FF0000"/>
                </a:solidFill>
              </a:rPr>
              <a:t>part of  the optimal answer is also </a:t>
            </a:r>
            <a:r>
              <a:rPr lang="en-US" altLang="en-US" sz="2400" b="1" dirty="0" smtClean="0">
                <a:solidFill>
                  <a:srgbClr val="FF0000"/>
                </a:solidFill>
              </a:rPr>
              <a:t>optimal.</a:t>
            </a:r>
            <a:endParaRPr lang="en-US" altLang="en-US" sz="2400" b="1" dirty="0">
              <a:solidFill>
                <a:srgbClr val="FF0000"/>
              </a:solidFill>
            </a:endParaRPr>
          </a:p>
          <a:p>
            <a:pPr lvl="1"/>
            <a:r>
              <a:rPr lang="en-US" altLang="en-US" sz="2000" dirty="0"/>
              <a:t>The subsequence of  LCS(X,Y) is LCS for some subsequences of X and Y.</a:t>
            </a:r>
          </a:p>
          <a:p>
            <a:r>
              <a:rPr lang="en-US" altLang="en-US" sz="2400" dirty="0" smtClean="0"/>
              <a:t>2nd Observation</a:t>
            </a:r>
            <a:r>
              <a:rPr lang="en-US" altLang="en-US" sz="2400" dirty="0"/>
              <a:t>:</a:t>
            </a:r>
          </a:p>
          <a:p>
            <a:pPr>
              <a:buFontTx/>
              <a:buNone/>
            </a:pPr>
            <a:r>
              <a:rPr lang="en-US" altLang="en-US" sz="2400" dirty="0"/>
              <a:t>      </a:t>
            </a:r>
            <a:r>
              <a:rPr lang="en-US" altLang="en-US" sz="2400" b="1" dirty="0" err="1" smtClean="0">
                <a:solidFill>
                  <a:srgbClr val="FF0000"/>
                </a:solidFill>
              </a:rPr>
              <a:t>Subproblems</a:t>
            </a:r>
            <a:r>
              <a:rPr lang="en-US" altLang="en-US" sz="2400" b="1" dirty="0" smtClean="0">
                <a:solidFill>
                  <a:srgbClr val="FF0000"/>
                </a:solidFill>
              </a:rPr>
              <a:t> overlap.</a:t>
            </a:r>
            <a:endParaRPr lang="en-US" altLang="en-US" sz="2400" dirty="0">
              <a:solidFill>
                <a:srgbClr val="FF0000"/>
              </a:solidFill>
            </a:endParaRPr>
          </a:p>
          <a:p>
            <a:pPr lvl="1"/>
            <a:r>
              <a:rPr lang="en-US" altLang="en-US" sz="2000" dirty="0"/>
              <a:t>LCS(X[m],Y[n-1]) and LCS(X[m-1],Y[n]) has common </a:t>
            </a:r>
            <a:r>
              <a:rPr lang="en-US" altLang="en-US" sz="2000" dirty="0" err="1"/>
              <a:t>subproblem</a:t>
            </a:r>
            <a:r>
              <a:rPr lang="en-US" altLang="en-US" sz="2000" dirty="0"/>
              <a:t> LCS(X[m-1],Y[n-1])</a:t>
            </a:r>
          </a:p>
          <a:p>
            <a:pPr lvl="1"/>
            <a:r>
              <a:rPr lang="en-US" altLang="en-US" sz="2000" dirty="0" smtClean="0"/>
              <a:t>Unlike </a:t>
            </a:r>
            <a:r>
              <a:rPr lang="en-US" altLang="en-US" sz="2000" dirty="0"/>
              <a:t>divide and </a:t>
            </a:r>
            <a:r>
              <a:rPr lang="en-US" altLang="en-US" sz="2000" dirty="0" smtClean="0"/>
              <a:t>conquer (disjoint </a:t>
            </a:r>
            <a:r>
              <a:rPr lang="en-US" altLang="en-US" sz="2000" dirty="0" err="1" smtClean="0"/>
              <a:t>subproblems</a:t>
            </a:r>
            <a:r>
              <a:rPr lang="en-US" altLang="en-US" sz="2000" dirty="0" smtClean="0"/>
              <a:t>)</a:t>
            </a:r>
          </a:p>
          <a:p>
            <a:pPr marL="342900" lvl="1" indent="-342900">
              <a:buFont typeface="Arial"/>
              <a:buChar char="•"/>
            </a:pPr>
            <a:r>
              <a:rPr lang="en-US" altLang="en-US" dirty="0"/>
              <a:t>3rd Observation:</a:t>
            </a:r>
          </a:p>
          <a:p>
            <a:pPr marL="457200" lvl="1" indent="0">
              <a:buNone/>
            </a:pPr>
            <a:r>
              <a:rPr lang="en-US" altLang="en-US" b="1" dirty="0" smtClean="0">
                <a:solidFill>
                  <a:srgbClr val="FF0000"/>
                </a:solidFill>
              </a:rPr>
              <a:t>Compute an optimal solution in a growing-size manner.</a:t>
            </a:r>
          </a:p>
          <a:p>
            <a:pPr lvl="1"/>
            <a:r>
              <a:rPr lang="en-US" altLang="en-US" sz="2000" dirty="0" smtClean="0"/>
              <a:t>	Compute LCS from c[</a:t>
            </a:r>
            <a:r>
              <a:rPr lang="en-US" altLang="en-US" sz="2000" dirty="0" err="1" smtClean="0"/>
              <a:t>i</a:t>
            </a:r>
            <a:r>
              <a:rPr lang="en-US" altLang="en-US" sz="2000" dirty="0" smtClean="0"/>
              <a:t>, 0] and c[0, j]</a:t>
            </a:r>
            <a:endParaRPr lang="en-US" altLang="en-US" sz="2000" dirty="0"/>
          </a:p>
        </p:txBody>
      </p:sp>
      <p:sp>
        <p:nvSpPr>
          <p:cNvPr id="2" name="Slide Number Placeholder 1"/>
          <p:cNvSpPr>
            <a:spLocks noGrp="1"/>
          </p:cNvSpPr>
          <p:nvPr>
            <p:ph type="sldNum" sz="quarter" idx="12"/>
          </p:nvPr>
        </p:nvSpPr>
        <p:spPr/>
        <p:txBody>
          <a:bodyPr/>
          <a:lstStyle/>
          <a:p>
            <a:fld id="{708448B6-F1B9-5748-85E5-359D81A0091F}" type="slidenum">
              <a:rPr lang="en-US" smtClean="0"/>
              <a:t>19</a:t>
            </a:fld>
            <a:endParaRPr lang="en-US"/>
          </a:p>
        </p:txBody>
      </p:sp>
    </p:spTree>
    <p:extLst>
      <p:ext uri="{BB962C8B-B14F-4D97-AF65-F5344CB8AC3E}">
        <p14:creationId xmlns:p14="http://schemas.microsoft.com/office/powerpoint/2010/main" val="11833901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normAutofit/>
          </a:bodyPr>
          <a:lstStyle/>
          <a:p>
            <a:r>
              <a:rPr lang="en-US" altLang="en-US" dirty="0"/>
              <a:t>Dynamic </a:t>
            </a:r>
            <a:r>
              <a:rPr lang="en-US" altLang="en-US" dirty="0" smtClean="0"/>
              <a:t>Programming</a:t>
            </a:r>
            <a:endParaRPr lang="en-US" altLang="en-US" dirty="0"/>
          </a:p>
        </p:txBody>
      </p:sp>
      <p:sp>
        <p:nvSpPr>
          <p:cNvPr id="84995" name="Rectangle 3"/>
          <p:cNvSpPr>
            <a:spLocks noGrp="1" noChangeArrowheads="1"/>
          </p:cNvSpPr>
          <p:nvPr>
            <p:ph type="body" idx="1"/>
          </p:nvPr>
        </p:nvSpPr>
        <p:spPr>
          <a:xfrm>
            <a:off x="685800" y="1371600"/>
            <a:ext cx="7924800" cy="5105400"/>
          </a:xfrm>
        </p:spPr>
        <p:txBody>
          <a:bodyPr>
            <a:normAutofit/>
          </a:bodyPr>
          <a:lstStyle/>
          <a:p>
            <a:pPr>
              <a:lnSpc>
                <a:spcPct val="150000"/>
              </a:lnSpc>
            </a:pPr>
            <a:r>
              <a:rPr lang="en-US" altLang="en-US" sz="2400" dirty="0" smtClean="0"/>
              <a:t>Algorithm Design Paradigm</a:t>
            </a:r>
            <a:endParaRPr lang="en-US" altLang="en-US" sz="2400" dirty="0"/>
          </a:p>
          <a:p>
            <a:pPr lvl="1">
              <a:lnSpc>
                <a:spcPct val="150000"/>
              </a:lnSpc>
            </a:pPr>
            <a:r>
              <a:rPr lang="en-US" altLang="en-US" sz="2000" dirty="0" smtClean="0"/>
              <a:t>Divide </a:t>
            </a:r>
            <a:r>
              <a:rPr lang="en-US" altLang="en-US" sz="2000" dirty="0"/>
              <a:t>and </a:t>
            </a:r>
            <a:r>
              <a:rPr lang="en-US" altLang="en-US" sz="2000" dirty="0" smtClean="0"/>
              <a:t>Conquer (disjoint </a:t>
            </a:r>
            <a:r>
              <a:rPr lang="en-US" altLang="en-US" sz="2000" dirty="0" err="1" smtClean="0"/>
              <a:t>subproblems</a:t>
            </a:r>
            <a:r>
              <a:rPr lang="en-US" altLang="en-US" sz="2000" dirty="0" smtClean="0"/>
              <a:t>)</a:t>
            </a:r>
            <a:endParaRPr lang="en-US" altLang="en-US" sz="2000" dirty="0"/>
          </a:p>
          <a:p>
            <a:pPr lvl="1">
              <a:lnSpc>
                <a:spcPct val="150000"/>
              </a:lnSpc>
            </a:pPr>
            <a:r>
              <a:rPr lang="en-US" altLang="en-US" sz="2000" dirty="0" smtClean="0"/>
              <a:t>Greedy Algorithm (local best selection)</a:t>
            </a:r>
          </a:p>
          <a:p>
            <a:pPr lvl="1">
              <a:lnSpc>
                <a:spcPct val="150000"/>
              </a:lnSpc>
            </a:pPr>
            <a:r>
              <a:rPr lang="en-US" altLang="en-US" sz="2000" b="1" dirty="0" smtClean="0">
                <a:solidFill>
                  <a:srgbClr val="FF0000"/>
                </a:solidFill>
              </a:rPr>
              <a:t>Dynamic Programming</a:t>
            </a:r>
            <a:r>
              <a:rPr lang="en-US" altLang="en-US" sz="2000" dirty="0" smtClean="0"/>
              <a:t> </a:t>
            </a:r>
            <a:endParaRPr lang="en-US" altLang="en-US" sz="2000" dirty="0"/>
          </a:p>
          <a:p>
            <a:pPr>
              <a:lnSpc>
                <a:spcPct val="150000"/>
              </a:lnSpc>
            </a:pPr>
            <a:r>
              <a:rPr lang="en-US" altLang="en-US" sz="2400" dirty="0" smtClean="0"/>
              <a:t>Programming </a:t>
            </a:r>
            <a:r>
              <a:rPr lang="en-US" altLang="en-US" sz="2400" dirty="0"/>
              <a:t>= ``</a:t>
            </a:r>
            <a:r>
              <a:rPr lang="en-US" altLang="en-US" sz="2400" dirty="0" smtClean="0"/>
              <a:t>tabular </a:t>
            </a:r>
            <a:r>
              <a:rPr lang="en-US" altLang="en-US" sz="2400" dirty="0"/>
              <a:t>method</a:t>
            </a:r>
            <a:r>
              <a:rPr lang="en-US" altLang="en-US" sz="2400" dirty="0" smtClean="0"/>
              <a:t>’’ for updating current results, </a:t>
            </a:r>
            <a:r>
              <a:rPr lang="en-US" altLang="en-US" sz="2400" dirty="0"/>
              <a:t>not writing a code </a:t>
            </a:r>
          </a:p>
          <a:p>
            <a:pPr>
              <a:lnSpc>
                <a:spcPct val="150000"/>
              </a:lnSpc>
            </a:pPr>
            <a:r>
              <a:rPr lang="en-US" altLang="en-US" sz="2400" dirty="0" smtClean="0"/>
              <a:t>Can be applied when the solution to a problem can be viewed as the result of a sequence of stepwise decisions.</a:t>
            </a:r>
            <a:endParaRPr lang="en-US" altLang="en-US" sz="2400" dirty="0"/>
          </a:p>
        </p:txBody>
      </p:sp>
      <p:sp>
        <p:nvSpPr>
          <p:cNvPr id="2" name="Slide Number Placeholder 1"/>
          <p:cNvSpPr>
            <a:spLocks noGrp="1"/>
          </p:cNvSpPr>
          <p:nvPr>
            <p:ph type="sldNum" sz="quarter" idx="12"/>
          </p:nvPr>
        </p:nvSpPr>
        <p:spPr/>
        <p:txBody>
          <a:bodyPr/>
          <a:lstStyle/>
          <a:p>
            <a:fld id="{708448B6-F1B9-5748-85E5-359D81A0091F}" type="slidenum">
              <a:rPr lang="en-US" smtClean="0"/>
              <a:t>2</a:t>
            </a:fld>
            <a:endParaRPr lang="en-US"/>
          </a:p>
        </p:txBody>
      </p:sp>
    </p:spTree>
    <p:extLst>
      <p:ext uri="{BB962C8B-B14F-4D97-AF65-F5344CB8AC3E}">
        <p14:creationId xmlns:p14="http://schemas.microsoft.com/office/powerpoint/2010/main" val="207171209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DP Steps</a:t>
            </a:r>
            <a:endParaRPr lang="en-US" dirty="0"/>
          </a:p>
        </p:txBody>
      </p:sp>
      <p:sp>
        <p:nvSpPr>
          <p:cNvPr id="3" name="Content Placeholder 2"/>
          <p:cNvSpPr>
            <a:spLocks noGrp="1"/>
          </p:cNvSpPr>
          <p:nvPr>
            <p:ph idx="1"/>
          </p:nvPr>
        </p:nvSpPr>
        <p:spPr/>
        <p:txBody>
          <a:bodyPr>
            <a:normAutofit/>
          </a:bodyPr>
          <a:lstStyle/>
          <a:p>
            <a:pPr>
              <a:lnSpc>
                <a:spcPct val="120000"/>
              </a:lnSpc>
            </a:pPr>
            <a:r>
              <a:rPr lang="en-US" sz="2400" dirty="0"/>
              <a:t>Characterize the structure of an optimal solution</a:t>
            </a:r>
          </a:p>
          <a:p>
            <a:pPr lvl="1">
              <a:lnSpc>
                <a:spcPct val="120000"/>
              </a:lnSpc>
            </a:pPr>
            <a:r>
              <a:rPr lang="en-US" sz="2000" dirty="0"/>
              <a:t>e</a:t>
            </a:r>
            <a:r>
              <a:rPr lang="en-US" sz="2000" dirty="0" smtClean="0"/>
              <a:t>.g. properties of LCS</a:t>
            </a:r>
          </a:p>
          <a:p>
            <a:pPr>
              <a:lnSpc>
                <a:spcPct val="120000"/>
              </a:lnSpc>
            </a:pPr>
            <a:r>
              <a:rPr lang="en-US" sz="2400" dirty="0"/>
              <a:t>Define the recursive function of an optimal solution</a:t>
            </a:r>
          </a:p>
          <a:p>
            <a:pPr lvl="1">
              <a:lnSpc>
                <a:spcPct val="120000"/>
              </a:lnSpc>
            </a:pPr>
            <a:r>
              <a:rPr lang="en-US" sz="2000" dirty="0"/>
              <a:t>e</a:t>
            </a:r>
            <a:r>
              <a:rPr lang="en-US" sz="2000" dirty="0" smtClean="0"/>
              <a:t>.g., recursive formula of LCS solution</a:t>
            </a:r>
          </a:p>
          <a:p>
            <a:pPr>
              <a:lnSpc>
                <a:spcPct val="120000"/>
              </a:lnSpc>
            </a:pPr>
            <a:r>
              <a:rPr lang="en-US" sz="2400" dirty="0" smtClean="0"/>
              <a:t>Compute the value of an optimal solution</a:t>
            </a:r>
          </a:p>
          <a:p>
            <a:pPr lvl="1">
              <a:lnSpc>
                <a:spcPct val="120000"/>
              </a:lnSpc>
            </a:pPr>
            <a:r>
              <a:rPr lang="en-US" sz="2000" dirty="0"/>
              <a:t>e</a:t>
            </a:r>
            <a:r>
              <a:rPr lang="en-US" sz="2000" dirty="0" smtClean="0"/>
              <a:t>.g., the length of an LCS for any subsequences</a:t>
            </a:r>
          </a:p>
          <a:p>
            <a:pPr>
              <a:lnSpc>
                <a:spcPct val="120000"/>
              </a:lnSpc>
            </a:pPr>
            <a:r>
              <a:rPr lang="en-US" sz="2400" dirty="0" smtClean="0"/>
              <a:t>Construct an optimal solution from computed information</a:t>
            </a:r>
          </a:p>
          <a:p>
            <a:pPr lvl="1">
              <a:lnSpc>
                <a:spcPct val="120000"/>
              </a:lnSpc>
            </a:pPr>
            <a:r>
              <a:rPr lang="en-US" sz="2000" dirty="0" smtClean="0"/>
              <a:t>e.g., </a:t>
            </a:r>
            <a:r>
              <a:rPr lang="en-US" sz="2000" dirty="0"/>
              <a:t>c</a:t>
            </a:r>
            <a:r>
              <a:rPr lang="en-US" sz="2000" dirty="0" smtClean="0"/>
              <a:t>onstructing an LCS from small subsequences</a:t>
            </a:r>
            <a:endParaRPr lang="en-US" sz="2000" dirty="0"/>
          </a:p>
        </p:txBody>
      </p:sp>
      <p:sp>
        <p:nvSpPr>
          <p:cNvPr id="4" name="Slide Number Placeholder 3"/>
          <p:cNvSpPr>
            <a:spLocks noGrp="1"/>
          </p:cNvSpPr>
          <p:nvPr>
            <p:ph type="sldNum" sz="quarter" idx="12"/>
          </p:nvPr>
        </p:nvSpPr>
        <p:spPr/>
        <p:txBody>
          <a:bodyPr/>
          <a:lstStyle/>
          <a:p>
            <a:fld id="{708448B6-F1B9-5748-85E5-359D81A0091F}" type="slidenum">
              <a:rPr lang="en-US" smtClean="0"/>
              <a:t>20</a:t>
            </a:fld>
            <a:endParaRPr lang="en-US"/>
          </a:p>
        </p:txBody>
      </p:sp>
    </p:spTree>
    <p:extLst>
      <p:ext uri="{BB962C8B-B14F-4D97-AF65-F5344CB8AC3E}">
        <p14:creationId xmlns:p14="http://schemas.microsoft.com/office/powerpoint/2010/main" val="4082570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of Optimality</a:t>
            </a:r>
            <a:endParaRPr lang="en-US" dirty="0"/>
          </a:p>
        </p:txBody>
      </p:sp>
      <p:sp>
        <p:nvSpPr>
          <p:cNvPr id="3" name="Content Placeholder 2"/>
          <p:cNvSpPr>
            <a:spLocks noGrp="1"/>
          </p:cNvSpPr>
          <p:nvPr>
            <p:ph idx="1"/>
          </p:nvPr>
        </p:nvSpPr>
        <p:spPr/>
        <p:txBody>
          <a:bodyPr>
            <a:normAutofit/>
          </a:bodyPr>
          <a:lstStyle/>
          <a:p>
            <a:r>
              <a:rPr lang="en-US" sz="2400" dirty="0" smtClean="0"/>
              <a:t>Definition: an optimal sequence of decisions has the property that whatever the initial state and decisions are, the remaining decisions must constitute an optimal sequence with regard to the state resulting from the first decision.</a:t>
            </a:r>
          </a:p>
          <a:p>
            <a:pPr lvl="1"/>
            <a:r>
              <a:rPr lang="en-US" sz="2000" dirty="0" smtClean="0"/>
              <a:t>Cannot satisfy </a:t>
            </a:r>
            <a:r>
              <a:rPr lang="en-US" sz="2000" dirty="0" smtClean="0">
                <a:sym typeface="Wingdings"/>
              </a:rPr>
              <a:t> cannot use DP</a:t>
            </a:r>
          </a:p>
          <a:p>
            <a:pPr lvl="1"/>
            <a:r>
              <a:rPr lang="en-US" sz="2000" dirty="0" smtClean="0">
                <a:sym typeface="Wingdings"/>
              </a:rPr>
              <a:t>Satisfy  may or may not use DP</a:t>
            </a:r>
            <a:endParaRPr lang="en-US" sz="2000" dirty="0" smtClean="0"/>
          </a:p>
          <a:p>
            <a:r>
              <a:rPr lang="en-US" sz="2400" dirty="0" smtClean="0"/>
              <a:t>Examples:</a:t>
            </a:r>
          </a:p>
          <a:p>
            <a:pPr lvl="1"/>
            <a:r>
              <a:rPr lang="en-US" sz="2000" dirty="0" smtClean="0"/>
              <a:t>Quick Sort (divide-and-conquer)</a:t>
            </a:r>
          </a:p>
          <a:p>
            <a:pPr lvl="1"/>
            <a:r>
              <a:rPr lang="en-US" sz="2000" dirty="0" smtClean="0"/>
              <a:t>Optimal Merge (greedy)</a:t>
            </a:r>
          </a:p>
          <a:p>
            <a:pPr lvl="1"/>
            <a:r>
              <a:rPr lang="en-US" sz="2000" dirty="0" smtClean="0"/>
              <a:t>Shortest Path Problem (DP)</a:t>
            </a:r>
          </a:p>
        </p:txBody>
      </p:sp>
      <p:sp>
        <p:nvSpPr>
          <p:cNvPr id="4" name="Slide Number Placeholder 3"/>
          <p:cNvSpPr>
            <a:spLocks noGrp="1"/>
          </p:cNvSpPr>
          <p:nvPr>
            <p:ph type="sldNum" sz="quarter" idx="12"/>
          </p:nvPr>
        </p:nvSpPr>
        <p:spPr/>
        <p:txBody>
          <a:bodyPr/>
          <a:lstStyle/>
          <a:p>
            <a:fld id="{708448B6-F1B9-5748-85E5-359D81A0091F}" type="slidenum">
              <a:rPr lang="en-US" smtClean="0"/>
              <a:t>3</a:t>
            </a:fld>
            <a:endParaRPr lang="en-US"/>
          </a:p>
        </p:txBody>
      </p:sp>
    </p:spTree>
    <p:extLst>
      <p:ext uri="{BB962C8B-B14F-4D97-AF65-F5344CB8AC3E}">
        <p14:creationId xmlns:p14="http://schemas.microsoft.com/office/powerpoint/2010/main" val="122290141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1026"/>
          <p:cNvSpPr>
            <a:spLocks noGrp="1" noChangeArrowheads="1"/>
          </p:cNvSpPr>
          <p:nvPr>
            <p:ph type="title"/>
          </p:nvPr>
        </p:nvSpPr>
        <p:spPr/>
        <p:txBody>
          <a:bodyPr>
            <a:normAutofit fontScale="90000"/>
          </a:bodyPr>
          <a:lstStyle/>
          <a:p>
            <a:r>
              <a:rPr lang="en-US" altLang="en-US" dirty="0"/>
              <a:t>Longest Common </a:t>
            </a:r>
            <a:r>
              <a:rPr lang="en-US" altLang="en-US" dirty="0" smtClean="0"/>
              <a:t>Subsequence</a:t>
            </a:r>
            <a:endParaRPr lang="en-US" altLang="en-US" dirty="0"/>
          </a:p>
        </p:txBody>
      </p:sp>
      <p:sp>
        <p:nvSpPr>
          <p:cNvPr id="102403" name="Rectangle 1027"/>
          <p:cNvSpPr>
            <a:spLocks noGrp="1" noChangeArrowheads="1"/>
          </p:cNvSpPr>
          <p:nvPr>
            <p:ph type="body" idx="1"/>
          </p:nvPr>
        </p:nvSpPr>
        <p:spPr>
          <a:xfrm>
            <a:off x="685800" y="1371599"/>
            <a:ext cx="8001000" cy="5207503"/>
          </a:xfrm>
        </p:spPr>
        <p:txBody>
          <a:bodyPr>
            <a:normAutofit/>
          </a:bodyPr>
          <a:lstStyle/>
          <a:p>
            <a:pPr marL="0" indent="0">
              <a:lnSpc>
                <a:spcPct val="90000"/>
              </a:lnSpc>
              <a:buNone/>
            </a:pPr>
            <a:r>
              <a:rPr lang="en-US" altLang="en-US" sz="2400" dirty="0"/>
              <a:t>Problem: Given x[1..m] and y[1..n], find LCS</a:t>
            </a:r>
          </a:p>
          <a:p>
            <a:pPr>
              <a:lnSpc>
                <a:spcPct val="90000"/>
              </a:lnSpc>
              <a:buFontTx/>
              <a:buNone/>
            </a:pPr>
            <a:r>
              <a:rPr lang="en-US" altLang="en-US" dirty="0"/>
              <a:t>	</a:t>
            </a:r>
            <a:r>
              <a:rPr lang="en-US" altLang="en-US" dirty="0" smtClean="0"/>
              <a:t>X:	</a:t>
            </a:r>
            <a:r>
              <a:rPr lang="en-US" altLang="en-US" sz="2400" dirty="0" smtClean="0"/>
              <a:t>A  </a:t>
            </a:r>
            <a:r>
              <a:rPr lang="en-US" altLang="en-US" sz="2400" dirty="0"/>
              <a:t>B  C  B  D  A  B</a:t>
            </a:r>
          </a:p>
          <a:p>
            <a:pPr>
              <a:lnSpc>
                <a:spcPct val="90000"/>
              </a:lnSpc>
              <a:buFontTx/>
              <a:buNone/>
            </a:pPr>
            <a:r>
              <a:rPr lang="en-US" altLang="en-US" sz="2400" dirty="0"/>
              <a:t>                                                </a:t>
            </a:r>
            <a:r>
              <a:rPr lang="en-US" altLang="en-US" sz="2400" dirty="0" smtClean="0">
                <a:sym typeface="Symbol" charset="2"/>
              </a:rPr>
              <a:t> </a:t>
            </a:r>
            <a:endParaRPr lang="en-US" altLang="en-US" sz="2400" dirty="0">
              <a:sym typeface="Symbol" charset="2"/>
            </a:endParaRPr>
          </a:p>
          <a:p>
            <a:pPr>
              <a:lnSpc>
                <a:spcPct val="90000"/>
              </a:lnSpc>
              <a:buFontTx/>
              <a:buNone/>
            </a:pPr>
            <a:r>
              <a:rPr lang="en-US" altLang="en-US" sz="2400" dirty="0">
                <a:sym typeface="Symbol" charset="2"/>
              </a:rPr>
              <a:t>	</a:t>
            </a:r>
            <a:r>
              <a:rPr lang="en-US" altLang="en-US" sz="2400" dirty="0" smtClean="0">
                <a:sym typeface="Symbol" charset="2"/>
              </a:rPr>
              <a:t>Y</a:t>
            </a:r>
            <a:r>
              <a:rPr lang="en-US" altLang="en-US" sz="2400" dirty="0" smtClean="0"/>
              <a:t>:	B  </a:t>
            </a:r>
            <a:r>
              <a:rPr lang="en-US" altLang="en-US" sz="2400" dirty="0"/>
              <a:t>D  C  A  B </a:t>
            </a:r>
            <a:r>
              <a:rPr lang="en-US" altLang="en-US" sz="2400" dirty="0" smtClean="0"/>
              <a:t> A</a:t>
            </a:r>
          </a:p>
          <a:p>
            <a:pPr marL="0" indent="0">
              <a:lnSpc>
                <a:spcPct val="90000"/>
              </a:lnSpc>
              <a:buNone/>
            </a:pPr>
            <a:endParaRPr lang="en-US" altLang="en-US" sz="2400" dirty="0">
              <a:sym typeface="Wingdings"/>
            </a:endParaRPr>
          </a:p>
          <a:p>
            <a:pPr>
              <a:lnSpc>
                <a:spcPct val="90000"/>
              </a:lnSpc>
              <a:buFontTx/>
              <a:buNone/>
            </a:pPr>
            <a:r>
              <a:rPr lang="en-US" altLang="en-US" sz="2400" b="1" dirty="0" smtClean="0">
                <a:solidFill>
                  <a:srgbClr val="FF0000"/>
                </a:solidFill>
                <a:sym typeface="Wingdings"/>
              </a:rPr>
              <a:t> LCS:	</a:t>
            </a:r>
            <a:r>
              <a:rPr lang="en-US" altLang="en-US" sz="2400" dirty="0" smtClean="0"/>
              <a:t>X</a:t>
            </a:r>
            <a:r>
              <a:rPr lang="en-US" altLang="en-US" sz="2400" dirty="0"/>
              <a:t>:	A  B  C  B  D  A  B</a:t>
            </a:r>
          </a:p>
          <a:p>
            <a:pPr>
              <a:lnSpc>
                <a:spcPct val="90000"/>
              </a:lnSpc>
              <a:buFontTx/>
              <a:buNone/>
            </a:pPr>
            <a:r>
              <a:rPr lang="en-US" altLang="en-US" sz="2400" dirty="0"/>
              <a:t>                                                </a:t>
            </a:r>
            <a:r>
              <a:rPr lang="en-US" altLang="en-US" sz="2400" dirty="0">
                <a:sym typeface="Symbol" charset="2"/>
              </a:rPr>
              <a:t> </a:t>
            </a:r>
            <a:r>
              <a:rPr lang="en-US" altLang="en-US" sz="2400" dirty="0" smtClean="0">
                <a:sym typeface="Symbol" charset="2"/>
              </a:rPr>
              <a:t>     </a:t>
            </a:r>
            <a:r>
              <a:rPr lang="en-US" altLang="en-US" sz="2400" b="1" dirty="0" smtClean="0">
                <a:solidFill>
                  <a:srgbClr val="FF0000"/>
                </a:solidFill>
                <a:sym typeface="Wingdings"/>
              </a:rPr>
              <a:t> BCBA</a:t>
            </a:r>
            <a:endParaRPr lang="en-US" altLang="en-US" sz="2400" b="1" dirty="0">
              <a:solidFill>
                <a:srgbClr val="FF0000"/>
              </a:solidFill>
              <a:sym typeface="Symbol" charset="2"/>
            </a:endParaRPr>
          </a:p>
          <a:p>
            <a:pPr>
              <a:lnSpc>
                <a:spcPct val="90000"/>
              </a:lnSpc>
              <a:buFontTx/>
              <a:buNone/>
            </a:pPr>
            <a:r>
              <a:rPr lang="en-US" altLang="en-US" sz="2400" dirty="0">
                <a:sym typeface="Symbol" charset="2"/>
              </a:rPr>
              <a:t>	</a:t>
            </a:r>
            <a:r>
              <a:rPr lang="en-US" altLang="en-US" sz="2400" dirty="0" smtClean="0">
                <a:sym typeface="Symbol" charset="2"/>
              </a:rPr>
              <a:t>		</a:t>
            </a:r>
            <a:r>
              <a:rPr lang="en-US" altLang="en-US" sz="2400" dirty="0">
                <a:sym typeface="Symbol" charset="2"/>
              </a:rPr>
              <a:t>	</a:t>
            </a:r>
            <a:r>
              <a:rPr lang="en-US" altLang="en-US" sz="2400" dirty="0" smtClean="0">
                <a:sym typeface="Symbol" charset="2"/>
              </a:rPr>
              <a:t>Y</a:t>
            </a:r>
            <a:r>
              <a:rPr lang="en-US" altLang="en-US" sz="2400" dirty="0"/>
              <a:t>:	B  D </a:t>
            </a:r>
            <a:r>
              <a:rPr lang="en-US" altLang="en-US" sz="2400" dirty="0" smtClean="0"/>
              <a:t> C  </a:t>
            </a:r>
            <a:r>
              <a:rPr lang="en-US" altLang="en-US" sz="2400" dirty="0"/>
              <a:t>A  B  </a:t>
            </a:r>
            <a:r>
              <a:rPr lang="en-US" altLang="en-US" sz="2400" dirty="0" smtClean="0"/>
              <a:t>A</a:t>
            </a:r>
          </a:p>
          <a:p>
            <a:pPr>
              <a:lnSpc>
                <a:spcPct val="90000"/>
              </a:lnSpc>
              <a:buFontTx/>
              <a:buNone/>
            </a:pPr>
            <a:r>
              <a:rPr lang="en-US" altLang="en-US" sz="2400" dirty="0" smtClean="0"/>
              <a:t>Or</a:t>
            </a:r>
          </a:p>
          <a:p>
            <a:pPr>
              <a:lnSpc>
                <a:spcPct val="90000"/>
              </a:lnSpc>
              <a:buFontTx/>
              <a:buNone/>
            </a:pPr>
            <a:r>
              <a:rPr lang="en-US" altLang="en-US" sz="2400" b="1" dirty="0" smtClean="0">
                <a:solidFill>
                  <a:srgbClr val="0000FF"/>
                </a:solidFill>
                <a:sym typeface="Wingdings"/>
              </a:rPr>
              <a:t> LCS</a:t>
            </a:r>
            <a:r>
              <a:rPr lang="en-US" altLang="en-US" sz="2400" b="1" dirty="0">
                <a:solidFill>
                  <a:srgbClr val="0000FF"/>
                </a:solidFill>
                <a:sym typeface="Wingdings"/>
              </a:rPr>
              <a:t>:</a:t>
            </a:r>
            <a:r>
              <a:rPr lang="en-US" altLang="en-US" sz="2400" b="1" dirty="0">
                <a:solidFill>
                  <a:srgbClr val="FF0000"/>
                </a:solidFill>
                <a:sym typeface="Wingdings"/>
              </a:rPr>
              <a:t>	</a:t>
            </a:r>
            <a:r>
              <a:rPr lang="en-US" altLang="en-US" sz="2400" dirty="0"/>
              <a:t>X:	A  B  C  B  D  A  B</a:t>
            </a:r>
          </a:p>
          <a:p>
            <a:pPr>
              <a:lnSpc>
                <a:spcPct val="90000"/>
              </a:lnSpc>
              <a:buFontTx/>
              <a:buNone/>
            </a:pPr>
            <a:r>
              <a:rPr lang="en-US" altLang="en-US" sz="2400" dirty="0"/>
              <a:t>                                                </a:t>
            </a:r>
            <a:r>
              <a:rPr lang="en-US" altLang="en-US" sz="2400" dirty="0">
                <a:sym typeface="Symbol" charset="2"/>
              </a:rPr>
              <a:t>      </a:t>
            </a:r>
            <a:r>
              <a:rPr lang="en-US" altLang="en-US" sz="2400" b="1" dirty="0">
                <a:solidFill>
                  <a:srgbClr val="0000FF"/>
                </a:solidFill>
                <a:sym typeface="Wingdings"/>
              </a:rPr>
              <a:t> </a:t>
            </a:r>
            <a:r>
              <a:rPr lang="en-US" altLang="en-US" sz="2400" b="1" dirty="0" smtClean="0">
                <a:solidFill>
                  <a:srgbClr val="0000FF"/>
                </a:solidFill>
                <a:sym typeface="Wingdings"/>
              </a:rPr>
              <a:t>BCAB</a:t>
            </a:r>
            <a:endParaRPr lang="en-US" altLang="en-US" sz="2400" b="1" dirty="0">
              <a:solidFill>
                <a:srgbClr val="0000FF"/>
              </a:solidFill>
              <a:sym typeface="Symbol" charset="2"/>
            </a:endParaRPr>
          </a:p>
          <a:p>
            <a:pPr>
              <a:lnSpc>
                <a:spcPct val="90000"/>
              </a:lnSpc>
              <a:buFontTx/>
              <a:buNone/>
            </a:pPr>
            <a:r>
              <a:rPr lang="en-US" altLang="en-US" sz="2400" dirty="0">
                <a:sym typeface="Symbol" charset="2"/>
              </a:rPr>
              <a:t>				Y</a:t>
            </a:r>
            <a:r>
              <a:rPr lang="en-US" altLang="en-US" sz="2400" dirty="0"/>
              <a:t>:	B  D  C  A  B  A</a:t>
            </a:r>
          </a:p>
          <a:p>
            <a:pPr>
              <a:lnSpc>
                <a:spcPct val="90000"/>
              </a:lnSpc>
              <a:buFontTx/>
              <a:buNone/>
            </a:pPr>
            <a:endParaRPr lang="en-US" altLang="en-US" sz="2400" dirty="0"/>
          </a:p>
          <a:p>
            <a:pPr marL="0" indent="0">
              <a:lnSpc>
                <a:spcPct val="90000"/>
              </a:lnSpc>
              <a:buNone/>
            </a:pPr>
            <a:endParaRPr lang="en-US" altLang="en-US" sz="2400" b="1" dirty="0">
              <a:solidFill>
                <a:srgbClr val="FF0000"/>
              </a:solidFill>
            </a:endParaRPr>
          </a:p>
        </p:txBody>
      </p:sp>
      <p:cxnSp>
        <p:nvCxnSpPr>
          <p:cNvPr id="3" name="Straight Connector 2"/>
          <p:cNvCxnSpPr/>
          <p:nvPr/>
        </p:nvCxnSpPr>
        <p:spPr>
          <a:xfrm flipH="1">
            <a:off x="2700011" y="3775787"/>
            <a:ext cx="320340" cy="549307"/>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447327" y="3775787"/>
            <a:ext cx="0" cy="549307"/>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836312" y="3775787"/>
            <a:ext cx="328112" cy="549307"/>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4545638" y="3775787"/>
            <a:ext cx="0" cy="549307"/>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2700011" y="5415637"/>
            <a:ext cx="320340" cy="549307"/>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3447327" y="5415637"/>
            <a:ext cx="0" cy="549307"/>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a:off x="3844084" y="5404195"/>
            <a:ext cx="701554" cy="549307"/>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a:off x="4213857" y="5404195"/>
            <a:ext cx="694214" cy="549307"/>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p:txBody>
          <a:bodyPr/>
          <a:lstStyle/>
          <a:p>
            <a:fld id="{708448B6-F1B9-5748-85E5-359D81A0091F}" type="slidenum">
              <a:rPr lang="en-US" smtClean="0"/>
              <a:t>4</a:t>
            </a:fld>
            <a:endParaRPr lang="en-US"/>
          </a:p>
        </p:txBody>
      </p:sp>
    </p:spTree>
    <p:extLst>
      <p:ext uri="{BB962C8B-B14F-4D97-AF65-F5344CB8AC3E}">
        <p14:creationId xmlns:p14="http://schemas.microsoft.com/office/powerpoint/2010/main" val="8666913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Brute-Force for LCS</a:t>
            </a:r>
            <a:endParaRPr lang="en-US" dirty="0"/>
          </a:p>
        </p:txBody>
      </p:sp>
      <p:sp>
        <p:nvSpPr>
          <p:cNvPr id="3" name="Content Placeholder 2"/>
          <p:cNvSpPr>
            <a:spLocks noGrp="1"/>
          </p:cNvSpPr>
          <p:nvPr>
            <p:ph idx="1"/>
          </p:nvPr>
        </p:nvSpPr>
        <p:spPr/>
        <p:txBody>
          <a:bodyPr>
            <a:normAutofit/>
          </a:bodyPr>
          <a:lstStyle/>
          <a:p>
            <a:pPr marL="342900" lvl="1" indent="-342900">
              <a:buFont typeface="Arial"/>
              <a:buChar char="•"/>
            </a:pPr>
            <a:r>
              <a:rPr lang="en-US" altLang="en-US" dirty="0" smtClean="0"/>
              <a:t>For </a:t>
            </a:r>
            <a:r>
              <a:rPr lang="en-US" altLang="en-US" dirty="0"/>
              <a:t>every subsequence of </a:t>
            </a:r>
            <a:r>
              <a:rPr lang="en-US" altLang="en-US" dirty="0" smtClean="0"/>
              <a:t>X </a:t>
            </a:r>
            <a:r>
              <a:rPr lang="en-US" altLang="en-US" dirty="0"/>
              <a:t>check if it is in </a:t>
            </a:r>
            <a:r>
              <a:rPr lang="en-US" altLang="en-US" dirty="0" smtClean="0"/>
              <a:t>Y</a:t>
            </a:r>
            <a:endParaRPr lang="en-US" altLang="en-US" dirty="0"/>
          </a:p>
          <a:p>
            <a:r>
              <a:rPr lang="en-US" sz="2400" dirty="0" smtClean="0"/>
              <a:t>Running Time: </a:t>
            </a:r>
            <a:r>
              <a:rPr lang="en-US" altLang="en-US" sz="2400" dirty="0"/>
              <a:t>O(n2</a:t>
            </a:r>
            <a:r>
              <a:rPr lang="en-US" altLang="en-US" sz="2400" baseline="30000" dirty="0"/>
              <a:t>m </a:t>
            </a:r>
            <a:r>
              <a:rPr lang="en-US" altLang="en-US" sz="2400" dirty="0" smtClean="0"/>
              <a:t>)</a:t>
            </a:r>
          </a:p>
          <a:p>
            <a:pPr lvl="1"/>
            <a:r>
              <a:rPr lang="en-US" altLang="en-US" sz="2000" dirty="0" smtClean="0"/>
              <a:t>Length of X is m, and that of Y is n</a:t>
            </a:r>
          </a:p>
          <a:p>
            <a:pPr lvl="1"/>
            <a:r>
              <a:rPr lang="en-US" altLang="en-US" sz="2000" dirty="0"/>
              <a:t>2</a:t>
            </a:r>
            <a:r>
              <a:rPr lang="en-US" altLang="en-US" sz="2000" baseline="30000" dirty="0"/>
              <a:t>m</a:t>
            </a:r>
            <a:r>
              <a:rPr lang="en-US" altLang="en-US" sz="2000" dirty="0"/>
              <a:t> subsequences  of  </a:t>
            </a:r>
            <a:r>
              <a:rPr lang="en-US" altLang="en-US" sz="2000" dirty="0" smtClean="0"/>
              <a:t>X </a:t>
            </a:r>
            <a:r>
              <a:rPr lang="en-US" altLang="en-US" sz="2000" dirty="0"/>
              <a:t>(each element either in or </a:t>
            </a:r>
            <a:r>
              <a:rPr lang="en-US" altLang="en-US" sz="2000" dirty="0" smtClean="0"/>
              <a:t>out)</a:t>
            </a:r>
          </a:p>
          <a:p>
            <a:pPr lvl="1"/>
            <a:r>
              <a:rPr lang="en-US" altLang="en-US" sz="2000" dirty="0"/>
              <a:t>O(n) for scanning </a:t>
            </a:r>
            <a:r>
              <a:rPr lang="en-US" altLang="en-US" sz="2000" dirty="0" smtClean="0"/>
              <a:t>Y </a:t>
            </a:r>
            <a:r>
              <a:rPr lang="en-US" altLang="en-US" sz="2000" dirty="0"/>
              <a:t>with </a:t>
            </a:r>
            <a:r>
              <a:rPr lang="en-US" altLang="en-US" sz="2000" dirty="0" smtClean="0"/>
              <a:t>X-</a:t>
            </a:r>
            <a:r>
              <a:rPr lang="en-US" altLang="en-US" sz="2000" dirty="0"/>
              <a:t>subsequence  (m </a:t>
            </a:r>
            <a:r>
              <a:rPr lang="en-US" altLang="en-US" sz="2000" dirty="0">
                <a:sym typeface="Symbol" charset="2"/>
              </a:rPr>
              <a:t> n</a:t>
            </a:r>
            <a:r>
              <a:rPr lang="en-US" altLang="en-US" sz="2000" dirty="0" smtClean="0">
                <a:sym typeface="Symbol" charset="2"/>
              </a:rPr>
              <a:t>)</a:t>
            </a:r>
          </a:p>
          <a:p>
            <a:pPr lvl="1"/>
            <a:endParaRPr lang="en-US" altLang="en-US" sz="2000" dirty="0">
              <a:sym typeface="Symbol" charset="2"/>
            </a:endParaRPr>
          </a:p>
          <a:p>
            <a:pPr>
              <a:lnSpc>
                <a:spcPct val="90000"/>
              </a:lnSpc>
              <a:buFontTx/>
              <a:buNone/>
            </a:pPr>
            <a:r>
              <a:rPr lang="en-US" altLang="en-US" dirty="0" smtClean="0"/>
              <a:t>	X</a:t>
            </a:r>
            <a:r>
              <a:rPr lang="en-US" altLang="en-US" dirty="0"/>
              <a:t>:	</a:t>
            </a:r>
            <a:r>
              <a:rPr lang="en-US" altLang="en-US" sz="2400" dirty="0"/>
              <a:t>A  B  C  B  D  A  B</a:t>
            </a:r>
          </a:p>
          <a:p>
            <a:pPr>
              <a:lnSpc>
                <a:spcPct val="90000"/>
              </a:lnSpc>
              <a:buFontTx/>
              <a:buNone/>
            </a:pPr>
            <a:r>
              <a:rPr lang="en-US" altLang="en-US" sz="2400" dirty="0"/>
              <a:t>                                                </a:t>
            </a:r>
            <a:r>
              <a:rPr lang="en-US" altLang="en-US" sz="2400" dirty="0">
                <a:sym typeface="Symbol" charset="2"/>
              </a:rPr>
              <a:t> </a:t>
            </a:r>
          </a:p>
          <a:p>
            <a:pPr>
              <a:lnSpc>
                <a:spcPct val="90000"/>
              </a:lnSpc>
              <a:buFontTx/>
              <a:buNone/>
            </a:pPr>
            <a:r>
              <a:rPr lang="en-US" altLang="en-US" sz="2400" dirty="0">
                <a:sym typeface="Symbol" charset="2"/>
              </a:rPr>
              <a:t>	Y</a:t>
            </a:r>
            <a:r>
              <a:rPr lang="en-US" altLang="en-US" sz="2400" dirty="0"/>
              <a:t>:	B  D  C  A  B  A</a:t>
            </a:r>
          </a:p>
          <a:p>
            <a:pPr marL="457200" lvl="1" indent="0">
              <a:buNone/>
            </a:pPr>
            <a:endParaRPr lang="en-US" altLang="en-US" sz="2000" dirty="0">
              <a:sym typeface="Symbol" charset="2"/>
            </a:endParaRPr>
          </a:p>
          <a:p>
            <a:pPr marL="457200" lvl="1" indent="0">
              <a:buNone/>
            </a:pPr>
            <a:r>
              <a:rPr lang="en-US" altLang="en-US" sz="2000" dirty="0" smtClean="0"/>
              <a:t> </a:t>
            </a:r>
            <a:endParaRPr lang="en-US" sz="2000" dirty="0"/>
          </a:p>
        </p:txBody>
      </p:sp>
      <p:sp>
        <p:nvSpPr>
          <p:cNvPr id="4" name="Slide Number Placeholder 3"/>
          <p:cNvSpPr>
            <a:spLocks noGrp="1"/>
          </p:cNvSpPr>
          <p:nvPr>
            <p:ph type="sldNum" sz="quarter" idx="12"/>
          </p:nvPr>
        </p:nvSpPr>
        <p:spPr/>
        <p:txBody>
          <a:bodyPr/>
          <a:lstStyle/>
          <a:p>
            <a:fld id="{708448B6-F1B9-5748-85E5-359D81A0091F}" type="slidenum">
              <a:rPr lang="en-US" smtClean="0"/>
              <a:t>5</a:t>
            </a:fld>
            <a:endParaRPr lang="en-US"/>
          </a:p>
        </p:txBody>
      </p:sp>
    </p:spTree>
    <p:extLst>
      <p:ext uri="{BB962C8B-B14F-4D97-AF65-F5344CB8AC3E}">
        <p14:creationId xmlns:p14="http://schemas.microsoft.com/office/powerpoint/2010/main" val="284273865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LCS</a:t>
            </a:r>
            <a:endParaRPr lang="en-US" dirty="0"/>
          </a:p>
        </p:txBody>
      </p:sp>
      <p:sp>
        <p:nvSpPr>
          <p:cNvPr id="3" name="Content Placeholder 2"/>
          <p:cNvSpPr>
            <a:spLocks noGrp="1"/>
          </p:cNvSpPr>
          <p:nvPr>
            <p:ph idx="1"/>
          </p:nvPr>
        </p:nvSpPr>
        <p:spPr>
          <a:xfrm>
            <a:off x="457200" y="2175025"/>
            <a:ext cx="8229600" cy="3760554"/>
          </a:xfrm>
        </p:spPr>
        <p:txBody>
          <a:bodyPr>
            <a:normAutofit/>
          </a:bodyPr>
          <a:lstStyle/>
          <a:p>
            <a:pPr>
              <a:buFontTx/>
              <a:buNone/>
            </a:pPr>
            <a:r>
              <a:rPr lang="en-US" altLang="en-US" sz="2400" dirty="0" smtClean="0"/>
              <a:t>	X</a:t>
            </a:r>
            <a:r>
              <a:rPr lang="en-US" altLang="en-US" sz="2400" dirty="0"/>
              <a:t>:	A  B  C  B  D  A  B</a:t>
            </a:r>
          </a:p>
          <a:p>
            <a:pPr>
              <a:buFontTx/>
              <a:buNone/>
            </a:pPr>
            <a:r>
              <a:rPr lang="en-US" altLang="en-US" sz="2400" dirty="0"/>
              <a:t>                                          </a:t>
            </a:r>
            <a:r>
              <a:rPr lang="en-US" altLang="en-US" sz="2400" b="1" dirty="0" smtClean="0">
                <a:solidFill>
                  <a:srgbClr val="0000FF"/>
                </a:solidFill>
                <a:sym typeface="Wingdings"/>
              </a:rPr>
              <a:t> BCAB</a:t>
            </a:r>
            <a:endParaRPr lang="en-US" altLang="en-US" sz="2400" b="1" dirty="0">
              <a:solidFill>
                <a:srgbClr val="0000FF"/>
              </a:solidFill>
              <a:sym typeface="Symbol" charset="2"/>
            </a:endParaRPr>
          </a:p>
          <a:p>
            <a:pPr>
              <a:buFontTx/>
              <a:buNone/>
            </a:pPr>
            <a:r>
              <a:rPr lang="en-US" altLang="en-US" sz="2400" dirty="0">
                <a:sym typeface="Symbol" charset="2"/>
              </a:rPr>
              <a:t>	</a:t>
            </a:r>
            <a:r>
              <a:rPr lang="en-US" altLang="en-US" sz="2400" dirty="0" smtClean="0">
                <a:sym typeface="Symbol" charset="2"/>
              </a:rPr>
              <a:t>Y</a:t>
            </a:r>
            <a:r>
              <a:rPr lang="en-US" altLang="en-US" sz="2400" dirty="0"/>
              <a:t>:	B  D  C  A  B  </a:t>
            </a:r>
            <a:r>
              <a:rPr lang="en-US" altLang="en-US" sz="2400" dirty="0" smtClean="0"/>
              <a:t>A</a:t>
            </a:r>
          </a:p>
          <a:p>
            <a:pPr>
              <a:buFontTx/>
              <a:buNone/>
            </a:pPr>
            <a:endParaRPr lang="en-US" altLang="en-US" sz="2400" dirty="0" smtClean="0"/>
          </a:p>
          <a:p>
            <a:pPr>
              <a:buFontTx/>
              <a:buNone/>
            </a:pPr>
            <a:r>
              <a:rPr lang="en-US" altLang="en-US" sz="2400" dirty="0" smtClean="0"/>
              <a:t>    </a:t>
            </a:r>
            <a:endParaRPr lang="en-US" altLang="en-US" sz="2400" dirty="0"/>
          </a:p>
          <a:p>
            <a:pPr>
              <a:buFontTx/>
              <a:buNone/>
            </a:pPr>
            <a:endParaRPr lang="en-US" altLang="en-US" sz="2400" dirty="0"/>
          </a:p>
          <a:p>
            <a:r>
              <a:rPr lang="en-US" sz="2400" dirty="0" smtClean="0"/>
              <a:t>Observation 1: </a:t>
            </a:r>
          </a:p>
          <a:p>
            <a:pPr marL="0" indent="0">
              <a:buNone/>
            </a:pPr>
            <a:r>
              <a:rPr lang="en-US" sz="2400" dirty="0" smtClean="0"/>
              <a:t>	If </a:t>
            </a:r>
            <a:r>
              <a:rPr lang="en-US" sz="2400" dirty="0" smtClean="0">
                <a:solidFill>
                  <a:srgbClr val="FF0000"/>
                </a:solidFill>
              </a:rPr>
              <a:t>x[</a:t>
            </a:r>
            <a:r>
              <a:rPr lang="en-US" sz="2400" dirty="0" err="1" smtClean="0">
                <a:solidFill>
                  <a:srgbClr val="FF0000"/>
                </a:solidFill>
              </a:rPr>
              <a:t>i</a:t>
            </a:r>
            <a:r>
              <a:rPr lang="en-US" sz="2400" dirty="0" smtClean="0">
                <a:solidFill>
                  <a:srgbClr val="FF0000"/>
                </a:solidFill>
              </a:rPr>
              <a:t>] = y[j]</a:t>
            </a:r>
            <a:r>
              <a:rPr lang="en-US" sz="2400" dirty="0" smtClean="0"/>
              <a:t>, LCS lies in X[1,</a:t>
            </a:r>
            <a:r>
              <a:rPr lang="is-IS" sz="2400" dirty="0" smtClean="0"/>
              <a:t>…, i-1</a:t>
            </a:r>
            <a:r>
              <a:rPr lang="en-US" sz="2400" dirty="0" smtClean="0"/>
              <a:t>] and Y[1,</a:t>
            </a:r>
            <a:r>
              <a:rPr lang="is-IS" sz="2400" dirty="0" smtClean="0"/>
              <a:t>…, j-1</a:t>
            </a:r>
            <a:r>
              <a:rPr lang="en-US" sz="2400" dirty="0" smtClean="0"/>
              <a:t>]</a:t>
            </a:r>
          </a:p>
          <a:p>
            <a:pPr marL="0" indent="0">
              <a:buNone/>
            </a:pPr>
            <a:endParaRPr lang="en-US" sz="2400" dirty="0"/>
          </a:p>
        </p:txBody>
      </p:sp>
      <p:cxnSp>
        <p:nvCxnSpPr>
          <p:cNvPr id="8" name="Straight Connector 7"/>
          <p:cNvCxnSpPr/>
          <p:nvPr/>
        </p:nvCxnSpPr>
        <p:spPr>
          <a:xfrm flipH="1">
            <a:off x="1544497" y="2603653"/>
            <a:ext cx="320340" cy="549307"/>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2291813" y="2603653"/>
            <a:ext cx="0" cy="537865"/>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2688570" y="2592211"/>
            <a:ext cx="701554" cy="549307"/>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3058343" y="2592211"/>
            <a:ext cx="694214" cy="549307"/>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708448B6-F1B9-5748-85E5-359D81A0091F}" type="slidenum">
              <a:rPr lang="en-US" smtClean="0"/>
              <a:t>6</a:t>
            </a:fld>
            <a:endParaRPr lang="en-US"/>
          </a:p>
        </p:txBody>
      </p:sp>
      <p:sp>
        <p:nvSpPr>
          <p:cNvPr id="5" name="Rectangle 4"/>
          <p:cNvSpPr/>
          <p:nvPr/>
        </p:nvSpPr>
        <p:spPr>
          <a:xfrm>
            <a:off x="3459495" y="1869299"/>
            <a:ext cx="669199" cy="400110"/>
          </a:xfrm>
          <a:prstGeom prst="rect">
            <a:avLst/>
          </a:prstGeom>
        </p:spPr>
        <p:txBody>
          <a:bodyPr wrap="none">
            <a:spAutoFit/>
          </a:bodyPr>
          <a:lstStyle/>
          <a:p>
            <a:r>
              <a:rPr lang="en-US" sz="2000" b="1" dirty="0" smtClean="0">
                <a:solidFill>
                  <a:srgbClr val="FF0000"/>
                </a:solidFill>
                <a:latin typeface="Arial"/>
                <a:cs typeface="Arial"/>
              </a:rPr>
              <a:t>X[7]</a:t>
            </a:r>
            <a:endParaRPr lang="en-US" sz="2000" b="1" dirty="0">
              <a:latin typeface="Arial"/>
              <a:cs typeface="Arial"/>
            </a:endParaRPr>
          </a:p>
        </p:txBody>
      </p:sp>
      <p:sp>
        <p:nvSpPr>
          <p:cNvPr id="12" name="Rectangle 11"/>
          <p:cNvSpPr/>
          <p:nvPr/>
        </p:nvSpPr>
        <p:spPr>
          <a:xfrm>
            <a:off x="2688570" y="3397691"/>
            <a:ext cx="682023" cy="400110"/>
          </a:xfrm>
          <a:prstGeom prst="rect">
            <a:avLst/>
          </a:prstGeom>
        </p:spPr>
        <p:txBody>
          <a:bodyPr wrap="none">
            <a:spAutoFit/>
          </a:bodyPr>
          <a:lstStyle/>
          <a:p>
            <a:r>
              <a:rPr lang="en-US" sz="2000" b="1" dirty="0">
                <a:solidFill>
                  <a:srgbClr val="FF0000"/>
                </a:solidFill>
                <a:latin typeface="Arial"/>
                <a:cs typeface="Arial"/>
              </a:rPr>
              <a:t>Y</a:t>
            </a:r>
            <a:r>
              <a:rPr lang="en-US" sz="2000" b="1" dirty="0" smtClean="0">
                <a:solidFill>
                  <a:srgbClr val="FF0000"/>
                </a:solidFill>
                <a:latin typeface="Arial"/>
                <a:cs typeface="Arial"/>
              </a:rPr>
              <a:t>[5]</a:t>
            </a:r>
            <a:endParaRPr lang="en-US" sz="2000" b="1" dirty="0">
              <a:latin typeface="Arial"/>
              <a:cs typeface="Arial"/>
            </a:endParaRPr>
          </a:p>
        </p:txBody>
      </p:sp>
      <p:sp>
        <p:nvSpPr>
          <p:cNvPr id="13" name="Rectangle 12"/>
          <p:cNvSpPr/>
          <p:nvPr/>
        </p:nvSpPr>
        <p:spPr>
          <a:xfrm>
            <a:off x="785809" y="4074133"/>
            <a:ext cx="2175395" cy="400110"/>
          </a:xfrm>
          <a:prstGeom prst="rect">
            <a:avLst/>
          </a:prstGeom>
        </p:spPr>
        <p:txBody>
          <a:bodyPr wrap="none">
            <a:spAutoFit/>
          </a:bodyPr>
          <a:lstStyle/>
          <a:p>
            <a:r>
              <a:rPr lang="en-US" sz="2000" b="1" dirty="0" smtClean="0">
                <a:solidFill>
                  <a:srgbClr val="FF0000"/>
                </a:solidFill>
                <a:latin typeface="Arial"/>
                <a:cs typeface="Arial"/>
              </a:rPr>
              <a:t>X[7] = Y[5] = “B”</a:t>
            </a:r>
            <a:endParaRPr lang="en-US" sz="2000" b="1" dirty="0">
              <a:latin typeface="Arial"/>
              <a:cs typeface="Arial"/>
            </a:endParaRPr>
          </a:p>
        </p:txBody>
      </p:sp>
    </p:spTree>
    <p:extLst>
      <p:ext uri="{BB962C8B-B14F-4D97-AF65-F5344CB8AC3E}">
        <p14:creationId xmlns:p14="http://schemas.microsoft.com/office/powerpoint/2010/main" val="113760787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LCS (cont.)</a:t>
            </a:r>
            <a:endParaRPr lang="en-US" dirty="0"/>
          </a:p>
        </p:txBody>
      </p:sp>
      <p:sp>
        <p:nvSpPr>
          <p:cNvPr id="3" name="Content Placeholder 2"/>
          <p:cNvSpPr>
            <a:spLocks noGrp="1"/>
          </p:cNvSpPr>
          <p:nvPr>
            <p:ph idx="1"/>
          </p:nvPr>
        </p:nvSpPr>
        <p:spPr>
          <a:xfrm>
            <a:off x="457200" y="1974505"/>
            <a:ext cx="8229600" cy="4068028"/>
          </a:xfrm>
        </p:spPr>
        <p:txBody>
          <a:bodyPr>
            <a:normAutofit/>
          </a:bodyPr>
          <a:lstStyle/>
          <a:p>
            <a:pPr>
              <a:buFontTx/>
              <a:buNone/>
            </a:pPr>
            <a:r>
              <a:rPr lang="en-US" altLang="en-US" sz="2400" dirty="0" smtClean="0"/>
              <a:t>	X</a:t>
            </a:r>
            <a:r>
              <a:rPr lang="en-US" altLang="en-US" sz="2400" dirty="0"/>
              <a:t>:	A  B  C  B  D  A  B</a:t>
            </a:r>
          </a:p>
          <a:p>
            <a:pPr>
              <a:buFontTx/>
              <a:buNone/>
            </a:pPr>
            <a:r>
              <a:rPr lang="en-US" altLang="en-US" sz="2400" dirty="0"/>
              <a:t>                                          </a:t>
            </a:r>
            <a:r>
              <a:rPr lang="en-US" altLang="en-US" sz="2400" b="1" dirty="0" smtClean="0">
                <a:solidFill>
                  <a:srgbClr val="0000FF"/>
                </a:solidFill>
                <a:sym typeface="Wingdings"/>
              </a:rPr>
              <a:t> BCAB</a:t>
            </a:r>
            <a:endParaRPr lang="en-US" altLang="en-US" sz="2400" b="1" dirty="0">
              <a:solidFill>
                <a:srgbClr val="0000FF"/>
              </a:solidFill>
              <a:sym typeface="Symbol" charset="2"/>
            </a:endParaRPr>
          </a:p>
          <a:p>
            <a:pPr>
              <a:buFontTx/>
              <a:buNone/>
            </a:pPr>
            <a:r>
              <a:rPr lang="en-US" altLang="en-US" sz="2400" dirty="0">
                <a:sym typeface="Symbol" charset="2"/>
              </a:rPr>
              <a:t>	</a:t>
            </a:r>
            <a:r>
              <a:rPr lang="en-US" altLang="en-US" sz="2400" dirty="0" smtClean="0">
                <a:sym typeface="Symbol" charset="2"/>
              </a:rPr>
              <a:t>Y</a:t>
            </a:r>
            <a:r>
              <a:rPr lang="en-US" altLang="en-US" sz="2400" dirty="0"/>
              <a:t>:	B  D  C  A  B  </a:t>
            </a:r>
            <a:r>
              <a:rPr lang="en-US" altLang="en-US" sz="2400" dirty="0" smtClean="0"/>
              <a:t>A</a:t>
            </a:r>
          </a:p>
          <a:p>
            <a:pPr>
              <a:buFontTx/>
              <a:buNone/>
            </a:pPr>
            <a:endParaRPr lang="en-US" altLang="en-US" sz="2400" dirty="0" smtClean="0"/>
          </a:p>
          <a:p>
            <a:pPr>
              <a:buFontTx/>
              <a:buNone/>
            </a:pPr>
            <a:r>
              <a:rPr lang="en-US" altLang="en-US" sz="2400" dirty="0" smtClean="0"/>
              <a:t>    </a:t>
            </a:r>
            <a:endParaRPr lang="en-US" altLang="en-US" sz="2400" dirty="0"/>
          </a:p>
          <a:p>
            <a:pPr>
              <a:buFontTx/>
              <a:buNone/>
            </a:pPr>
            <a:endParaRPr lang="en-US" altLang="en-US" sz="2400" dirty="0"/>
          </a:p>
          <a:p>
            <a:r>
              <a:rPr lang="en-US" sz="2400" dirty="0" smtClean="0"/>
              <a:t>Observation 2: </a:t>
            </a:r>
          </a:p>
          <a:p>
            <a:pPr marL="0" indent="0">
              <a:buNone/>
            </a:pPr>
            <a:r>
              <a:rPr lang="en-US" sz="2400" dirty="0" smtClean="0"/>
              <a:t>	</a:t>
            </a:r>
            <a:r>
              <a:rPr lang="en-US" sz="2400" dirty="0"/>
              <a:t>If </a:t>
            </a:r>
            <a:r>
              <a:rPr lang="en-US" sz="2400" dirty="0">
                <a:solidFill>
                  <a:srgbClr val="FF0000"/>
                </a:solidFill>
              </a:rPr>
              <a:t>x[</a:t>
            </a:r>
            <a:r>
              <a:rPr lang="en-US" sz="2400" dirty="0" err="1">
                <a:solidFill>
                  <a:srgbClr val="FF0000"/>
                </a:solidFill>
              </a:rPr>
              <a:t>i</a:t>
            </a:r>
            <a:r>
              <a:rPr lang="en-US" sz="2400" dirty="0">
                <a:solidFill>
                  <a:srgbClr val="FF0000"/>
                </a:solidFill>
              </a:rPr>
              <a:t>] </a:t>
            </a:r>
            <a:r>
              <a:rPr lang="en-US" altLang="en-US" sz="2400" dirty="0">
                <a:solidFill>
                  <a:srgbClr val="FF0000"/>
                </a:solidFill>
                <a:sym typeface="Symbol" charset="2"/>
              </a:rPr>
              <a:t> y[j]</a:t>
            </a:r>
            <a:r>
              <a:rPr lang="en-US" altLang="en-US" sz="2400" dirty="0">
                <a:sym typeface="Symbol" charset="2"/>
              </a:rPr>
              <a:t>, LCS lies in X[1,</a:t>
            </a:r>
            <a:r>
              <a:rPr lang="is-IS" altLang="en-US" sz="2400" dirty="0">
                <a:sym typeface="Symbol" charset="2"/>
              </a:rPr>
              <a:t>…,i-1</a:t>
            </a:r>
            <a:r>
              <a:rPr lang="en-US" altLang="en-US" sz="2400" dirty="0">
                <a:sym typeface="Symbol" charset="2"/>
              </a:rPr>
              <a:t>] and Y[1,</a:t>
            </a:r>
            <a:r>
              <a:rPr lang="is-IS" altLang="en-US" sz="2400" dirty="0">
                <a:sym typeface="Symbol" charset="2"/>
              </a:rPr>
              <a:t>…, j</a:t>
            </a:r>
            <a:r>
              <a:rPr lang="en-US" altLang="en-US" sz="2400" dirty="0">
                <a:sym typeface="Symbol" charset="2"/>
              </a:rPr>
              <a:t>], </a:t>
            </a:r>
          </a:p>
          <a:p>
            <a:pPr marL="0" indent="0">
              <a:buNone/>
            </a:pPr>
            <a:r>
              <a:rPr lang="en-US" altLang="en-US" sz="2400" dirty="0">
                <a:sym typeface="Symbol" charset="2"/>
              </a:rPr>
              <a:t>	or X[1,</a:t>
            </a:r>
            <a:r>
              <a:rPr lang="is-IS" altLang="en-US" sz="2400" dirty="0">
                <a:sym typeface="Symbol" charset="2"/>
              </a:rPr>
              <a:t>…, i</a:t>
            </a:r>
            <a:r>
              <a:rPr lang="en-US" altLang="en-US" sz="2400" dirty="0">
                <a:sym typeface="Symbol" charset="2"/>
              </a:rPr>
              <a:t>] and Y[1,</a:t>
            </a:r>
            <a:r>
              <a:rPr lang="is-IS" altLang="en-US" sz="2400" dirty="0">
                <a:sym typeface="Symbol" charset="2"/>
              </a:rPr>
              <a:t>…, j-1</a:t>
            </a:r>
            <a:r>
              <a:rPr lang="en-US" altLang="en-US" sz="2400" dirty="0">
                <a:sym typeface="Symbol" charset="2"/>
              </a:rPr>
              <a:t>]</a:t>
            </a:r>
            <a:endParaRPr lang="en-US" sz="2000" dirty="0"/>
          </a:p>
          <a:p>
            <a:pPr marL="0" indent="0">
              <a:buNone/>
            </a:pPr>
            <a:endParaRPr lang="en-US" sz="2400" dirty="0"/>
          </a:p>
        </p:txBody>
      </p:sp>
      <p:cxnSp>
        <p:nvCxnSpPr>
          <p:cNvPr id="8" name="Straight Connector 7"/>
          <p:cNvCxnSpPr/>
          <p:nvPr/>
        </p:nvCxnSpPr>
        <p:spPr>
          <a:xfrm flipH="1">
            <a:off x="1544497" y="2376397"/>
            <a:ext cx="320340" cy="549307"/>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2291813" y="2376397"/>
            <a:ext cx="0" cy="537865"/>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2688570" y="2364955"/>
            <a:ext cx="701554" cy="549307"/>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3058343" y="2364955"/>
            <a:ext cx="694214" cy="549307"/>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708448B6-F1B9-5748-85E5-359D81A0091F}" type="slidenum">
              <a:rPr lang="en-US" smtClean="0"/>
              <a:t>7</a:t>
            </a:fld>
            <a:endParaRPr lang="en-US"/>
          </a:p>
        </p:txBody>
      </p:sp>
      <p:sp>
        <p:nvSpPr>
          <p:cNvPr id="5" name="Rectangle 4"/>
          <p:cNvSpPr/>
          <p:nvPr/>
        </p:nvSpPr>
        <p:spPr>
          <a:xfrm>
            <a:off x="3459495" y="1668779"/>
            <a:ext cx="669199" cy="400110"/>
          </a:xfrm>
          <a:prstGeom prst="rect">
            <a:avLst/>
          </a:prstGeom>
        </p:spPr>
        <p:txBody>
          <a:bodyPr wrap="none">
            <a:spAutoFit/>
          </a:bodyPr>
          <a:lstStyle/>
          <a:p>
            <a:r>
              <a:rPr lang="en-US" sz="2000" b="1" dirty="0" smtClean="0">
                <a:solidFill>
                  <a:srgbClr val="FF0000"/>
                </a:solidFill>
                <a:latin typeface="Arial"/>
                <a:cs typeface="Arial"/>
              </a:rPr>
              <a:t>X[7]</a:t>
            </a:r>
            <a:endParaRPr lang="en-US" sz="2000" b="1" dirty="0">
              <a:latin typeface="Arial"/>
              <a:cs typeface="Arial"/>
            </a:endParaRPr>
          </a:p>
        </p:txBody>
      </p:sp>
      <p:sp>
        <p:nvSpPr>
          <p:cNvPr id="12" name="Rectangle 11"/>
          <p:cNvSpPr/>
          <p:nvPr/>
        </p:nvSpPr>
        <p:spPr>
          <a:xfrm>
            <a:off x="3078379" y="3172553"/>
            <a:ext cx="682023" cy="400110"/>
          </a:xfrm>
          <a:prstGeom prst="rect">
            <a:avLst/>
          </a:prstGeom>
        </p:spPr>
        <p:txBody>
          <a:bodyPr wrap="none">
            <a:spAutoFit/>
          </a:bodyPr>
          <a:lstStyle/>
          <a:p>
            <a:r>
              <a:rPr lang="en-US" sz="2000" b="1" dirty="0">
                <a:solidFill>
                  <a:srgbClr val="FF0000"/>
                </a:solidFill>
                <a:latin typeface="Arial"/>
                <a:cs typeface="Arial"/>
              </a:rPr>
              <a:t>Y</a:t>
            </a:r>
            <a:r>
              <a:rPr lang="en-US" sz="2000" b="1" dirty="0" smtClean="0">
                <a:solidFill>
                  <a:srgbClr val="FF0000"/>
                </a:solidFill>
                <a:latin typeface="Arial"/>
                <a:cs typeface="Arial"/>
              </a:rPr>
              <a:t>[6]</a:t>
            </a:r>
            <a:endParaRPr lang="en-US" sz="2000" b="1" dirty="0">
              <a:latin typeface="Arial"/>
              <a:cs typeface="Arial"/>
            </a:endParaRPr>
          </a:p>
        </p:txBody>
      </p:sp>
      <p:sp>
        <p:nvSpPr>
          <p:cNvPr id="13" name="Rectangle 12"/>
          <p:cNvSpPr/>
          <p:nvPr/>
        </p:nvSpPr>
        <p:spPr>
          <a:xfrm>
            <a:off x="785809" y="3873613"/>
            <a:ext cx="1490362" cy="400110"/>
          </a:xfrm>
          <a:prstGeom prst="rect">
            <a:avLst/>
          </a:prstGeom>
        </p:spPr>
        <p:txBody>
          <a:bodyPr wrap="none">
            <a:spAutoFit/>
          </a:bodyPr>
          <a:lstStyle/>
          <a:p>
            <a:r>
              <a:rPr lang="en-US" sz="2000" b="1" dirty="0" smtClean="0">
                <a:solidFill>
                  <a:srgbClr val="FF0000"/>
                </a:solidFill>
                <a:latin typeface="Arial"/>
                <a:cs typeface="Arial"/>
              </a:rPr>
              <a:t>X[7] </a:t>
            </a:r>
            <a:r>
              <a:rPr lang="en-US" altLang="en-US" sz="2000" b="1" dirty="0">
                <a:solidFill>
                  <a:srgbClr val="FF0000"/>
                </a:solidFill>
                <a:latin typeface="Arial"/>
                <a:cs typeface="Arial"/>
                <a:sym typeface="Symbol" charset="2"/>
              </a:rPr>
              <a:t> </a:t>
            </a:r>
            <a:r>
              <a:rPr lang="en-US" sz="2000" b="1" dirty="0" smtClean="0">
                <a:solidFill>
                  <a:srgbClr val="FF0000"/>
                </a:solidFill>
                <a:latin typeface="Arial"/>
                <a:cs typeface="Arial"/>
              </a:rPr>
              <a:t> Y[6]</a:t>
            </a:r>
            <a:endParaRPr lang="en-US" sz="2000" b="1" dirty="0">
              <a:latin typeface="Arial"/>
              <a:cs typeface="Arial"/>
            </a:endParaRPr>
          </a:p>
        </p:txBody>
      </p:sp>
    </p:spTree>
    <p:extLst>
      <p:ext uri="{BB962C8B-B14F-4D97-AF65-F5344CB8AC3E}">
        <p14:creationId xmlns:p14="http://schemas.microsoft.com/office/powerpoint/2010/main" val="371528383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026"/>
          <p:cNvSpPr>
            <a:spLocks noGrp="1" noChangeArrowheads="1"/>
          </p:cNvSpPr>
          <p:nvPr>
            <p:ph type="title"/>
          </p:nvPr>
        </p:nvSpPr>
        <p:spPr/>
        <p:txBody>
          <a:bodyPr>
            <a:normAutofit/>
          </a:bodyPr>
          <a:lstStyle/>
          <a:p>
            <a:r>
              <a:rPr lang="en-US" altLang="en-US" dirty="0" smtClean="0"/>
              <a:t>Recursive Solution to LCS</a:t>
            </a:r>
            <a:endParaRPr lang="en-US" altLang="en-US" dirty="0"/>
          </a:p>
        </p:txBody>
      </p:sp>
      <p:sp>
        <p:nvSpPr>
          <p:cNvPr id="104451" name="Rectangle 1027"/>
          <p:cNvSpPr>
            <a:spLocks noGrp="1" noChangeArrowheads="1"/>
          </p:cNvSpPr>
          <p:nvPr>
            <p:ph type="body" idx="1"/>
          </p:nvPr>
        </p:nvSpPr>
        <p:spPr>
          <a:xfrm>
            <a:off x="685800" y="1371600"/>
            <a:ext cx="8153400" cy="5105400"/>
          </a:xfrm>
        </p:spPr>
        <p:txBody>
          <a:bodyPr>
            <a:normAutofit/>
          </a:bodyPr>
          <a:lstStyle/>
          <a:p>
            <a:pPr>
              <a:lnSpc>
                <a:spcPct val="120000"/>
              </a:lnSpc>
            </a:pPr>
            <a:r>
              <a:rPr lang="en-US" altLang="en-US" sz="2400" dirty="0">
                <a:sym typeface="Symbol" charset="2"/>
              </a:rPr>
              <a:t>Let c[</a:t>
            </a:r>
            <a:r>
              <a:rPr lang="en-US" altLang="en-US" sz="2400" dirty="0" err="1">
                <a:sym typeface="Symbol" charset="2"/>
              </a:rPr>
              <a:t>i,j</a:t>
            </a:r>
            <a:r>
              <a:rPr lang="en-US" altLang="en-US" sz="2400" dirty="0">
                <a:sym typeface="Symbol" charset="2"/>
              </a:rPr>
              <a:t>] = length of LCS of </a:t>
            </a:r>
            <a:r>
              <a:rPr lang="en-US" altLang="en-US" sz="2400" dirty="0" smtClean="0">
                <a:sym typeface="Symbol" charset="2"/>
              </a:rPr>
              <a:t>X</a:t>
            </a:r>
            <a:r>
              <a:rPr lang="en-US" altLang="en-US" sz="2400" dirty="0" smtClean="0"/>
              <a:t>[</a:t>
            </a:r>
            <a:r>
              <a:rPr lang="en-US" altLang="en-US" sz="2400" dirty="0"/>
              <a:t>1..i</a:t>
            </a:r>
            <a:r>
              <a:rPr lang="en-US" altLang="en-US" sz="2400" dirty="0" smtClean="0"/>
              <a:t>]</a:t>
            </a:r>
            <a:r>
              <a:rPr lang="en-US" altLang="en-US" sz="2400" dirty="0"/>
              <a:t> </a:t>
            </a:r>
            <a:r>
              <a:rPr lang="en-US" altLang="en-US" sz="2400" dirty="0" smtClean="0"/>
              <a:t>and Y[</a:t>
            </a:r>
            <a:r>
              <a:rPr lang="en-US" altLang="en-US" sz="2400" dirty="0"/>
              <a:t>1..j</a:t>
            </a:r>
            <a:r>
              <a:rPr lang="en-US" altLang="en-US" sz="2400" dirty="0" smtClean="0"/>
              <a:t>] (</a:t>
            </a:r>
            <a:r>
              <a:rPr lang="en-US" altLang="en-US" sz="2400" dirty="0" err="1" smtClean="0"/>
              <a:t>i</a:t>
            </a:r>
            <a:r>
              <a:rPr lang="en-US" altLang="en-US" sz="2400" dirty="0" smtClean="0"/>
              <a:t> ≤ m, </a:t>
            </a:r>
            <a:r>
              <a:rPr lang="en-US" altLang="en-US" sz="2400" dirty="0"/>
              <a:t>j </a:t>
            </a:r>
            <a:r>
              <a:rPr lang="en-US" altLang="en-US" sz="2400" dirty="0" smtClean="0"/>
              <a:t>≤ n)</a:t>
            </a:r>
            <a:endParaRPr lang="en-US" altLang="en-US" sz="2400" dirty="0"/>
          </a:p>
          <a:p>
            <a:pPr>
              <a:lnSpc>
                <a:spcPct val="120000"/>
              </a:lnSpc>
            </a:pPr>
            <a:r>
              <a:rPr lang="en-US" altLang="en-US" sz="2400" dirty="0"/>
              <a:t>Then c[</a:t>
            </a:r>
            <a:r>
              <a:rPr lang="en-US" altLang="en-US" sz="2400" dirty="0" err="1"/>
              <a:t>m,n</a:t>
            </a:r>
            <a:r>
              <a:rPr lang="en-US" altLang="en-US" sz="2400" dirty="0"/>
              <a:t>] = </a:t>
            </a:r>
            <a:r>
              <a:rPr lang="en-US" altLang="en-US" sz="2400" dirty="0">
                <a:sym typeface="Symbol" charset="2"/>
              </a:rPr>
              <a:t>length of LCS of X</a:t>
            </a:r>
            <a:r>
              <a:rPr lang="en-US" altLang="en-US" sz="2400" dirty="0" smtClean="0"/>
              <a:t> </a:t>
            </a:r>
            <a:r>
              <a:rPr lang="en-US" altLang="en-US" sz="2400" dirty="0"/>
              <a:t>and </a:t>
            </a:r>
            <a:r>
              <a:rPr lang="en-US" altLang="en-US" sz="2400" dirty="0" smtClean="0"/>
              <a:t>Y</a:t>
            </a:r>
            <a:endParaRPr lang="en-US" altLang="en-US" sz="2400" dirty="0"/>
          </a:p>
          <a:p>
            <a:pPr>
              <a:lnSpc>
                <a:spcPct val="120000"/>
              </a:lnSpc>
            </a:pPr>
            <a:r>
              <a:rPr lang="en-US" altLang="en-US" sz="2400" dirty="0" smtClean="0"/>
              <a:t>Recursive Formula:</a:t>
            </a:r>
            <a:endParaRPr lang="en-US" altLang="en-US" sz="2400" dirty="0"/>
          </a:p>
          <a:p>
            <a:pPr>
              <a:lnSpc>
                <a:spcPct val="120000"/>
              </a:lnSpc>
            </a:pPr>
            <a:endParaRPr lang="en-US" altLang="en-US" sz="2400" dirty="0" smtClean="0"/>
          </a:p>
          <a:p>
            <a:pPr>
              <a:lnSpc>
                <a:spcPct val="120000"/>
              </a:lnSpc>
            </a:pPr>
            <a:endParaRPr lang="en-US" altLang="en-US" sz="2400" dirty="0"/>
          </a:p>
          <a:p>
            <a:pPr>
              <a:lnSpc>
                <a:spcPct val="120000"/>
              </a:lnSpc>
            </a:pPr>
            <a:endParaRPr lang="en-US" altLang="en-US" sz="2400" dirty="0" smtClean="0"/>
          </a:p>
          <a:p>
            <a:pPr marL="0" indent="0">
              <a:lnSpc>
                <a:spcPct val="120000"/>
              </a:lnSpc>
              <a:buNone/>
            </a:pPr>
            <a:endParaRPr lang="en-US" altLang="en-US" sz="2400" dirty="0"/>
          </a:p>
        </p:txBody>
      </p:sp>
      <p:pic>
        <p:nvPicPr>
          <p:cNvPr id="2" name="Picture 1" descr="LCSFormul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262" y="3014052"/>
            <a:ext cx="8299938" cy="1463040"/>
          </a:xfrm>
          <a:prstGeom prst="rect">
            <a:avLst/>
          </a:prstGeom>
        </p:spPr>
      </p:pic>
      <p:sp>
        <p:nvSpPr>
          <p:cNvPr id="3" name="Slide Number Placeholder 2"/>
          <p:cNvSpPr>
            <a:spLocks noGrp="1"/>
          </p:cNvSpPr>
          <p:nvPr>
            <p:ph type="sldNum" sz="quarter" idx="12"/>
          </p:nvPr>
        </p:nvSpPr>
        <p:spPr/>
        <p:txBody>
          <a:bodyPr/>
          <a:lstStyle/>
          <a:p>
            <a:fld id="{708448B6-F1B9-5748-85E5-359D81A0091F}" type="slidenum">
              <a:rPr lang="en-US" smtClean="0"/>
              <a:t>8</a:t>
            </a:fld>
            <a:endParaRPr lang="en-US"/>
          </a:p>
        </p:txBody>
      </p:sp>
      <p:grpSp>
        <p:nvGrpSpPr>
          <p:cNvPr id="5" name="Group 4"/>
          <p:cNvGrpSpPr/>
          <p:nvPr/>
        </p:nvGrpSpPr>
        <p:grpSpPr>
          <a:xfrm>
            <a:off x="504680" y="4835219"/>
            <a:ext cx="8229600" cy="1574681"/>
            <a:chOff x="457200" y="4835219"/>
            <a:chExt cx="8229600" cy="1574681"/>
          </a:xfrm>
        </p:grpSpPr>
        <p:sp>
          <p:nvSpPr>
            <p:cNvPr id="7" name="Content Placeholder 2"/>
            <p:cNvSpPr txBox="1">
              <a:spLocks/>
            </p:cNvSpPr>
            <p:nvPr/>
          </p:nvSpPr>
          <p:spPr>
            <a:xfrm>
              <a:off x="457200" y="4835219"/>
              <a:ext cx="8229600" cy="157468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Tx/>
                <a:buNone/>
              </a:pPr>
              <a:r>
                <a:rPr lang="en-US" altLang="en-US" sz="2400" dirty="0" smtClean="0"/>
                <a:t>	X:	A  B  C  B  D  A  B</a:t>
              </a:r>
            </a:p>
            <a:p>
              <a:pPr>
                <a:buFontTx/>
                <a:buNone/>
              </a:pPr>
              <a:r>
                <a:rPr lang="en-US" altLang="en-US" sz="2400" dirty="0" smtClean="0"/>
                <a:t>                                          </a:t>
              </a:r>
              <a:r>
                <a:rPr lang="en-US" altLang="en-US" sz="2400" b="1" dirty="0" smtClean="0">
                  <a:solidFill>
                    <a:srgbClr val="0000FF"/>
                  </a:solidFill>
                  <a:sym typeface="Wingdings"/>
                </a:rPr>
                <a:t> BCAB</a:t>
              </a:r>
              <a:endParaRPr lang="en-US" altLang="en-US" sz="2400" b="1" dirty="0" smtClean="0">
                <a:solidFill>
                  <a:srgbClr val="0000FF"/>
                </a:solidFill>
                <a:sym typeface="Symbol" charset="2"/>
              </a:endParaRPr>
            </a:p>
            <a:p>
              <a:pPr>
                <a:buFontTx/>
                <a:buNone/>
              </a:pPr>
              <a:r>
                <a:rPr lang="en-US" altLang="en-US" sz="2400" dirty="0" smtClean="0">
                  <a:sym typeface="Symbol" charset="2"/>
                </a:rPr>
                <a:t>	Y</a:t>
              </a:r>
              <a:r>
                <a:rPr lang="en-US" altLang="en-US" sz="2400" dirty="0" smtClean="0"/>
                <a:t>:	B  D  C  A  B  A</a:t>
              </a:r>
            </a:p>
            <a:p>
              <a:pPr marL="0" indent="0">
                <a:buFont typeface="Arial"/>
                <a:buNone/>
              </a:pPr>
              <a:endParaRPr lang="en-US" sz="2400" dirty="0"/>
            </a:p>
          </p:txBody>
        </p:sp>
        <p:cxnSp>
          <p:nvCxnSpPr>
            <p:cNvPr id="8" name="Straight Connector 7"/>
            <p:cNvCxnSpPr/>
            <p:nvPr/>
          </p:nvCxnSpPr>
          <p:spPr>
            <a:xfrm flipH="1">
              <a:off x="1544497" y="5260848"/>
              <a:ext cx="320340" cy="549307"/>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2291813" y="5260848"/>
              <a:ext cx="0" cy="537865"/>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2688570" y="5249406"/>
              <a:ext cx="701554" cy="549307"/>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3058343" y="5249406"/>
              <a:ext cx="694214" cy="549307"/>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grpSp>
      <p:sp>
        <p:nvSpPr>
          <p:cNvPr id="13" name="Rectangle 12"/>
          <p:cNvSpPr/>
          <p:nvPr/>
        </p:nvSpPr>
        <p:spPr>
          <a:xfrm>
            <a:off x="3607873" y="4595792"/>
            <a:ext cx="620745" cy="369332"/>
          </a:xfrm>
          <a:prstGeom prst="rect">
            <a:avLst/>
          </a:prstGeom>
        </p:spPr>
        <p:txBody>
          <a:bodyPr wrap="none">
            <a:spAutoFit/>
          </a:bodyPr>
          <a:lstStyle/>
          <a:p>
            <a:r>
              <a:rPr lang="en-US" b="1" dirty="0" smtClean="0">
                <a:solidFill>
                  <a:srgbClr val="FF0000"/>
                </a:solidFill>
                <a:latin typeface="Arial"/>
                <a:cs typeface="Arial"/>
              </a:rPr>
              <a:t>X[7]</a:t>
            </a:r>
            <a:endParaRPr lang="en-US" b="1" dirty="0">
              <a:latin typeface="Arial"/>
              <a:cs typeface="Arial"/>
            </a:endParaRPr>
          </a:p>
        </p:txBody>
      </p:sp>
      <p:sp>
        <p:nvSpPr>
          <p:cNvPr id="14" name="Rectangle 13"/>
          <p:cNvSpPr/>
          <p:nvPr/>
        </p:nvSpPr>
        <p:spPr>
          <a:xfrm>
            <a:off x="3111134" y="4583922"/>
            <a:ext cx="620745" cy="369332"/>
          </a:xfrm>
          <a:prstGeom prst="rect">
            <a:avLst/>
          </a:prstGeom>
        </p:spPr>
        <p:txBody>
          <a:bodyPr wrap="none">
            <a:spAutoFit/>
          </a:bodyPr>
          <a:lstStyle/>
          <a:p>
            <a:r>
              <a:rPr lang="en-US" b="1" dirty="0" smtClean="0">
                <a:solidFill>
                  <a:srgbClr val="FF0000"/>
                </a:solidFill>
                <a:latin typeface="Arial"/>
                <a:cs typeface="Arial"/>
              </a:rPr>
              <a:t>X[6]</a:t>
            </a:r>
            <a:endParaRPr lang="en-US" b="1" dirty="0">
              <a:latin typeface="Arial"/>
              <a:cs typeface="Arial"/>
            </a:endParaRPr>
          </a:p>
        </p:txBody>
      </p:sp>
      <p:sp>
        <p:nvSpPr>
          <p:cNvPr id="15" name="Rectangle 14"/>
          <p:cNvSpPr/>
          <p:nvPr/>
        </p:nvSpPr>
        <p:spPr>
          <a:xfrm>
            <a:off x="2291813" y="6040568"/>
            <a:ext cx="620745" cy="369332"/>
          </a:xfrm>
          <a:prstGeom prst="rect">
            <a:avLst/>
          </a:prstGeom>
        </p:spPr>
        <p:txBody>
          <a:bodyPr wrap="none">
            <a:spAutoFit/>
          </a:bodyPr>
          <a:lstStyle/>
          <a:p>
            <a:r>
              <a:rPr lang="en-US" b="1" dirty="0">
                <a:solidFill>
                  <a:srgbClr val="FF0000"/>
                </a:solidFill>
                <a:latin typeface="Arial"/>
                <a:cs typeface="Arial"/>
              </a:rPr>
              <a:t>Y</a:t>
            </a:r>
            <a:r>
              <a:rPr lang="en-US" b="1" dirty="0" smtClean="0">
                <a:solidFill>
                  <a:srgbClr val="FF0000"/>
                </a:solidFill>
                <a:latin typeface="Arial"/>
                <a:cs typeface="Arial"/>
              </a:rPr>
              <a:t>[</a:t>
            </a:r>
            <a:r>
              <a:rPr lang="en-US" b="1" dirty="0">
                <a:solidFill>
                  <a:srgbClr val="FF0000"/>
                </a:solidFill>
                <a:latin typeface="Arial"/>
                <a:cs typeface="Arial"/>
              </a:rPr>
              <a:t>4</a:t>
            </a:r>
            <a:r>
              <a:rPr lang="en-US" b="1" dirty="0" smtClean="0">
                <a:solidFill>
                  <a:srgbClr val="FF0000"/>
                </a:solidFill>
                <a:latin typeface="Arial"/>
                <a:cs typeface="Arial"/>
              </a:rPr>
              <a:t>]</a:t>
            </a:r>
            <a:endParaRPr lang="en-US" b="1" dirty="0">
              <a:latin typeface="Arial"/>
              <a:cs typeface="Arial"/>
            </a:endParaRPr>
          </a:p>
        </p:txBody>
      </p:sp>
      <p:sp>
        <p:nvSpPr>
          <p:cNvPr id="16" name="Rectangle 15"/>
          <p:cNvSpPr/>
          <p:nvPr/>
        </p:nvSpPr>
        <p:spPr>
          <a:xfrm>
            <a:off x="2781249" y="6040568"/>
            <a:ext cx="620745" cy="369332"/>
          </a:xfrm>
          <a:prstGeom prst="rect">
            <a:avLst/>
          </a:prstGeom>
        </p:spPr>
        <p:txBody>
          <a:bodyPr wrap="none">
            <a:spAutoFit/>
          </a:bodyPr>
          <a:lstStyle/>
          <a:p>
            <a:r>
              <a:rPr lang="en-US" b="1" dirty="0">
                <a:solidFill>
                  <a:srgbClr val="FF0000"/>
                </a:solidFill>
                <a:latin typeface="Arial"/>
                <a:cs typeface="Arial"/>
              </a:rPr>
              <a:t>Y</a:t>
            </a:r>
            <a:r>
              <a:rPr lang="en-US" b="1" dirty="0" smtClean="0">
                <a:solidFill>
                  <a:srgbClr val="FF0000"/>
                </a:solidFill>
                <a:latin typeface="Arial"/>
                <a:cs typeface="Arial"/>
              </a:rPr>
              <a:t>[</a:t>
            </a:r>
            <a:r>
              <a:rPr lang="en-US" b="1" dirty="0">
                <a:solidFill>
                  <a:srgbClr val="FF0000"/>
                </a:solidFill>
                <a:latin typeface="Arial"/>
                <a:cs typeface="Arial"/>
              </a:rPr>
              <a:t>5</a:t>
            </a:r>
            <a:r>
              <a:rPr lang="en-US" b="1" dirty="0" smtClean="0">
                <a:solidFill>
                  <a:srgbClr val="FF0000"/>
                </a:solidFill>
                <a:latin typeface="Arial"/>
                <a:cs typeface="Arial"/>
              </a:rPr>
              <a:t>]</a:t>
            </a:r>
            <a:endParaRPr lang="en-US" b="1" dirty="0">
              <a:latin typeface="Arial"/>
              <a:cs typeface="Arial"/>
            </a:endParaRPr>
          </a:p>
        </p:txBody>
      </p:sp>
      <p:sp>
        <p:nvSpPr>
          <p:cNvPr id="17" name="Rectangle 16"/>
          <p:cNvSpPr/>
          <p:nvPr/>
        </p:nvSpPr>
        <p:spPr>
          <a:xfrm>
            <a:off x="3297500" y="6040568"/>
            <a:ext cx="620745" cy="369332"/>
          </a:xfrm>
          <a:prstGeom prst="rect">
            <a:avLst/>
          </a:prstGeom>
        </p:spPr>
        <p:txBody>
          <a:bodyPr wrap="none">
            <a:spAutoFit/>
          </a:bodyPr>
          <a:lstStyle/>
          <a:p>
            <a:r>
              <a:rPr lang="en-US" b="1" dirty="0">
                <a:solidFill>
                  <a:srgbClr val="FF0000"/>
                </a:solidFill>
                <a:latin typeface="Arial"/>
                <a:cs typeface="Arial"/>
              </a:rPr>
              <a:t>Y</a:t>
            </a:r>
            <a:r>
              <a:rPr lang="en-US" b="1" dirty="0" smtClean="0">
                <a:solidFill>
                  <a:srgbClr val="FF0000"/>
                </a:solidFill>
                <a:latin typeface="Arial"/>
                <a:cs typeface="Arial"/>
              </a:rPr>
              <a:t>[</a:t>
            </a:r>
            <a:r>
              <a:rPr lang="en-US" b="1" dirty="0">
                <a:solidFill>
                  <a:srgbClr val="FF0000"/>
                </a:solidFill>
                <a:latin typeface="Arial"/>
                <a:cs typeface="Arial"/>
              </a:rPr>
              <a:t>6</a:t>
            </a:r>
            <a:r>
              <a:rPr lang="en-US" b="1" dirty="0" smtClean="0">
                <a:solidFill>
                  <a:srgbClr val="FF0000"/>
                </a:solidFill>
                <a:latin typeface="Arial"/>
                <a:cs typeface="Arial"/>
              </a:rPr>
              <a:t>]</a:t>
            </a:r>
            <a:endParaRPr lang="en-US" b="1" dirty="0">
              <a:latin typeface="Arial"/>
              <a:cs typeface="Arial"/>
            </a:endParaRPr>
          </a:p>
        </p:txBody>
      </p:sp>
      <p:sp>
        <p:nvSpPr>
          <p:cNvPr id="19" name="Rectangle 18"/>
          <p:cNvSpPr/>
          <p:nvPr/>
        </p:nvSpPr>
        <p:spPr>
          <a:xfrm>
            <a:off x="5652962" y="4682113"/>
            <a:ext cx="3295155" cy="1745093"/>
          </a:xfrm>
          <a:prstGeom prst="rect">
            <a:avLst/>
          </a:prstGeom>
        </p:spPr>
        <p:txBody>
          <a:bodyPr wrap="none">
            <a:spAutoFit/>
          </a:bodyPr>
          <a:lstStyle/>
          <a:p>
            <a:pPr>
              <a:lnSpc>
                <a:spcPct val="120000"/>
              </a:lnSpc>
            </a:pPr>
            <a:r>
              <a:rPr lang="en-US" b="1" dirty="0" smtClean="0">
                <a:solidFill>
                  <a:srgbClr val="FF0000"/>
                </a:solidFill>
                <a:latin typeface="Arial"/>
                <a:cs typeface="Arial"/>
              </a:rPr>
              <a:t>LCS for c[6, 4] = 3, i.e., BCA;</a:t>
            </a:r>
          </a:p>
          <a:p>
            <a:pPr>
              <a:lnSpc>
                <a:spcPct val="120000"/>
              </a:lnSpc>
            </a:pPr>
            <a:r>
              <a:rPr lang="en-US" b="1" dirty="0" smtClean="0">
                <a:solidFill>
                  <a:srgbClr val="FF0000"/>
                </a:solidFill>
                <a:latin typeface="Arial"/>
                <a:cs typeface="Arial"/>
              </a:rPr>
              <a:t>X[7] = Y[5] = “B”;</a:t>
            </a:r>
          </a:p>
          <a:p>
            <a:pPr>
              <a:lnSpc>
                <a:spcPct val="120000"/>
              </a:lnSpc>
            </a:pPr>
            <a:r>
              <a:rPr lang="en-US" b="1" dirty="0" smtClean="0">
                <a:solidFill>
                  <a:srgbClr val="FF0000"/>
                </a:solidFill>
                <a:latin typeface="Arial"/>
                <a:cs typeface="Arial"/>
              </a:rPr>
              <a:t>So, c[7, 5] = 3+1 =4;</a:t>
            </a:r>
          </a:p>
          <a:p>
            <a:pPr>
              <a:lnSpc>
                <a:spcPct val="120000"/>
              </a:lnSpc>
            </a:pPr>
            <a:r>
              <a:rPr lang="en-US" b="1" dirty="0" smtClean="0">
                <a:solidFill>
                  <a:srgbClr val="FF0000"/>
                </a:solidFill>
                <a:latin typeface="Arial"/>
                <a:cs typeface="Arial"/>
              </a:rPr>
              <a:t>X[7] </a:t>
            </a:r>
            <a:r>
              <a:rPr lang="en-US" altLang="en-US" b="1" dirty="0" smtClean="0">
                <a:solidFill>
                  <a:srgbClr val="FF0000"/>
                </a:solidFill>
                <a:latin typeface="Arial"/>
                <a:cs typeface="Arial"/>
                <a:sym typeface="Symbol" charset="2"/>
              </a:rPr>
              <a:t> Y[6];</a:t>
            </a:r>
          </a:p>
          <a:p>
            <a:pPr>
              <a:lnSpc>
                <a:spcPct val="120000"/>
              </a:lnSpc>
            </a:pPr>
            <a:r>
              <a:rPr lang="en-US" b="1" dirty="0" smtClean="0">
                <a:solidFill>
                  <a:srgbClr val="FF0000"/>
                </a:solidFill>
                <a:latin typeface="Arial"/>
                <a:cs typeface="Arial"/>
                <a:sym typeface="Symbol" charset="2"/>
              </a:rPr>
              <a:t>So, c[7, 6] = c[7, 5] = 4</a:t>
            </a:r>
            <a:endParaRPr lang="en-US" b="1" dirty="0">
              <a:latin typeface="Arial"/>
              <a:cs typeface="Arial"/>
            </a:endParaRPr>
          </a:p>
        </p:txBody>
      </p:sp>
    </p:spTree>
    <p:extLst>
      <p:ext uri="{BB962C8B-B14F-4D97-AF65-F5344CB8AC3E}">
        <p14:creationId xmlns:p14="http://schemas.microsoft.com/office/powerpoint/2010/main" val="65420566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26"/>
          <p:cNvSpPr>
            <a:spLocks noGrp="1" noChangeArrowheads="1"/>
          </p:cNvSpPr>
          <p:nvPr>
            <p:ph type="title"/>
          </p:nvPr>
        </p:nvSpPr>
        <p:spPr/>
        <p:txBody>
          <a:bodyPr>
            <a:normAutofit fontScale="90000"/>
          </a:bodyPr>
          <a:lstStyle/>
          <a:p>
            <a:r>
              <a:rPr lang="en-US" altLang="en-US" dirty="0"/>
              <a:t>DP Table </a:t>
            </a:r>
            <a:r>
              <a:rPr lang="en-US" altLang="en-US" dirty="0" smtClean="0"/>
              <a:t>for Length of LCS (cont.)</a:t>
            </a:r>
            <a:endParaRPr lang="en-US" altLang="en-US" dirty="0"/>
          </a:p>
        </p:txBody>
      </p:sp>
      <p:grpSp>
        <p:nvGrpSpPr>
          <p:cNvPr id="6" name="Group 5"/>
          <p:cNvGrpSpPr/>
          <p:nvPr/>
        </p:nvGrpSpPr>
        <p:grpSpPr>
          <a:xfrm>
            <a:off x="4075246" y="1369421"/>
            <a:ext cx="4492558" cy="5005410"/>
            <a:chOff x="3777070" y="1369421"/>
            <a:chExt cx="4492558" cy="5005410"/>
          </a:xfrm>
        </p:grpSpPr>
        <p:sp>
          <p:nvSpPr>
            <p:cNvPr id="3" name="TextBox 2"/>
            <p:cNvSpPr txBox="1"/>
            <p:nvPr/>
          </p:nvSpPr>
          <p:spPr>
            <a:xfrm>
              <a:off x="4327176" y="1369421"/>
              <a:ext cx="3886763" cy="400110"/>
            </a:xfrm>
            <a:prstGeom prst="rect">
              <a:avLst/>
            </a:prstGeom>
            <a:noFill/>
          </p:spPr>
          <p:txBody>
            <a:bodyPr wrap="square" rtlCol="0">
              <a:spAutoFit/>
            </a:bodyPr>
            <a:lstStyle/>
            <a:p>
              <a:r>
                <a:rPr lang="en-US" sz="2000" i="1" dirty="0" smtClean="0">
                  <a:latin typeface="Arial"/>
                  <a:cs typeface="Arial"/>
                </a:rPr>
                <a:t>j</a:t>
              </a:r>
              <a:r>
                <a:rPr lang="en-US" sz="2000" dirty="0" smtClean="0">
                  <a:latin typeface="Arial"/>
                  <a:cs typeface="Arial"/>
                </a:rPr>
                <a:t>   0     1      2     3      4     5      6</a:t>
              </a:r>
              <a:endParaRPr lang="en-US" sz="2000" dirty="0">
                <a:latin typeface="Arial"/>
                <a:cs typeface="Arial"/>
              </a:endParaRPr>
            </a:p>
          </p:txBody>
        </p:sp>
        <p:grpSp>
          <p:nvGrpSpPr>
            <p:cNvPr id="5" name="Group 4"/>
            <p:cNvGrpSpPr/>
            <p:nvPr/>
          </p:nvGrpSpPr>
          <p:grpSpPr>
            <a:xfrm>
              <a:off x="3777070" y="1689437"/>
              <a:ext cx="4492558" cy="4685394"/>
              <a:chOff x="2504567" y="1686359"/>
              <a:chExt cx="4492558" cy="4685394"/>
            </a:xfrm>
          </p:grpSpPr>
          <p:grpSp>
            <p:nvGrpSpPr>
              <p:cNvPr id="2" name="Group 1"/>
              <p:cNvGrpSpPr/>
              <p:nvPr/>
            </p:nvGrpSpPr>
            <p:grpSpPr>
              <a:xfrm>
                <a:off x="2855556" y="1686359"/>
                <a:ext cx="4141569" cy="4685394"/>
                <a:chOff x="2889989" y="1858683"/>
                <a:chExt cx="4141569" cy="4685394"/>
              </a:xfrm>
            </p:grpSpPr>
            <p:sp>
              <p:nvSpPr>
                <p:cNvPr id="70" name="Rectangle 3"/>
                <p:cNvSpPr>
                  <a:spLocks noChangeArrowheads="1"/>
                </p:cNvSpPr>
                <p:nvPr/>
              </p:nvSpPr>
              <p:spPr bwMode="auto">
                <a:xfrm>
                  <a:off x="32860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1" name="Rectangle 4"/>
                <p:cNvSpPr>
                  <a:spLocks noChangeArrowheads="1"/>
                </p:cNvSpPr>
                <p:nvPr/>
              </p:nvSpPr>
              <p:spPr bwMode="auto">
                <a:xfrm>
                  <a:off x="38194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2" name="Rectangle 5"/>
                <p:cNvSpPr>
                  <a:spLocks noChangeArrowheads="1"/>
                </p:cNvSpPr>
                <p:nvPr/>
              </p:nvSpPr>
              <p:spPr bwMode="auto">
                <a:xfrm>
                  <a:off x="43528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3" name="Rectangle 6"/>
                <p:cNvSpPr>
                  <a:spLocks noChangeArrowheads="1"/>
                </p:cNvSpPr>
                <p:nvPr/>
              </p:nvSpPr>
              <p:spPr bwMode="auto">
                <a:xfrm>
                  <a:off x="48862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4" name="Rectangle 7"/>
                <p:cNvSpPr>
                  <a:spLocks noChangeArrowheads="1"/>
                </p:cNvSpPr>
                <p:nvPr/>
              </p:nvSpPr>
              <p:spPr bwMode="auto">
                <a:xfrm>
                  <a:off x="54196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5" name="Rectangle 8"/>
                <p:cNvSpPr>
                  <a:spLocks noChangeArrowheads="1"/>
                </p:cNvSpPr>
                <p:nvPr/>
              </p:nvSpPr>
              <p:spPr bwMode="auto">
                <a:xfrm>
                  <a:off x="5953097" y="2265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6" name="Rectangle 10"/>
                <p:cNvSpPr>
                  <a:spLocks noChangeArrowheads="1"/>
                </p:cNvSpPr>
                <p:nvPr/>
              </p:nvSpPr>
              <p:spPr bwMode="auto">
                <a:xfrm>
                  <a:off x="32860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7" name="Rectangle 11"/>
                <p:cNvSpPr>
                  <a:spLocks noChangeArrowheads="1"/>
                </p:cNvSpPr>
                <p:nvPr/>
              </p:nvSpPr>
              <p:spPr bwMode="auto">
                <a:xfrm>
                  <a:off x="38194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8" name="Rectangle 12"/>
                <p:cNvSpPr>
                  <a:spLocks noChangeArrowheads="1"/>
                </p:cNvSpPr>
                <p:nvPr/>
              </p:nvSpPr>
              <p:spPr bwMode="auto">
                <a:xfrm>
                  <a:off x="43528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 name="Rectangle 13"/>
                <p:cNvSpPr>
                  <a:spLocks noChangeArrowheads="1"/>
                </p:cNvSpPr>
                <p:nvPr/>
              </p:nvSpPr>
              <p:spPr bwMode="auto">
                <a:xfrm>
                  <a:off x="48862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0" name="Rectangle 14"/>
                <p:cNvSpPr>
                  <a:spLocks noChangeArrowheads="1"/>
                </p:cNvSpPr>
                <p:nvPr/>
              </p:nvSpPr>
              <p:spPr bwMode="auto">
                <a:xfrm>
                  <a:off x="54196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 name="Rectangle 15"/>
                <p:cNvSpPr>
                  <a:spLocks noChangeArrowheads="1"/>
                </p:cNvSpPr>
                <p:nvPr/>
              </p:nvSpPr>
              <p:spPr bwMode="auto">
                <a:xfrm>
                  <a:off x="5953097" y="2798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 name="Rectangle 17"/>
                <p:cNvSpPr>
                  <a:spLocks noChangeArrowheads="1"/>
                </p:cNvSpPr>
                <p:nvPr/>
              </p:nvSpPr>
              <p:spPr bwMode="auto">
                <a:xfrm>
                  <a:off x="32860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3" name="Rectangle 18"/>
                <p:cNvSpPr>
                  <a:spLocks noChangeArrowheads="1"/>
                </p:cNvSpPr>
                <p:nvPr/>
              </p:nvSpPr>
              <p:spPr bwMode="auto">
                <a:xfrm>
                  <a:off x="38194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 name="Rectangle 19"/>
                <p:cNvSpPr>
                  <a:spLocks noChangeArrowheads="1"/>
                </p:cNvSpPr>
                <p:nvPr/>
              </p:nvSpPr>
              <p:spPr bwMode="auto">
                <a:xfrm>
                  <a:off x="43528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5" name="Rectangle 20"/>
                <p:cNvSpPr>
                  <a:spLocks noChangeArrowheads="1"/>
                </p:cNvSpPr>
                <p:nvPr/>
              </p:nvSpPr>
              <p:spPr bwMode="auto">
                <a:xfrm>
                  <a:off x="48862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6" name="Rectangle 21"/>
                <p:cNvSpPr>
                  <a:spLocks noChangeArrowheads="1"/>
                </p:cNvSpPr>
                <p:nvPr/>
              </p:nvSpPr>
              <p:spPr bwMode="auto">
                <a:xfrm>
                  <a:off x="54196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7" name="Rectangle 22"/>
                <p:cNvSpPr>
                  <a:spLocks noChangeArrowheads="1"/>
                </p:cNvSpPr>
                <p:nvPr/>
              </p:nvSpPr>
              <p:spPr bwMode="auto">
                <a:xfrm>
                  <a:off x="5953097" y="33319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8" name="Rectangle 24"/>
                <p:cNvSpPr>
                  <a:spLocks noChangeArrowheads="1"/>
                </p:cNvSpPr>
                <p:nvPr/>
              </p:nvSpPr>
              <p:spPr bwMode="auto">
                <a:xfrm>
                  <a:off x="32860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 name="Rectangle 25"/>
                <p:cNvSpPr>
                  <a:spLocks noChangeArrowheads="1"/>
                </p:cNvSpPr>
                <p:nvPr/>
              </p:nvSpPr>
              <p:spPr bwMode="auto">
                <a:xfrm>
                  <a:off x="38194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 name="Rectangle 26"/>
                <p:cNvSpPr>
                  <a:spLocks noChangeArrowheads="1"/>
                </p:cNvSpPr>
                <p:nvPr/>
              </p:nvSpPr>
              <p:spPr bwMode="auto">
                <a:xfrm>
                  <a:off x="43528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 name="Rectangle 27"/>
                <p:cNvSpPr>
                  <a:spLocks noChangeArrowheads="1"/>
                </p:cNvSpPr>
                <p:nvPr/>
              </p:nvSpPr>
              <p:spPr bwMode="auto">
                <a:xfrm>
                  <a:off x="48862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 name="Rectangle 28"/>
                <p:cNvSpPr>
                  <a:spLocks noChangeArrowheads="1"/>
                </p:cNvSpPr>
                <p:nvPr/>
              </p:nvSpPr>
              <p:spPr bwMode="auto">
                <a:xfrm>
                  <a:off x="54196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 name="Rectangle 29"/>
                <p:cNvSpPr>
                  <a:spLocks noChangeArrowheads="1"/>
                </p:cNvSpPr>
                <p:nvPr/>
              </p:nvSpPr>
              <p:spPr bwMode="auto">
                <a:xfrm>
                  <a:off x="5953097" y="38653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4" name="Rectangle 31"/>
                <p:cNvSpPr>
                  <a:spLocks noChangeArrowheads="1"/>
                </p:cNvSpPr>
                <p:nvPr/>
              </p:nvSpPr>
              <p:spPr bwMode="auto">
                <a:xfrm>
                  <a:off x="32860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5" name="Rectangle 32"/>
                <p:cNvSpPr>
                  <a:spLocks noChangeArrowheads="1"/>
                </p:cNvSpPr>
                <p:nvPr/>
              </p:nvSpPr>
              <p:spPr bwMode="auto">
                <a:xfrm>
                  <a:off x="38194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6" name="Rectangle 33"/>
                <p:cNvSpPr>
                  <a:spLocks noChangeArrowheads="1"/>
                </p:cNvSpPr>
                <p:nvPr/>
              </p:nvSpPr>
              <p:spPr bwMode="auto">
                <a:xfrm>
                  <a:off x="43528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7" name="Rectangle 34"/>
                <p:cNvSpPr>
                  <a:spLocks noChangeArrowheads="1"/>
                </p:cNvSpPr>
                <p:nvPr/>
              </p:nvSpPr>
              <p:spPr bwMode="auto">
                <a:xfrm>
                  <a:off x="48862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8" name="Rectangle 35"/>
                <p:cNvSpPr>
                  <a:spLocks noChangeArrowheads="1"/>
                </p:cNvSpPr>
                <p:nvPr/>
              </p:nvSpPr>
              <p:spPr bwMode="auto">
                <a:xfrm>
                  <a:off x="54196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9" name="Rectangle 36"/>
                <p:cNvSpPr>
                  <a:spLocks noChangeArrowheads="1"/>
                </p:cNvSpPr>
                <p:nvPr/>
              </p:nvSpPr>
              <p:spPr bwMode="auto">
                <a:xfrm>
                  <a:off x="5953097" y="43987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0" name="Rectangle 38"/>
                <p:cNvSpPr>
                  <a:spLocks noChangeArrowheads="1"/>
                </p:cNvSpPr>
                <p:nvPr/>
              </p:nvSpPr>
              <p:spPr bwMode="auto">
                <a:xfrm>
                  <a:off x="32860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 name="Rectangle 39"/>
                <p:cNvSpPr>
                  <a:spLocks noChangeArrowheads="1"/>
                </p:cNvSpPr>
                <p:nvPr/>
              </p:nvSpPr>
              <p:spPr bwMode="auto">
                <a:xfrm>
                  <a:off x="38194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 name="Rectangle 40"/>
                <p:cNvSpPr>
                  <a:spLocks noChangeArrowheads="1"/>
                </p:cNvSpPr>
                <p:nvPr/>
              </p:nvSpPr>
              <p:spPr bwMode="auto">
                <a:xfrm>
                  <a:off x="43528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 name="Rectangle 41"/>
                <p:cNvSpPr>
                  <a:spLocks noChangeArrowheads="1"/>
                </p:cNvSpPr>
                <p:nvPr/>
              </p:nvSpPr>
              <p:spPr bwMode="auto">
                <a:xfrm>
                  <a:off x="48862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4" name="Rectangle 42"/>
                <p:cNvSpPr>
                  <a:spLocks noChangeArrowheads="1"/>
                </p:cNvSpPr>
                <p:nvPr/>
              </p:nvSpPr>
              <p:spPr bwMode="auto">
                <a:xfrm>
                  <a:off x="54196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5" name="Rectangle 43"/>
                <p:cNvSpPr>
                  <a:spLocks noChangeArrowheads="1"/>
                </p:cNvSpPr>
                <p:nvPr/>
              </p:nvSpPr>
              <p:spPr bwMode="auto">
                <a:xfrm>
                  <a:off x="5953097" y="49321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6" name="Rectangle 45"/>
                <p:cNvSpPr>
                  <a:spLocks noChangeArrowheads="1"/>
                </p:cNvSpPr>
                <p:nvPr/>
              </p:nvSpPr>
              <p:spPr bwMode="auto">
                <a:xfrm>
                  <a:off x="32860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7" name="Rectangle 46"/>
                <p:cNvSpPr>
                  <a:spLocks noChangeArrowheads="1"/>
                </p:cNvSpPr>
                <p:nvPr/>
              </p:nvSpPr>
              <p:spPr bwMode="auto">
                <a:xfrm>
                  <a:off x="38194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8" name="Rectangle 47"/>
                <p:cNvSpPr>
                  <a:spLocks noChangeArrowheads="1"/>
                </p:cNvSpPr>
                <p:nvPr/>
              </p:nvSpPr>
              <p:spPr bwMode="auto">
                <a:xfrm>
                  <a:off x="43528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9" name="Rectangle 48"/>
                <p:cNvSpPr>
                  <a:spLocks noChangeArrowheads="1"/>
                </p:cNvSpPr>
                <p:nvPr/>
              </p:nvSpPr>
              <p:spPr bwMode="auto">
                <a:xfrm>
                  <a:off x="48862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0" name="Rectangle 49"/>
                <p:cNvSpPr>
                  <a:spLocks noChangeArrowheads="1"/>
                </p:cNvSpPr>
                <p:nvPr/>
              </p:nvSpPr>
              <p:spPr bwMode="auto">
                <a:xfrm>
                  <a:off x="54196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1" name="Rectangle 50"/>
                <p:cNvSpPr>
                  <a:spLocks noChangeArrowheads="1"/>
                </p:cNvSpPr>
                <p:nvPr/>
              </p:nvSpPr>
              <p:spPr bwMode="auto">
                <a:xfrm>
                  <a:off x="5953097" y="5465595"/>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 name="Text Box 59"/>
                <p:cNvSpPr txBox="1">
                  <a:spLocks noChangeArrowheads="1"/>
                </p:cNvSpPr>
                <p:nvPr/>
              </p:nvSpPr>
              <p:spPr bwMode="auto">
                <a:xfrm>
                  <a:off x="3286097" y="1858683"/>
                  <a:ext cx="3724095" cy="400110"/>
                </a:xfrm>
                <a:prstGeom prst="rect">
                  <a:avLst/>
                </a:prstGeom>
                <a:noFill/>
                <a:ln>
                  <a:noFill/>
                </a:ln>
                <a:effectLst/>
                <a:extLst>
                  <a:ext uri="{909E8E84-426E-40dd-AFC4-6F175D3DCCD1}">
                    <a14:hiddenFill xmlns:a14="http://schemas.microsoft.com/office/drawing/2010/main">
                      <a:solidFill>
                        <a:schemeClr val="folHlink">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2000" b="1" dirty="0" smtClean="0">
                      <a:latin typeface="Arial"/>
                      <a:cs typeface="Arial"/>
                    </a:rPr>
                    <a:t> Y     B     D     C     A     B     A</a:t>
                  </a:r>
                  <a:endParaRPr lang="en-US" altLang="en-US" sz="2000" b="1" dirty="0">
                    <a:latin typeface="Arial"/>
                    <a:cs typeface="Arial"/>
                  </a:endParaRPr>
                </a:p>
              </p:txBody>
            </p:sp>
            <p:sp>
              <p:nvSpPr>
                <p:cNvPr id="113" name="Text Box 60"/>
                <p:cNvSpPr txBox="1">
                  <a:spLocks noChangeArrowheads="1"/>
                </p:cNvSpPr>
                <p:nvPr/>
              </p:nvSpPr>
              <p:spPr bwMode="auto">
                <a:xfrm>
                  <a:off x="2889989" y="2375412"/>
                  <a:ext cx="381000" cy="4113947"/>
                </a:xfrm>
                <a:prstGeom prst="rect">
                  <a:avLst/>
                </a:prstGeom>
                <a:noFill/>
                <a:ln>
                  <a:noFill/>
                </a:ln>
                <a:effectLst/>
                <a:extLst>
                  <a:ext uri="{909E8E84-426E-40dd-AFC4-6F175D3DCCD1}">
                    <a14:hiddenFill xmlns:a14="http://schemas.microsoft.com/office/drawing/2010/main">
                      <a:solidFill>
                        <a:schemeClr val="folHlink">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120000"/>
                    </a:lnSpc>
                    <a:spcBef>
                      <a:spcPts val="600"/>
                    </a:spcBef>
                    <a:spcAft>
                      <a:spcPts val="600"/>
                    </a:spcAft>
                  </a:pPr>
                  <a:r>
                    <a:rPr lang="en-US" altLang="en-US" sz="2000" b="1" dirty="0" smtClean="0">
                      <a:latin typeface="Arial"/>
                      <a:cs typeface="Arial"/>
                    </a:rPr>
                    <a:t>X</a:t>
                  </a:r>
                </a:p>
                <a:p>
                  <a:pPr algn="ctr">
                    <a:lnSpc>
                      <a:spcPct val="120000"/>
                    </a:lnSpc>
                    <a:spcBef>
                      <a:spcPts val="600"/>
                    </a:spcBef>
                    <a:spcAft>
                      <a:spcPts val="600"/>
                    </a:spcAft>
                  </a:pPr>
                  <a:r>
                    <a:rPr lang="en-US" altLang="en-US" sz="2000" b="1" dirty="0" smtClean="0">
                      <a:latin typeface="Arial"/>
                      <a:cs typeface="Arial"/>
                    </a:rPr>
                    <a:t>A</a:t>
                  </a:r>
                </a:p>
                <a:p>
                  <a:pPr algn="ctr">
                    <a:lnSpc>
                      <a:spcPct val="120000"/>
                    </a:lnSpc>
                    <a:spcBef>
                      <a:spcPts val="600"/>
                    </a:spcBef>
                    <a:spcAft>
                      <a:spcPts val="600"/>
                    </a:spcAft>
                  </a:pPr>
                  <a:r>
                    <a:rPr lang="en-US" altLang="en-US" sz="2000" b="1" dirty="0" smtClean="0">
                      <a:latin typeface="Arial"/>
                      <a:cs typeface="Arial"/>
                    </a:rPr>
                    <a:t>B</a:t>
                  </a:r>
                </a:p>
                <a:p>
                  <a:pPr algn="ctr">
                    <a:lnSpc>
                      <a:spcPct val="120000"/>
                    </a:lnSpc>
                    <a:spcBef>
                      <a:spcPts val="600"/>
                    </a:spcBef>
                    <a:spcAft>
                      <a:spcPts val="600"/>
                    </a:spcAft>
                  </a:pPr>
                  <a:r>
                    <a:rPr lang="en-US" altLang="en-US" sz="2000" b="1" dirty="0" smtClean="0">
                      <a:latin typeface="Arial"/>
                      <a:cs typeface="Arial"/>
                    </a:rPr>
                    <a:t>C</a:t>
                  </a:r>
                </a:p>
                <a:p>
                  <a:pPr algn="ctr">
                    <a:lnSpc>
                      <a:spcPct val="120000"/>
                    </a:lnSpc>
                    <a:spcBef>
                      <a:spcPts val="600"/>
                    </a:spcBef>
                    <a:spcAft>
                      <a:spcPts val="600"/>
                    </a:spcAft>
                  </a:pPr>
                  <a:r>
                    <a:rPr lang="en-US" altLang="en-US" sz="2000" b="1" dirty="0" smtClean="0">
                      <a:latin typeface="Arial"/>
                      <a:cs typeface="Arial"/>
                    </a:rPr>
                    <a:t>B</a:t>
                  </a:r>
                </a:p>
                <a:p>
                  <a:pPr algn="ctr">
                    <a:lnSpc>
                      <a:spcPct val="120000"/>
                    </a:lnSpc>
                    <a:spcBef>
                      <a:spcPts val="600"/>
                    </a:spcBef>
                    <a:spcAft>
                      <a:spcPts val="600"/>
                    </a:spcAft>
                  </a:pPr>
                  <a:r>
                    <a:rPr lang="en-US" altLang="en-US" sz="2000" b="1" dirty="0" smtClean="0">
                      <a:latin typeface="Arial"/>
                      <a:cs typeface="Arial"/>
                    </a:rPr>
                    <a:t>D</a:t>
                  </a:r>
                </a:p>
                <a:p>
                  <a:pPr algn="ctr">
                    <a:lnSpc>
                      <a:spcPct val="120000"/>
                    </a:lnSpc>
                    <a:spcBef>
                      <a:spcPts val="600"/>
                    </a:spcBef>
                    <a:spcAft>
                      <a:spcPts val="600"/>
                    </a:spcAft>
                  </a:pPr>
                  <a:r>
                    <a:rPr lang="en-US" altLang="en-US" sz="2000" b="1" dirty="0" smtClean="0">
                      <a:latin typeface="Arial"/>
                      <a:cs typeface="Arial"/>
                    </a:rPr>
                    <a:t>A</a:t>
                  </a:r>
                </a:p>
                <a:p>
                  <a:pPr algn="ctr">
                    <a:lnSpc>
                      <a:spcPct val="120000"/>
                    </a:lnSpc>
                    <a:spcBef>
                      <a:spcPts val="600"/>
                    </a:spcBef>
                    <a:spcAft>
                      <a:spcPts val="600"/>
                    </a:spcAft>
                  </a:pPr>
                  <a:r>
                    <a:rPr lang="en-US" altLang="en-US" sz="2000" b="1" dirty="0" smtClean="0">
                      <a:latin typeface="Arial"/>
                      <a:cs typeface="Arial"/>
                    </a:rPr>
                    <a:t>B</a:t>
                  </a:r>
                  <a:endParaRPr lang="en-US" altLang="en-US" sz="2000" b="1" dirty="0">
                    <a:latin typeface="Arial"/>
                    <a:cs typeface="Arial"/>
                  </a:endParaRPr>
                </a:p>
              </p:txBody>
            </p:sp>
            <p:sp>
              <p:nvSpPr>
                <p:cNvPr id="114" name="Rectangle 8"/>
                <p:cNvSpPr>
                  <a:spLocks noChangeArrowheads="1"/>
                </p:cNvSpPr>
                <p:nvPr/>
              </p:nvSpPr>
              <p:spPr bwMode="auto">
                <a:xfrm>
                  <a:off x="6494491" y="22688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5" name="Rectangle 15"/>
                <p:cNvSpPr>
                  <a:spLocks noChangeArrowheads="1"/>
                </p:cNvSpPr>
                <p:nvPr/>
              </p:nvSpPr>
              <p:spPr bwMode="auto">
                <a:xfrm>
                  <a:off x="6494491" y="28022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6" name="Rectangle 22"/>
                <p:cNvSpPr>
                  <a:spLocks noChangeArrowheads="1"/>
                </p:cNvSpPr>
                <p:nvPr/>
              </p:nvSpPr>
              <p:spPr bwMode="auto">
                <a:xfrm>
                  <a:off x="6494491" y="33356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7" name="Rectangle 29"/>
                <p:cNvSpPr>
                  <a:spLocks noChangeArrowheads="1"/>
                </p:cNvSpPr>
                <p:nvPr/>
              </p:nvSpPr>
              <p:spPr bwMode="auto">
                <a:xfrm>
                  <a:off x="6494491" y="38690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8" name="Rectangle 36"/>
                <p:cNvSpPr>
                  <a:spLocks noChangeArrowheads="1"/>
                </p:cNvSpPr>
                <p:nvPr/>
              </p:nvSpPr>
              <p:spPr bwMode="auto">
                <a:xfrm>
                  <a:off x="6494491" y="44024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9" name="Rectangle 43"/>
                <p:cNvSpPr>
                  <a:spLocks noChangeArrowheads="1"/>
                </p:cNvSpPr>
                <p:nvPr/>
              </p:nvSpPr>
              <p:spPr bwMode="auto">
                <a:xfrm>
                  <a:off x="6494491" y="49358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0" name="Rectangle 50"/>
                <p:cNvSpPr>
                  <a:spLocks noChangeArrowheads="1"/>
                </p:cNvSpPr>
                <p:nvPr/>
              </p:nvSpPr>
              <p:spPr bwMode="auto">
                <a:xfrm>
                  <a:off x="6494491" y="5469249"/>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1" name="Rectangle 45"/>
                <p:cNvSpPr>
                  <a:spLocks noChangeArrowheads="1"/>
                </p:cNvSpPr>
                <p:nvPr/>
              </p:nvSpPr>
              <p:spPr bwMode="auto">
                <a:xfrm>
                  <a:off x="32897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2" name="Rectangle 46"/>
                <p:cNvSpPr>
                  <a:spLocks noChangeArrowheads="1"/>
                </p:cNvSpPr>
                <p:nvPr/>
              </p:nvSpPr>
              <p:spPr bwMode="auto">
                <a:xfrm>
                  <a:off x="38231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 name="Rectangle 47"/>
                <p:cNvSpPr>
                  <a:spLocks noChangeArrowheads="1"/>
                </p:cNvSpPr>
                <p:nvPr/>
              </p:nvSpPr>
              <p:spPr bwMode="auto">
                <a:xfrm>
                  <a:off x="43565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4" name="Rectangle 48"/>
                <p:cNvSpPr>
                  <a:spLocks noChangeArrowheads="1"/>
                </p:cNvSpPr>
                <p:nvPr/>
              </p:nvSpPr>
              <p:spPr bwMode="auto">
                <a:xfrm>
                  <a:off x="48899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5" name="Rectangle 49"/>
                <p:cNvSpPr>
                  <a:spLocks noChangeArrowheads="1"/>
                </p:cNvSpPr>
                <p:nvPr/>
              </p:nvSpPr>
              <p:spPr bwMode="auto">
                <a:xfrm>
                  <a:off x="54233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6" name="Rectangle 50"/>
                <p:cNvSpPr>
                  <a:spLocks noChangeArrowheads="1"/>
                </p:cNvSpPr>
                <p:nvPr/>
              </p:nvSpPr>
              <p:spPr bwMode="auto">
                <a:xfrm>
                  <a:off x="5956764" y="6007023"/>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7" name="Rectangle 50"/>
                <p:cNvSpPr>
                  <a:spLocks noChangeArrowheads="1"/>
                </p:cNvSpPr>
                <p:nvPr/>
              </p:nvSpPr>
              <p:spPr bwMode="auto">
                <a:xfrm>
                  <a:off x="6498158" y="6010677"/>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alpha val="50000"/>
                        </a:scheme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31" name="Text Box 60"/>
              <p:cNvSpPr txBox="1">
                <a:spLocks noChangeArrowheads="1"/>
              </p:cNvSpPr>
              <p:nvPr/>
            </p:nvSpPr>
            <p:spPr bwMode="auto">
              <a:xfrm>
                <a:off x="2504567" y="1687898"/>
                <a:ext cx="381000" cy="4637167"/>
              </a:xfrm>
              <a:prstGeom prst="rect">
                <a:avLst/>
              </a:prstGeom>
              <a:noFill/>
              <a:ln>
                <a:noFill/>
              </a:ln>
              <a:effectLst/>
              <a:extLst>
                <a:ext uri="{909E8E84-426E-40dd-AFC4-6F175D3DCCD1}">
                  <a14:hiddenFill xmlns:a14="http://schemas.microsoft.com/office/drawing/2010/main">
                    <a:solidFill>
                      <a:schemeClr val="folHlink">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120000"/>
                  </a:lnSpc>
                  <a:spcBef>
                    <a:spcPts val="600"/>
                  </a:spcBef>
                  <a:spcAft>
                    <a:spcPts val="600"/>
                  </a:spcAft>
                </a:pPr>
                <a:r>
                  <a:rPr lang="en-US" altLang="en-US" sz="2000" i="1" dirty="0">
                    <a:latin typeface="Arial"/>
                    <a:cs typeface="Arial"/>
                  </a:rPr>
                  <a:t>i</a:t>
                </a:r>
                <a:endParaRPr lang="en-US" altLang="en-US" sz="2000" i="1" dirty="0" smtClean="0">
                  <a:latin typeface="Arial"/>
                  <a:cs typeface="Arial"/>
                </a:endParaRPr>
              </a:p>
              <a:p>
                <a:pPr algn="ctr">
                  <a:lnSpc>
                    <a:spcPct val="120000"/>
                  </a:lnSpc>
                  <a:spcBef>
                    <a:spcPts val="600"/>
                  </a:spcBef>
                  <a:spcAft>
                    <a:spcPts val="600"/>
                  </a:spcAft>
                </a:pPr>
                <a:r>
                  <a:rPr lang="en-US" altLang="en-US" sz="2000" dirty="0">
                    <a:latin typeface="Arial"/>
                    <a:cs typeface="Arial"/>
                  </a:rPr>
                  <a:t>0</a:t>
                </a:r>
                <a:endParaRPr lang="en-US" altLang="en-US" sz="2000" dirty="0" smtClean="0">
                  <a:latin typeface="Arial"/>
                  <a:cs typeface="Arial"/>
                </a:endParaRPr>
              </a:p>
              <a:p>
                <a:pPr algn="ctr">
                  <a:lnSpc>
                    <a:spcPct val="120000"/>
                  </a:lnSpc>
                  <a:spcBef>
                    <a:spcPts val="600"/>
                  </a:spcBef>
                  <a:spcAft>
                    <a:spcPts val="600"/>
                  </a:spcAft>
                </a:pPr>
                <a:r>
                  <a:rPr lang="en-US" altLang="en-US" sz="2000" dirty="0">
                    <a:latin typeface="Arial"/>
                    <a:cs typeface="Arial"/>
                  </a:rPr>
                  <a:t>1</a:t>
                </a:r>
                <a:endParaRPr lang="en-US" altLang="en-US" sz="2000" dirty="0" smtClean="0">
                  <a:latin typeface="Arial"/>
                  <a:cs typeface="Arial"/>
                </a:endParaRPr>
              </a:p>
              <a:p>
                <a:pPr algn="ctr">
                  <a:lnSpc>
                    <a:spcPct val="120000"/>
                  </a:lnSpc>
                  <a:spcBef>
                    <a:spcPts val="600"/>
                  </a:spcBef>
                  <a:spcAft>
                    <a:spcPts val="600"/>
                  </a:spcAft>
                </a:pPr>
                <a:r>
                  <a:rPr lang="en-US" altLang="en-US" sz="2000" dirty="0">
                    <a:latin typeface="Arial"/>
                    <a:cs typeface="Arial"/>
                  </a:rPr>
                  <a:t>2</a:t>
                </a:r>
                <a:endParaRPr lang="en-US" altLang="en-US" sz="2000" dirty="0" smtClean="0">
                  <a:latin typeface="Arial"/>
                  <a:cs typeface="Arial"/>
                </a:endParaRPr>
              </a:p>
              <a:p>
                <a:pPr algn="ctr">
                  <a:lnSpc>
                    <a:spcPct val="120000"/>
                  </a:lnSpc>
                  <a:spcBef>
                    <a:spcPts val="600"/>
                  </a:spcBef>
                  <a:spcAft>
                    <a:spcPts val="600"/>
                  </a:spcAft>
                </a:pPr>
                <a:r>
                  <a:rPr lang="en-US" altLang="en-US" sz="2000" dirty="0">
                    <a:latin typeface="Arial"/>
                    <a:cs typeface="Arial"/>
                  </a:rPr>
                  <a:t>3</a:t>
                </a:r>
                <a:endParaRPr lang="en-US" altLang="en-US" sz="2000" dirty="0" smtClean="0">
                  <a:latin typeface="Arial"/>
                  <a:cs typeface="Arial"/>
                </a:endParaRPr>
              </a:p>
              <a:p>
                <a:pPr algn="ctr">
                  <a:lnSpc>
                    <a:spcPct val="120000"/>
                  </a:lnSpc>
                  <a:spcBef>
                    <a:spcPts val="600"/>
                  </a:spcBef>
                  <a:spcAft>
                    <a:spcPts val="600"/>
                  </a:spcAft>
                </a:pPr>
                <a:r>
                  <a:rPr lang="en-US" altLang="en-US" sz="2000" dirty="0">
                    <a:latin typeface="Arial"/>
                    <a:cs typeface="Arial"/>
                  </a:rPr>
                  <a:t>4</a:t>
                </a:r>
                <a:endParaRPr lang="en-US" altLang="en-US" sz="2000" dirty="0" smtClean="0">
                  <a:latin typeface="Arial"/>
                  <a:cs typeface="Arial"/>
                </a:endParaRPr>
              </a:p>
              <a:p>
                <a:pPr algn="ctr">
                  <a:lnSpc>
                    <a:spcPct val="120000"/>
                  </a:lnSpc>
                  <a:spcBef>
                    <a:spcPts val="600"/>
                  </a:spcBef>
                  <a:spcAft>
                    <a:spcPts val="600"/>
                  </a:spcAft>
                </a:pPr>
                <a:r>
                  <a:rPr lang="en-US" altLang="en-US" sz="2000" dirty="0">
                    <a:latin typeface="Arial"/>
                    <a:cs typeface="Arial"/>
                  </a:rPr>
                  <a:t>5</a:t>
                </a:r>
                <a:endParaRPr lang="en-US" altLang="en-US" sz="2000" dirty="0" smtClean="0">
                  <a:latin typeface="Arial"/>
                  <a:cs typeface="Arial"/>
                </a:endParaRPr>
              </a:p>
              <a:p>
                <a:pPr algn="ctr">
                  <a:lnSpc>
                    <a:spcPct val="120000"/>
                  </a:lnSpc>
                  <a:spcBef>
                    <a:spcPts val="600"/>
                  </a:spcBef>
                  <a:spcAft>
                    <a:spcPts val="600"/>
                  </a:spcAft>
                </a:pPr>
                <a:r>
                  <a:rPr lang="en-US" altLang="en-US" sz="2000" dirty="0" smtClean="0">
                    <a:latin typeface="Arial"/>
                    <a:cs typeface="Arial"/>
                  </a:rPr>
                  <a:t>6</a:t>
                </a:r>
              </a:p>
              <a:p>
                <a:pPr algn="ctr">
                  <a:lnSpc>
                    <a:spcPct val="120000"/>
                  </a:lnSpc>
                  <a:spcBef>
                    <a:spcPts val="600"/>
                  </a:spcBef>
                  <a:spcAft>
                    <a:spcPts val="600"/>
                  </a:spcAft>
                </a:pPr>
                <a:r>
                  <a:rPr lang="en-US" altLang="en-US" sz="2000" dirty="0">
                    <a:latin typeface="Arial"/>
                    <a:cs typeface="Arial"/>
                  </a:rPr>
                  <a:t>7</a:t>
                </a:r>
              </a:p>
            </p:txBody>
          </p:sp>
        </p:grpSp>
      </p:grpSp>
      <p:sp>
        <p:nvSpPr>
          <p:cNvPr id="4" name="TextBox 3"/>
          <p:cNvSpPr txBox="1"/>
          <p:nvPr/>
        </p:nvSpPr>
        <p:spPr>
          <a:xfrm>
            <a:off x="171613" y="2373260"/>
            <a:ext cx="3326552" cy="707886"/>
          </a:xfrm>
          <a:prstGeom prst="rect">
            <a:avLst/>
          </a:prstGeom>
          <a:noFill/>
        </p:spPr>
        <p:txBody>
          <a:bodyPr wrap="none" rtlCol="0">
            <a:spAutoFit/>
          </a:bodyPr>
          <a:lstStyle/>
          <a:p>
            <a:pPr marL="285750" indent="-285750">
              <a:buFont typeface="Arial"/>
              <a:buChar char="•"/>
            </a:pPr>
            <a:r>
              <a:rPr lang="en-US" sz="2000" dirty="0" smtClean="0">
                <a:latin typeface="Arial"/>
                <a:cs typeface="Arial"/>
              </a:rPr>
              <a:t>c[</a:t>
            </a:r>
            <a:r>
              <a:rPr lang="en-US" sz="2000" dirty="0" err="1" smtClean="0">
                <a:latin typeface="Arial"/>
                <a:cs typeface="Arial"/>
              </a:rPr>
              <a:t>i</a:t>
            </a:r>
            <a:r>
              <a:rPr lang="en-US" sz="2000" dirty="0" smtClean="0">
                <a:latin typeface="Arial"/>
                <a:cs typeface="Arial"/>
              </a:rPr>
              <a:t>, 0] = 0 for </a:t>
            </a:r>
            <a:r>
              <a:rPr lang="en-US" sz="2000" dirty="0" err="1" smtClean="0">
                <a:latin typeface="Arial"/>
                <a:cs typeface="Arial"/>
              </a:rPr>
              <a:t>i</a:t>
            </a:r>
            <a:r>
              <a:rPr lang="en-US" sz="2000" dirty="0" smtClean="0">
                <a:latin typeface="Arial"/>
                <a:cs typeface="Arial"/>
              </a:rPr>
              <a:t>=1, 2, </a:t>
            </a:r>
            <a:r>
              <a:rPr lang="is-IS" sz="2000" dirty="0" smtClean="0">
                <a:latin typeface="Arial"/>
                <a:cs typeface="Arial"/>
              </a:rPr>
              <a:t>…, m</a:t>
            </a:r>
          </a:p>
          <a:p>
            <a:pPr marL="285750" indent="-285750">
              <a:buFont typeface="Arial"/>
              <a:buChar char="•"/>
            </a:pPr>
            <a:r>
              <a:rPr lang="en-US" sz="2000" dirty="0" smtClean="0">
                <a:latin typeface="Arial"/>
                <a:cs typeface="Arial"/>
              </a:rPr>
              <a:t>c[0, j] = 0 for j=1, 2, </a:t>
            </a:r>
            <a:r>
              <a:rPr lang="is-IS" sz="2000" dirty="0" smtClean="0">
                <a:latin typeface="Arial"/>
                <a:cs typeface="Arial"/>
              </a:rPr>
              <a:t>…, n</a:t>
            </a:r>
            <a:endParaRPr lang="en-US" sz="2000" dirty="0">
              <a:latin typeface="Arial"/>
              <a:cs typeface="Arial"/>
            </a:endParaRPr>
          </a:p>
        </p:txBody>
      </p:sp>
      <p:sp>
        <p:nvSpPr>
          <p:cNvPr id="8" name="TextBox 7"/>
          <p:cNvSpPr txBox="1"/>
          <p:nvPr/>
        </p:nvSpPr>
        <p:spPr>
          <a:xfrm>
            <a:off x="4826009" y="2171840"/>
            <a:ext cx="3738127" cy="400110"/>
          </a:xfrm>
          <a:prstGeom prst="rect">
            <a:avLst/>
          </a:prstGeom>
          <a:noFill/>
        </p:spPr>
        <p:txBody>
          <a:bodyPr wrap="square" rtlCol="0">
            <a:spAutoFit/>
          </a:bodyPr>
          <a:lstStyle/>
          <a:p>
            <a:r>
              <a:rPr lang="en-US" sz="2000" b="1" dirty="0">
                <a:solidFill>
                  <a:srgbClr val="0000FF"/>
                </a:solidFill>
                <a:latin typeface="Arial"/>
                <a:cs typeface="Arial"/>
              </a:rPr>
              <a:t> </a:t>
            </a:r>
            <a:r>
              <a:rPr lang="en-US" sz="2000" b="1" dirty="0" smtClean="0">
                <a:solidFill>
                  <a:srgbClr val="0000FF"/>
                </a:solidFill>
                <a:latin typeface="Arial"/>
                <a:cs typeface="Arial"/>
              </a:rPr>
              <a:t>0      0      0     0      0     0      0</a:t>
            </a:r>
            <a:endParaRPr lang="en-US" b="1" dirty="0">
              <a:solidFill>
                <a:srgbClr val="0000FF"/>
              </a:solidFill>
              <a:latin typeface="Arial"/>
              <a:cs typeface="Arial"/>
            </a:endParaRPr>
          </a:p>
        </p:txBody>
      </p:sp>
      <p:sp>
        <p:nvSpPr>
          <p:cNvPr id="69" name="TextBox 68"/>
          <p:cNvSpPr txBox="1"/>
          <p:nvPr/>
        </p:nvSpPr>
        <p:spPr>
          <a:xfrm>
            <a:off x="4834004" y="2723313"/>
            <a:ext cx="3733800" cy="400110"/>
          </a:xfrm>
          <a:prstGeom prst="rect">
            <a:avLst/>
          </a:prstGeom>
          <a:noFill/>
        </p:spPr>
        <p:txBody>
          <a:bodyPr wrap="square" rtlCol="0">
            <a:spAutoFit/>
          </a:bodyPr>
          <a:lstStyle/>
          <a:p>
            <a:r>
              <a:rPr lang="en-US" sz="2000" b="1" dirty="0" smtClean="0">
                <a:solidFill>
                  <a:srgbClr val="0000FF"/>
                </a:solidFill>
                <a:latin typeface="Arial"/>
                <a:cs typeface="Arial"/>
              </a:rPr>
              <a:t> 0    </a:t>
            </a:r>
          </a:p>
        </p:txBody>
      </p:sp>
      <p:sp>
        <p:nvSpPr>
          <p:cNvPr id="128" name="TextBox 127"/>
          <p:cNvSpPr txBox="1"/>
          <p:nvPr/>
        </p:nvSpPr>
        <p:spPr>
          <a:xfrm>
            <a:off x="4834004" y="3252939"/>
            <a:ext cx="3733800" cy="400110"/>
          </a:xfrm>
          <a:prstGeom prst="rect">
            <a:avLst/>
          </a:prstGeom>
          <a:noFill/>
        </p:spPr>
        <p:txBody>
          <a:bodyPr wrap="square" rtlCol="0">
            <a:spAutoFit/>
          </a:bodyPr>
          <a:lstStyle/>
          <a:p>
            <a:r>
              <a:rPr lang="en-US" sz="2000" b="1" dirty="0" smtClean="0">
                <a:solidFill>
                  <a:srgbClr val="0000FF"/>
                </a:solidFill>
                <a:latin typeface="Arial"/>
                <a:cs typeface="Arial"/>
              </a:rPr>
              <a:t> 0</a:t>
            </a:r>
          </a:p>
        </p:txBody>
      </p:sp>
      <p:sp>
        <p:nvSpPr>
          <p:cNvPr id="129" name="TextBox 128"/>
          <p:cNvSpPr txBox="1"/>
          <p:nvPr/>
        </p:nvSpPr>
        <p:spPr>
          <a:xfrm>
            <a:off x="4834004" y="3785319"/>
            <a:ext cx="3733800" cy="400110"/>
          </a:xfrm>
          <a:prstGeom prst="rect">
            <a:avLst/>
          </a:prstGeom>
          <a:noFill/>
        </p:spPr>
        <p:txBody>
          <a:bodyPr wrap="square" rtlCol="0">
            <a:spAutoFit/>
          </a:bodyPr>
          <a:lstStyle/>
          <a:p>
            <a:r>
              <a:rPr lang="en-US" sz="2000" dirty="0" smtClean="0">
                <a:latin typeface="Arial"/>
                <a:cs typeface="Arial"/>
              </a:rPr>
              <a:t> </a:t>
            </a:r>
            <a:r>
              <a:rPr lang="en-US" sz="2000" b="1" dirty="0" smtClean="0">
                <a:solidFill>
                  <a:srgbClr val="0000FF"/>
                </a:solidFill>
                <a:latin typeface="Arial"/>
                <a:cs typeface="Arial"/>
              </a:rPr>
              <a:t>0</a:t>
            </a:r>
          </a:p>
        </p:txBody>
      </p:sp>
      <p:sp>
        <p:nvSpPr>
          <p:cNvPr id="130" name="TextBox 129"/>
          <p:cNvSpPr txBox="1"/>
          <p:nvPr/>
        </p:nvSpPr>
        <p:spPr>
          <a:xfrm>
            <a:off x="4834004" y="4320757"/>
            <a:ext cx="3733800" cy="400110"/>
          </a:xfrm>
          <a:prstGeom prst="rect">
            <a:avLst/>
          </a:prstGeom>
          <a:noFill/>
        </p:spPr>
        <p:txBody>
          <a:bodyPr wrap="square" rtlCol="0">
            <a:spAutoFit/>
          </a:bodyPr>
          <a:lstStyle/>
          <a:p>
            <a:r>
              <a:rPr lang="en-US" sz="2000" dirty="0" smtClean="0">
                <a:latin typeface="Arial"/>
                <a:cs typeface="Arial"/>
              </a:rPr>
              <a:t> </a:t>
            </a:r>
            <a:r>
              <a:rPr lang="en-US" sz="2000" b="1" dirty="0" smtClean="0">
                <a:solidFill>
                  <a:srgbClr val="0000FF"/>
                </a:solidFill>
                <a:latin typeface="Arial"/>
                <a:cs typeface="Arial"/>
              </a:rPr>
              <a:t>0</a:t>
            </a:r>
          </a:p>
        </p:txBody>
      </p:sp>
      <p:sp>
        <p:nvSpPr>
          <p:cNvPr id="132" name="TextBox 131"/>
          <p:cNvSpPr txBox="1"/>
          <p:nvPr/>
        </p:nvSpPr>
        <p:spPr>
          <a:xfrm>
            <a:off x="4834004" y="4858171"/>
            <a:ext cx="3733800" cy="400110"/>
          </a:xfrm>
          <a:prstGeom prst="rect">
            <a:avLst/>
          </a:prstGeom>
          <a:noFill/>
        </p:spPr>
        <p:txBody>
          <a:bodyPr wrap="square" rtlCol="0">
            <a:spAutoFit/>
          </a:bodyPr>
          <a:lstStyle/>
          <a:p>
            <a:r>
              <a:rPr lang="en-US" sz="2000" dirty="0" smtClean="0">
                <a:latin typeface="Arial"/>
                <a:cs typeface="Arial"/>
              </a:rPr>
              <a:t> </a:t>
            </a:r>
            <a:r>
              <a:rPr lang="en-US" sz="2000" b="1" dirty="0" smtClean="0">
                <a:solidFill>
                  <a:srgbClr val="0000FF"/>
                </a:solidFill>
                <a:latin typeface="Arial"/>
                <a:cs typeface="Arial"/>
              </a:rPr>
              <a:t>0</a:t>
            </a:r>
          </a:p>
        </p:txBody>
      </p:sp>
      <p:sp>
        <p:nvSpPr>
          <p:cNvPr id="133" name="TextBox 132"/>
          <p:cNvSpPr txBox="1"/>
          <p:nvPr/>
        </p:nvSpPr>
        <p:spPr>
          <a:xfrm>
            <a:off x="4834004" y="5386299"/>
            <a:ext cx="3733800" cy="400110"/>
          </a:xfrm>
          <a:prstGeom prst="rect">
            <a:avLst/>
          </a:prstGeom>
          <a:noFill/>
        </p:spPr>
        <p:txBody>
          <a:bodyPr wrap="square" rtlCol="0">
            <a:spAutoFit/>
          </a:bodyPr>
          <a:lstStyle/>
          <a:p>
            <a:r>
              <a:rPr lang="en-US" sz="2000" dirty="0" smtClean="0">
                <a:latin typeface="Arial"/>
                <a:cs typeface="Arial"/>
              </a:rPr>
              <a:t> </a:t>
            </a:r>
            <a:r>
              <a:rPr lang="en-US" sz="2000" b="1" dirty="0" smtClean="0">
                <a:solidFill>
                  <a:srgbClr val="0000FF"/>
                </a:solidFill>
                <a:latin typeface="Arial"/>
                <a:cs typeface="Arial"/>
              </a:rPr>
              <a:t>0</a:t>
            </a:r>
          </a:p>
        </p:txBody>
      </p:sp>
      <p:sp>
        <p:nvSpPr>
          <p:cNvPr id="134" name="TextBox 133"/>
          <p:cNvSpPr txBox="1"/>
          <p:nvPr/>
        </p:nvSpPr>
        <p:spPr>
          <a:xfrm>
            <a:off x="4833675" y="5919699"/>
            <a:ext cx="3733800" cy="400110"/>
          </a:xfrm>
          <a:prstGeom prst="rect">
            <a:avLst/>
          </a:prstGeom>
          <a:noFill/>
        </p:spPr>
        <p:txBody>
          <a:bodyPr wrap="square" rtlCol="0">
            <a:spAutoFit/>
          </a:bodyPr>
          <a:lstStyle/>
          <a:p>
            <a:r>
              <a:rPr lang="en-US" sz="2000" b="1" dirty="0" smtClean="0">
                <a:solidFill>
                  <a:srgbClr val="0000FF"/>
                </a:solidFill>
                <a:latin typeface="Arial"/>
                <a:cs typeface="Arial"/>
              </a:rPr>
              <a:t> 0</a:t>
            </a:r>
          </a:p>
        </p:txBody>
      </p:sp>
      <p:sp>
        <p:nvSpPr>
          <p:cNvPr id="7" name="Slide Number Placeholder 6"/>
          <p:cNvSpPr>
            <a:spLocks noGrp="1"/>
          </p:cNvSpPr>
          <p:nvPr>
            <p:ph type="sldNum" sz="quarter" idx="12"/>
          </p:nvPr>
        </p:nvSpPr>
        <p:spPr/>
        <p:txBody>
          <a:bodyPr/>
          <a:lstStyle/>
          <a:p>
            <a:fld id="{708448B6-F1B9-5748-85E5-359D81A0091F}" type="slidenum">
              <a:rPr lang="en-US" smtClean="0"/>
              <a:t>9</a:t>
            </a:fld>
            <a:endParaRPr lang="en-US"/>
          </a:p>
        </p:txBody>
      </p:sp>
      <p:sp>
        <p:nvSpPr>
          <p:cNvPr id="9" name="TextBox 8"/>
          <p:cNvSpPr txBox="1"/>
          <p:nvPr/>
        </p:nvSpPr>
        <p:spPr>
          <a:xfrm>
            <a:off x="457200" y="3252939"/>
            <a:ext cx="3123849" cy="707886"/>
          </a:xfrm>
          <a:prstGeom prst="rect">
            <a:avLst/>
          </a:prstGeom>
          <a:noFill/>
        </p:spPr>
        <p:txBody>
          <a:bodyPr wrap="square" rtlCol="0">
            <a:spAutoFit/>
          </a:bodyPr>
          <a:lstStyle/>
          <a:p>
            <a:r>
              <a:rPr lang="en-US" sz="2000" dirty="0" smtClean="0">
                <a:solidFill>
                  <a:srgbClr val="FF0000"/>
                </a:solidFill>
                <a:latin typeface="Arial"/>
                <a:cs typeface="Arial"/>
              </a:rPr>
              <a:t>“0” indicates empty subsequence</a:t>
            </a:r>
            <a:endParaRPr lang="en-US" sz="2000" dirty="0">
              <a:solidFill>
                <a:srgbClr val="FF0000"/>
              </a:solidFill>
              <a:latin typeface="Arial"/>
              <a:cs typeface="Arial"/>
            </a:endParaRPr>
          </a:p>
        </p:txBody>
      </p:sp>
    </p:spTree>
    <p:extLst>
      <p:ext uri="{BB962C8B-B14F-4D97-AF65-F5344CB8AC3E}">
        <p14:creationId xmlns:p14="http://schemas.microsoft.com/office/powerpoint/2010/main" val="9339904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392</TotalTime>
  <Words>1809</Words>
  <Application>Microsoft Macintosh PowerPoint</Application>
  <PresentationFormat>On-screen Show (4:3)</PresentationFormat>
  <Paragraphs>487</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Dynamic Programming_1</vt:lpstr>
      <vt:lpstr>Dynamic Programming</vt:lpstr>
      <vt:lpstr>Principle of Optimality</vt:lpstr>
      <vt:lpstr>Longest Common Subsequence</vt:lpstr>
      <vt:lpstr>Brute-Force for LCS</vt:lpstr>
      <vt:lpstr>Properties of LCS</vt:lpstr>
      <vt:lpstr>Properties of LCS (cont.)</vt:lpstr>
      <vt:lpstr>Recursive Solution to LCS</vt:lpstr>
      <vt:lpstr>DP Table for Length of LCS (cont.)</vt:lpstr>
      <vt:lpstr>DP Table for Length of LCS (cont.)</vt:lpstr>
      <vt:lpstr>DP Table for Length of LCS (cont.)</vt:lpstr>
      <vt:lpstr>DP Table for Length of LCS (cont.)</vt:lpstr>
      <vt:lpstr>DP Table for Length of LCS (cont.)</vt:lpstr>
      <vt:lpstr>DP Table for Length of LCS (cont.)</vt:lpstr>
      <vt:lpstr>DP Table for Length of LCS (cont.)</vt:lpstr>
      <vt:lpstr>DP Table for Length of LCS (cont.)</vt:lpstr>
      <vt:lpstr>DP Table for Length of LCS (cont.)</vt:lpstr>
      <vt:lpstr>Length of LCS</vt:lpstr>
      <vt:lpstr> DP properties</vt:lpstr>
      <vt:lpstr>DP Steps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Wei Li</dc:creator>
  <cp:lastModifiedBy>Wei Li</cp:lastModifiedBy>
  <cp:revision>88</cp:revision>
  <dcterms:created xsi:type="dcterms:W3CDTF">2016-08-15T16:38:04Z</dcterms:created>
  <dcterms:modified xsi:type="dcterms:W3CDTF">2017-09-26T19:40:39Z</dcterms:modified>
</cp:coreProperties>
</file>