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6" r:id="rId13"/>
    <p:sldId id="265" r:id="rId14"/>
    <p:sldId id="267" r:id="rId15"/>
    <p:sldId id="268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5" autoAdjust="0"/>
    <p:restoredTop sz="94712"/>
  </p:normalViewPr>
  <p:slideViewPr>
    <p:cSldViewPr snapToGrid="0" snapToObjects="1">
      <p:cViewPr varScale="1">
        <p:scale>
          <a:sx n="96" d="100"/>
          <a:sy n="96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18A51-FFA7-1247-BE51-8BDFC1DA0EEC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8F28B-46C9-8241-A3D1-2CB0EBCB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9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25B5D-D625-484E-A4E4-52A46AD1F9F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3264C-0B66-2042-A46B-B3FD0291F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42E5-AE47-7B43-BA0E-6EE997701A2B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696-81B4-C14C-9D92-9D6CC4E5295C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0B1B-3D56-6048-9930-B8C135E5A3F5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2533-C90C-8344-A895-B33DD3BDE2F5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5952-6009-3C4E-8283-D5993C158C49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FA33-FD57-3540-BFD7-C1146BDD3654}" type="datetime1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E798-2A84-C749-8329-C4B9CD4838D6}" type="datetime1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68EE-BC61-B84C-936E-752308B06C24}" type="datetime1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7E26-2525-D041-B32F-2E43E95D43C5}" type="datetime1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1390-9409-0444-B097-94CBE8E56260}" type="datetime1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374A-6D87-D74D-B411-714DAEFFC035}" type="datetime1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42A5686-AF80-1641-B565-F5F73290D6A9}" type="datetime1">
              <a:rPr lang="en-US" smtClean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Dynamic Programming_2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69" y="1600200"/>
            <a:ext cx="8522685" cy="488642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The whole tree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: keys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/>
              <a:t>k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is-IS" sz="2400" dirty="0"/>
              <a:t>…, </a:t>
            </a:r>
            <a:r>
              <a:rPr lang="is-IS" sz="2400" dirty="0" smtClean="0"/>
              <a:t>k</a:t>
            </a:r>
            <a:r>
              <a:rPr lang="is-IS" sz="2400" baseline="-25000" dirty="0" smtClean="0"/>
              <a:t>j </a:t>
            </a:r>
            <a:r>
              <a:rPr lang="is-IS" sz="2400" dirty="0" smtClean="0"/>
              <a:t>with </a:t>
            </a:r>
            <a:r>
              <a:rPr lang="is-IS" sz="2400" dirty="0" smtClean="0">
                <a:solidFill>
                  <a:srgbClr val="FF0000"/>
                </a:solidFill>
              </a:rPr>
              <a:t>root at k</a:t>
            </a:r>
            <a:r>
              <a:rPr lang="is-IS" sz="2400" baseline="-25000" dirty="0" smtClean="0">
                <a:solidFill>
                  <a:srgbClr val="FF0000"/>
                </a:solidFill>
              </a:rPr>
              <a:t>r</a:t>
            </a:r>
            <a:endParaRPr lang="en-US" sz="2400" baseline="-250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 smtClean="0"/>
              <a:t>Left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L</a:t>
            </a:r>
            <a:r>
              <a:rPr lang="en-US" sz="2400" dirty="0" smtClean="0"/>
              <a:t> for keys </a:t>
            </a:r>
            <a:r>
              <a:rPr lang="en-US" sz="2400" dirty="0" err="1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>
                <a:solidFill>
                  <a:srgbClr val="0000FF"/>
                </a:solidFill>
              </a:rPr>
              <a:t>k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is-IS" sz="2400" dirty="0">
                <a:solidFill>
                  <a:srgbClr val="0000FF"/>
                </a:solidFill>
              </a:rPr>
              <a:t>…, </a:t>
            </a:r>
            <a:r>
              <a:rPr lang="is-IS" sz="2400" dirty="0" smtClean="0">
                <a:solidFill>
                  <a:srgbClr val="0000FF"/>
                </a:solidFill>
              </a:rPr>
              <a:t>k</a:t>
            </a:r>
            <a:r>
              <a:rPr lang="is-IS" sz="2400" baseline="-25000" dirty="0" smtClean="0">
                <a:solidFill>
                  <a:srgbClr val="0000FF"/>
                </a:solidFill>
              </a:rPr>
              <a:t>r-1</a:t>
            </a:r>
            <a:r>
              <a:rPr lang="is-IS" sz="2400" baseline="-25000" dirty="0" smtClean="0">
                <a:solidFill>
                  <a:srgbClr val="FF0000"/>
                </a:solidFill>
              </a:rPr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00"/>
                </a:solidFill>
              </a:rPr>
              <a:t>R</a:t>
            </a:r>
            <a:r>
              <a:rPr lang="en-US" sz="2400" dirty="0" smtClean="0">
                <a:solidFill>
                  <a:srgbClr val="000000"/>
                </a:solidFill>
              </a:rPr>
              <a:t>ight </a:t>
            </a:r>
            <a:r>
              <a:rPr lang="en-US" sz="2400" dirty="0" err="1" smtClean="0">
                <a:solidFill>
                  <a:srgbClr val="000000"/>
                </a:solidFill>
              </a:rPr>
              <a:t>subtree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/>
              <a:t>for keys </a:t>
            </a:r>
            <a:r>
              <a:rPr lang="en-US" sz="2400" dirty="0" smtClean="0">
                <a:solidFill>
                  <a:srgbClr val="008000"/>
                </a:solidFill>
              </a:rPr>
              <a:t>k</a:t>
            </a:r>
            <a:r>
              <a:rPr lang="en-US" sz="2400" baseline="-25000" dirty="0" smtClean="0">
                <a:solidFill>
                  <a:srgbClr val="008000"/>
                </a:solidFill>
              </a:rPr>
              <a:t>r+1</a:t>
            </a:r>
            <a:r>
              <a:rPr lang="en-US" sz="2400" dirty="0" smtClean="0">
                <a:solidFill>
                  <a:srgbClr val="008000"/>
                </a:solidFill>
              </a:rPr>
              <a:t>, k</a:t>
            </a:r>
            <a:r>
              <a:rPr lang="en-US" sz="2400" baseline="-25000" dirty="0" smtClean="0">
                <a:solidFill>
                  <a:srgbClr val="008000"/>
                </a:solidFill>
              </a:rPr>
              <a:t>r+2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is-IS" sz="2400" dirty="0">
                <a:solidFill>
                  <a:srgbClr val="008000"/>
                </a:solidFill>
              </a:rPr>
              <a:t>…, </a:t>
            </a:r>
            <a:r>
              <a:rPr lang="is-IS" sz="2400" dirty="0" smtClean="0">
                <a:solidFill>
                  <a:srgbClr val="008000"/>
                </a:solidFill>
              </a:rPr>
              <a:t>k</a:t>
            </a:r>
            <a:r>
              <a:rPr lang="is-IS" sz="2400" baseline="-25000" dirty="0" smtClean="0">
                <a:solidFill>
                  <a:srgbClr val="008000"/>
                </a:solidFill>
              </a:rPr>
              <a:t>j</a:t>
            </a:r>
          </a:p>
          <a:p>
            <a:pPr>
              <a:lnSpc>
                <a:spcPct val="130000"/>
              </a:lnSpc>
            </a:pPr>
            <a:r>
              <a:rPr lang="is-IS" sz="2400" dirty="0"/>
              <a:t>w</a:t>
            </a:r>
            <a:r>
              <a:rPr lang="is-IS" sz="2400" dirty="0" smtClean="0"/>
              <a:t>(i, j) = sum of probabilities in tree </a:t>
            </a:r>
            <a:r>
              <a:rPr lang="en-US" sz="2400" dirty="0" err="1"/>
              <a:t>k</a:t>
            </a:r>
            <a:r>
              <a:rPr lang="en-US" sz="2400" baseline="-25000" dirty="0" err="1"/>
              <a:t>i</a:t>
            </a:r>
            <a:r>
              <a:rPr lang="en-US" sz="2400" dirty="0"/>
              <a:t>, k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is-IS" sz="2400" dirty="0"/>
              <a:t>…, k</a:t>
            </a:r>
            <a:r>
              <a:rPr lang="is-IS" sz="2400" baseline="-25000" dirty="0"/>
              <a:t>j </a:t>
            </a:r>
            <a:endParaRPr lang="is-IS" sz="2400" baseline="-25000" dirty="0" smtClean="0"/>
          </a:p>
          <a:p>
            <a:pPr>
              <a:lnSpc>
                <a:spcPct val="130000"/>
              </a:lnSpc>
            </a:pPr>
            <a:r>
              <a:rPr lang="is-IS" sz="2400" dirty="0" smtClean="0"/>
              <a:t>Probability of a tree T = </a:t>
            </a:r>
            <a:r>
              <a:rPr lang="is-IS" sz="2400" dirty="0">
                <a:solidFill>
                  <a:srgbClr val="0000FF"/>
                </a:solidFill>
              </a:rPr>
              <a:t>left</a:t>
            </a:r>
            <a:r>
              <a:rPr lang="is-IS" sz="2400" dirty="0"/>
              <a:t> + </a:t>
            </a:r>
            <a:r>
              <a:rPr lang="is-IS" sz="2400" dirty="0">
                <a:solidFill>
                  <a:srgbClr val="FF0000"/>
                </a:solidFill>
              </a:rPr>
              <a:t>root</a:t>
            </a:r>
            <a:r>
              <a:rPr lang="is-IS" sz="2400" dirty="0"/>
              <a:t> + </a:t>
            </a:r>
            <a:r>
              <a:rPr lang="is-IS" sz="2400" dirty="0">
                <a:solidFill>
                  <a:srgbClr val="008000"/>
                </a:solidFill>
              </a:rPr>
              <a:t>right</a:t>
            </a:r>
          </a:p>
          <a:p>
            <a:pPr lvl="1">
              <a:lnSpc>
                <a:spcPct val="130000"/>
              </a:lnSpc>
              <a:buFont typeface="Wingdings" charset="0"/>
              <a:buChar char="à"/>
            </a:pPr>
            <a:r>
              <a:rPr lang="is-IS" dirty="0" smtClean="0">
                <a:sym typeface="Wingdings"/>
              </a:rPr>
              <a:t>w</a:t>
            </a:r>
            <a:r>
              <a:rPr lang="is-IS" dirty="0" smtClean="0">
                <a:sym typeface="Wingdings"/>
              </a:rPr>
              <a:t>(i, j) = </a:t>
            </a:r>
            <a:r>
              <a:rPr lang="is-IS" dirty="0">
                <a:solidFill>
                  <a:srgbClr val="0000FF"/>
                </a:solidFill>
                <a:sym typeface="Wingdings"/>
              </a:rPr>
              <a:t>w(i, r-1) </a:t>
            </a:r>
            <a:r>
              <a:rPr lang="is-IS" dirty="0" smtClean="0">
                <a:sym typeface="Wingdings"/>
              </a:rPr>
              <a:t>+ </a:t>
            </a:r>
            <a:r>
              <a:rPr lang="is-IS" dirty="0" smtClean="0">
                <a:solidFill>
                  <a:srgbClr val="FF0000"/>
                </a:solidFill>
                <a:sym typeface="Wingdings"/>
              </a:rPr>
              <a:t>p</a:t>
            </a:r>
            <a:r>
              <a:rPr lang="is-IS" baseline="-25000" dirty="0" smtClean="0">
                <a:solidFill>
                  <a:srgbClr val="FF0000"/>
                </a:solidFill>
                <a:sym typeface="Wingdings"/>
              </a:rPr>
              <a:t>r</a:t>
            </a:r>
            <a:r>
              <a:rPr lang="is-IS" dirty="0" smtClean="0">
                <a:sym typeface="Wingdings"/>
              </a:rPr>
              <a:t> + </a:t>
            </a:r>
            <a:r>
              <a:rPr lang="is-IS" dirty="0">
                <a:solidFill>
                  <a:srgbClr val="008000"/>
                </a:solidFill>
                <a:sym typeface="Wingdings"/>
              </a:rPr>
              <a:t>w(r+1, j</a:t>
            </a:r>
            <a:r>
              <a:rPr lang="is-IS" dirty="0" smtClean="0">
                <a:solidFill>
                  <a:srgbClr val="008000"/>
                </a:solidFill>
                <a:sym typeface="Wingdings"/>
              </a:rPr>
              <a:t>)</a:t>
            </a:r>
          </a:p>
          <a:p>
            <a:pPr lvl="1">
              <a:lnSpc>
                <a:spcPct val="130000"/>
              </a:lnSpc>
              <a:buFont typeface="Wingdings" charset="0"/>
              <a:buChar char="à"/>
            </a:pPr>
            <a:r>
              <a:rPr lang="en-US" dirty="0" smtClean="0">
                <a:sym typeface="Wingdings"/>
              </a:rPr>
              <a:t>w(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, j) =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w(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i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, j-1) </a:t>
            </a:r>
            <a:r>
              <a:rPr lang="en-US" dirty="0" smtClean="0">
                <a:sym typeface="Wingdings"/>
              </a:rPr>
              <a:t>+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</a:t>
            </a:r>
            <a:r>
              <a:rPr lang="en-US" baseline="-25000" dirty="0" err="1" smtClean="0">
                <a:solidFill>
                  <a:srgbClr val="FF0000"/>
                </a:solidFill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+ </a:t>
            </a:r>
            <a:r>
              <a:rPr lang="en-US" dirty="0" err="1">
                <a:solidFill>
                  <a:srgbClr val="008000"/>
                </a:solidFill>
                <a:sym typeface="Wingdings"/>
              </a:rPr>
              <a:t>q</a:t>
            </a:r>
            <a:r>
              <a:rPr lang="en-US" baseline="-25000" dirty="0" err="1">
                <a:solidFill>
                  <a:srgbClr val="008000"/>
                </a:solidFill>
                <a:sym typeface="Wingdings"/>
              </a:rPr>
              <a:t>j</a:t>
            </a:r>
            <a:r>
              <a:rPr lang="en-US" baseline="-25000" dirty="0" smtClean="0">
                <a:sym typeface="Wingdings"/>
              </a:rPr>
              <a:t>  </a:t>
            </a:r>
            <a:r>
              <a:rPr lang="en-US" dirty="0" smtClean="0">
                <a:sym typeface="Wingdings"/>
              </a:rPr>
              <a:t>when 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</a:t>
            </a:r>
            <a:r>
              <a:rPr lang="is-IS" dirty="0" smtClean="0"/>
              <a:t>≤ j = r</a:t>
            </a:r>
          </a:p>
          <a:p>
            <a:pPr lvl="1">
              <a:lnSpc>
                <a:spcPct val="130000"/>
              </a:lnSpc>
              <a:buFont typeface="Wingdings" charset="0"/>
              <a:buChar char="à"/>
            </a:pPr>
            <a:r>
              <a:rPr lang="is-IS" dirty="0">
                <a:solidFill>
                  <a:schemeClr val="bg1">
                    <a:lumMod val="75000"/>
                  </a:schemeClr>
                </a:solidFill>
              </a:rPr>
              <a:t>w(i, i-1) = q</a:t>
            </a:r>
            <a:r>
              <a:rPr lang="is-IS" baseline="-25000" dirty="0">
                <a:solidFill>
                  <a:schemeClr val="bg1">
                    <a:lumMod val="75000"/>
                  </a:schemeClr>
                </a:solidFill>
              </a:rPr>
              <a:t>i-1</a:t>
            </a:r>
            <a:r>
              <a:rPr lang="is-IS" dirty="0">
                <a:solidFill>
                  <a:schemeClr val="bg1">
                    <a:lumMod val="75000"/>
                  </a:schemeClr>
                </a:solidFill>
              </a:rPr>
              <a:t>	   </a:t>
            </a:r>
            <a:r>
              <a:rPr lang="is-IS" sz="1800" dirty="0">
                <a:solidFill>
                  <a:schemeClr val="bg1">
                    <a:lumMod val="75000"/>
                  </a:schemeClr>
                </a:solidFill>
              </a:rPr>
              <a:t>// only one dummy node</a:t>
            </a:r>
            <a:endParaRPr lang="is-IS" dirty="0">
              <a:solidFill>
                <a:schemeClr val="bg1">
                  <a:lumMod val="75000"/>
                </a:schemeClr>
              </a:solidFill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KeyBinarySearchTre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90" y="3876198"/>
            <a:ext cx="2582484" cy="2560320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/>
        </p:nvSpPr>
        <p:spPr>
          <a:xfrm>
            <a:off x="7923441" y="4405203"/>
            <a:ext cx="414682" cy="411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8436330" y="4927667"/>
            <a:ext cx="457000" cy="453471"/>
          </a:xfrm>
          <a:prstGeom prst="rect">
            <a:avLst/>
          </a:prstGeom>
          <a:noFill/>
          <a:ln w="38100">
            <a:solidFill>
              <a:srgbClr val="008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6758229" y="5009878"/>
            <a:ext cx="1579894" cy="1426639"/>
          </a:xfrm>
          <a:prstGeom prst="parallelogram">
            <a:avLst>
              <a:gd name="adj" fmla="val 41264"/>
            </a:avLst>
          </a:prstGeom>
          <a:noFill/>
          <a:ln w="38100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6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69" y="1600200"/>
            <a:ext cx="8522685" cy="488642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The whole tree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: keys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/>
              <a:t>k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is-IS" sz="2400" dirty="0"/>
              <a:t>…, </a:t>
            </a:r>
            <a:r>
              <a:rPr lang="is-IS" sz="2400" dirty="0" smtClean="0"/>
              <a:t>k</a:t>
            </a:r>
            <a:r>
              <a:rPr lang="is-IS" sz="2400" baseline="-25000" dirty="0" smtClean="0"/>
              <a:t>j </a:t>
            </a:r>
            <a:r>
              <a:rPr lang="is-IS" sz="2400" dirty="0" smtClean="0"/>
              <a:t>with </a:t>
            </a:r>
            <a:r>
              <a:rPr lang="is-IS" sz="2400" dirty="0" smtClean="0">
                <a:solidFill>
                  <a:srgbClr val="FF0000"/>
                </a:solidFill>
              </a:rPr>
              <a:t>root at k</a:t>
            </a:r>
            <a:r>
              <a:rPr lang="is-IS" sz="2400" baseline="-25000" dirty="0" smtClean="0">
                <a:solidFill>
                  <a:srgbClr val="FF0000"/>
                </a:solidFill>
              </a:rPr>
              <a:t>r</a:t>
            </a:r>
            <a:endParaRPr lang="en-US" sz="2400" baseline="-250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 smtClean="0"/>
              <a:t>Left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L</a:t>
            </a:r>
            <a:r>
              <a:rPr lang="en-US" sz="2400" dirty="0" smtClean="0"/>
              <a:t> for keys </a:t>
            </a:r>
            <a:r>
              <a:rPr lang="en-US" sz="2400" dirty="0" err="1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>
                <a:solidFill>
                  <a:srgbClr val="0000FF"/>
                </a:solidFill>
              </a:rPr>
              <a:t>k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is-IS" sz="2400" dirty="0">
                <a:solidFill>
                  <a:srgbClr val="0000FF"/>
                </a:solidFill>
              </a:rPr>
              <a:t>…, </a:t>
            </a:r>
            <a:r>
              <a:rPr lang="is-IS" sz="2400" dirty="0" smtClean="0">
                <a:solidFill>
                  <a:srgbClr val="0000FF"/>
                </a:solidFill>
              </a:rPr>
              <a:t>k</a:t>
            </a:r>
            <a:r>
              <a:rPr lang="is-IS" sz="2400" baseline="-25000" dirty="0" smtClean="0">
                <a:solidFill>
                  <a:srgbClr val="0000FF"/>
                </a:solidFill>
              </a:rPr>
              <a:t>r-1</a:t>
            </a:r>
            <a:r>
              <a:rPr lang="is-IS" sz="2400" baseline="-25000" dirty="0" smtClean="0">
                <a:solidFill>
                  <a:srgbClr val="FF0000"/>
                </a:solidFill>
              </a:rPr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00"/>
                </a:solidFill>
              </a:rPr>
              <a:t>R</a:t>
            </a:r>
            <a:r>
              <a:rPr lang="en-US" sz="2400" dirty="0" smtClean="0">
                <a:solidFill>
                  <a:srgbClr val="000000"/>
                </a:solidFill>
              </a:rPr>
              <a:t>ight </a:t>
            </a:r>
            <a:r>
              <a:rPr lang="en-US" sz="2400" dirty="0" err="1" smtClean="0">
                <a:solidFill>
                  <a:srgbClr val="000000"/>
                </a:solidFill>
              </a:rPr>
              <a:t>subtree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/>
              <a:t>for keys </a:t>
            </a:r>
            <a:r>
              <a:rPr lang="en-US" sz="2400" dirty="0" smtClean="0">
                <a:solidFill>
                  <a:srgbClr val="008000"/>
                </a:solidFill>
              </a:rPr>
              <a:t>k</a:t>
            </a:r>
            <a:r>
              <a:rPr lang="en-US" sz="2400" baseline="-25000" dirty="0" smtClean="0">
                <a:solidFill>
                  <a:srgbClr val="008000"/>
                </a:solidFill>
              </a:rPr>
              <a:t>r+1</a:t>
            </a:r>
            <a:r>
              <a:rPr lang="en-US" sz="2400" dirty="0" smtClean="0">
                <a:solidFill>
                  <a:srgbClr val="008000"/>
                </a:solidFill>
              </a:rPr>
              <a:t>, k</a:t>
            </a:r>
            <a:r>
              <a:rPr lang="en-US" sz="2400" baseline="-25000" dirty="0" smtClean="0">
                <a:solidFill>
                  <a:srgbClr val="008000"/>
                </a:solidFill>
              </a:rPr>
              <a:t>r+2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is-IS" sz="2400" dirty="0">
                <a:solidFill>
                  <a:srgbClr val="008000"/>
                </a:solidFill>
              </a:rPr>
              <a:t>…, </a:t>
            </a:r>
            <a:r>
              <a:rPr lang="is-IS" sz="2400" dirty="0" smtClean="0">
                <a:solidFill>
                  <a:srgbClr val="008000"/>
                </a:solidFill>
              </a:rPr>
              <a:t>k</a:t>
            </a:r>
            <a:r>
              <a:rPr lang="is-IS" sz="2400" baseline="-25000" dirty="0" smtClean="0">
                <a:solidFill>
                  <a:srgbClr val="008000"/>
                </a:solidFill>
              </a:rPr>
              <a:t>j</a:t>
            </a:r>
          </a:p>
          <a:p>
            <a:pPr>
              <a:lnSpc>
                <a:spcPct val="130000"/>
              </a:lnSpc>
            </a:pPr>
            <a:r>
              <a:rPr lang="is-IS" sz="2400" dirty="0"/>
              <a:t>w</a:t>
            </a:r>
            <a:r>
              <a:rPr lang="is-IS" sz="2400" dirty="0" smtClean="0"/>
              <a:t>(i, j) = sum of probabilities in tree </a:t>
            </a:r>
            <a:r>
              <a:rPr lang="en-US" sz="2400" dirty="0" err="1"/>
              <a:t>k</a:t>
            </a:r>
            <a:r>
              <a:rPr lang="en-US" sz="2400" baseline="-25000" dirty="0" err="1"/>
              <a:t>i</a:t>
            </a:r>
            <a:r>
              <a:rPr lang="en-US" sz="2400" dirty="0"/>
              <a:t>, k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is-IS" sz="2400" dirty="0"/>
              <a:t>…, k</a:t>
            </a:r>
            <a:r>
              <a:rPr lang="is-IS" sz="2400" baseline="-25000" dirty="0"/>
              <a:t>j </a:t>
            </a:r>
            <a:endParaRPr lang="is-IS" sz="2400" baseline="-25000" dirty="0" smtClean="0"/>
          </a:p>
          <a:p>
            <a:pPr>
              <a:lnSpc>
                <a:spcPct val="130000"/>
              </a:lnSpc>
            </a:pPr>
            <a:r>
              <a:rPr lang="is-IS" sz="2400" dirty="0" smtClean="0"/>
              <a:t>Probability of a tree T = </a:t>
            </a:r>
            <a:r>
              <a:rPr lang="is-IS" sz="2400" dirty="0">
                <a:solidFill>
                  <a:srgbClr val="0000FF"/>
                </a:solidFill>
              </a:rPr>
              <a:t>left</a:t>
            </a:r>
            <a:r>
              <a:rPr lang="is-IS" sz="2400" dirty="0"/>
              <a:t> + </a:t>
            </a:r>
            <a:r>
              <a:rPr lang="is-IS" sz="2400" dirty="0">
                <a:solidFill>
                  <a:srgbClr val="FF0000"/>
                </a:solidFill>
              </a:rPr>
              <a:t>root</a:t>
            </a:r>
            <a:r>
              <a:rPr lang="is-IS" sz="2400" dirty="0"/>
              <a:t> + </a:t>
            </a:r>
            <a:r>
              <a:rPr lang="is-IS" sz="2400" dirty="0">
                <a:solidFill>
                  <a:srgbClr val="008000"/>
                </a:solidFill>
              </a:rPr>
              <a:t>right</a:t>
            </a:r>
          </a:p>
          <a:p>
            <a:pPr lvl="1">
              <a:lnSpc>
                <a:spcPct val="130000"/>
              </a:lnSpc>
              <a:buFont typeface="Wingdings" charset="0"/>
              <a:buChar char="à"/>
            </a:pPr>
            <a:r>
              <a:rPr lang="is-IS" dirty="0" smtClean="0">
                <a:sym typeface="Wingdings"/>
              </a:rPr>
              <a:t>w</a:t>
            </a:r>
            <a:r>
              <a:rPr lang="is-IS" dirty="0" smtClean="0">
                <a:sym typeface="Wingdings"/>
              </a:rPr>
              <a:t>(i, j) = </a:t>
            </a:r>
            <a:r>
              <a:rPr lang="is-IS" dirty="0">
                <a:solidFill>
                  <a:srgbClr val="0000FF"/>
                </a:solidFill>
                <a:sym typeface="Wingdings"/>
              </a:rPr>
              <a:t>w(i, r-1) </a:t>
            </a:r>
            <a:r>
              <a:rPr lang="is-IS" dirty="0" smtClean="0">
                <a:sym typeface="Wingdings"/>
              </a:rPr>
              <a:t>+ </a:t>
            </a:r>
            <a:r>
              <a:rPr lang="is-IS" dirty="0" smtClean="0">
                <a:solidFill>
                  <a:srgbClr val="FF0000"/>
                </a:solidFill>
                <a:sym typeface="Wingdings"/>
              </a:rPr>
              <a:t>p</a:t>
            </a:r>
            <a:r>
              <a:rPr lang="is-IS" baseline="-25000" dirty="0" smtClean="0">
                <a:solidFill>
                  <a:srgbClr val="FF0000"/>
                </a:solidFill>
                <a:sym typeface="Wingdings"/>
              </a:rPr>
              <a:t>r</a:t>
            </a:r>
            <a:r>
              <a:rPr lang="is-IS" dirty="0" smtClean="0">
                <a:sym typeface="Wingdings"/>
              </a:rPr>
              <a:t> + </a:t>
            </a:r>
            <a:r>
              <a:rPr lang="is-IS" dirty="0">
                <a:solidFill>
                  <a:srgbClr val="008000"/>
                </a:solidFill>
                <a:sym typeface="Wingdings"/>
              </a:rPr>
              <a:t>w(r+1, j</a:t>
            </a:r>
            <a:r>
              <a:rPr lang="is-IS" dirty="0" smtClean="0">
                <a:solidFill>
                  <a:srgbClr val="008000"/>
                </a:solidFill>
                <a:sym typeface="Wingdings"/>
              </a:rPr>
              <a:t>)</a:t>
            </a:r>
          </a:p>
          <a:p>
            <a:pPr lvl="1">
              <a:lnSpc>
                <a:spcPct val="130000"/>
              </a:lnSpc>
              <a:buFont typeface="Wingdings" charset="0"/>
              <a:buChar char="à"/>
            </a:pPr>
            <a:r>
              <a:rPr lang="en-US" dirty="0" smtClean="0">
                <a:sym typeface="Wingdings"/>
              </a:rPr>
              <a:t>w(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, j) =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w(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i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, j-1) </a:t>
            </a:r>
            <a:r>
              <a:rPr lang="en-US" dirty="0" smtClean="0">
                <a:sym typeface="Wingdings"/>
              </a:rPr>
              <a:t>+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</a:t>
            </a:r>
            <a:r>
              <a:rPr lang="en-US" baseline="-25000" dirty="0" err="1" smtClean="0">
                <a:solidFill>
                  <a:srgbClr val="FF0000"/>
                </a:solidFill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+ </a:t>
            </a:r>
            <a:r>
              <a:rPr lang="en-US" dirty="0" err="1">
                <a:solidFill>
                  <a:srgbClr val="008000"/>
                </a:solidFill>
                <a:sym typeface="Wingdings"/>
              </a:rPr>
              <a:t>q</a:t>
            </a:r>
            <a:r>
              <a:rPr lang="en-US" baseline="-25000" dirty="0" err="1">
                <a:solidFill>
                  <a:srgbClr val="008000"/>
                </a:solidFill>
                <a:sym typeface="Wingdings"/>
              </a:rPr>
              <a:t>j</a:t>
            </a:r>
            <a:r>
              <a:rPr lang="en-US" baseline="-25000" dirty="0" smtClean="0">
                <a:sym typeface="Wingdings"/>
              </a:rPr>
              <a:t>  </a:t>
            </a:r>
            <a:r>
              <a:rPr lang="en-US" dirty="0" smtClean="0">
                <a:sym typeface="Wingdings"/>
              </a:rPr>
              <a:t>when 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</a:t>
            </a:r>
            <a:r>
              <a:rPr lang="is-IS" dirty="0" smtClean="0"/>
              <a:t>≤ j = r</a:t>
            </a:r>
          </a:p>
          <a:p>
            <a:pPr lvl="1">
              <a:lnSpc>
                <a:spcPct val="130000"/>
              </a:lnSpc>
              <a:buFont typeface="Wingdings" charset="0"/>
              <a:buChar char="à"/>
            </a:pPr>
            <a:r>
              <a:rPr lang="is-IS" dirty="0"/>
              <a:t>w(i, i-1) = q</a:t>
            </a:r>
            <a:r>
              <a:rPr lang="is-IS" baseline="-25000" dirty="0"/>
              <a:t>i-1</a:t>
            </a:r>
            <a:r>
              <a:rPr lang="is-IS" dirty="0"/>
              <a:t>	   </a:t>
            </a:r>
            <a:r>
              <a:rPr lang="is-IS" sz="1800" dirty="0">
                <a:solidFill>
                  <a:srgbClr val="FF0000"/>
                </a:solidFill>
              </a:rPr>
              <a:t>// only one dummy node</a:t>
            </a:r>
            <a:endParaRPr lang="is-IS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KeyBinarySearchTre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90" y="3876198"/>
            <a:ext cx="2582484" cy="2560320"/>
          </a:xfrm>
          <a:prstGeom prst="rect">
            <a:avLst/>
          </a:prstGeom>
        </p:spPr>
      </p:pic>
      <p:sp>
        <p:nvSpPr>
          <p:cNvPr id="11" name="Rectangle 10"/>
          <p:cNvSpPr>
            <a:spLocks noChangeAspect="1"/>
          </p:cNvSpPr>
          <p:nvPr/>
        </p:nvSpPr>
        <p:spPr>
          <a:xfrm>
            <a:off x="6287542" y="4952794"/>
            <a:ext cx="414682" cy="411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3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69" y="1600200"/>
            <a:ext cx="8522685" cy="488642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is-IS" sz="2400" dirty="0" smtClean="0"/>
              <a:t>w(i, j) = sum of probabilities in tree </a:t>
            </a:r>
            <a:r>
              <a:rPr lang="en-US" sz="2400" dirty="0" err="1"/>
              <a:t>k</a:t>
            </a:r>
            <a:r>
              <a:rPr lang="en-US" sz="2400" baseline="-25000" dirty="0" err="1"/>
              <a:t>i</a:t>
            </a:r>
            <a:r>
              <a:rPr lang="en-US" sz="2400" dirty="0"/>
              <a:t>, k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is-IS" sz="2400" dirty="0"/>
              <a:t>…, k</a:t>
            </a:r>
            <a:r>
              <a:rPr lang="is-IS" sz="2400" baseline="-25000" dirty="0"/>
              <a:t>j </a:t>
            </a:r>
            <a:endParaRPr lang="is-IS" sz="2400" baseline="-25000" dirty="0" smtClean="0"/>
          </a:p>
          <a:p>
            <a:pPr>
              <a:lnSpc>
                <a:spcPct val="130000"/>
              </a:lnSpc>
              <a:buFont typeface="Wingdings" charset="0"/>
              <a:buChar char="à"/>
            </a:pPr>
            <a:r>
              <a:rPr lang="is-IS" sz="2400" dirty="0" smtClean="0">
                <a:sym typeface="Wingdings"/>
              </a:rPr>
              <a:t>w(i, j) = w(i, r-1) + p</a:t>
            </a:r>
            <a:r>
              <a:rPr lang="is-IS" sz="2400" baseline="-25000" dirty="0" smtClean="0">
                <a:sym typeface="Wingdings"/>
              </a:rPr>
              <a:t>r</a:t>
            </a:r>
            <a:r>
              <a:rPr lang="is-IS" sz="2400" dirty="0" smtClean="0">
                <a:sym typeface="Wingdings"/>
              </a:rPr>
              <a:t> + w(r+1, j)</a:t>
            </a:r>
          </a:p>
          <a:p>
            <a:pPr>
              <a:lnSpc>
                <a:spcPct val="130000"/>
              </a:lnSpc>
            </a:pPr>
            <a:r>
              <a:rPr lang="is-IS" sz="2400" dirty="0" smtClean="0">
                <a:sym typeface="Wingdings"/>
              </a:rPr>
              <a:t>C(i, j) = search cost for keys </a:t>
            </a:r>
            <a:r>
              <a:rPr lang="en-US" sz="2400" dirty="0" err="1"/>
              <a:t>k</a:t>
            </a:r>
            <a:r>
              <a:rPr lang="en-US" sz="2400" baseline="-25000" dirty="0" err="1"/>
              <a:t>i</a:t>
            </a:r>
            <a:r>
              <a:rPr lang="en-US" sz="2400" dirty="0"/>
              <a:t>, k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is-IS" sz="2400" dirty="0"/>
              <a:t>…, k</a:t>
            </a:r>
            <a:r>
              <a:rPr lang="is-IS" sz="2400" baseline="-25000" dirty="0"/>
              <a:t>j </a:t>
            </a:r>
            <a:endParaRPr lang="is-IS" sz="2400" dirty="0" smtClean="0">
              <a:sym typeface="Wingdings"/>
            </a:endParaRPr>
          </a:p>
          <a:p>
            <a:pPr>
              <a:lnSpc>
                <a:spcPct val="130000"/>
              </a:lnSpc>
              <a:buFont typeface="Wingdings" charset="0"/>
              <a:buChar char="à"/>
            </a:pPr>
            <a:r>
              <a:rPr lang="is-IS" sz="2400" dirty="0" smtClean="0"/>
              <a:t>C(i, j) = p</a:t>
            </a:r>
            <a:r>
              <a:rPr lang="is-IS" sz="2400" baseline="-25000" dirty="0" smtClean="0"/>
              <a:t>r</a:t>
            </a:r>
            <a:r>
              <a:rPr lang="is-IS" sz="2400" dirty="0" smtClean="0"/>
              <a:t> </a:t>
            </a:r>
            <a:endParaRPr lang="is-IS" sz="2400" dirty="0"/>
          </a:p>
          <a:p>
            <a:pPr marL="0" indent="0">
              <a:lnSpc>
                <a:spcPct val="130000"/>
              </a:lnSpc>
              <a:buNone/>
            </a:pPr>
            <a:r>
              <a:rPr lang="is-IS" sz="2400" dirty="0" smtClean="0"/>
              <a:t>			+ [</a:t>
            </a:r>
            <a:r>
              <a:rPr lang="is-IS" sz="2400" dirty="0" smtClean="0">
                <a:solidFill>
                  <a:srgbClr val="0000FF"/>
                </a:solidFill>
              </a:rPr>
              <a:t>C(i, r-1)</a:t>
            </a:r>
            <a:r>
              <a:rPr lang="is-IS" sz="2400" dirty="0" smtClean="0"/>
              <a:t>+</a:t>
            </a:r>
            <a:r>
              <a:rPr lang="is-IS" sz="2400" dirty="0" smtClean="0">
                <a:solidFill>
                  <a:srgbClr val="FF0000"/>
                </a:solidFill>
              </a:rPr>
              <a:t>w(i, r-1)</a:t>
            </a:r>
            <a:r>
              <a:rPr lang="is-IS" sz="2400" dirty="0" smtClean="0"/>
              <a:t>]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is-IS" sz="2400" dirty="0"/>
              <a:t>	</a:t>
            </a:r>
            <a:r>
              <a:rPr lang="is-IS" sz="2400" dirty="0" smtClean="0"/>
              <a:t>		+ [</a:t>
            </a:r>
            <a:r>
              <a:rPr lang="is-IS" sz="2400" dirty="0" smtClean="0">
                <a:solidFill>
                  <a:srgbClr val="008000"/>
                </a:solidFill>
              </a:rPr>
              <a:t>C(r+1, j)</a:t>
            </a:r>
            <a:r>
              <a:rPr lang="is-IS" sz="2400" dirty="0" smtClean="0"/>
              <a:t>+</a:t>
            </a:r>
            <a:r>
              <a:rPr lang="is-IS" sz="2400" dirty="0" smtClean="0">
                <a:solidFill>
                  <a:srgbClr val="FF0000"/>
                </a:solidFill>
              </a:rPr>
              <a:t>w(r+1, j)</a:t>
            </a:r>
            <a:r>
              <a:rPr lang="is-IS" sz="2400" dirty="0" smtClean="0"/>
              <a:t>]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is-IS" sz="2400" dirty="0"/>
              <a:t>	</a:t>
            </a:r>
            <a:r>
              <a:rPr lang="is-IS" sz="2400" dirty="0" smtClean="0"/>
              <a:t>	 </a:t>
            </a:r>
            <a:r>
              <a:rPr lang="is-IS" sz="2400" dirty="0"/>
              <a:t> </a:t>
            </a:r>
            <a:r>
              <a:rPr lang="is-IS" sz="2400" dirty="0" smtClean="0"/>
              <a:t> = [p</a:t>
            </a:r>
            <a:r>
              <a:rPr lang="is-IS" sz="2400" baseline="-25000" dirty="0" smtClean="0"/>
              <a:t>r</a:t>
            </a:r>
            <a:r>
              <a:rPr lang="is-IS" sz="2400" dirty="0" smtClean="0"/>
              <a:t>+</a:t>
            </a:r>
            <a:r>
              <a:rPr lang="is-IS" sz="2400" dirty="0">
                <a:solidFill>
                  <a:srgbClr val="FF0000"/>
                </a:solidFill>
              </a:rPr>
              <a:t>w(i, r-1</a:t>
            </a:r>
            <a:r>
              <a:rPr lang="is-IS" sz="2400" dirty="0" smtClean="0">
                <a:solidFill>
                  <a:srgbClr val="FF0000"/>
                </a:solidFill>
              </a:rPr>
              <a:t>)</a:t>
            </a:r>
            <a:r>
              <a:rPr lang="is-IS" sz="2400" dirty="0" smtClean="0"/>
              <a:t>+</a:t>
            </a:r>
            <a:r>
              <a:rPr lang="is-IS" sz="2400" dirty="0">
                <a:solidFill>
                  <a:srgbClr val="FF0000"/>
                </a:solidFill>
              </a:rPr>
              <a:t>w(r+1, j)</a:t>
            </a:r>
            <a:r>
              <a:rPr lang="is-IS" sz="2400" dirty="0" smtClean="0"/>
              <a:t>] + </a:t>
            </a:r>
            <a:r>
              <a:rPr lang="is-IS" sz="2400" dirty="0" smtClean="0">
                <a:solidFill>
                  <a:srgbClr val="0000FF"/>
                </a:solidFill>
              </a:rPr>
              <a:t>C(i, r-1) </a:t>
            </a:r>
            <a:r>
              <a:rPr lang="is-IS" sz="2400" dirty="0" smtClean="0"/>
              <a:t>+ </a:t>
            </a:r>
            <a:r>
              <a:rPr lang="is-IS" sz="2400" dirty="0" smtClean="0">
                <a:solidFill>
                  <a:srgbClr val="008000"/>
                </a:solidFill>
              </a:rPr>
              <a:t>C(r+1, j)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is-IS" sz="2400" dirty="0"/>
              <a:t>	</a:t>
            </a:r>
            <a:r>
              <a:rPr lang="is-IS" sz="2400" dirty="0" smtClean="0"/>
              <a:t>	   = w(i, j) + </a:t>
            </a:r>
            <a:r>
              <a:rPr lang="is-IS" sz="2400" dirty="0" smtClean="0">
                <a:solidFill>
                  <a:srgbClr val="0000FF"/>
                </a:solidFill>
              </a:rPr>
              <a:t>C(i, r-1) </a:t>
            </a:r>
            <a:r>
              <a:rPr lang="is-IS" sz="2400" dirty="0" smtClean="0"/>
              <a:t>+ </a:t>
            </a:r>
            <a:r>
              <a:rPr lang="is-IS" sz="2400" dirty="0" smtClean="0">
                <a:solidFill>
                  <a:srgbClr val="008000"/>
                </a:solidFill>
              </a:rPr>
              <a:t>C(r+1, 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KeyBinarySearchTre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40" y="2188562"/>
            <a:ext cx="2582484" cy="256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6382" y="3961511"/>
            <a:ext cx="256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// visiting path is increased by 1 when a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subtree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is put in a tree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6342144" y="2740213"/>
            <a:ext cx="914000" cy="906942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6847784" y="2728562"/>
            <a:ext cx="2322434" cy="2008926"/>
          </a:xfrm>
          <a:prstGeom prst="parallelogram">
            <a:avLst>
              <a:gd name="adj" fmla="val 37180"/>
            </a:avLst>
          </a:prstGeom>
          <a:noFill/>
          <a:ln w="38100">
            <a:solidFill>
              <a:srgbClr val="008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83" y="1600200"/>
            <a:ext cx="8522685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0"/>
              <a:buChar char="à"/>
            </a:pPr>
            <a:r>
              <a:rPr lang="is-IS" sz="2200" dirty="0" smtClean="0">
                <a:sym typeface="Wingdings"/>
              </a:rPr>
              <a:t>w(i, j) = w(i, r-1) + p</a:t>
            </a:r>
            <a:r>
              <a:rPr lang="is-IS" sz="2200" baseline="-25000" dirty="0" smtClean="0">
                <a:sym typeface="Wingdings"/>
              </a:rPr>
              <a:t>r</a:t>
            </a:r>
            <a:r>
              <a:rPr lang="is-IS" sz="2200" dirty="0" smtClean="0">
                <a:sym typeface="Wingdings"/>
              </a:rPr>
              <a:t> + w(r+1, j)</a:t>
            </a:r>
          </a:p>
          <a:p>
            <a:pPr>
              <a:lnSpc>
                <a:spcPct val="150000"/>
              </a:lnSpc>
              <a:buFont typeface="Wingdings" charset="0"/>
              <a:buChar char="à"/>
            </a:pPr>
            <a:r>
              <a:rPr lang="is-IS" sz="2200" dirty="0" smtClean="0"/>
              <a:t>C(i, j) = </a:t>
            </a:r>
            <a:r>
              <a:rPr lang="is-IS" sz="2200" dirty="0"/>
              <a:t>w(i, j) + C</a:t>
            </a:r>
            <a:r>
              <a:rPr lang="is-IS" sz="2200" dirty="0" smtClean="0"/>
              <a:t>(i, r-1) </a:t>
            </a:r>
            <a:r>
              <a:rPr lang="is-IS" sz="2200" dirty="0"/>
              <a:t>+ </a:t>
            </a:r>
            <a:r>
              <a:rPr lang="is-IS" sz="2200" dirty="0" smtClean="0"/>
              <a:t>C(r+1, j)</a:t>
            </a:r>
          </a:p>
          <a:p>
            <a:pPr>
              <a:lnSpc>
                <a:spcPct val="150000"/>
              </a:lnSpc>
              <a:buFont typeface="Wingdings" charset="0"/>
              <a:buChar char="à"/>
            </a:pPr>
            <a:r>
              <a:rPr lang="is-IS" sz="2200" dirty="0" smtClean="0"/>
              <a:t>C(i, i-1) = w(i, i-1) = q</a:t>
            </a:r>
            <a:r>
              <a:rPr lang="is-IS" sz="2200" baseline="-25000" dirty="0" smtClean="0"/>
              <a:t>i-1</a:t>
            </a:r>
            <a:r>
              <a:rPr lang="is-IS" sz="2200" dirty="0" smtClean="0"/>
              <a:t>	   </a:t>
            </a:r>
            <a:r>
              <a:rPr lang="is-IS" sz="1800" dirty="0" smtClean="0">
                <a:solidFill>
                  <a:srgbClr val="FF0000"/>
                </a:solidFill>
              </a:rPr>
              <a:t>// only one dummy node</a:t>
            </a:r>
            <a:endParaRPr lang="is-IS" sz="2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charset="0"/>
              <a:buChar char="à"/>
            </a:pPr>
            <a:r>
              <a:rPr lang="is-IS" sz="2200" dirty="0" smtClean="0"/>
              <a:t>Optimal Solution</a:t>
            </a:r>
          </a:p>
          <a:p>
            <a:pPr lvl="1">
              <a:lnSpc>
                <a:spcPct val="150000"/>
              </a:lnSpc>
            </a:pPr>
            <a:r>
              <a:rPr lang="is-IS" sz="2200" dirty="0" smtClean="0"/>
              <a:t>If j = i – 1: C(i, j) = q</a:t>
            </a:r>
            <a:r>
              <a:rPr lang="is-IS" sz="2200" baseline="-25000" dirty="0" smtClean="0"/>
              <a:t>i-1  </a:t>
            </a:r>
            <a:r>
              <a:rPr lang="is-IS" sz="1800" dirty="0" smtClean="0">
                <a:solidFill>
                  <a:srgbClr val="FF0000"/>
                </a:solidFill>
              </a:rPr>
              <a:t>// </a:t>
            </a:r>
            <a:r>
              <a:rPr lang="is-IS" sz="1800" dirty="0">
                <a:solidFill>
                  <a:srgbClr val="FF0000"/>
                </a:solidFill>
              </a:rPr>
              <a:t>only a</a:t>
            </a:r>
            <a:r>
              <a:rPr lang="is-IS" sz="1800" dirty="0" smtClean="0">
                <a:solidFill>
                  <a:srgbClr val="FF0000"/>
                </a:solidFill>
              </a:rPr>
              <a:t> </a:t>
            </a:r>
            <a:r>
              <a:rPr lang="is-IS" sz="1800" dirty="0">
                <a:solidFill>
                  <a:srgbClr val="FF0000"/>
                </a:solidFill>
              </a:rPr>
              <a:t>dummy </a:t>
            </a:r>
            <a:r>
              <a:rPr lang="is-IS" sz="1800" dirty="0" smtClean="0">
                <a:solidFill>
                  <a:srgbClr val="FF0000"/>
                </a:solidFill>
              </a:rPr>
              <a:t>node</a:t>
            </a:r>
            <a:endParaRPr lang="is-IS" sz="2200" dirty="0" smtClean="0"/>
          </a:p>
          <a:p>
            <a:pPr lvl="1">
              <a:lnSpc>
                <a:spcPct val="150000"/>
              </a:lnSpc>
            </a:pPr>
            <a:r>
              <a:rPr lang="is-IS" sz="2200" dirty="0" smtClean="0"/>
              <a:t>If i ≤ j: C(i, j) = min</a:t>
            </a:r>
            <a:r>
              <a:rPr lang="en-US" sz="2200" baseline="-25000" dirty="0" err="1" smtClean="0"/>
              <a:t>i≤r≤j</a:t>
            </a:r>
            <a:r>
              <a:rPr lang="en-US" sz="2200" dirty="0" smtClean="0"/>
              <a:t> 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{</a:t>
            </a:r>
            <a:r>
              <a:rPr lang="is-IS" sz="2200" dirty="0"/>
              <a:t>w(i, j) + C(i, r-1) + C(r+1, j</a:t>
            </a:r>
            <a:r>
              <a:rPr lang="is-IS" sz="2200" dirty="0" smtClean="0"/>
              <a:t>)</a:t>
            </a:r>
            <a:r>
              <a:rPr lang="en-US" sz="2200" dirty="0" smtClean="0"/>
              <a:t>}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KeyBinarySearchTre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93" y="1720913"/>
            <a:ext cx="276695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3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T</a:t>
            </a:r>
            <a:r>
              <a:rPr lang="en-US" sz="2400" dirty="0" smtClean="0"/>
              <a:t>wo keys k1 &lt; k2 and three corresponding dummy nodes d0&lt;d1&lt;d2.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The probabilities are shown as follows: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p1=0.2, p2=0.4;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q0=0.1, q1=0.2, q2=0.1.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How to construct an optimal binary search tree?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38497" y="4597857"/>
            <a:ext cx="451748" cy="457272"/>
            <a:chOff x="2202250" y="3798188"/>
            <a:chExt cx="451748" cy="457272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202250" y="3798188"/>
              <a:ext cx="451748" cy="4572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25538" y="3839524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k1</a:t>
              </a:r>
              <a:endParaRPr lang="en-US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30684" y="4597857"/>
            <a:ext cx="451748" cy="457272"/>
            <a:chOff x="2202250" y="3798188"/>
            <a:chExt cx="451748" cy="457272"/>
          </a:xfrm>
        </p:grpSpPr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2202250" y="3798188"/>
              <a:ext cx="451748" cy="4572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25538" y="3839524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k2</a:t>
              </a:r>
              <a:endParaRPr lang="en-US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70055" y="5336820"/>
            <a:ext cx="458229" cy="457272"/>
            <a:chOff x="2202250" y="3798188"/>
            <a:chExt cx="458229" cy="457272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2202250" y="3798188"/>
              <a:ext cx="451748" cy="4572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9057" y="3839524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/>
                  <a:cs typeface="Arial"/>
                </a:rPr>
                <a:t>d</a:t>
              </a:r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lang="en-US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5336820"/>
            <a:ext cx="458229" cy="457272"/>
            <a:chOff x="2202250" y="3798188"/>
            <a:chExt cx="458229" cy="457272"/>
          </a:xfrm>
        </p:grpSpPr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2202250" y="3798188"/>
              <a:ext cx="451748" cy="4572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19057" y="3839524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d</a:t>
              </a:r>
              <a:r>
                <a:rPr lang="en-US" dirty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55584" y="5336820"/>
            <a:ext cx="458229" cy="457272"/>
            <a:chOff x="2202250" y="3798188"/>
            <a:chExt cx="458229" cy="457272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202250" y="3798188"/>
              <a:ext cx="451748" cy="4572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9057" y="3839524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d</a:t>
              </a:r>
              <a:r>
                <a:rPr lang="en-US" dirty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06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(1,0) = q0 = 0.1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w</a:t>
            </a:r>
            <a:r>
              <a:rPr lang="en-US" sz="2400" dirty="0" smtClean="0"/>
              <a:t>(1,1) = w(1,0) + p1 + q1 = 0.5</a:t>
            </a:r>
          </a:p>
          <a:p>
            <a:pPr marL="0" indent="0">
              <a:buNone/>
            </a:pPr>
            <a:r>
              <a:rPr lang="en-US" sz="2400" dirty="0" smtClean="0"/>
              <a:t>    w(1,2) = w(1,1) + p2 + q2 = 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w(2,2) = w(2,1) + p2 + q2 = 0.7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w(3,2) = q2 = 0.1</a:t>
            </a:r>
          </a:p>
          <a:p>
            <a:r>
              <a:rPr lang="en-US" sz="2400" dirty="0" smtClean="0"/>
              <a:t>C(1,0) = q0 = 0.1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C(2,1) = q1 = 0.2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C(3,2) = q2 = 0.1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C(1,1) = w(1,1) + C(1,0) + C(2,1) = 0.8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C(2,2) = w(2,2) + C(2,1) + C(3,2) =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008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C(1, 2)</a:t>
            </a:r>
          </a:p>
          <a:p>
            <a:pPr lvl="1"/>
            <a:r>
              <a:rPr lang="en-US" sz="2000" dirty="0" smtClean="0"/>
              <a:t>If r = 1, C(1,2) = w(1,2) + C(1,0) + C(2,2) = 2.1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If r = 2, C(1,2) = w(1,2) + C(1,1) + C(3,2) = 1.9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615999" y="3401968"/>
            <a:ext cx="2143922" cy="1888765"/>
            <a:chOff x="1523017" y="3610888"/>
            <a:chExt cx="2143922" cy="1888765"/>
          </a:xfrm>
        </p:grpSpPr>
        <p:grpSp>
          <p:nvGrpSpPr>
            <p:cNvPr id="8" name="Group 7"/>
            <p:cNvGrpSpPr/>
            <p:nvPr/>
          </p:nvGrpSpPr>
          <p:grpSpPr>
            <a:xfrm>
              <a:off x="2118923" y="3610888"/>
              <a:ext cx="451748" cy="457272"/>
              <a:chOff x="2202250" y="3798188"/>
              <a:chExt cx="451748" cy="457272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2202250" y="3798188"/>
                <a:ext cx="451748" cy="45727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225538" y="3839524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k1</a:t>
                </a:r>
                <a:endParaRPr lang="en-US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70243" y="4308515"/>
              <a:ext cx="451748" cy="457272"/>
              <a:chOff x="2202250" y="3798188"/>
              <a:chExt cx="451748" cy="457272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202250" y="3798188"/>
                <a:ext cx="451748" cy="45727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225538" y="3839524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k2</a:t>
                </a:r>
                <a:endParaRPr lang="en-US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142211" y="5042381"/>
              <a:ext cx="458229" cy="457272"/>
              <a:chOff x="2202250" y="3798188"/>
              <a:chExt cx="458229" cy="457272"/>
            </a:xfrm>
          </p:grpSpPr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2202250" y="3798188"/>
                <a:ext cx="451748" cy="45727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219057" y="3839524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/>
                    <a:cs typeface="Arial"/>
                  </a:rPr>
                  <a:t>d</a:t>
                </a:r>
                <a:r>
                  <a:rPr lang="en-US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523017" y="4308515"/>
              <a:ext cx="458229" cy="457272"/>
              <a:chOff x="2202250" y="3798188"/>
              <a:chExt cx="458229" cy="457272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2202250" y="3798188"/>
                <a:ext cx="451748" cy="45727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19057" y="3839524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d</a:t>
                </a:r>
                <a:r>
                  <a:rPr lang="en-US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08710" y="5042381"/>
              <a:ext cx="458229" cy="457272"/>
              <a:chOff x="2202250" y="3798188"/>
              <a:chExt cx="458229" cy="457272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2202250" y="3798188"/>
                <a:ext cx="451748" cy="45727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19057" y="3839524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d</a:t>
                </a:r>
                <a:r>
                  <a:rPr lang="en-US" dirty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</a:p>
            </p:txBody>
          </p:sp>
        </p:grpSp>
        <p:cxnSp>
          <p:nvCxnSpPr>
            <p:cNvPr id="22" name="Straight Connector 21"/>
            <p:cNvCxnSpPr>
              <a:stCxn id="5" idx="3"/>
              <a:endCxn id="16" idx="7"/>
            </p:cNvCxnSpPr>
            <p:nvPr/>
          </p:nvCxnSpPr>
          <p:spPr>
            <a:xfrm flipH="1">
              <a:off x="1908608" y="4001194"/>
              <a:ext cx="276472" cy="37428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518544" y="4719183"/>
              <a:ext cx="276472" cy="37428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462204" y="4016917"/>
              <a:ext cx="276472" cy="35856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3017369" y="4727327"/>
              <a:ext cx="276472" cy="35856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036546" y="5569117"/>
            <a:ext cx="12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Root = k1</a:t>
            </a:r>
            <a:endParaRPr lang="en-US" sz="2000" dirty="0">
              <a:latin typeface="Arial"/>
              <a:cs typeface="Arial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534199" y="3355364"/>
            <a:ext cx="2151461" cy="1888765"/>
            <a:chOff x="4437458" y="3222178"/>
            <a:chExt cx="2151461" cy="1888765"/>
          </a:xfrm>
        </p:grpSpPr>
        <p:grpSp>
          <p:nvGrpSpPr>
            <p:cNvPr id="36" name="Group 35"/>
            <p:cNvGrpSpPr/>
            <p:nvPr/>
          </p:nvGrpSpPr>
          <p:grpSpPr>
            <a:xfrm>
              <a:off x="5579370" y="3222178"/>
              <a:ext cx="451748" cy="457272"/>
              <a:chOff x="2202250" y="3798188"/>
              <a:chExt cx="451748" cy="457272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2202250" y="3798188"/>
                <a:ext cx="451748" cy="45727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225538" y="3839524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k2</a:t>
                </a:r>
                <a:endParaRPr lang="en-US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130690" y="3919805"/>
              <a:ext cx="458229" cy="457272"/>
              <a:chOff x="2202250" y="3798188"/>
              <a:chExt cx="458229" cy="457272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>
                <a:off x="2202250" y="3798188"/>
                <a:ext cx="451748" cy="45727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219057" y="3839524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/>
                    <a:cs typeface="Arial"/>
                  </a:rPr>
                  <a:t>d</a:t>
                </a:r>
                <a:r>
                  <a:rPr lang="en-US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437458" y="4653671"/>
              <a:ext cx="458229" cy="457272"/>
              <a:chOff x="2202250" y="3798188"/>
              <a:chExt cx="458229" cy="457272"/>
            </a:xfrm>
          </p:grpSpPr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202250" y="3798188"/>
                <a:ext cx="451748" cy="45727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19057" y="3839524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d</a:t>
                </a:r>
                <a:r>
                  <a:rPr lang="en-US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983464" y="3919805"/>
              <a:ext cx="451748" cy="457272"/>
              <a:chOff x="2202250" y="3798188"/>
              <a:chExt cx="451748" cy="457272"/>
            </a:xfrm>
          </p:grpSpPr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2202250" y="3798188"/>
                <a:ext cx="451748" cy="45727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25538" y="3839524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k1</a:t>
                </a:r>
                <a:endParaRPr lang="en-US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503957" y="4653671"/>
              <a:ext cx="458229" cy="457272"/>
              <a:chOff x="2202250" y="3798188"/>
              <a:chExt cx="458229" cy="457272"/>
            </a:xfrm>
          </p:grpSpPr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202250" y="3798188"/>
                <a:ext cx="451748" cy="45727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19057" y="3839524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d1</a:t>
                </a:r>
                <a:endParaRPr lang="en-US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41" name="Straight Connector 40"/>
            <p:cNvCxnSpPr>
              <a:stCxn id="53" idx="3"/>
              <a:endCxn id="47" idx="7"/>
            </p:cNvCxnSpPr>
            <p:nvPr/>
          </p:nvCxnSpPr>
          <p:spPr>
            <a:xfrm flipH="1">
              <a:off x="5369055" y="3612484"/>
              <a:ext cx="276472" cy="37428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813791" y="4330473"/>
              <a:ext cx="276472" cy="37428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922651" y="3628207"/>
              <a:ext cx="276472" cy="35856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5312616" y="4338617"/>
              <a:ext cx="276472" cy="35856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6265321" y="5569117"/>
            <a:ext cx="12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Root = k2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436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Characterize the </a:t>
            </a:r>
            <a:r>
              <a:rPr lang="en-US" dirty="0">
                <a:solidFill>
                  <a:srgbClr val="FF0000"/>
                </a:solidFill>
              </a:rPr>
              <a:t>structure</a:t>
            </a:r>
            <a:r>
              <a:rPr lang="en-US" dirty="0"/>
              <a:t> of an optimal solution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Define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recursive function </a:t>
            </a:r>
            <a:r>
              <a:rPr lang="en-US" dirty="0"/>
              <a:t>of an optimal solution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Compute the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 of optimal solutions for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Construct an </a:t>
            </a:r>
            <a:r>
              <a:rPr lang="en-US" dirty="0" smtClean="0">
                <a:solidFill>
                  <a:srgbClr val="FF0000"/>
                </a:solidFill>
              </a:rPr>
              <a:t>optimal solution</a:t>
            </a:r>
            <a:r>
              <a:rPr lang="en-US" dirty="0" smtClean="0"/>
              <a:t> from computed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6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Structure:</a:t>
            </a:r>
          </a:p>
          <a:p>
            <a:pPr lvl="1"/>
            <a:r>
              <a:rPr lang="en-US" sz="2000" dirty="0" smtClean="0"/>
              <a:t>Parent</a:t>
            </a:r>
          </a:p>
          <a:p>
            <a:pPr lvl="1"/>
            <a:r>
              <a:rPr lang="en-US" sz="2000" dirty="0" smtClean="0"/>
              <a:t>Left Child</a:t>
            </a:r>
          </a:p>
          <a:p>
            <a:pPr lvl="1"/>
            <a:r>
              <a:rPr lang="en-US" sz="2000" dirty="0" smtClean="0"/>
              <a:t>Right Child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Property</a:t>
            </a:r>
            <a:r>
              <a:rPr lang="en-US" dirty="0" smtClean="0"/>
              <a:t>: left </a:t>
            </a:r>
            <a:r>
              <a:rPr lang="en-US" dirty="0"/>
              <a:t>c</a:t>
            </a:r>
            <a:r>
              <a:rPr lang="en-US" dirty="0" smtClean="0"/>
              <a:t>hild </a:t>
            </a:r>
            <a:r>
              <a:rPr lang="en-US" dirty="0"/>
              <a:t>≤ </a:t>
            </a:r>
            <a:r>
              <a:rPr lang="en-US" dirty="0" smtClean="0"/>
              <a:t>parent ≤ right Child</a:t>
            </a: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Operations</a:t>
            </a:r>
            <a:r>
              <a:rPr lang="en-US" dirty="0" smtClean="0"/>
              <a:t>: search, insertion, deletion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85" y="4505422"/>
            <a:ext cx="4533900" cy="1905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Probabilities of Keys</a:t>
            </a:r>
          </a:p>
          <a:p>
            <a:pPr lvl="1"/>
            <a:r>
              <a:rPr lang="en-US" sz="2000" dirty="0"/>
              <a:t>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: probability of key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i</a:t>
            </a:r>
            <a:endParaRPr lang="en-US" sz="2000" dirty="0" smtClean="0"/>
          </a:p>
          <a:p>
            <a:pPr lvl="1"/>
            <a:r>
              <a:rPr lang="en-US" sz="2000" dirty="0" smtClean="0"/>
              <a:t>q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: probability of dummy key d</a:t>
            </a:r>
            <a:r>
              <a:rPr lang="en-US" sz="2000" baseline="-25000" dirty="0" smtClean="0"/>
              <a:t>i</a:t>
            </a:r>
          </a:p>
          <a:p>
            <a:pPr lvl="1"/>
            <a:r>
              <a:rPr lang="en-US" sz="2000" dirty="0" smtClean="0"/>
              <a:t>(Sum </a:t>
            </a:r>
            <a:r>
              <a:rPr lang="en-US" sz="2000" dirty="0" smtClean="0"/>
              <a:t>of all 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and all </a:t>
            </a:r>
            <a:r>
              <a:rPr lang="en-US" sz="2000" dirty="0" smtClean="0"/>
              <a:t>q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 = 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pic>
        <p:nvPicPr>
          <p:cNvPr id="5" name="Picture 4" descr="KeyProbabil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4119091"/>
            <a:ext cx="4656406" cy="914400"/>
          </a:xfrm>
          <a:prstGeom prst="rect">
            <a:avLst/>
          </a:prstGeom>
        </p:spPr>
      </p:pic>
      <p:pic>
        <p:nvPicPr>
          <p:cNvPr id="6" name="Picture 5" descr="KeyBinarySearchTree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04" y="3075293"/>
            <a:ext cx="3819833" cy="274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/>
              <a:t>Cost </a:t>
            </a:r>
            <a:r>
              <a:rPr lang="en-US" sz="2000" dirty="0"/>
              <a:t>of a search = number of nodes visited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en-US" sz="2000" dirty="0"/>
              <a:t>				      </a:t>
            </a:r>
            <a:r>
              <a:rPr lang="en-US" sz="2000" dirty="0" smtClean="0"/>
              <a:t>= </a:t>
            </a:r>
            <a:r>
              <a:rPr lang="en-US" sz="2000" dirty="0"/>
              <a:t>depth of the node + 1</a:t>
            </a:r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/>
              <a:t>Expected </a:t>
            </a:r>
            <a:r>
              <a:rPr lang="en-US" sz="2000" dirty="0" smtClean="0"/>
              <a:t>cost </a:t>
            </a:r>
            <a:r>
              <a:rPr lang="en-US" sz="2000" dirty="0"/>
              <a:t>of a search = (depth of the node + 1) x probability</a:t>
            </a:r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/>
              <a:t>Total cost C(T) = </a:t>
            </a:r>
            <a:r>
              <a:rPr lang="en-US" dirty="0"/>
              <a:t>Σ</a:t>
            </a:r>
            <a:r>
              <a:rPr lang="en-US" baseline="-25000" dirty="0"/>
              <a:t>1≤i≤n</a:t>
            </a:r>
            <a:r>
              <a:rPr lang="en-US" sz="2000" baseline="-25000" dirty="0"/>
              <a:t> </a:t>
            </a:r>
            <a:r>
              <a:rPr lang="en-US" sz="2000" dirty="0"/>
              <a:t>p</a:t>
            </a:r>
            <a:r>
              <a:rPr lang="en-US" sz="2000" baseline="-25000" dirty="0"/>
              <a:t>i </a:t>
            </a:r>
            <a:r>
              <a:rPr lang="en-US" sz="2000" dirty="0"/>
              <a:t>x (depth(</a:t>
            </a:r>
            <a:r>
              <a:rPr lang="en-US" sz="2000" dirty="0" err="1"/>
              <a:t>k</a:t>
            </a:r>
            <a:r>
              <a:rPr lang="en-US" sz="2000" baseline="-25000" dirty="0" err="1"/>
              <a:t>i</a:t>
            </a:r>
            <a:r>
              <a:rPr lang="en-US" sz="2000" dirty="0"/>
              <a:t>)+1) + </a:t>
            </a:r>
            <a:r>
              <a:rPr lang="en-US" dirty="0"/>
              <a:t>Σ</a:t>
            </a:r>
            <a:r>
              <a:rPr lang="en-US" baseline="-25000" dirty="0"/>
              <a:t>0≤i≤n</a:t>
            </a:r>
            <a:r>
              <a:rPr lang="en-US" sz="2000" baseline="-25000" dirty="0"/>
              <a:t> </a:t>
            </a:r>
            <a:r>
              <a:rPr lang="en-US" sz="2000" dirty="0"/>
              <a:t>q</a:t>
            </a:r>
            <a:r>
              <a:rPr lang="en-US" sz="2000" baseline="-25000" dirty="0"/>
              <a:t>i</a:t>
            </a:r>
            <a:r>
              <a:rPr lang="en-US" sz="2000" dirty="0"/>
              <a:t> x (depth(d</a:t>
            </a:r>
            <a:r>
              <a:rPr lang="en-US" sz="2000" baseline="-25000" dirty="0"/>
              <a:t>i</a:t>
            </a:r>
            <a:r>
              <a:rPr lang="en-US" sz="2000" dirty="0"/>
              <a:t>)+1) 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pic>
        <p:nvPicPr>
          <p:cNvPr id="4" name="Picture 3" descr="KeyBinarySearchTre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6" y="3613064"/>
            <a:ext cx="3819832" cy="2743200"/>
          </a:xfrm>
          <a:prstGeom prst="rect">
            <a:avLst/>
          </a:prstGeom>
        </p:spPr>
      </p:pic>
      <p:pic>
        <p:nvPicPr>
          <p:cNvPr id="5" name="Picture 4" descr="KeyBinarySearchTree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59" y="3487682"/>
            <a:ext cx="3746500" cy="33401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Search Cost</a:t>
            </a:r>
            <a:endParaRPr lang="en-US" dirty="0"/>
          </a:p>
        </p:txBody>
      </p:sp>
      <p:pic>
        <p:nvPicPr>
          <p:cNvPr id="4" name="Picture 3" descr="KeyBinarySearchTre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240"/>
            <a:ext cx="3838120" cy="275633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KeyBinarySearchTree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881" y="1805240"/>
            <a:ext cx="3657571" cy="36261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703975"/>
            <a:ext cx="2971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Search Cost C(T</a:t>
            </a:r>
            <a:r>
              <a:rPr lang="en-US" sz="2000" baseline="-25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Arial"/>
                <a:cs typeface="Arial"/>
              </a:rPr>
              <a:t>) = 2.8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8881" y="5703975"/>
            <a:ext cx="3114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Search Cost C(T</a:t>
            </a:r>
            <a:r>
              <a:rPr lang="en-US" sz="2000" baseline="-25000" dirty="0" smtClean="0">
                <a:latin typeface="Arial"/>
                <a:cs typeface="Arial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) = 2.75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853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Minimize the number of nodes visited in all searches </a:t>
            </a:r>
          </a:p>
          <a:p>
            <a:pPr marL="0" indent="0">
              <a:buNone/>
            </a:pPr>
            <a:r>
              <a:rPr lang="en-US" sz="2400" dirty="0" smtClean="0">
                <a:sym typeface="Wingdings"/>
              </a:rPr>
              <a:t> Minimum Search Cost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KeyBinarySearchTre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73" y="2651941"/>
            <a:ext cx="3657571" cy="3626174"/>
          </a:xfrm>
          <a:prstGeom prst="rect">
            <a:avLst/>
          </a:prstGeom>
        </p:spPr>
      </p:pic>
      <p:pic>
        <p:nvPicPr>
          <p:cNvPr id="6" name="Picture 5" descr="KeyProbabilit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8" y="3958062"/>
            <a:ext cx="46564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5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25" y="1600200"/>
            <a:ext cx="8686801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T: a binary search tree for keys 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</a:t>
            </a:r>
            <a:r>
              <a:rPr lang="is-IS" sz="2400" dirty="0" smtClean="0"/>
              <a:t>…, k</a:t>
            </a:r>
            <a:r>
              <a:rPr lang="is-IS" sz="2400" baseline="-25000" dirty="0" smtClean="0"/>
              <a:t>n</a:t>
            </a:r>
            <a:endParaRPr lang="en-US" sz="2400" baseline="-25000" dirty="0" smtClean="0"/>
          </a:p>
          <a:p>
            <a:r>
              <a:rPr lang="en-US" sz="2400" dirty="0" smtClean="0">
                <a:sym typeface="Wingdings"/>
              </a:rPr>
              <a:t>T’: a </a:t>
            </a:r>
            <a:r>
              <a:rPr lang="en-US" sz="2400" dirty="0" err="1" smtClean="0">
                <a:sym typeface="Wingdings"/>
              </a:rPr>
              <a:t>subtree</a:t>
            </a:r>
            <a:r>
              <a:rPr lang="en-US" sz="2400" dirty="0" smtClean="0">
                <a:sym typeface="Wingdings"/>
              </a:rPr>
              <a:t> in T and contains keys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k</a:t>
            </a:r>
            <a:r>
              <a:rPr lang="en-US" sz="2400" baseline="-25000" dirty="0" smtClean="0"/>
              <a:t>i+1</a:t>
            </a:r>
            <a:r>
              <a:rPr lang="en-US" sz="2400" dirty="0" smtClean="0"/>
              <a:t>, </a:t>
            </a:r>
            <a:r>
              <a:rPr lang="is-IS" sz="2400" dirty="0"/>
              <a:t>…, </a:t>
            </a:r>
            <a:r>
              <a:rPr lang="is-IS" sz="2400" dirty="0" smtClean="0"/>
              <a:t>k</a:t>
            </a:r>
            <a:r>
              <a:rPr lang="is-IS" sz="2400" baseline="-25000" dirty="0" smtClean="0"/>
              <a:t>j</a:t>
            </a:r>
            <a:r>
              <a:rPr lang="is-IS" sz="2400" dirty="0" smtClean="0"/>
              <a:t> (1≤ i≤ j ≤ n)</a:t>
            </a:r>
            <a:endParaRPr lang="en-US" sz="2400" baseline="-250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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If T is optimal, T’ is also optimal.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KeyBinarySearchTre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73" y="2651941"/>
            <a:ext cx="3657571" cy="362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2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69" y="1600200"/>
            <a:ext cx="8522685" cy="488642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The whole tree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: keys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/>
              <a:t>k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is-IS" sz="2400" dirty="0"/>
              <a:t>…, </a:t>
            </a:r>
            <a:r>
              <a:rPr lang="is-IS" sz="2400" dirty="0" smtClean="0"/>
              <a:t>k</a:t>
            </a:r>
            <a:r>
              <a:rPr lang="is-IS" sz="2400" baseline="-25000" dirty="0" smtClean="0"/>
              <a:t>j </a:t>
            </a:r>
            <a:r>
              <a:rPr lang="is-IS" sz="2400" dirty="0" smtClean="0"/>
              <a:t>with </a:t>
            </a:r>
            <a:r>
              <a:rPr lang="is-IS" sz="2400" dirty="0" smtClean="0">
                <a:solidFill>
                  <a:srgbClr val="FF0000"/>
                </a:solidFill>
              </a:rPr>
              <a:t>root at k</a:t>
            </a:r>
            <a:r>
              <a:rPr lang="is-IS" sz="2400" baseline="-25000" dirty="0" smtClean="0">
                <a:solidFill>
                  <a:srgbClr val="FF0000"/>
                </a:solidFill>
              </a:rPr>
              <a:t>r</a:t>
            </a:r>
            <a:endParaRPr lang="en-US" sz="2400" baseline="-250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 smtClean="0"/>
              <a:t>Left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L</a:t>
            </a:r>
            <a:r>
              <a:rPr lang="en-US" sz="2400" dirty="0" smtClean="0"/>
              <a:t> for keys </a:t>
            </a:r>
            <a:r>
              <a:rPr lang="en-US" sz="2400" dirty="0" err="1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>
                <a:solidFill>
                  <a:srgbClr val="0000FF"/>
                </a:solidFill>
              </a:rPr>
              <a:t>k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is-IS" sz="2400" dirty="0">
                <a:solidFill>
                  <a:srgbClr val="0000FF"/>
                </a:solidFill>
              </a:rPr>
              <a:t>…, </a:t>
            </a:r>
            <a:r>
              <a:rPr lang="is-IS" sz="2400" dirty="0" smtClean="0">
                <a:solidFill>
                  <a:srgbClr val="0000FF"/>
                </a:solidFill>
              </a:rPr>
              <a:t>k</a:t>
            </a:r>
            <a:r>
              <a:rPr lang="is-IS" sz="2400" baseline="-25000" dirty="0" smtClean="0">
                <a:solidFill>
                  <a:srgbClr val="0000FF"/>
                </a:solidFill>
              </a:rPr>
              <a:t>r-1</a:t>
            </a:r>
            <a:r>
              <a:rPr lang="is-IS" sz="2400" baseline="-25000" dirty="0" smtClean="0">
                <a:solidFill>
                  <a:srgbClr val="FF0000"/>
                </a:solidFill>
              </a:rPr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00"/>
                </a:solidFill>
              </a:rPr>
              <a:t>R</a:t>
            </a:r>
            <a:r>
              <a:rPr lang="en-US" sz="2400" dirty="0" smtClean="0">
                <a:solidFill>
                  <a:srgbClr val="000000"/>
                </a:solidFill>
              </a:rPr>
              <a:t>ight </a:t>
            </a:r>
            <a:r>
              <a:rPr lang="en-US" sz="2400" dirty="0" err="1" smtClean="0">
                <a:solidFill>
                  <a:srgbClr val="000000"/>
                </a:solidFill>
              </a:rPr>
              <a:t>subtree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/>
              <a:t>for keys </a:t>
            </a:r>
            <a:r>
              <a:rPr lang="en-US" sz="2400" dirty="0" smtClean="0">
                <a:solidFill>
                  <a:srgbClr val="008000"/>
                </a:solidFill>
              </a:rPr>
              <a:t>k</a:t>
            </a:r>
            <a:r>
              <a:rPr lang="en-US" sz="2400" baseline="-25000" dirty="0" smtClean="0">
                <a:solidFill>
                  <a:srgbClr val="008000"/>
                </a:solidFill>
              </a:rPr>
              <a:t>r+1</a:t>
            </a:r>
            <a:r>
              <a:rPr lang="en-US" sz="2400" dirty="0" smtClean="0">
                <a:solidFill>
                  <a:srgbClr val="008000"/>
                </a:solidFill>
              </a:rPr>
              <a:t>, k</a:t>
            </a:r>
            <a:r>
              <a:rPr lang="en-US" sz="2400" baseline="-25000" dirty="0" smtClean="0">
                <a:solidFill>
                  <a:srgbClr val="008000"/>
                </a:solidFill>
              </a:rPr>
              <a:t>r+2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is-IS" sz="2400" dirty="0">
                <a:solidFill>
                  <a:srgbClr val="008000"/>
                </a:solidFill>
              </a:rPr>
              <a:t>…, </a:t>
            </a:r>
            <a:r>
              <a:rPr lang="is-IS" sz="2400" dirty="0" smtClean="0">
                <a:solidFill>
                  <a:srgbClr val="008000"/>
                </a:solidFill>
              </a:rPr>
              <a:t>k</a:t>
            </a:r>
            <a:r>
              <a:rPr lang="is-IS" sz="2400" baseline="-25000" dirty="0" smtClean="0">
                <a:solidFill>
                  <a:srgbClr val="008000"/>
                </a:solidFill>
              </a:rPr>
              <a:t>j</a:t>
            </a:r>
          </a:p>
          <a:p>
            <a:pPr>
              <a:lnSpc>
                <a:spcPct val="130000"/>
              </a:lnSpc>
            </a:pPr>
            <a:r>
              <a:rPr lang="is-IS" sz="2400" dirty="0"/>
              <a:t>w</a:t>
            </a:r>
            <a:r>
              <a:rPr lang="is-IS" sz="2400" dirty="0" smtClean="0"/>
              <a:t>(i, j) = sum of probabilities in tree </a:t>
            </a:r>
            <a:r>
              <a:rPr lang="en-US" sz="2400" dirty="0" err="1"/>
              <a:t>k</a:t>
            </a:r>
            <a:r>
              <a:rPr lang="en-US" sz="2400" baseline="-25000" dirty="0" err="1"/>
              <a:t>i</a:t>
            </a:r>
            <a:r>
              <a:rPr lang="en-US" sz="2400" dirty="0"/>
              <a:t>, k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is-IS" sz="2400" dirty="0"/>
              <a:t>…, k</a:t>
            </a:r>
            <a:r>
              <a:rPr lang="is-IS" sz="2400" baseline="-25000" dirty="0"/>
              <a:t>j </a:t>
            </a:r>
            <a:endParaRPr lang="is-IS" sz="2400" baseline="-25000" dirty="0" smtClean="0"/>
          </a:p>
          <a:p>
            <a:pPr>
              <a:lnSpc>
                <a:spcPct val="130000"/>
              </a:lnSpc>
            </a:pPr>
            <a:r>
              <a:rPr lang="is-IS" sz="2400" dirty="0" smtClean="0"/>
              <a:t>Probability of a tree T = </a:t>
            </a:r>
            <a:r>
              <a:rPr lang="is-IS" sz="2400" dirty="0" smtClean="0">
                <a:solidFill>
                  <a:srgbClr val="0000FF"/>
                </a:solidFill>
              </a:rPr>
              <a:t>left</a:t>
            </a:r>
            <a:r>
              <a:rPr lang="is-IS" sz="2400" dirty="0" smtClean="0"/>
              <a:t> + </a:t>
            </a:r>
            <a:r>
              <a:rPr lang="is-IS" sz="2400" dirty="0" smtClean="0">
                <a:solidFill>
                  <a:srgbClr val="FF0000"/>
                </a:solidFill>
              </a:rPr>
              <a:t>root</a:t>
            </a:r>
            <a:r>
              <a:rPr lang="is-IS" sz="2400" dirty="0" smtClean="0"/>
              <a:t> + </a:t>
            </a:r>
            <a:r>
              <a:rPr lang="is-IS" sz="2400" dirty="0" smtClean="0">
                <a:solidFill>
                  <a:srgbClr val="008000"/>
                </a:solidFill>
              </a:rPr>
              <a:t>right</a:t>
            </a:r>
          </a:p>
          <a:p>
            <a:pPr lvl="1">
              <a:lnSpc>
                <a:spcPct val="130000"/>
              </a:lnSpc>
              <a:buFont typeface="Wingdings" charset="0"/>
              <a:buChar char="à"/>
            </a:pPr>
            <a:r>
              <a:rPr lang="is-IS" dirty="0" smtClean="0">
                <a:sym typeface="Wingdings"/>
              </a:rPr>
              <a:t>w(i, j) = </a:t>
            </a:r>
            <a:r>
              <a:rPr lang="is-IS" dirty="0">
                <a:solidFill>
                  <a:srgbClr val="0000FF"/>
                </a:solidFill>
                <a:sym typeface="Wingdings"/>
              </a:rPr>
              <a:t>w(i, r-1) </a:t>
            </a:r>
            <a:r>
              <a:rPr lang="is-IS" dirty="0" smtClean="0">
                <a:sym typeface="Wingdings"/>
              </a:rPr>
              <a:t>+ </a:t>
            </a:r>
            <a:r>
              <a:rPr lang="is-IS" dirty="0" smtClean="0">
                <a:solidFill>
                  <a:srgbClr val="FF0000"/>
                </a:solidFill>
                <a:sym typeface="Wingdings"/>
              </a:rPr>
              <a:t>p</a:t>
            </a:r>
            <a:r>
              <a:rPr lang="is-IS" baseline="-25000" dirty="0" smtClean="0">
                <a:solidFill>
                  <a:srgbClr val="FF0000"/>
                </a:solidFill>
                <a:sym typeface="Wingdings"/>
              </a:rPr>
              <a:t>r</a:t>
            </a:r>
            <a:r>
              <a:rPr lang="is-IS" dirty="0" smtClean="0">
                <a:sym typeface="Wingdings"/>
              </a:rPr>
              <a:t> + </a:t>
            </a:r>
            <a:r>
              <a:rPr lang="is-IS" dirty="0">
                <a:solidFill>
                  <a:srgbClr val="008000"/>
                </a:solidFill>
                <a:sym typeface="Wingdings"/>
              </a:rPr>
              <a:t>w(r+1, j</a:t>
            </a:r>
            <a:r>
              <a:rPr lang="is-IS" dirty="0" smtClean="0">
                <a:solidFill>
                  <a:srgbClr val="008000"/>
                </a:solidFill>
                <a:sym typeface="Wingdings"/>
              </a:rPr>
              <a:t>)</a:t>
            </a:r>
          </a:p>
          <a:p>
            <a:pPr lvl="1">
              <a:lnSpc>
                <a:spcPct val="130000"/>
              </a:lnSpc>
              <a:buFont typeface="Wingdings" charset="0"/>
              <a:buChar char="à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w(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, j) =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w(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sym typeface="Wingdings"/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, j-1)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+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p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j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 +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sym typeface="Wingdings"/>
              </a:rPr>
              <a:t>q</a:t>
            </a:r>
            <a:r>
              <a:rPr lang="en-US" baseline="-25000" dirty="0" err="1">
                <a:solidFill>
                  <a:schemeClr val="bg1">
                    <a:lumMod val="75000"/>
                  </a:schemeClr>
                </a:solidFill>
                <a:sym typeface="Wingdings"/>
              </a:rPr>
              <a:t>j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when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 </a:t>
            </a:r>
            <a:r>
              <a:rPr lang="is-IS" dirty="0" smtClean="0">
                <a:solidFill>
                  <a:schemeClr val="bg1">
                    <a:lumMod val="75000"/>
                  </a:schemeClr>
                </a:solidFill>
              </a:rPr>
              <a:t>≤ j = r</a:t>
            </a:r>
          </a:p>
          <a:p>
            <a:pPr lvl="1">
              <a:lnSpc>
                <a:spcPct val="130000"/>
              </a:lnSpc>
              <a:buFont typeface="Wingdings" charset="0"/>
              <a:buChar char="à"/>
            </a:pPr>
            <a:r>
              <a:rPr lang="is-IS" dirty="0">
                <a:solidFill>
                  <a:schemeClr val="bg1">
                    <a:lumMod val="75000"/>
                  </a:schemeClr>
                </a:solidFill>
              </a:rPr>
              <a:t>w(i, i-1) = q</a:t>
            </a:r>
            <a:r>
              <a:rPr lang="is-IS" baseline="-25000" dirty="0">
                <a:solidFill>
                  <a:schemeClr val="bg1">
                    <a:lumMod val="75000"/>
                  </a:schemeClr>
                </a:solidFill>
              </a:rPr>
              <a:t>i-1</a:t>
            </a:r>
            <a:r>
              <a:rPr lang="is-IS" dirty="0">
                <a:solidFill>
                  <a:schemeClr val="bg1">
                    <a:lumMod val="75000"/>
                  </a:schemeClr>
                </a:solidFill>
              </a:rPr>
              <a:t>	   </a:t>
            </a:r>
            <a:r>
              <a:rPr lang="is-IS" sz="1800" dirty="0">
                <a:solidFill>
                  <a:schemeClr val="bg1">
                    <a:lumMod val="75000"/>
                  </a:schemeClr>
                </a:solidFill>
              </a:rPr>
              <a:t>// only one dummy node</a:t>
            </a:r>
            <a:endParaRPr lang="is-IS" dirty="0">
              <a:solidFill>
                <a:schemeClr val="bg1">
                  <a:lumMod val="75000"/>
                </a:schemeClr>
              </a:solidFill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KeyBinarySearchTre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90" y="3876198"/>
            <a:ext cx="2582484" cy="2560320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/>
        </p:nvSpPr>
        <p:spPr>
          <a:xfrm>
            <a:off x="7235966" y="3861002"/>
            <a:ext cx="414682" cy="411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6299197" y="4427592"/>
            <a:ext cx="914000" cy="906942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6758229" y="4427592"/>
            <a:ext cx="2385771" cy="2008926"/>
          </a:xfrm>
          <a:prstGeom prst="parallelogram">
            <a:avLst>
              <a:gd name="adj" fmla="val 37180"/>
            </a:avLst>
          </a:prstGeom>
          <a:noFill/>
          <a:ln w="38100">
            <a:solidFill>
              <a:srgbClr val="008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6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1099</Words>
  <Application>Microsoft Macintosh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Dynamic Programming_2</vt:lpstr>
      <vt:lpstr>DP Steps</vt:lpstr>
      <vt:lpstr>Binary Search Tree</vt:lpstr>
      <vt:lpstr>Example</vt:lpstr>
      <vt:lpstr>Search Cost</vt:lpstr>
      <vt:lpstr>Minimum Search Cost</vt:lpstr>
      <vt:lpstr>Optimal Binary Search Tree</vt:lpstr>
      <vt:lpstr>Structure Properties</vt:lpstr>
      <vt:lpstr>Recursive Function</vt:lpstr>
      <vt:lpstr>Recursive Function</vt:lpstr>
      <vt:lpstr>Recursive Function</vt:lpstr>
      <vt:lpstr>Recursive Function (cont.)</vt:lpstr>
      <vt:lpstr>Recursive Function (cont.)</vt:lpstr>
      <vt:lpstr>Example</vt:lpstr>
      <vt:lpstr>Answer</vt:lpstr>
      <vt:lpstr>Answer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78</cp:revision>
  <dcterms:created xsi:type="dcterms:W3CDTF">2016-08-15T16:38:04Z</dcterms:created>
  <dcterms:modified xsi:type="dcterms:W3CDTF">2017-10-10T17:39:15Z</dcterms:modified>
</cp:coreProperties>
</file>