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78" r:id="rId18"/>
    <p:sldId id="280" r:id="rId19"/>
    <p:sldId id="279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695"/>
  </p:normalViewPr>
  <p:slideViewPr>
    <p:cSldViewPr snapToGrid="0" snapToObjects="1">
      <p:cViewPr varScale="1">
        <p:scale>
          <a:sx n="107" d="100"/>
          <a:sy n="107" d="100"/>
        </p:scale>
        <p:origin x="-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19F4D-E061-4147-8D14-A6A01DF6020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C8608-9D0B-F848-AEC0-D63517C6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2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E9CFC-8D3F-E049-9EA9-C58E37B0E3EC}" type="slidenum">
              <a:rPr lang="en-US"/>
              <a:pPr/>
              <a:t>2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7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E9CFC-8D3F-E049-9EA9-C58E37B0E3EC}" type="slidenum">
              <a:rPr lang="en-US"/>
              <a:pPr/>
              <a:t>3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7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AB86-9D76-F140-BE78-557B92C638EF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47F4-4A4E-3244-992C-A294D9156392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29DD-D4A1-DD48-9232-3E5DBAD426C1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BEB7-3F4B-8743-894E-128C977EE887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F216-108A-CA47-933C-8A797E42E585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5A6-1448-384B-9177-CCCCDE7CEC30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F2C5-5E8B-574F-B4E2-D92CA1E36BB1}" type="datetime1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CD67-7BBC-CC49-A464-306E1D9CACE8}" type="datetime1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696F-A86A-C243-93B9-98D0B916B077}" type="datetime1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BF3-CE44-DA43-8829-DE701C16D16C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F837-63E1-B94E-8238-E8E6D1332229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E0D819A7-D616-594D-A628-727295222D13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Graph Algorithm_2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BFS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646829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t 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127" y="5682948"/>
            <a:ext cx="98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Queue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628563" y="1745343"/>
            <a:ext cx="6019800" cy="3657600"/>
            <a:chOff x="1295400" y="1143000"/>
            <a:chExt cx="6705600" cy="4114800"/>
          </a:xfrm>
        </p:grpSpPr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1470108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393219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5410200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7462962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u</a:t>
              </a:r>
            </a:p>
          </p:txBody>
        </p:sp>
        <p:grpSp>
          <p:nvGrpSpPr>
            <p:cNvPr id="49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84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5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51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80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2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78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1088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/>
                    <a:cs typeface="Arial"/>
                    <a:sym typeface="Symbol" charset="0"/>
                  </a:rPr>
                  <a:t>0</a:t>
                </a:r>
                <a:endParaRPr lang="en-US" sz="2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76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4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74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2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437146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461273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3393219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w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489908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y</a:t>
              </a:r>
            </a:p>
          </p:txBody>
        </p: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72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60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Line 51"/>
          <p:cNvSpPr>
            <a:spLocks noChangeShapeType="1"/>
          </p:cNvSpPr>
          <p:nvPr/>
        </p:nvSpPr>
        <p:spPr bwMode="auto">
          <a:xfrm flipH="1">
            <a:off x="2796578" y="2365828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1"/>
          <p:cNvSpPr>
            <a:spLocks noChangeShapeType="1"/>
          </p:cNvSpPr>
          <p:nvPr/>
        </p:nvSpPr>
        <p:spPr bwMode="auto">
          <a:xfrm>
            <a:off x="3514668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10535" y="1485780"/>
            <a:ext cx="1137762" cy="369332"/>
            <a:chOff x="310535" y="1485780"/>
            <a:chExt cx="1137762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Line 51"/>
          <p:cNvSpPr>
            <a:spLocks noChangeShapeType="1"/>
          </p:cNvSpPr>
          <p:nvPr/>
        </p:nvSpPr>
        <p:spPr bwMode="auto">
          <a:xfrm>
            <a:off x="1736090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51"/>
          <p:cNvSpPr>
            <a:spLocks noChangeShapeType="1"/>
          </p:cNvSpPr>
          <p:nvPr/>
        </p:nvSpPr>
        <p:spPr bwMode="auto">
          <a:xfrm>
            <a:off x="4380687" y="3519711"/>
            <a:ext cx="215503" cy="21771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51"/>
          <p:cNvSpPr>
            <a:spLocks noChangeShapeType="1"/>
          </p:cNvSpPr>
          <p:nvPr/>
        </p:nvSpPr>
        <p:spPr bwMode="auto">
          <a:xfrm flipH="1">
            <a:off x="4596190" y="4614979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5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BFS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42635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x u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127" y="5682948"/>
            <a:ext cx="98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Queue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628563" y="1745343"/>
            <a:ext cx="6019800" cy="3657600"/>
            <a:chOff x="1295400" y="1143000"/>
            <a:chExt cx="6705600" cy="4114800"/>
          </a:xfrm>
        </p:grpSpPr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1470108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393219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5410200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7462962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u</a:t>
              </a:r>
            </a:p>
          </p:txBody>
        </p:sp>
        <p:grpSp>
          <p:nvGrpSpPr>
            <p:cNvPr id="49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84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5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3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1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80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2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78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1088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/>
                    <a:cs typeface="Arial"/>
                    <a:sym typeface="Symbol" charset="0"/>
                  </a:rPr>
                  <a:t>0</a:t>
                </a:r>
                <a:endParaRPr lang="en-US" sz="2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76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4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74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437146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461273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3393219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w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489908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y</a:t>
              </a:r>
            </a:p>
          </p:txBody>
        </p: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72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60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Line 51"/>
          <p:cNvSpPr>
            <a:spLocks noChangeShapeType="1"/>
          </p:cNvSpPr>
          <p:nvPr/>
        </p:nvSpPr>
        <p:spPr bwMode="auto">
          <a:xfrm flipH="1">
            <a:off x="2796578" y="2365828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1"/>
          <p:cNvSpPr>
            <a:spLocks noChangeShapeType="1"/>
          </p:cNvSpPr>
          <p:nvPr/>
        </p:nvSpPr>
        <p:spPr bwMode="auto">
          <a:xfrm>
            <a:off x="3514668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10535" y="1485780"/>
            <a:ext cx="1137762" cy="369332"/>
            <a:chOff x="310535" y="1485780"/>
            <a:chExt cx="1137762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Line 51"/>
          <p:cNvSpPr>
            <a:spLocks noChangeShapeType="1"/>
          </p:cNvSpPr>
          <p:nvPr/>
        </p:nvSpPr>
        <p:spPr bwMode="auto">
          <a:xfrm>
            <a:off x="1736090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51"/>
          <p:cNvSpPr>
            <a:spLocks noChangeShapeType="1"/>
          </p:cNvSpPr>
          <p:nvPr/>
        </p:nvSpPr>
        <p:spPr bwMode="auto">
          <a:xfrm>
            <a:off x="4380687" y="3519711"/>
            <a:ext cx="215503" cy="21771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51"/>
          <p:cNvSpPr>
            <a:spLocks noChangeShapeType="1"/>
          </p:cNvSpPr>
          <p:nvPr/>
        </p:nvSpPr>
        <p:spPr bwMode="auto">
          <a:xfrm flipH="1">
            <a:off x="6420311" y="2353250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51"/>
          <p:cNvSpPr>
            <a:spLocks noChangeShapeType="1"/>
          </p:cNvSpPr>
          <p:nvPr/>
        </p:nvSpPr>
        <p:spPr bwMode="auto">
          <a:xfrm flipH="1">
            <a:off x="4596190" y="4614979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BFS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92618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u y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127" y="5682948"/>
            <a:ext cx="98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Queue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628563" y="1745343"/>
            <a:ext cx="6019800" cy="3657600"/>
            <a:chOff x="1295400" y="1143000"/>
            <a:chExt cx="6705600" cy="4114800"/>
          </a:xfrm>
        </p:grpSpPr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1470108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393219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5410200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7462962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u</a:t>
              </a:r>
            </a:p>
          </p:txBody>
        </p:sp>
        <p:grpSp>
          <p:nvGrpSpPr>
            <p:cNvPr id="49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84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5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3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1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80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2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78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1088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/>
                    <a:cs typeface="Arial"/>
                    <a:sym typeface="Symbol" charset="0"/>
                  </a:rPr>
                  <a:t>0</a:t>
                </a:r>
                <a:endParaRPr lang="en-US" sz="2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76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4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74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437146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461273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3393219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w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489908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y</a:t>
              </a:r>
            </a:p>
          </p:txBody>
        </p: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72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60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3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Line 51"/>
          <p:cNvSpPr>
            <a:spLocks noChangeShapeType="1"/>
          </p:cNvSpPr>
          <p:nvPr/>
        </p:nvSpPr>
        <p:spPr bwMode="auto">
          <a:xfrm flipH="1">
            <a:off x="2796578" y="2365828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1"/>
          <p:cNvSpPr>
            <a:spLocks noChangeShapeType="1"/>
          </p:cNvSpPr>
          <p:nvPr/>
        </p:nvSpPr>
        <p:spPr bwMode="auto">
          <a:xfrm>
            <a:off x="3514668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10535" y="1485780"/>
            <a:ext cx="1137762" cy="369332"/>
            <a:chOff x="310535" y="1485780"/>
            <a:chExt cx="1137762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Line 51"/>
          <p:cNvSpPr>
            <a:spLocks noChangeShapeType="1"/>
          </p:cNvSpPr>
          <p:nvPr/>
        </p:nvSpPr>
        <p:spPr bwMode="auto">
          <a:xfrm>
            <a:off x="1736090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51"/>
          <p:cNvSpPr>
            <a:spLocks noChangeShapeType="1"/>
          </p:cNvSpPr>
          <p:nvPr/>
        </p:nvSpPr>
        <p:spPr bwMode="auto">
          <a:xfrm>
            <a:off x="4380687" y="3519711"/>
            <a:ext cx="215503" cy="21771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51"/>
          <p:cNvSpPr>
            <a:spLocks noChangeShapeType="1"/>
          </p:cNvSpPr>
          <p:nvPr/>
        </p:nvSpPr>
        <p:spPr bwMode="auto">
          <a:xfrm flipH="1">
            <a:off x="6420311" y="2353250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51"/>
          <p:cNvSpPr>
            <a:spLocks noChangeShapeType="1"/>
          </p:cNvSpPr>
          <p:nvPr/>
        </p:nvSpPr>
        <p:spPr bwMode="auto">
          <a:xfrm flipH="1">
            <a:off x="6413212" y="4584338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51"/>
          <p:cNvSpPr>
            <a:spLocks noChangeShapeType="1"/>
          </p:cNvSpPr>
          <p:nvPr/>
        </p:nvSpPr>
        <p:spPr bwMode="auto">
          <a:xfrm flipH="1">
            <a:off x="4596190" y="4614979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7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BFS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82581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y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127" y="5682948"/>
            <a:ext cx="98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Queue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628563" y="1745343"/>
            <a:ext cx="6019800" cy="3657600"/>
            <a:chOff x="1295400" y="1143000"/>
            <a:chExt cx="6705600" cy="4114800"/>
          </a:xfrm>
        </p:grpSpPr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1470108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393219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5410200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7462962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u</a:t>
              </a:r>
            </a:p>
          </p:txBody>
        </p:sp>
        <p:grpSp>
          <p:nvGrpSpPr>
            <p:cNvPr id="49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84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5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3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1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80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2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78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1088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/>
                    <a:cs typeface="Arial"/>
                    <a:sym typeface="Symbol" charset="0"/>
                  </a:rPr>
                  <a:t>0</a:t>
                </a:r>
                <a:endParaRPr lang="en-US" sz="2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76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4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74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437146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461273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3393219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w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489908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y</a:t>
              </a:r>
            </a:p>
          </p:txBody>
        </p: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72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60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3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Line 51"/>
          <p:cNvSpPr>
            <a:spLocks noChangeShapeType="1"/>
          </p:cNvSpPr>
          <p:nvPr/>
        </p:nvSpPr>
        <p:spPr bwMode="auto">
          <a:xfrm flipH="1">
            <a:off x="2796578" y="2365828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1"/>
          <p:cNvSpPr>
            <a:spLocks noChangeShapeType="1"/>
          </p:cNvSpPr>
          <p:nvPr/>
        </p:nvSpPr>
        <p:spPr bwMode="auto">
          <a:xfrm>
            <a:off x="3514668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10535" y="1485780"/>
            <a:ext cx="1137762" cy="369332"/>
            <a:chOff x="310535" y="1485780"/>
            <a:chExt cx="1137762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Line 51"/>
          <p:cNvSpPr>
            <a:spLocks noChangeShapeType="1"/>
          </p:cNvSpPr>
          <p:nvPr/>
        </p:nvSpPr>
        <p:spPr bwMode="auto">
          <a:xfrm>
            <a:off x="1736090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51"/>
          <p:cNvSpPr>
            <a:spLocks noChangeShapeType="1"/>
          </p:cNvSpPr>
          <p:nvPr/>
        </p:nvSpPr>
        <p:spPr bwMode="auto">
          <a:xfrm>
            <a:off x="5311130" y="3531807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51"/>
          <p:cNvSpPr>
            <a:spLocks noChangeShapeType="1"/>
          </p:cNvSpPr>
          <p:nvPr/>
        </p:nvSpPr>
        <p:spPr bwMode="auto">
          <a:xfrm>
            <a:off x="4380687" y="3519711"/>
            <a:ext cx="215503" cy="21771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51"/>
          <p:cNvSpPr>
            <a:spLocks noChangeShapeType="1"/>
          </p:cNvSpPr>
          <p:nvPr/>
        </p:nvSpPr>
        <p:spPr bwMode="auto">
          <a:xfrm flipH="1">
            <a:off x="6420311" y="2353250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51"/>
          <p:cNvSpPr>
            <a:spLocks noChangeShapeType="1"/>
          </p:cNvSpPr>
          <p:nvPr/>
        </p:nvSpPr>
        <p:spPr bwMode="auto">
          <a:xfrm flipH="1">
            <a:off x="6413212" y="4584338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51"/>
          <p:cNvSpPr>
            <a:spLocks noChangeShapeType="1"/>
          </p:cNvSpPr>
          <p:nvPr/>
        </p:nvSpPr>
        <p:spPr bwMode="auto">
          <a:xfrm flipH="1">
            <a:off x="4596190" y="4602884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9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BFS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18926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127" y="5682948"/>
            <a:ext cx="98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Queue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628563" y="1745343"/>
            <a:ext cx="6019800" cy="3657600"/>
            <a:chOff x="1295400" y="1143000"/>
            <a:chExt cx="6705600" cy="4114800"/>
          </a:xfrm>
        </p:grpSpPr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1470108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393219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5410200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7462962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u</a:t>
              </a:r>
            </a:p>
          </p:txBody>
        </p:sp>
        <p:grpSp>
          <p:nvGrpSpPr>
            <p:cNvPr id="49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84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5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3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1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80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2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78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1088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/>
                    <a:cs typeface="Arial"/>
                    <a:sym typeface="Symbol" charset="0"/>
                  </a:rPr>
                  <a:t>0</a:t>
                </a:r>
                <a:endParaRPr lang="en-US" sz="2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76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4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74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437146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461273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3393219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w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489908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y</a:t>
              </a:r>
            </a:p>
          </p:txBody>
        </p: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72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60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3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Line 51"/>
          <p:cNvSpPr>
            <a:spLocks noChangeShapeType="1"/>
          </p:cNvSpPr>
          <p:nvPr/>
        </p:nvSpPr>
        <p:spPr bwMode="auto">
          <a:xfrm flipH="1">
            <a:off x="2796578" y="2365828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1"/>
          <p:cNvSpPr>
            <a:spLocks noChangeShapeType="1"/>
          </p:cNvSpPr>
          <p:nvPr/>
        </p:nvSpPr>
        <p:spPr bwMode="auto">
          <a:xfrm>
            <a:off x="3514668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10535" y="1485780"/>
            <a:ext cx="1137762" cy="369332"/>
            <a:chOff x="310535" y="1485780"/>
            <a:chExt cx="1137762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Line 51"/>
          <p:cNvSpPr>
            <a:spLocks noChangeShapeType="1"/>
          </p:cNvSpPr>
          <p:nvPr/>
        </p:nvSpPr>
        <p:spPr bwMode="auto">
          <a:xfrm>
            <a:off x="1736090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51"/>
          <p:cNvSpPr>
            <a:spLocks noChangeShapeType="1"/>
          </p:cNvSpPr>
          <p:nvPr/>
        </p:nvSpPr>
        <p:spPr bwMode="auto">
          <a:xfrm>
            <a:off x="5311130" y="3531807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51"/>
          <p:cNvSpPr>
            <a:spLocks noChangeShapeType="1"/>
          </p:cNvSpPr>
          <p:nvPr/>
        </p:nvSpPr>
        <p:spPr bwMode="auto">
          <a:xfrm>
            <a:off x="4380687" y="3519711"/>
            <a:ext cx="215503" cy="21771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51"/>
          <p:cNvSpPr>
            <a:spLocks noChangeShapeType="1"/>
          </p:cNvSpPr>
          <p:nvPr/>
        </p:nvSpPr>
        <p:spPr bwMode="auto">
          <a:xfrm flipH="1">
            <a:off x="6420311" y="2353250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51"/>
          <p:cNvSpPr>
            <a:spLocks noChangeShapeType="1"/>
          </p:cNvSpPr>
          <p:nvPr/>
        </p:nvSpPr>
        <p:spPr bwMode="auto">
          <a:xfrm flipH="1">
            <a:off x="6413212" y="4584338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51"/>
          <p:cNvSpPr>
            <a:spLocks noChangeShapeType="1"/>
          </p:cNvSpPr>
          <p:nvPr/>
        </p:nvSpPr>
        <p:spPr bwMode="auto">
          <a:xfrm flipH="1">
            <a:off x="4596190" y="4614979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of BFS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>
                <a:sym typeface="Symbol" charset="0"/>
              </a:rPr>
              <a:t>Running-</a:t>
            </a:r>
            <a:r>
              <a:rPr lang="en-US" sz="2400" dirty="0">
                <a:sym typeface="Symbol" charset="0"/>
              </a:rPr>
              <a:t>time = O(V+E</a:t>
            </a:r>
            <a:r>
              <a:rPr lang="en-US" sz="2400" dirty="0" smtClean="0">
                <a:sym typeface="Symbol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ym typeface="Symbol" charset="0"/>
              </a:rPr>
              <a:t>Operations of </a:t>
            </a:r>
            <a:r>
              <a:rPr lang="en-US" sz="2000" dirty="0" err="1" smtClean="0">
                <a:sym typeface="Symbol" charset="0"/>
              </a:rPr>
              <a:t>enqueuing</a:t>
            </a:r>
            <a:r>
              <a:rPr lang="en-US" sz="2000" dirty="0" smtClean="0">
                <a:sym typeface="Symbol" charset="0"/>
              </a:rPr>
              <a:t> and </a:t>
            </a:r>
            <a:r>
              <a:rPr lang="en-US" sz="2000" dirty="0" err="1" smtClean="0">
                <a:sym typeface="Symbol" charset="0"/>
              </a:rPr>
              <a:t>dequeuing</a:t>
            </a:r>
            <a:r>
              <a:rPr lang="en-US" sz="2000" dirty="0" smtClean="0">
                <a:sym typeface="Symbol" charset="0"/>
              </a:rPr>
              <a:t>: once per vertex O(V)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ym typeface="Symbol" charset="0"/>
              </a:rPr>
              <a:t>Operations of scanning adjacency list: once per edge O(E)</a:t>
            </a:r>
            <a:endParaRPr lang="en-US" sz="2000" dirty="0">
              <a:sym typeface="Symbol" charset="0"/>
            </a:endParaRPr>
          </a:p>
        </p:txBody>
      </p: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2387375" y="3218906"/>
            <a:ext cx="4514850" cy="2682726"/>
            <a:chOff x="1295400" y="1088573"/>
            <a:chExt cx="6705600" cy="4024089"/>
          </a:xfrm>
        </p:grpSpPr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1434180" y="1088574"/>
              <a:ext cx="304799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3339327" y="1088573"/>
              <a:ext cx="304799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5392236" y="1088573"/>
              <a:ext cx="304799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7373142" y="1088573"/>
              <a:ext cx="304799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u</a:t>
              </a:r>
            </a:p>
          </p:txBody>
        </p:sp>
        <p:grpSp>
          <p:nvGrpSpPr>
            <p:cNvPr id="51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86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Text Box 5"/>
              <p:cNvSpPr txBox="1">
                <a:spLocks noChangeArrowheads="1"/>
              </p:cNvSpPr>
              <p:nvPr/>
            </p:nvSpPr>
            <p:spPr bwMode="auto">
              <a:xfrm>
                <a:off x="1036" y="2127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2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84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8"/>
              <p:cNvSpPr txBox="1">
                <a:spLocks noChangeArrowheads="1"/>
              </p:cNvSpPr>
              <p:nvPr/>
            </p:nvSpPr>
            <p:spPr bwMode="auto">
              <a:xfrm>
                <a:off x="1047" y="211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3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3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82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11"/>
              <p:cNvSpPr txBox="1">
                <a:spLocks noChangeArrowheads="1"/>
              </p:cNvSpPr>
              <p:nvPr/>
            </p:nvSpPr>
            <p:spPr bwMode="auto">
              <a:xfrm>
                <a:off x="1047" y="211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4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80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14"/>
              <p:cNvSpPr txBox="1">
                <a:spLocks noChangeArrowheads="1"/>
              </p:cNvSpPr>
              <p:nvPr/>
            </p:nvSpPr>
            <p:spPr bwMode="auto">
              <a:xfrm>
                <a:off x="1055" y="211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/>
                    <a:cs typeface="Arial"/>
                    <a:sym typeface="Symbol" charset="0"/>
                  </a:rPr>
                  <a:t>0</a:t>
                </a:r>
                <a:endParaRPr lang="en-US" sz="2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55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78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7"/>
              <p:cNvSpPr txBox="1">
                <a:spLocks noChangeArrowheads="1"/>
              </p:cNvSpPr>
              <p:nvPr/>
            </p:nvSpPr>
            <p:spPr bwMode="auto">
              <a:xfrm>
                <a:off x="1047" y="2127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6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76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20"/>
              <p:cNvSpPr txBox="1">
                <a:spLocks noChangeArrowheads="1"/>
              </p:cNvSpPr>
              <p:nvPr/>
            </p:nvSpPr>
            <p:spPr bwMode="auto">
              <a:xfrm>
                <a:off x="1047" y="211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57" name="Text Box 25"/>
            <p:cNvSpPr txBox="1">
              <a:spLocks noChangeArrowheads="1"/>
            </p:cNvSpPr>
            <p:nvPr/>
          </p:nvSpPr>
          <p:spPr bwMode="auto">
            <a:xfrm>
              <a:off x="5401219" y="4655461"/>
              <a:ext cx="304799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8" name="Text Box 26"/>
            <p:cNvSpPr txBox="1">
              <a:spLocks noChangeArrowheads="1"/>
            </p:cNvSpPr>
            <p:nvPr/>
          </p:nvSpPr>
          <p:spPr bwMode="auto">
            <a:xfrm>
              <a:off x="1407382" y="4655460"/>
              <a:ext cx="304799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3285436" y="4655460"/>
              <a:ext cx="304799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w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>
              <a:off x="7453980" y="4655462"/>
              <a:ext cx="304799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y</a:t>
              </a:r>
            </a:p>
          </p:txBody>
        </p:sp>
        <p:grpSp>
          <p:nvGrpSpPr>
            <p:cNvPr id="61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74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62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72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3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29696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350127" y="5682948"/>
            <a:ext cx="98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Queue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25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BFS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>
                <a:sym typeface="Symbol" charset="0"/>
              </a:rPr>
              <a:t>Shortest</a:t>
            </a:r>
            <a:r>
              <a:rPr lang="en-US" sz="2400" dirty="0">
                <a:sym typeface="Symbol" charset="0"/>
              </a:rPr>
              <a:t>-path tree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ym typeface="Symbol" charset="0"/>
              </a:rPr>
              <a:t>BFS </a:t>
            </a:r>
            <a:r>
              <a:rPr lang="en-US" sz="2000" dirty="0" smtClean="0">
                <a:sym typeface="Symbol" charset="0"/>
              </a:rPr>
              <a:t>trees</a:t>
            </a:r>
            <a:endParaRPr lang="en-US" sz="2000" dirty="0" smtClean="0">
              <a:sym typeface="Symbol" charset="0"/>
            </a:endParaRP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ym typeface="Symbol" charset="0"/>
              </a:rPr>
              <a:t>Keep </a:t>
            </a:r>
            <a:r>
              <a:rPr lang="en-US" sz="2000" dirty="0">
                <a:sym typeface="Symbol" charset="0"/>
              </a:rPr>
              <a:t>predecessors </a:t>
            </a:r>
            <a:r>
              <a:rPr lang="en-US" sz="2000" dirty="0" smtClean="0">
                <a:sym typeface="Symbol" charset="0"/>
              </a:rPr>
              <a:t>and </a:t>
            </a:r>
            <a:r>
              <a:rPr lang="en-US" sz="2000" dirty="0">
                <a:sym typeface="Symbol" charset="0"/>
              </a:rPr>
              <a:t>get the shortest </a:t>
            </a:r>
            <a:r>
              <a:rPr lang="en-US" sz="2000" dirty="0" smtClean="0">
                <a:sym typeface="Symbol" charset="0"/>
              </a:rPr>
              <a:t>path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ym typeface="Symbol" charset="0"/>
              </a:rPr>
              <a:t>The final weight is the minimum distance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2000" dirty="0">
              <a:sym typeface="Symbol" charset="0"/>
            </a:endParaRPr>
          </a:p>
        </p:txBody>
      </p: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2387375" y="3593851"/>
            <a:ext cx="4514850" cy="2682726"/>
            <a:chOff x="1295400" y="1088573"/>
            <a:chExt cx="6705600" cy="4024089"/>
          </a:xfrm>
        </p:grpSpPr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1434180" y="1088574"/>
              <a:ext cx="304799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3339327" y="1088573"/>
              <a:ext cx="304799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5392236" y="1088573"/>
              <a:ext cx="304799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7373142" y="1088573"/>
              <a:ext cx="304799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u</a:t>
              </a:r>
            </a:p>
          </p:txBody>
        </p:sp>
        <p:grpSp>
          <p:nvGrpSpPr>
            <p:cNvPr id="51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86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Text Box 5"/>
              <p:cNvSpPr txBox="1">
                <a:spLocks noChangeArrowheads="1"/>
              </p:cNvSpPr>
              <p:nvPr/>
            </p:nvSpPr>
            <p:spPr bwMode="auto">
              <a:xfrm>
                <a:off x="1036" y="2127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2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84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8"/>
              <p:cNvSpPr txBox="1">
                <a:spLocks noChangeArrowheads="1"/>
              </p:cNvSpPr>
              <p:nvPr/>
            </p:nvSpPr>
            <p:spPr bwMode="auto">
              <a:xfrm>
                <a:off x="1047" y="211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3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3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82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11"/>
              <p:cNvSpPr txBox="1">
                <a:spLocks noChangeArrowheads="1"/>
              </p:cNvSpPr>
              <p:nvPr/>
            </p:nvSpPr>
            <p:spPr bwMode="auto">
              <a:xfrm>
                <a:off x="1047" y="211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4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80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14"/>
              <p:cNvSpPr txBox="1">
                <a:spLocks noChangeArrowheads="1"/>
              </p:cNvSpPr>
              <p:nvPr/>
            </p:nvSpPr>
            <p:spPr bwMode="auto">
              <a:xfrm>
                <a:off x="1055" y="211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/>
                    <a:cs typeface="Arial"/>
                    <a:sym typeface="Symbol" charset="0"/>
                  </a:rPr>
                  <a:t>0</a:t>
                </a:r>
                <a:endParaRPr lang="en-US" sz="2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55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78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7"/>
              <p:cNvSpPr txBox="1">
                <a:spLocks noChangeArrowheads="1"/>
              </p:cNvSpPr>
              <p:nvPr/>
            </p:nvSpPr>
            <p:spPr bwMode="auto">
              <a:xfrm>
                <a:off x="1047" y="2127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6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76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20"/>
              <p:cNvSpPr txBox="1">
                <a:spLocks noChangeArrowheads="1"/>
              </p:cNvSpPr>
              <p:nvPr/>
            </p:nvSpPr>
            <p:spPr bwMode="auto">
              <a:xfrm>
                <a:off x="1047" y="211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57" name="Text Box 25"/>
            <p:cNvSpPr txBox="1">
              <a:spLocks noChangeArrowheads="1"/>
            </p:cNvSpPr>
            <p:nvPr/>
          </p:nvSpPr>
          <p:spPr bwMode="auto">
            <a:xfrm>
              <a:off x="5401219" y="4655461"/>
              <a:ext cx="304799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8" name="Text Box 26"/>
            <p:cNvSpPr txBox="1">
              <a:spLocks noChangeArrowheads="1"/>
            </p:cNvSpPr>
            <p:nvPr/>
          </p:nvSpPr>
          <p:spPr bwMode="auto">
            <a:xfrm>
              <a:off x="1407382" y="4655460"/>
              <a:ext cx="304799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3285436" y="4655460"/>
              <a:ext cx="304799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w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>
              <a:off x="7453980" y="4655462"/>
              <a:ext cx="304799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y</a:t>
              </a:r>
            </a:p>
          </p:txBody>
        </p:sp>
        <p:grpSp>
          <p:nvGrpSpPr>
            <p:cNvPr id="61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74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62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72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3</a:t>
                </a:r>
                <a:endParaRPr lang="en-US" sz="2000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7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vs.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Traversal Order:</a:t>
            </a:r>
          </a:p>
          <a:p>
            <a:pPr lvl="1"/>
            <a:r>
              <a:rPr lang="en-US" sz="2000" dirty="0"/>
              <a:t>DFS explores </a:t>
            </a:r>
            <a:r>
              <a:rPr lang="en-US" sz="2000" dirty="0">
                <a:solidFill>
                  <a:srgbClr val="FF0000"/>
                </a:solidFill>
              </a:rPr>
              <a:t>as far as possible along each branch before backtracking</a:t>
            </a:r>
          </a:p>
          <a:p>
            <a:pPr lvl="1"/>
            <a:r>
              <a:rPr lang="en-US" sz="2000" dirty="0"/>
              <a:t>BFS discovers all vertices </a:t>
            </a:r>
            <a:r>
              <a:rPr lang="en-US" sz="2000" dirty="0">
                <a:solidFill>
                  <a:srgbClr val="FF0000"/>
                </a:solidFill>
              </a:rPr>
              <a:t>at distance k before those at distance </a:t>
            </a:r>
            <a:r>
              <a:rPr lang="en-US" sz="2000" dirty="0" smtClean="0">
                <a:solidFill>
                  <a:srgbClr val="FF0000"/>
                </a:solidFill>
              </a:rPr>
              <a:t>k+1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322529" y="3609714"/>
            <a:ext cx="2648832" cy="2286000"/>
            <a:chOff x="864495" y="3521838"/>
            <a:chExt cx="3237899" cy="2794379"/>
          </a:xfrm>
        </p:grpSpPr>
        <p:grpSp>
          <p:nvGrpSpPr>
            <p:cNvPr id="6" name="Group 5"/>
            <p:cNvGrpSpPr/>
            <p:nvPr/>
          </p:nvGrpSpPr>
          <p:grpSpPr>
            <a:xfrm>
              <a:off x="864495" y="3521838"/>
              <a:ext cx="3237899" cy="2684636"/>
              <a:chOff x="864495" y="3277137"/>
              <a:chExt cx="3237899" cy="2684636"/>
            </a:xfrm>
            <a:effectLst/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495" y="3277137"/>
                <a:ext cx="3237899" cy="22860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953019" y="5561663"/>
                <a:ext cx="14237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DFS Order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7" name="Arc 6"/>
            <p:cNvSpPr/>
            <p:nvPr/>
          </p:nvSpPr>
          <p:spPr>
            <a:xfrm rot="16200000">
              <a:off x="1011143" y="3714630"/>
              <a:ext cx="2616200" cy="2586974"/>
            </a:xfrm>
            <a:prstGeom prst="arc">
              <a:avLst>
                <a:gd name="adj1" fmla="val 15748656"/>
                <a:gd name="adj2" fmla="val 0"/>
              </a:avLst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948701" y="2454896"/>
            <a:ext cx="2743200" cy="3440818"/>
            <a:chOff x="4809001" y="2200896"/>
            <a:chExt cx="3194631" cy="4007052"/>
          </a:xfrm>
        </p:grpSpPr>
        <p:grpSp>
          <p:nvGrpSpPr>
            <p:cNvPr id="11" name="Group 10"/>
            <p:cNvGrpSpPr/>
            <p:nvPr/>
          </p:nvGrpSpPr>
          <p:grpSpPr>
            <a:xfrm>
              <a:off x="4809001" y="3521838"/>
              <a:ext cx="3194631" cy="2686110"/>
              <a:chOff x="4641574" y="3277137"/>
              <a:chExt cx="3194631" cy="2686110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1574" y="3277137"/>
                <a:ext cx="3194631" cy="22860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5747320" y="5563137"/>
                <a:ext cx="14093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r>
                  <a:rPr lang="en-US" sz="2000" dirty="0" smtClean="0">
                    <a:latin typeface="Arial" charset="0"/>
                    <a:ea typeface="Arial" charset="0"/>
                    <a:cs typeface="Arial" charset="0"/>
                  </a:rPr>
                  <a:t>FS Order</a:t>
                </a:r>
                <a:endParaRPr 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2" name="Arc 11"/>
            <p:cNvSpPr/>
            <p:nvPr/>
          </p:nvSpPr>
          <p:spPr>
            <a:xfrm rot="8034236">
              <a:off x="5244564" y="2171029"/>
              <a:ext cx="2616200" cy="2675933"/>
            </a:xfrm>
            <a:prstGeom prst="arc">
              <a:avLst>
                <a:gd name="adj1" fmla="val 15603926"/>
                <a:gd name="adj2" fmla="val 465898"/>
              </a:avLst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202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vs. BFS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Implementation</a:t>
            </a:r>
          </a:p>
          <a:p>
            <a:pPr lvl="1"/>
            <a:r>
              <a:rPr lang="en-US" sz="2000" dirty="0" smtClean="0"/>
              <a:t>DFS utilizes </a:t>
            </a:r>
            <a:r>
              <a:rPr lang="en-US" sz="2000" dirty="0" smtClean="0">
                <a:solidFill>
                  <a:srgbClr val="FF0000"/>
                </a:solidFill>
              </a:rPr>
              <a:t>stack</a:t>
            </a:r>
            <a:r>
              <a:rPr lang="en-US" sz="2000" dirty="0" smtClean="0"/>
              <a:t> to trace visiting order (</a:t>
            </a:r>
            <a:r>
              <a:rPr lang="en-US" sz="2000" dirty="0" smtClean="0">
                <a:solidFill>
                  <a:srgbClr val="FF0000"/>
                </a:solidFill>
              </a:rPr>
              <a:t>first visit last trace back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BFS utilizes </a:t>
            </a:r>
            <a:r>
              <a:rPr lang="en-US" sz="2000" dirty="0" smtClean="0">
                <a:solidFill>
                  <a:srgbClr val="FF0000"/>
                </a:solidFill>
              </a:rPr>
              <a:t>queue</a:t>
            </a:r>
            <a:r>
              <a:rPr lang="en-US" sz="2000" dirty="0" smtClean="0"/>
              <a:t> to trace visiting order (</a:t>
            </a:r>
            <a:r>
              <a:rPr lang="en-US" sz="2000" dirty="0" smtClean="0">
                <a:solidFill>
                  <a:srgbClr val="FF0000"/>
                </a:solidFill>
              </a:rPr>
              <a:t>visit from near to far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62100" y="3105247"/>
            <a:ext cx="6019800" cy="2844800"/>
            <a:chOff x="1295400" y="1600200"/>
            <a:chExt cx="6705600" cy="3200400"/>
          </a:xfrm>
        </p:grpSpPr>
        <p:grpSp>
          <p:nvGrpSpPr>
            <p:cNvPr id="10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45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Text Box 5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r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43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8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u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41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1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v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39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14"/>
              <p:cNvSpPr txBox="1">
                <a:spLocks noChangeArrowheads="1"/>
              </p:cNvSpPr>
              <p:nvPr/>
            </p:nvSpPr>
            <p:spPr bwMode="auto">
              <a:xfrm>
                <a:off x="1088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s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37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17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w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15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35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Text Box 20"/>
              <p:cNvSpPr txBox="1">
                <a:spLocks noChangeArrowheads="1"/>
              </p:cNvSpPr>
              <p:nvPr/>
            </p:nvSpPr>
            <p:spPr bwMode="auto">
              <a:xfrm>
                <a:off x="1098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t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20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33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x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21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31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y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672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vs. BFS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Tree Structure</a:t>
            </a:r>
          </a:p>
          <a:p>
            <a:pPr lvl="1"/>
            <a:r>
              <a:rPr lang="en-US" sz="2000" dirty="0" smtClean="0"/>
              <a:t>DFS tree: </a:t>
            </a:r>
            <a:r>
              <a:rPr lang="en-US" sz="2000" dirty="0" smtClean="0">
                <a:solidFill>
                  <a:srgbClr val="FF0000"/>
                </a:solidFill>
              </a:rPr>
              <a:t>long and stringy</a:t>
            </a:r>
          </a:p>
          <a:p>
            <a:pPr lvl="1"/>
            <a:r>
              <a:rPr lang="en-US" sz="2000" dirty="0" smtClean="0"/>
              <a:t>BFS tree: </a:t>
            </a:r>
            <a:r>
              <a:rPr lang="en-US" sz="2000" dirty="0" smtClean="0">
                <a:solidFill>
                  <a:srgbClr val="FF0000"/>
                </a:solidFill>
              </a:rPr>
              <a:t>short and bushy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19</a:t>
            </a:fld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457200" y="3539607"/>
            <a:ext cx="3869871" cy="2417711"/>
            <a:chOff x="457200" y="3539607"/>
            <a:chExt cx="3869871" cy="2417711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457200" y="3539607"/>
              <a:ext cx="3869871" cy="1852385"/>
              <a:chOff x="1295400" y="1558925"/>
              <a:chExt cx="6705600" cy="3241675"/>
            </a:xfrm>
          </p:grpSpPr>
          <p:grpSp>
            <p:nvGrpSpPr>
              <p:cNvPr id="6" name="Group 3"/>
              <p:cNvGrpSpPr>
                <a:grpSpLocks/>
              </p:cNvGrpSpPr>
              <p:nvPr/>
            </p:nvGrpSpPr>
            <p:grpSpPr bwMode="auto">
              <a:xfrm>
                <a:off x="1295400" y="1558925"/>
                <a:ext cx="685800" cy="727075"/>
                <a:chOff x="992" y="2062"/>
                <a:chExt cx="432" cy="458"/>
              </a:xfrm>
            </p:grpSpPr>
            <p:sp>
              <p:nvSpPr>
                <p:cNvPr id="37" name="Oval 4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066" y="2062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r</a:t>
                  </a:r>
                  <a:endParaRPr lang="en-US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7315200" y="1600200"/>
                <a:ext cx="685800" cy="685800"/>
                <a:chOff x="992" y="2088"/>
                <a:chExt cx="432" cy="432"/>
              </a:xfrm>
            </p:grpSpPr>
            <p:sp>
              <p:nvSpPr>
                <p:cNvPr id="35" name="Oval 7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24" y="2090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u</a:t>
                  </a:r>
                  <a:endParaRPr lang="en-US" sz="2000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1295400" y="4114800"/>
                <a:ext cx="685800" cy="685800"/>
                <a:chOff x="992" y="2088"/>
                <a:chExt cx="432" cy="432"/>
              </a:xfrm>
            </p:grpSpPr>
            <p:sp>
              <p:nvSpPr>
                <p:cNvPr id="33" name="Oval 10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038" y="210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v</a:t>
                  </a:r>
                  <a:endParaRPr lang="en-US" sz="2000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3200400" y="1558929"/>
                <a:ext cx="685800" cy="727076"/>
                <a:chOff x="992" y="2062"/>
                <a:chExt cx="432" cy="458"/>
              </a:xfrm>
            </p:grpSpPr>
            <p:sp>
              <p:nvSpPr>
                <p:cNvPr id="31" name="Oval 13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34" y="2062"/>
                  <a:ext cx="240" cy="4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b="1" dirty="0" smtClean="0">
                      <a:solidFill>
                        <a:srgbClr val="FF0000"/>
                      </a:solidFill>
                      <a:latin typeface="Arial"/>
                      <a:cs typeface="Arial"/>
                      <a:sym typeface="Symbol" charset="0"/>
                    </a:rPr>
                    <a:t>s</a:t>
                  </a:r>
                  <a:endParaRPr lang="en-US" sz="2000" b="1" dirty="0">
                    <a:solidFill>
                      <a:srgbClr val="FF0000"/>
                    </a:solidFill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10" name="Group 15"/>
              <p:cNvGrpSpPr>
                <a:grpSpLocks/>
              </p:cNvGrpSpPr>
              <p:nvPr/>
            </p:nvGrpSpPr>
            <p:grpSpPr bwMode="auto">
              <a:xfrm>
                <a:off x="3200400" y="4095750"/>
                <a:ext cx="685800" cy="704850"/>
                <a:chOff x="992" y="2076"/>
                <a:chExt cx="432" cy="444"/>
              </a:xfrm>
            </p:grpSpPr>
            <p:sp>
              <p:nvSpPr>
                <p:cNvPr id="29" name="Oval 16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11" y="2076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w</a:t>
                  </a:r>
                  <a:endParaRPr lang="en-US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11" name="Group 18"/>
              <p:cNvGrpSpPr>
                <a:grpSpLocks/>
              </p:cNvGrpSpPr>
              <p:nvPr/>
            </p:nvGrpSpPr>
            <p:grpSpPr bwMode="auto">
              <a:xfrm>
                <a:off x="5257800" y="1581150"/>
                <a:ext cx="685800" cy="704850"/>
                <a:chOff x="992" y="2076"/>
                <a:chExt cx="432" cy="444"/>
              </a:xfrm>
            </p:grpSpPr>
            <p:sp>
              <p:nvSpPr>
                <p:cNvPr id="27" name="Oval 19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066" y="2076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t</a:t>
                  </a:r>
                  <a:endParaRPr lang="en-US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12" name="Group 29"/>
              <p:cNvGrpSpPr>
                <a:grpSpLocks/>
              </p:cNvGrpSpPr>
              <p:nvPr/>
            </p:nvGrpSpPr>
            <p:grpSpPr bwMode="auto">
              <a:xfrm>
                <a:off x="5257800" y="4095750"/>
                <a:ext cx="685800" cy="704850"/>
                <a:chOff x="992" y="2076"/>
                <a:chExt cx="432" cy="444"/>
              </a:xfrm>
            </p:grpSpPr>
            <p:sp>
              <p:nvSpPr>
                <p:cNvPr id="25" name="Oval 30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037" y="2076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x</a:t>
                  </a:r>
                  <a:endParaRPr lang="en-US" sz="2000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13" name="Group 32"/>
              <p:cNvGrpSpPr>
                <a:grpSpLocks/>
              </p:cNvGrpSpPr>
              <p:nvPr/>
            </p:nvGrpSpPr>
            <p:grpSpPr bwMode="auto">
              <a:xfrm>
                <a:off x="7315200" y="4073525"/>
                <a:ext cx="685800" cy="727075"/>
                <a:chOff x="992" y="2062"/>
                <a:chExt cx="432" cy="458"/>
              </a:xfrm>
            </p:grpSpPr>
            <p:sp>
              <p:nvSpPr>
                <p:cNvPr id="23" name="Oval 33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038" y="2062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y</a:t>
                  </a:r>
                  <a:endParaRPr lang="en-US" sz="2000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sp>
            <p:nvSpPr>
              <p:cNvPr id="14" name="Line 35"/>
              <p:cNvSpPr>
                <a:spLocks noChangeShapeType="1"/>
              </p:cNvSpPr>
              <p:nvPr/>
            </p:nvSpPr>
            <p:spPr bwMode="auto">
              <a:xfrm>
                <a:off x="1600200" y="2286000"/>
                <a:ext cx="0" cy="1828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36"/>
              <p:cNvSpPr>
                <a:spLocks noChangeShapeType="1"/>
              </p:cNvSpPr>
              <p:nvPr/>
            </p:nvSpPr>
            <p:spPr bwMode="auto">
              <a:xfrm>
                <a:off x="1981200" y="1981200"/>
                <a:ext cx="12192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37"/>
              <p:cNvSpPr>
                <a:spLocks noChangeShapeType="1"/>
              </p:cNvSpPr>
              <p:nvPr/>
            </p:nvSpPr>
            <p:spPr bwMode="auto">
              <a:xfrm>
                <a:off x="3581400" y="2286000"/>
                <a:ext cx="0" cy="1828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38"/>
              <p:cNvSpPr>
                <a:spLocks noChangeShapeType="1"/>
              </p:cNvSpPr>
              <p:nvPr/>
            </p:nvSpPr>
            <p:spPr bwMode="auto">
              <a:xfrm flipV="1">
                <a:off x="3733800" y="2209800"/>
                <a:ext cx="1600200" cy="1981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9"/>
              <p:cNvSpPr>
                <a:spLocks noChangeShapeType="1"/>
              </p:cNvSpPr>
              <p:nvPr/>
            </p:nvSpPr>
            <p:spPr bwMode="auto">
              <a:xfrm>
                <a:off x="3886200" y="4495800"/>
                <a:ext cx="1371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40"/>
              <p:cNvSpPr>
                <a:spLocks noChangeShapeType="1"/>
              </p:cNvSpPr>
              <p:nvPr/>
            </p:nvSpPr>
            <p:spPr bwMode="auto">
              <a:xfrm flipV="1">
                <a:off x="5562600" y="2286000"/>
                <a:ext cx="0" cy="1828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41"/>
              <p:cNvSpPr>
                <a:spLocks noChangeShapeType="1"/>
              </p:cNvSpPr>
              <p:nvPr/>
            </p:nvSpPr>
            <p:spPr bwMode="auto">
              <a:xfrm>
                <a:off x="5943600" y="1981200"/>
                <a:ext cx="13716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42"/>
              <p:cNvSpPr>
                <a:spLocks noChangeShapeType="1"/>
              </p:cNvSpPr>
              <p:nvPr/>
            </p:nvSpPr>
            <p:spPr bwMode="auto">
              <a:xfrm>
                <a:off x="5943600" y="4495800"/>
                <a:ext cx="13716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43"/>
              <p:cNvSpPr>
                <a:spLocks noChangeShapeType="1"/>
              </p:cNvSpPr>
              <p:nvPr/>
            </p:nvSpPr>
            <p:spPr bwMode="auto">
              <a:xfrm>
                <a:off x="7620000" y="2286000"/>
                <a:ext cx="0" cy="1828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1743858" y="5557208"/>
              <a:ext cx="128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charset="0"/>
                  <a:ea typeface="Arial" charset="0"/>
                  <a:cs typeface="Arial" charset="0"/>
                </a:rPr>
                <a:t>DFS Tree</a:t>
              </a:r>
              <a:endParaRPr 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04880" y="3554121"/>
            <a:ext cx="3869871" cy="2403197"/>
            <a:chOff x="4904880" y="3554121"/>
            <a:chExt cx="3869871" cy="2403197"/>
          </a:xfrm>
        </p:grpSpPr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4904880" y="3554121"/>
              <a:ext cx="3869871" cy="1852385"/>
              <a:chOff x="1295400" y="1558925"/>
              <a:chExt cx="6705600" cy="3241675"/>
            </a:xfrm>
          </p:grpSpPr>
          <p:grpSp>
            <p:nvGrpSpPr>
              <p:cNvPr id="41" name="Group 3"/>
              <p:cNvGrpSpPr>
                <a:grpSpLocks/>
              </p:cNvGrpSpPr>
              <p:nvPr/>
            </p:nvGrpSpPr>
            <p:grpSpPr bwMode="auto">
              <a:xfrm>
                <a:off x="1295400" y="1558925"/>
                <a:ext cx="685800" cy="727075"/>
                <a:chOff x="992" y="2062"/>
                <a:chExt cx="432" cy="458"/>
              </a:xfrm>
            </p:grpSpPr>
            <p:sp>
              <p:nvSpPr>
                <p:cNvPr id="72" name="Oval 4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066" y="2062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r</a:t>
                  </a:r>
                  <a:endParaRPr lang="en-US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42" name="Group 41"/>
              <p:cNvGrpSpPr>
                <a:grpSpLocks/>
              </p:cNvGrpSpPr>
              <p:nvPr/>
            </p:nvGrpSpPr>
            <p:grpSpPr bwMode="auto">
              <a:xfrm>
                <a:off x="7315200" y="1600200"/>
                <a:ext cx="685800" cy="685800"/>
                <a:chOff x="992" y="2088"/>
                <a:chExt cx="432" cy="432"/>
              </a:xfrm>
            </p:grpSpPr>
            <p:sp>
              <p:nvSpPr>
                <p:cNvPr id="70" name="Oval 7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24" y="2090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u</a:t>
                  </a:r>
                  <a:endParaRPr lang="en-US" sz="2000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43" name="Group 9"/>
              <p:cNvGrpSpPr>
                <a:grpSpLocks/>
              </p:cNvGrpSpPr>
              <p:nvPr/>
            </p:nvGrpSpPr>
            <p:grpSpPr bwMode="auto">
              <a:xfrm>
                <a:off x="1295400" y="4114800"/>
                <a:ext cx="685800" cy="685800"/>
                <a:chOff x="992" y="2088"/>
                <a:chExt cx="432" cy="432"/>
              </a:xfrm>
            </p:grpSpPr>
            <p:sp>
              <p:nvSpPr>
                <p:cNvPr id="68" name="Oval 10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038" y="210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v</a:t>
                  </a:r>
                  <a:endParaRPr lang="en-US" sz="2000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44" name="Group 43"/>
              <p:cNvGrpSpPr>
                <a:grpSpLocks/>
              </p:cNvGrpSpPr>
              <p:nvPr/>
            </p:nvGrpSpPr>
            <p:grpSpPr bwMode="auto">
              <a:xfrm>
                <a:off x="3200400" y="1558929"/>
                <a:ext cx="685800" cy="727076"/>
                <a:chOff x="992" y="2062"/>
                <a:chExt cx="432" cy="458"/>
              </a:xfrm>
            </p:grpSpPr>
            <p:sp>
              <p:nvSpPr>
                <p:cNvPr id="66" name="Oval 13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34" y="2062"/>
                  <a:ext cx="240" cy="4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b="1" dirty="0" smtClean="0">
                      <a:solidFill>
                        <a:srgbClr val="FF0000"/>
                      </a:solidFill>
                      <a:latin typeface="Arial"/>
                      <a:cs typeface="Arial"/>
                      <a:sym typeface="Symbol" charset="0"/>
                    </a:rPr>
                    <a:t>s</a:t>
                  </a:r>
                  <a:endParaRPr lang="en-US" sz="2000" b="1" dirty="0">
                    <a:solidFill>
                      <a:srgbClr val="FF0000"/>
                    </a:solidFill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45" name="Group 15"/>
              <p:cNvGrpSpPr>
                <a:grpSpLocks/>
              </p:cNvGrpSpPr>
              <p:nvPr/>
            </p:nvGrpSpPr>
            <p:grpSpPr bwMode="auto">
              <a:xfrm>
                <a:off x="3200400" y="4073525"/>
                <a:ext cx="685800" cy="727075"/>
                <a:chOff x="992" y="2062"/>
                <a:chExt cx="432" cy="458"/>
              </a:xfrm>
            </p:grpSpPr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24" y="2062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w</a:t>
                  </a:r>
                  <a:endParaRPr lang="en-US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46" name="Group 18"/>
              <p:cNvGrpSpPr>
                <a:grpSpLocks/>
              </p:cNvGrpSpPr>
              <p:nvPr/>
            </p:nvGrpSpPr>
            <p:grpSpPr bwMode="auto">
              <a:xfrm>
                <a:off x="5257800" y="1581150"/>
                <a:ext cx="685800" cy="704850"/>
                <a:chOff x="992" y="2076"/>
                <a:chExt cx="432" cy="444"/>
              </a:xfrm>
            </p:grpSpPr>
            <p:sp>
              <p:nvSpPr>
                <p:cNvPr id="62" name="Oval 19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066" y="2076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t</a:t>
                  </a:r>
                  <a:endParaRPr lang="en-US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47" name="Group 29"/>
              <p:cNvGrpSpPr>
                <a:grpSpLocks/>
              </p:cNvGrpSpPr>
              <p:nvPr/>
            </p:nvGrpSpPr>
            <p:grpSpPr bwMode="auto">
              <a:xfrm>
                <a:off x="5257800" y="4051300"/>
                <a:ext cx="685800" cy="749300"/>
                <a:chOff x="992" y="2048"/>
                <a:chExt cx="432" cy="472"/>
              </a:xfrm>
            </p:grpSpPr>
            <p:sp>
              <p:nvSpPr>
                <p:cNvPr id="60" name="Oval 30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050" y="2048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x</a:t>
                  </a:r>
                  <a:endParaRPr lang="en-US" sz="2000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grpSp>
            <p:nvGrpSpPr>
              <p:cNvPr id="48" name="Group 32"/>
              <p:cNvGrpSpPr>
                <a:grpSpLocks/>
              </p:cNvGrpSpPr>
              <p:nvPr/>
            </p:nvGrpSpPr>
            <p:grpSpPr bwMode="auto">
              <a:xfrm>
                <a:off x="7315200" y="4029075"/>
                <a:ext cx="685800" cy="771525"/>
                <a:chOff x="992" y="2034"/>
                <a:chExt cx="432" cy="486"/>
              </a:xfrm>
            </p:grpSpPr>
            <p:sp>
              <p:nvSpPr>
                <p:cNvPr id="58" name="Oval 33"/>
                <p:cNvSpPr>
                  <a:spLocks noChangeArrowheads="1"/>
                </p:cNvSpPr>
                <p:nvPr/>
              </p:nvSpPr>
              <p:spPr bwMode="auto">
                <a:xfrm>
                  <a:off x="992" y="2088"/>
                  <a:ext cx="432" cy="43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038" y="203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000" dirty="0" smtClean="0">
                      <a:latin typeface="Arial"/>
                      <a:cs typeface="Arial"/>
                      <a:sym typeface="Symbol" charset="0"/>
                    </a:rPr>
                    <a:t>y</a:t>
                  </a:r>
                  <a:endParaRPr lang="en-US" sz="2000" dirty="0">
                    <a:latin typeface="Arial"/>
                    <a:cs typeface="Arial"/>
                    <a:sym typeface="Symbol" charset="0"/>
                  </a:endParaRPr>
                </a:p>
              </p:txBody>
            </p:sp>
          </p:grpSp>
          <p:sp>
            <p:nvSpPr>
              <p:cNvPr id="49" name="Line 35"/>
              <p:cNvSpPr>
                <a:spLocks noChangeShapeType="1"/>
              </p:cNvSpPr>
              <p:nvPr/>
            </p:nvSpPr>
            <p:spPr bwMode="auto">
              <a:xfrm>
                <a:off x="1600200" y="2286000"/>
                <a:ext cx="0" cy="1828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36"/>
              <p:cNvSpPr>
                <a:spLocks noChangeShapeType="1"/>
              </p:cNvSpPr>
              <p:nvPr/>
            </p:nvSpPr>
            <p:spPr bwMode="auto">
              <a:xfrm>
                <a:off x="1981200" y="1981200"/>
                <a:ext cx="12192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37"/>
              <p:cNvSpPr>
                <a:spLocks noChangeShapeType="1"/>
              </p:cNvSpPr>
              <p:nvPr/>
            </p:nvSpPr>
            <p:spPr bwMode="auto">
              <a:xfrm>
                <a:off x="3581400" y="2286000"/>
                <a:ext cx="0" cy="1828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38"/>
              <p:cNvSpPr>
                <a:spLocks noChangeShapeType="1"/>
              </p:cNvSpPr>
              <p:nvPr/>
            </p:nvSpPr>
            <p:spPr bwMode="auto">
              <a:xfrm flipV="1">
                <a:off x="3733800" y="2209800"/>
                <a:ext cx="1600200" cy="1981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39"/>
              <p:cNvSpPr>
                <a:spLocks noChangeShapeType="1"/>
              </p:cNvSpPr>
              <p:nvPr/>
            </p:nvSpPr>
            <p:spPr bwMode="auto">
              <a:xfrm>
                <a:off x="3886200" y="4495800"/>
                <a:ext cx="13716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40"/>
              <p:cNvSpPr>
                <a:spLocks noChangeShapeType="1"/>
              </p:cNvSpPr>
              <p:nvPr/>
            </p:nvSpPr>
            <p:spPr bwMode="auto">
              <a:xfrm flipV="1">
                <a:off x="5562600" y="2286000"/>
                <a:ext cx="0" cy="1828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41"/>
              <p:cNvSpPr>
                <a:spLocks noChangeShapeType="1"/>
              </p:cNvSpPr>
              <p:nvPr/>
            </p:nvSpPr>
            <p:spPr bwMode="auto">
              <a:xfrm>
                <a:off x="5943600" y="1981200"/>
                <a:ext cx="13716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42"/>
              <p:cNvSpPr>
                <a:spLocks noChangeShapeType="1"/>
              </p:cNvSpPr>
              <p:nvPr/>
            </p:nvSpPr>
            <p:spPr bwMode="auto">
              <a:xfrm>
                <a:off x="5943600" y="4495800"/>
                <a:ext cx="13716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43"/>
              <p:cNvSpPr>
                <a:spLocks noChangeShapeType="1"/>
              </p:cNvSpPr>
              <p:nvPr/>
            </p:nvSpPr>
            <p:spPr bwMode="auto">
              <a:xfrm>
                <a:off x="7620000" y="2286000"/>
                <a:ext cx="0" cy="1828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6220409" y="5557208"/>
              <a:ext cx="12686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charset="0"/>
                  <a:ea typeface="Arial" charset="0"/>
                  <a:cs typeface="Arial" charset="0"/>
                </a:rPr>
                <a:t>B</a:t>
              </a:r>
              <a:r>
                <a:rPr lang="en-US" sz="2000" dirty="0" smtClean="0">
                  <a:latin typeface="Arial" charset="0"/>
                  <a:ea typeface="Arial" charset="0"/>
                  <a:cs typeface="Arial" charset="0"/>
                </a:rPr>
                <a:t>FS Tree</a:t>
              </a:r>
              <a:endParaRPr 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5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9671" y="3507905"/>
            <a:ext cx="2550538" cy="4601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Adjacency</a:t>
            </a:r>
            <a:r>
              <a:rPr lang="en-US" sz="2400" dirty="0"/>
              <a:t> </a:t>
            </a:r>
            <a:r>
              <a:rPr lang="en-US" sz="2400" dirty="0" smtClean="0"/>
              <a:t>List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01757" y="3507905"/>
            <a:ext cx="2742285" cy="457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Adjacency</a:t>
            </a:r>
            <a:r>
              <a:rPr lang="en-US" sz="2400" dirty="0"/>
              <a:t> </a:t>
            </a:r>
            <a:r>
              <a:rPr lang="en-US" sz="2400" dirty="0" smtClean="0"/>
              <a:t>Matrix</a:t>
            </a:r>
            <a:endParaRPr lang="en-US" sz="24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609600" y="1552688"/>
            <a:ext cx="7696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Arial"/>
                <a:cs typeface="Arial"/>
              </a:rPr>
              <a:t>Representations of Undirected Graph: </a:t>
            </a:r>
            <a:endParaRPr lang="en-US" sz="2400" dirty="0">
              <a:latin typeface="Arial"/>
              <a:cs typeface="Arial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smtClean="0">
                <a:latin typeface="Arial"/>
                <a:cs typeface="Arial"/>
              </a:rPr>
              <a:t>Adjacency List; </a:t>
            </a:r>
            <a:endParaRPr lang="en-US" sz="2000" dirty="0">
              <a:latin typeface="Arial"/>
              <a:cs typeface="Arial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smtClean="0">
                <a:latin typeface="Arial"/>
                <a:cs typeface="Arial"/>
              </a:rPr>
              <a:t>Adjacency Matrix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Representation of Graph</a:t>
            </a:r>
            <a:endParaRPr lang="en-US" dirty="0"/>
          </a:p>
        </p:txBody>
      </p:sp>
      <p:pic>
        <p:nvPicPr>
          <p:cNvPr id="5" name="Picture 4" descr="UndirectedGraph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5" y="1552688"/>
            <a:ext cx="2376825" cy="1688084"/>
          </a:xfrm>
          <a:prstGeom prst="rect">
            <a:avLst/>
          </a:prstGeom>
        </p:spPr>
      </p:pic>
      <p:pic>
        <p:nvPicPr>
          <p:cNvPr id="6" name="Picture 5" descr="UndirectedGraph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4" y="4271437"/>
            <a:ext cx="4229100" cy="1955800"/>
          </a:xfrm>
          <a:prstGeom prst="rect">
            <a:avLst/>
          </a:prstGeom>
        </p:spPr>
      </p:pic>
      <p:pic>
        <p:nvPicPr>
          <p:cNvPr id="7" name="Picture 6" descr="UndirectedGraph0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57" y="4035577"/>
            <a:ext cx="2355245" cy="242492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89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Perform DFS and BFS on the following graph.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730500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3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9671" y="3507905"/>
            <a:ext cx="2550538" cy="4601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Adjacency</a:t>
            </a:r>
            <a:r>
              <a:rPr lang="en-US" sz="2400" dirty="0"/>
              <a:t> </a:t>
            </a:r>
            <a:r>
              <a:rPr lang="en-US" sz="2400" dirty="0" smtClean="0"/>
              <a:t>List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01757" y="3507905"/>
            <a:ext cx="2742285" cy="457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Adjacency</a:t>
            </a:r>
            <a:r>
              <a:rPr lang="en-US" sz="2400" dirty="0"/>
              <a:t> </a:t>
            </a:r>
            <a:r>
              <a:rPr lang="en-US" sz="2400" dirty="0" smtClean="0"/>
              <a:t>Matrix</a:t>
            </a:r>
            <a:endParaRPr lang="en-US" sz="24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609600" y="1552688"/>
            <a:ext cx="7696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Arial"/>
                <a:cs typeface="Arial"/>
              </a:rPr>
              <a:t>Representations of </a:t>
            </a:r>
            <a:r>
              <a:rPr lang="en-US" sz="2400" dirty="0">
                <a:latin typeface="Arial"/>
                <a:cs typeface="Arial"/>
              </a:rPr>
              <a:t>D</a:t>
            </a:r>
            <a:r>
              <a:rPr lang="en-US" sz="2400" dirty="0" smtClean="0">
                <a:latin typeface="Arial"/>
                <a:cs typeface="Arial"/>
              </a:rPr>
              <a:t>irected Graph: </a:t>
            </a:r>
            <a:endParaRPr lang="en-US" sz="2400" dirty="0">
              <a:latin typeface="Arial"/>
              <a:cs typeface="Arial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smtClean="0">
                <a:latin typeface="Arial"/>
                <a:cs typeface="Arial"/>
              </a:rPr>
              <a:t>Adjacency List; </a:t>
            </a:r>
            <a:endParaRPr lang="en-US" sz="2000" dirty="0">
              <a:latin typeface="Arial"/>
              <a:cs typeface="Arial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smtClean="0">
                <a:latin typeface="Arial"/>
                <a:cs typeface="Arial"/>
              </a:rPr>
              <a:t>Adjacency Matrix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Representation of Graph (cont.)</a:t>
            </a:r>
            <a:endParaRPr lang="en-US" dirty="0"/>
          </a:p>
        </p:txBody>
      </p:sp>
      <p:pic>
        <p:nvPicPr>
          <p:cNvPr id="3" name="Picture 2" descr="DirectedGraph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384" y="1552688"/>
            <a:ext cx="3088812" cy="1689608"/>
          </a:xfrm>
          <a:prstGeom prst="rect">
            <a:avLst/>
          </a:prstGeom>
        </p:spPr>
      </p:pic>
      <p:pic>
        <p:nvPicPr>
          <p:cNvPr id="4" name="Picture 3" descr="DirectedGraph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71" y="3965105"/>
            <a:ext cx="2540000" cy="2324100"/>
          </a:xfrm>
          <a:prstGeom prst="rect">
            <a:avLst/>
          </a:prstGeom>
        </p:spPr>
      </p:pic>
      <p:pic>
        <p:nvPicPr>
          <p:cNvPr id="8" name="Picture 7" descr="DirectedGraph0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57" y="3881645"/>
            <a:ext cx="2501900" cy="25527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5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600200"/>
            <a:ext cx="8373741" cy="5003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600" dirty="0"/>
              <a:t>BFS discovers all vertices at distance k before any vertices at distance k+1.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Initialization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assigns </a:t>
            </a:r>
            <a:r>
              <a:rPr lang="en-US" sz="2200" dirty="0">
                <a:sym typeface="Symbol" charset="0"/>
              </a:rPr>
              <a:t> to all </a:t>
            </a:r>
            <a:r>
              <a:rPr lang="en-US" sz="2200" dirty="0" smtClean="0">
                <a:sym typeface="Symbol" charset="0"/>
              </a:rPr>
              <a:t>vertices: </a:t>
            </a:r>
            <a:r>
              <a:rPr lang="en-US" sz="2200" dirty="0" smtClean="0">
                <a:sym typeface="Symbol" charset="0"/>
              </a:rPr>
              <a:t>d(</a:t>
            </a:r>
            <a:r>
              <a:rPr lang="en-US" sz="2200" dirty="0" smtClean="0">
                <a:sym typeface="Symbol" charset="0"/>
              </a:rPr>
              <a:t>v)=  </a:t>
            </a:r>
            <a:endParaRPr lang="en-US" sz="2200" dirty="0">
              <a:sym typeface="Symbol" charset="0"/>
            </a:endParaRPr>
          </a:p>
          <a:p>
            <a:pPr lvl="1">
              <a:lnSpc>
                <a:spcPct val="110000"/>
              </a:lnSpc>
            </a:pPr>
            <a:r>
              <a:rPr lang="en-US" sz="2200" dirty="0">
                <a:sym typeface="Symbol" charset="0"/>
              </a:rPr>
              <a:t>color all white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sym typeface="Symbol" charset="0"/>
              </a:rPr>
              <a:t>Color s gray, </a:t>
            </a:r>
            <a:r>
              <a:rPr lang="en-US" sz="2600" dirty="0" smtClean="0">
                <a:sym typeface="Symbol" charset="0"/>
              </a:rPr>
              <a:t>d(</a:t>
            </a:r>
            <a:r>
              <a:rPr lang="en-US" sz="2600" dirty="0">
                <a:sym typeface="Symbol" charset="0"/>
              </a:rPr>
              <a:t>s)=0, </a:t>
            </a:r>
            <a:r>
              <a:rPr lang="en-US" sz="2600" dirty="0" err="1">
                <a:sym typeface="Symbol" charset="0"/>
              </a:rPr>
              <a:t>enqueue</a:t>
            </a:r>
            <a:r>
              <a:rPr lang="en-US" sz="2600" dirty="0">
                <a:sym typeface="Symbol" charset="0"/>
              </a:rPr>
              <a:t> s in </a:t>
            </a:r>
            <a:r>
              <a:rPr lang="en-US" sz="2600" dirty="0" smtClean="0">
                <a:sym typeface="Symbol" charset="0"/>
              </a:rPr>
              <a:t>Q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0"/>
              </a:rPr>
              <a:t>F</a:t>
            </a:r>
            <a:r>
              <a:rPr lang="en-US" sz="2400" dirty="0" smtClean="0">
                <a:sym typeface="Symbol" charset="0"/>
              </a:rPr>
              <a:t>or </a:t>
            </a:r>
            <a:r>
              <a:rPr lang="en-US" sz="2400" dirty="0">
                <a:sym typeface="Symbol" charset="0"/>
              </a:rPr>
              <a:t>the head u of Q </a:t>
            </a:r>
          </a:p>
          <a:p>
            <a:pPr lvl="1"/>
            <a:r>
              <a:rPr lang="en-US" sz="2200" dirty="0" err="1" smtClean="0">
                <a:sym typeface="Symbol" charset="0"/>
              </a:rPr>
              <a:t>dequeue</a:t>
            </a:r>
            <a:r>
              <a:rPr lang="en-US" sz="2200" dirty="0">
                <a:sym typeface="Symbol" charset="0"/>
              </a:rPr>
              <a:t> </a:t>
            </a:r>
            <a:r>
              <a:rPr lang="en-US" sz="2200" dirty="0" smtClean="0">
                <a:sym typeface="Symbol" charset="0"/>
              </a:rPr>
              <a:t>Q to get u</a:t>
            </a:r>
          </a:p>
          <a:p>
            <a:pPr lvl="1"/>
            <a:r>
              <a:rPr lang="en-US" sz="2200" dirty="0" smtClean="0">
                <a:sym typeface="Symbol" charset="0"/>
              </a:rPr>
              <a:t>for </a:t>
            </a:r>
            <a:r>
              <a:rPr lang="en-US" sz="2200" dirty="0">
                <a:sym typeface="Symbol" charset="0"/>
              </a:rPr>
              <a:t>each v adjacent to u, </a:t>
            </a:r>
            <a:r>
              <a:rPr lang="en-US" sz="2200" dirty="0" smtClean="0">
                <a:sym typeface="Symbol" charset="0"/>
              </a:rPr>
              <a:t>		</a:t>
            </a:r>
            <a:r>
              <a:rPr lang="en-US" sz="2200" dirty="0" smtClean="0">
                <a:solidFill>
                  <a:srgbClr val="FF0000"/>
                </a:solidFill>
                <a:sym typeface="Symbol" charset="0"/>
              </a:rPr>
              <a:t>//visit each neighbor first </a:t>
            </a:r>
            <a:endParaRPr lang="en-US" sz="2200" dirty="0">
              <a:solidFill>
                <a:srgbClr val="FF0000"/>
              </a:solidFill>
              <a:sym typeface="Symbol" charset="0"/>
            </a:endParaRPr>
          </a:p>
          <a:p>
            <a:pPr lvl="2"/>
            <a:r>
              <a:rPr lang="en-US" sz="1900" dirty="0">
                <a:sym typeface="Symbol" charset="0"/>
              </a:rPr>
              <a:t>c</a:t>
            </a:r>
            <a:r>
              <a:rPr lang="en-US" sz="1900" dirty="0" smtClean="0">
                <a:sym typeface="Symbol" charset="0"/>
              </a:rPr>
              <a:t>olor </a:t>
            </a:r>
            <a:r>
              <a:rPr lang="en-US" sz="1900" dirty="0" smtClean="0">
                <a:sym typeface="Symbol" charset="0"/>
              </a:rPr>
              <a:t>v gray</a:t>
            </a:r>
          </a:p>
          <a:p>
            <a:pPr lvl="2"/>
            <a:r>
              <a:rPr lang="en-US" sz="1900" dirty="0" smtClean="0">
                <a:sym typeface="Symbol" charset="0"/>
              </a:rPr>
              <a:t>d</a:t>
            </a:r>
            <a:r>
              <a:rPr lang="en-US" sz="1900" dirty="0">
                <a:sym typeface="Symbol" charset="0"/>
              </a:rPr>
              <a:t>[v]=d[u]+</a:t>
            </a:r>
            <a:r>
              <a:rPr lang="en-US" sz="1900" dirty="0" smtClean="0">
                <a:sym typeface="Symbol" charset="0"/>
              </a:rPr>
              <a:t>1			</a:t>
            </a:r>
            <a:r>
              <a:rPr lang="en-US" sz="1900" dirty="0" smtClean="0">
                <a:solidFill>
                  <a:srgbClr val="FF0000"/>
                </a:solidFill>
                <a:sym typeface="Symbol" charset="0"/>
              </a:rPr>
              <a:t>//compute </a:t>
            </a:r>
            <a:r>
              <a:rPr lang="en-US" sz="1900" dirty="0" smtClean="0">
                <a:solidFill>
                  <a:srgbClr val="FF0000"/>
                </a:solidFill>
                <a:sym typeface="Symbol" charset="0"/>
              </a:rPr>
              <a:t>the </a:t>
            </a:r>
            <a:r>
              <a:rPr lang="en-US" sz="1900" dirty="0" smtClean="0">
                <a:solidFill>
                  <a:srgbClr val="FF0000"/>
                </a:solidFill>
                <a:sym typeface="Symbol" charset="0"/>
              </a:rPr>
              <a:t>distance to the starting point</a:t>
            </a:r>
            <a:endParaRPr lang="en-US" sz="1900" dirty="0">
              <a:solidFill>
                <a:srgbClr val="FF0000"/>
              </a:solidFill>
              <a:sym typeface="Symbol" charset="0"/>
            </a:endParaRPr>
          </a:p>
          <a:p>
            <a:pPr lvl="2"/>
            <a:r>
              <a:rPr lang="en-US" sz="1900" dirty="0" err="1">
                <a:sym typeface="Symbol" charset="0"/>
              </a:rPr>
              <a:t>enqueue</a:t>
            </a:r>
            <a:r>
              <a:rPr lang="en-US" sz="1900" dirty="0">
                <a:sym typeface="Symbol" charset="0"/>
              </a:rPr>
              <a:t> v in </a:t>
            </a:r>
            <a:r>
              <a:rPr lang="en-US" sz="1900" dirty="0" smtClean="0">
                <a:sym typeface="Symbol" charset="0"/>
              </a:rPr>
              <a:t>Q</a:t>
            </a:r>
            <a:endParaRPr lang="en-US" sz="1900" dirty="0">
              <a:sym typeface="Symbol" charset="0"/>
            </a:endParaRPr>
          </a:p>
          <a:p>
            <a:pPr lvl="1"/>
            <a:r>
              <a:rPr lang="en-US" sz="2200" dirty="0" smtClean="0">
                <a:sym typeface="Symbol" charset="0"/>
              </a:rPr>
              <a:t>color </a:t>
            </a:r>
            <a:r>
              <a:rPr lang="en-US" sz="2200" dirty="0">
                <a:sym typeface="Symbol" charset="0"/>
              </a:rPr>
              <a:t>u black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9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BFS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690896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127" y="5682948"/>
            <a:ext cx="98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Queue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628563" y="1745343"/>
            <a:ext cx="6019800" cy="3657600"/>
            <a:chOff x="1295400" y="1143000"/>
            <a:chExt cx="6705600" cy="4114800"/>
          </a:xfrm>
        </p:grpSpPr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1470108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393219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5410200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7462962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u</a:t>
              </a:r>
            </a:p>
          </p:txBody>
        </p:sp>
        <p:grpSp>
          <p:nvGrpSpPr>
            <p:cNvPr id="49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84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5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51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80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52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78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1088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76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4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74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437146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461273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3393219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w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489908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y</a:t>
              </a:r>
            </a:p>
          </p:txBody>
        </p: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72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60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BFS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44980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s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127" y="5682948"/>
            <a:ext cx="98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Queue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628563" y="1745343"/>
            <a:ext cx="6019800" cy="3657600"/>
            <a:chOff x="1295400" y="1143000"/>
            <a:chExt cx="6705600" cy="4114800"/>
          </a:xfrm>
        </p:grpSpPr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1470108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393219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5410200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7462962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u</a:t>
              </a:r>
            </a:p>
          </p:txBody>
        </p:sp>
        <p:grpSp>
          <p:nvGrpSpPr>
            <p:cNvPr id="49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84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5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51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80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52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78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1088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0</a:t>
                </a:r>
                <a:endParaRPr lang="en-US" sz="20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76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4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74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437146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461273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3393219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w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489908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y</a:t>
              </a:r>
            </a:p>
          </p:txBody>
        </p: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72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60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9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BFS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95136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w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127" y="5682948"/>
            <a:ext cx="98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Queue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628563" y="1745343"/>
            <a:ext cx="6019800" cy="3657600"/>
            <a:chOff x="1295400" y="1143000"/>
            <a:chExt cx="6705600" cy="4114800"/>
          </a:xfrm>
        </p:grpSpPr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1470108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393219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5410200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7462962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u</a:t>
              </a:r>
            </a:p>
          </p:txBody>
        </p:sp>
        <p:grpSp>
          <p:nvGrpSpPr>
            <p:cNvPr id="49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84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5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51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80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52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78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1088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/>
                    <a:cs typeface="Arial"/>
                    <a:sym typeface="Symbol" charset="0"/>
                  </a:rPr>
                  <a:t>0</a:t>
                </a:r>
                <a:endParaRPr lang="en-US" sz="2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76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4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74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437146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461273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3393219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w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489908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y</a:t>
              </a:r>
            </a:p>
          </p:txBody>
        </p: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72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60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Line 51"/>
          <p:cNvSpPr>
            <a:spLocks noChangeShapeType="1"/>
          </p:cNvSpPr>
          <p:nvPr/>
        </p:nvSpPr>
        <p:spPr bwMode="auto">
          <a:xfrm flipH="1">
            <a:off x="2796578" y="2365828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1"/>
          <p:cNvSpPr>
            <a:spLocks noChangeShapeType="1"/>
          </p:cNvSpPr>
          <p:nvPr/>
        </p:nvSpPr>
        <p:spPr bwMode="auto">
          <a:xfrm>
            <a:off x="3514668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10535" y="1485780"/>
            <a:ext cx="1137762" cy="369332"/>
            <a:chOff x="310535" y="1485780"/>
            <a:chExt cx="1137762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7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BFS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550483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w v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127" y="5682948"/>
            <a:ext cx="98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Queue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628563" y="1745343"/>
            <a:ext cx="6019800" cy="3657600"/>
            <a:chOff x="1295400" y="1143000"/>
            <a:chExt cx="6705600" cy="4114800"/>
          </a:xfrm>
        </p:grpSpPr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1470108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393219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5410200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7462962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u</a:t>
              </a:r>
            </a:p>
          </p:txBody>
        </p:sp>
        <p:grpSp>
          <p:nvGrpSpPr>
            <p:cNvPr id="49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84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5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51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80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2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78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1088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/>
                    <a:cs typeface="Arial"/>
                    <a:sym typeface="Symbol" charset="0"/>
                  </a:rPr>
                  <a:t>0</a:t>
                </a:r>
                <a:endParaRPr lang="en-US" sz="2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76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4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74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437146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461273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3393219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w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489908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y</a:t>
              </a:r>
            </a:p>
          </p:txBody>
        </p: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72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60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Line 51"/>
          <p:cNvSpPr>
            <a:spLocks noChangeShapeType="1"/>
          </p:cNvSpPr>
          <p:nvPr/>
        </p:nvSpPr>
        <p:spPr bwMode="auto">
          <a:xfrm flipH="1">
            <a:off x="2796578" y="2365828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1"/>
          <p:cNvSpPr>
            <a:spLocks noChangeShapeType="1"/>
          </p:cNvSpPr>
          <p:nvPr/>
        </p:nvSpPr>
        <p:spPr bwMode="auto">
          <a:xfrm>
            <a:off x="3514668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10535" y="1485780"/>
            <a:ext cx="1137762" cy="369332"/>
            <a:chOff x="310535" y="1485780"/>
            <a:chExt cx="1137762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Line 51"/>
          <p:cNvSpPr>
            <a:spLocks noChangeShapeType="1"/>
          </p:cNvSpPr>
          <p:nvPr/>
        </p:nvSpPr>
        <p:spPr bwMode="auto">
          <a:xfrm>
            <a:off x="1763809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4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BFS 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143615"/>
              </p:ext>
            </p:extLst>
          </p:nvPr>
        </p:nvGraphicFramePr>
        <p:xfrm>
          <a:off x="457200" y="6089952"/>
          <a:ext cx="260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v t 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127" y="5682948"/>
            <a:ext cx="982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Queue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628563" y="1745343"/>
            <a:ext cx="6019800" cy="3657600"/>
            <a:chOff x="1295400" y="1143000"/>
            <a:chExt cx="6705600" cy="4114800"/>
          </a:xfrm>
        </p:grpSpPr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1470108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393219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5410200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7462962" y="11430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u</a:t>
              </a:r>
            </a:p>
          </p:txBody>
        </p:sp>
        <p:grpSp>
          <p:nvGrpSpPr>
            <p:cNvPr id="49" name="Group 3"/>
            <p:cNvGrpSpPr>
              <a:grpSpLocks/>
            </p:cNvGrpSpPr>
            <p:nvPr/>
          </p:nvGrpSpPr>
          <p:grpSpPr bwMode="auto">
            <a:xfrm>
              <a:off x="1295400" y="1600200"/>
              <a:ext cx="685800" cy="685800"/>
              <a:chOff x="992" y="2088"/>
              <a:chExt cx="432" cy="432"/>
            </a:xfrm>
          </p:grpSpPr>
          <p:sp>
            <p:nvSpPr>
              <p:cNvPr id="84" name="Oval 4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5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7315200" y="1600200"/>
              <a:ext cx="685800" cy="685800"/>
              <a:chOff x="992" y="2088"/>
              <a:chExt cx="432" cy="432"/>
            </a:xfrm>
          </p:grpSpPr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grpSp>
          <p:nvGrpSpPr>
            <p:cNvPr id="51" name="Group 9"/>
            <p:cNvGrpSpPr>
              <a:grpSpLocks/>
            </p:cNvGrpSpPr>
            <p:nvPr/>
          </p:nvGrpSpPr>
          <p:grpSpPr bwMode="auto">
            <a:xfrm>
              <a:off x="1295400" y="4114800"/>
              <a:ext cx="685800" cy="685800"/>
              <a:chOff x="992" y="2088"/>
              <a:chExt cx="432" cy="432"/>
            </a:xfrm>
          </p:grpSpPr>
          <p:sp>
            <p:nvSpPr>
              <p:cNvPr id="80" name="Oval 1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1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2" name="Group 12"/>
            <p:cNvGrpSpPr>
              <a:grpSpLocks/>
            </p:cNvGrpSpPr>
            <p:nvPr/>
          </p:nvGrpSpPr>
          <p:grpSpPr bwMode="auto">
            <a:xfrm>
              <a:off x="3200400" y="1600200"/>
              <a:ext cx="685800" cy="685800"/>
              <a:chOff x="992" y="2088"/>
              <a:chExt cx="432" cy="432"/>
            </a:xfrm>
          </p:grpSpPr>
          <p:sp>
            <p:nvSpPr>
              <p:cNvPr id="78" name="Oval 1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1088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latin typeface="Arial"/>
                    <a:cs typeface="Arial"/>
                    <a:sym typeface="Symbol" charset="0"/>
                  </a:rPr>
                  <a:t>0</a:t>
                </a:r>
                <a:endParaRPr lang="en-US" sz="20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3200400" y="4114800"/>
              <a:ext cx="685800" cy="685800"/>
              <a:chOff x="992" y="2088"/>
              <a:chExt cx="432" cy="432"/>
            </a:xfrm>
          </p:grpSpPr>
          <p:sp>
            <p:nvSpPr>
              <p:cNvPr id="76" name="Oval 16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FFFF"/>
                    </a:solidFill>
                    <a:latin typeface="Arial"/>
                    <a:cs typeface="Arial"/>
                    <a:sym typeface="Symbol" charset="0"/>
                  </a:rPr>
                  <a:t>1</a:t>
                </a:r>
                <a:endParaRPr lang="en-US" dirty="0">
                  <a:solidFill>
                    <a:srgbClr val="FFFFFF"/>
                  </a:solidFill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54" name="Group 18"/>
            <p:cNvGrpSpPr>
              <a:grpSpLocks/>
            </p:cNvGrpSpPr>
            <p:nvPr/>
          </p:nvGrpSpPr>
          <p:grpSpPr bwMode="auto">
            <a:xfrm>
              <a:off x="5257800" y="1600200"/>
              <a:ext cx="685800" cy="685800"/>
              <a:chOff x="992" y="2088"/>
              <a:chExt cx="432" cy="432"/>
            </a:xfrm>
          </p:grpSpPr>
          <p:sp>
            <p:nvSpPr>
              <p:cNvPr id="74" name="Oval 19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2</a:t>
                </a:r>
                <a:endParaRPr lang="en-US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437146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x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461273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v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3393219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w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489908" y="48006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/>
                  <a:cs typeface="Arial"/>
                </a:rPr>
                <a:t>y</a:t>
              </a:r>
            </a:p>
          </p:txBody>
        </p: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5257800" y="4114800"/>
              <a:ext cx="685800" cy="685800"/>
              <a:chOff x="992" y="2088"/>
              <a:chExt cx="432" cy="432"/>
            </a:xfrm>
          </p:grpSpPr>
          <p:sp>
            <p:nvSpPr>
              <p:cNvPr id="72" name="Oval 30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 smtClean="0">
                    <a:latin typeface="Arial"/>
                    <a:cs typeface="Arial"/>
                    <a:sym typeface="Symbol" charset="0"/>
                  </a:rPr>
                  <a:t>2</a:t>
                </a:r>
                <a:endParaRPr lang="en-US" sz="2000" dirty="0">
                  <a:latin typeface="Arial"/>
                  <a:cs typeface="Arial"/>
                  <a:sym typeface="Symbol" charset="0"/>
                </a:endParaRPr>
              </a:p>
            </p:txBody>
          </p:sp>
        </p:grpSp>
        <p:grpSp>
          <p:nvGrpSpPr>
            <p:cNvPr id="60" name="Group 32"/>
            <p:cNvGrpSpPr>
              <a:grpSpLocks/>
            </p:cNvGrpSpPr>
            <p:nvPr/>
          </p:nvGrpSpPr>
          <p:grpSpPr bwMode="auto">
            <a:xfrm>
              <a:off x="7315200" y="4114800"/>
              <a:ext cx="685800" cy="685800"/>
              <a:chOff x="992" y="2088"/>
              <a:chExt cx="432" cy="432"/>
            </a:xfrm>
          </p:grpSpPr>
          <p:sp>
            <p:nvSpPr>
              <p:cNvPr id="70" name="Oval 33"/>
              <p:cNvSpPr>
                <a:spLocks noChangeArrowheads="1"/>
              </p:cNvSpPr>
              <p:nvPr/>
            </p:nvSpPr>
            <p:spPr bwMode="auto">
              <a:xfrm>
                <a:off x="992" y="2088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4"/>
              <p:cNvSpPr txBox="1">
                <a:spLocks noChangeArrowheads="1"/>
              </p:cNvSpPr>
              <p:nvPr/>
            </p:nvSpPr>
            <p:spPr bwMode="auto">
              <a:xfrm>
                <a:off x="1080" y="21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Arial"/>
                    <a:cs typeface="Arial"/>
                    <a:sym typeface="Symbol" charset="0"/>
                  </a:rPr>
                  <a:t></a:t>
                </a:r>
              </a:p>
            </p:txBody>
          </p:sp>
        </p:grp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16002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1981200" y="1981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35814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3733800" y="2209800"/>
              <a:ext cx="16002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38862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5943600" y="1981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5943600" y="4495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Line 51"/>
          <p:cNvSpPr>
            <a:spLocks noChangeShapeType="1"/>
          </p:cNvSpPr>
          <p:nvPr/>
        </p:nvSpPr>
        <p:spPr bwMode="auto">
          <a:xfrm flipH="1">
            <a:off x="2796578" y="2365828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1"/>
          <p:cNvSpPr>
            <a:spLocks noChangeShapeType="1"/>
          </p:cNvSpPr>
          <p:nvPr/>
        </p:nvSpPr>
        <p:spPr bwMode="auto">
          <a:xfrm>
            <a:off x="3514668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10535" y="1485780"/>
            <a:ext cx="1137762" cy="369332"/>
            <a:chOff x="310535" y="1485780"/>
            <a:chExt cx="1137762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780485" y="1485780"/>
              <a:ext cx="66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Arial" charset="0"/>
                  <a:ea typeface="Arial" charset="0"/>
                  <a:cs typeface="Arial" charset="0"/>
                </a:rPr>
                <a:t>Visit</a:t>
              </a:r>
              <a:endParaRPr lang="en-US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Line 40"/>
            <p:cNvSpPr>
              <a:spLocks noChangeShapeType="1"/>
            </p:cNvSpPr>
            <p:nvPr/>
          </p:nvSpPr>
          <p:spPr bwMode="auto">
            <a:xfrm flipH="1" flipV="1">
              <a:off x="310535" y="1695895"/>
              <a:ext cx="45720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Line 51"/>
          <p:cNvSpPr>
            <a:spLocks noChangeShapeType="1"/>
          </p:cNvSpPr>
          <p:nvPr/>
        </p:nvSpPr>
        <p:spPr bwMode="auto">
          <a:xfrm>
            <a:off x="1736090" y="3522132"/>
            <a:ext cx="3322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51"/>
          <p:cNvSpPr>
            <a:spLocks noChangeShapeType="1"/>
          </p:cNvSpPr>
          <p:nvPr/>
        </p:nvSpPr>
        <p:spPr bwMode="auto">
          <a:xfrm>
            <a:off x="4380687" y="3519711"/>
            <a:ext cx="215503" cy="21771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51"/>
          <p:cNvSpPr>
            <a:spLocks noChangeShapeType="1"/>
          </p:cNvSpPr>
          <p:nvPr/>
        </p:nvSpPr>
        <p:spPr bwMode="auto">
          <a:xfrm flipH="1">
            <a:off x="4596190" y="4614979"/>
            <a:ext cx="0" cy="27432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634</Words>
  <Application>Microsoft Macintosh PowerPoint</Application>
  <PresentationFormat>On-screen Show (4:3)</PresentationFormat>
  <Paragraphs>330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Graph Algorithm_2</vt:lpstr>
      <vt:lpstr>Representation of Graph</vt:lpstr>
      <vt:lpstr>Representation of Graph (cont.)</vt:lpstr>
      <vt:lpstr>Breadth-First Search</vt:lpstr>
      <vt:lpstr>Example: BFS</vt:lpstr>
      <vt:lpstr>Example: BFS (cont.)</vt:lpstr>
      <vt:lpstr>Example: BFS (cont.)</vt:lpstr>
      <vt:lpstr>Example: BFS (cont.)</vt:lpstr>
      <vt:lpstr>Example: BFS (cont.)</vt:lpstr>
      <vt:lpstr>Example: BFS (cont.)</vt:lpstr>
      <vt:lpstr>Example: BFS (cont.)</vt:lpstr>
      <vt:lpstr>Example: BFS (cont.)</vt:lpstr>
      <vt:lpstr>Example: BFS (cont.)</vt:lpstr>
      <vt:lpstr>Example: BFS (cont.)</vt:lpstr>
      <vt:lpstr>Running Time of BFS</vt:lpstr>
      <vt:lpstr>Properties of BFS</vt:lpstr>
      <vt:lpstr>DFS vs. BFS</vt:lpstr>
      <vt:lpstr>DFS vs. BFS (cont.)</vt:lpstr>
      <vt:lpstr>DFS vs. BFS (cont.)</vt:lpstr>
      <vt:lpstr>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41</cp:revision>
  <dcterms:created xsi:type="dcterms:W3CDTF">2016-08-15T16:38:04Z</dcterms:created>
  <dcterms:modified xsi:type="dcterms:W3CDTF">2017-10-17T18:18:50Z</dcterms:modified>
</cp:coreProperties>
</file>