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06" r:id="rId3"/>
    <p:sldId id="331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8" autoAdjust="0"/>
    <p:restoredTop sz="94631"/>
  </p:normalViewPr>
  <p:slideViewPr>
    <p:cSldViewPr snapToGrid="0" snapToObjects="1">
      <p:cViewPr varScale="1">
        <p:scale>
          <a:sx n="99" d="100"/>
          <a:sy n="99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7311A-CAA2-B244-B262-1E2DC1F3A10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44F-0ADA-C84E-A41B-107CFF65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787BCBE-B49C-FF4B-A9D3-5F417F9A1200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Minimum Spanning Tree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5737" y="4547435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57" y="4898975"/>
              <a:ext cx="2564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e(f, g)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4" name="Picture 3" descr="PrimAlg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5416"/>
            <a:ext cx="4660900" cy="2032000"/>
          </a:xfrm>
          <a:prstGeom prst="rect">
            <a:avLst/>
          </a:prstGeom>
        </p:spPr>
      </p:pic>
      <p:pic>
        <p:nvPicPr>
          <p:cNvPr id="6" name="Picture 5" descr="PrimAlg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109" y="4025414"/>
            <a:ext cx="4673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5737" y="4547435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57" y="4898975"/>
              <a:ext cx="2635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e(g, h)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6" name="Picture 5" descr="PrimAlg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4792"/>
            <a:ext cx="4673600" cy="2019300"/>
          </a:xfrm>
          <a:prstGeom prst="rect">
            <a:avLst/>
          </a:prstGeom>
        </p:spPr>
      </p:pic>
      <p:pic>
        <p:nvPicPr>
          <p:cNvPr id="3" name="Picture 2" descr="PrimAlg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73" y="4019068"/>
            <a:ext cx="46736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1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5737" y="4547435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57" y="4898975"/>
              <a:ext cx="262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e(c, d)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3" name="Picture 2" descr="PrimAlg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7068"/>
            <a:ext cx="4673600" cy="2032000"/>
          </a:xfrm>
          <a:prstGeom prst="rect">
            <a:avLst/>
          </a:prstGeom>
        </p:spPr>
      </p:pic>
      <p:pic>
        <p:nvPicPr>
          <p:cNvPr id="4" name="Picture 3" descr="PrimAlg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67" y="4046730"/>
            <a:ext cx="4711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5737" y="4547435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57" y="4898975"/>
              <a:ext cx="262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e(d, e)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4" name="Picture 3" descr="PrimAlg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9044"/>
            <a:ext cx="4711700" cy="2044700"/>
          </a:xfrm>
          <a:prstGeom prst="rect">
            <a:avLst/>
          </a:prstGeom>
        </p:spPr>
      </p:pic>
      <p:pic>
        <p:nvPicPr>
          <p:cNvPr id="6" name="Picture 5" descr="PrimAlg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52" y="4058756"/>
            <a:ext cx="46355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5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419" y="1436700"/>
            <a:ext cx="8686801" cy="514062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E = {e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</a:t>
            </a:r>
            <a:r>
              <a:rPr lang="is-IS" sz="2400" dirty="0" smtClean="0"/>
              <a:t>…, e</a:t>
            </a:r>
            <a:r>
              <a:rPr lang="is-IS" sz="2400" baseline="-25000" dirty="0" smtClean="0"/>
              <a:t>m</a:t>
            </a:r>
            <a:r>
              <a:rPr lang="is-IS" sz="2400" dirty="0" smtClean="0"/>
              <a:t>}: set of edges in graph G</a:t>
            </a:r>
          </a:p>
          <a:p>
            <a:pPr>
              <a:lnSpc>
                <a:spcPct val="110000"/>
              </a:lnSpc>
            </a:pPr>
            <a:r>
              <a:rPr lang="is-IS" sz="2400" dirty="0" smtClean="0"/>
              <a:t>E</a:t>
            </a:r>
            <a:r>
              <a:rPr lang="is-IS" sz="2400" baseline="-25000" dirty="0" smtClean="0"/>
              <a:t>T</a:t>
            </a:r>
            <a:r>
              <a:rPr lang="is-IS" sz="2400" dirty="0" smtClean="0"/>
              <a:t>: set of edges in MST</a:t>
            </a:r>
          </a:p>
          <a:p>
            <a:pPr>
              <a:lnSpc>
                <a:spcPct val="110000"/>
              </a:lnSpc>
            </a:pPr>
            <a:r>
              <a:rPr lang="is-IS" sz="2400" dirty="0" smtClean="0"/>
              <a:t>V</a:t>
            </a:r>
            <a:r>
              <a:rPr lang="is-IS" sz="2400" baseline="-25000" dirty="0" smtClean="0"/>
              <a:t>T</a:t>
            </a:r>
            <a:r>
              <a:rPr lang="is-IS" sz="2400" dirty="0" smtClean="0"/>
              <a:t>: set of vertices in MST</a:t>
            </a:r>
          </a:p>
          <a:p>
            <a:pPr>
              <a:lnSpc>
                <a:spcPct val="110000"/>
              </a:lnSpc>
            </a:pPr>
            <a:r>
              <a:rPr lang="is-IS" sz="2400" dirty="0" smtClean="0"/>
              <a:t>Process: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s-IS" sz="2400" dirty="0"/>
              <a:t>	</a:t>
            </a:r>
            <a:r>
              <a:rPr lang="is-IS" sz="2400" dirty="0" smtClean="0"/>
              <a:t>Initially, let </a:t>
            </a:r>
            <a:r>
              <a:rPr lang="is-IS" sz="2400" dirty="0"/>
              <a:t>V</a:t>
            </a:r>
            <a:r>
              <a:rPr lang="is-IS" sz="2400" baseline="-25000" dirty="0"/>
              <a:t>T</a:t>
            </a:r>
            <a:r>
              <a:rPr lang="is-IS" sz="2400" dirty="0"/>
              <a:t> =  {v</a:t>
            </a:r>
            <a:r>
              <a:rPr lang="is-IS" sz="2400" baseline="-25000" dirty="0"/>
              <a:t>1</a:t>
            </a:r>
            <a:r>
              <a:rPr lang="is-IS" sz="2400" dirty="0"/>
              <a:t>, v</a:t>
            </a:r>
            <a:r>
              <a:rPr lang="is-IS" sz="2400" baseline="-25000" dirty="0"/>
              <a:t>2</a:t>
            </a:r>
            <a:r>
              <a:rPr lang="is-IS" sz="2400" dirty="0"/>
              <a:t>, ..., v</a:t>
            </a:r>
            <a:r>
              <a:rPr lang="is-IS" sz="2400" baseline="-25000" dirty="0"/>
              <a:t>n</a:t>
            </a:r>
            <a:r>
              <a:rPr lang="is-IS" sz="2400" dirty="0" smtClean="0"/>
              <a:t>} and E</a:t>
            </a:r>
            <a:r>
              <a:rPr lang="is-IS" sz="2400" baseline="-25000" dirty="0" smtClean="0"/>
              <a:t>T</a:t>
            </a:r>
            <a:r>
              <a:rPr lang="is-IS" sz="2400" dirty="0" smtClean="0"/>
              <a:t> = </a:t>
            </a:r>
            <a:r>
              <a:rPr lang="en-US" sz="2400" dirty="0" err="1" smtClean="0"/>
              <a:t>Φ</a:t>
            </a:r>
            <a:endParaRPr lang="en-US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Sort edges in E such that e</a:t>
            </a:r>
            <a:r>
              <a:rPr lang="en-US" sz="2400" baseline="-25000" dirty="0" smtClean="0"/>
              <a:t>1</a:t>
            </a:r>
            <a:r>
              <a:rPr lang="en-US" sz="2400" dirty="0"/>
              <a:t> </a:t>
            </a:r>
            <a:r>
              <a:rPr lang="en-US" sz="2400" dirty="0" smtClean="0"/>
              <a:t>≤ 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≤ </a:t>
            </a:r>
            <a:r>
              <a:rPr lang="en-US" sz="2400" dirty="0" smtClean="0"/>
              <a:t>e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</a:t>
            </a:r>
            <a:r>
              <a:rPr lang="is-IS" sz="2400" dirty="0" smtClean="0"/>
              <a:t>… </a:t>
            </a:r>
            <a:r>
              <a:rPr lang="en-US" sz="2400" dirty="0" smtClean="0"/>
              <a:t>≤</a:t>
            </a:r>
            <a:r>
              <a:rPr lang="is-IS" sz="2400" dirty="0" smtClean="0"/>
              <a:t> </a:t>
            </a:r>
            <a:r>
              <a:rPr lang="is-IS" sz="2400" dirty="0" smtClean="0"/>
              <a:t>e</a:t>
            </a:r>
            <a:r>
              <a:rPr lang="is-IS" sz="2400" baseline="-25000" dirty="0" smtClean="0"/>
              <a:t>m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s-IS" sz="2400" dirty="0"/>
              <a:t>	F</a:t>
            </a:r>
            <a:r>
              <a:rPr lang="is-IS" sz="2400" dirty="0" smtClean="0"/>
              <a:t>or i = 1 to </a:t>
            </a:r>
            <a:r>
              <a:rPr lang="is-IS" sz="2400" dirty="0" smtClean="0"/>
              <a:t>m    // IEI</a:t>
            </a:r>
            <a:endParaRPr lang="is-IS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is-IS" sz="2400" dirty="0"/>
              <a:t>	</a:t>
            </a:r>
            <a:r>
              <a:rPr lang="is-IS" sz="2400" dirty="0" smtClean="0"/>
              <a:t>	if E</a:t>
            </a:r>
            <a:r>
              <a:rPr lang="is-IS" sz="2400" baseline="-25000" dirty="0" smtClean="0"/>
              <a:t>T</a:t>
            </a:r>
            <a:r>
              <a:rPr lang="is-IS" sz="2400" dirty="0" smtClean="0"/>
              <a:t> U {e</a:t>
            </a:r>
            <a:r>
              <a:rPr lang="is-IS" sz="2400" baseline="-25000" dirty="0" smtClean="0"/>
              <a:t>i</a:t>
            </a:r>
            <a:r>
              <a:rPr lang="is-IS" sz="2400" dirty="0" smtClean="0"/>
              <a:t>} </a:t>
            </a:r>
            <a:r>
              <a:rPr lang="is-IS" sz="2400" b="1" dirty="0" smtClean="0">
                <a:solidFill>
                  <a:srgbClr val="0000FF"/>
                </a:solidFill>
              </a:rPr>
              <a:t>does not creat a cycle</a:t>
            </a:r>
            <a:r>
              <a:rPr lang="is-IS" sz="2400" dirty="0" smtClean="0"/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s-IS" sz="2400" b="1" dirty="0">
                <a:solidFill>
                  <a:srgbClr val="FF0000"/>
                </a:solidFill>
              </a:rPr>
              <a:t>	</a:t>
            </a:r>
            <a:r>
              <a:rPr lang="is-IS" sz="2400" b="1" dirty="0" smtClean="0">
                <a:solidFill>
                  <a:srgbClr val="FF0000"/>
                </a:solidFill>
              </a:rPr>
              <a:t>	</a:t>
            </a:r>
            <a:r>
              <a:rPr lang="is-IS" sz="2000" b="1" dirty="0" smtClean="0">
                <a:solidFill>
                  <a:srgbClr val="FF0000"/>
                </a:solidFill>
              </a:rPr>
              <a:t>//greedily choose an edge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s-IS" sz="2400" dirty="0"/>
              <a:t>	</a:t>
            </a:r>
            <a:r>
              <a:rPr lang="is-IS" sz="2400" dirty="0" smtClean="0"/>
              <a:t>		E</a:t>
            </a:r>
            <a:r>
              <a:rPr lang="is-IS" sz="2400" baseline="-25000" dirty="0" smtClean="0"/>
              <a:t>T</a:t>
            </a:r>
            <a:r>
              <a:rPr lang="is-IS" sz="2400" dirty="0" smtClean="0"/>
              <a:t> = </a:t>
            </a:r>
            <a:r>
              <a:rPr lang="is-IS" sz="2400" dirty="0"/>
              <a:t>E</a:t>
            </a:r>
            <a:r>
              <a:rPr lang="is-IS" sz="2400" baseline="-25000" dirty="0"/>
              <a:t>T</a:t>
            </a:r>
            <a:r>
              <a:rPr lang="is-IS" sz="2400" dirty="0"/>
              <a:t> U {e</a:t>
            </a:r>
            <a:r>
              <a:rPr lang="is-IS" sz="2400" baseline="-25000" dirty="0"/>
              <a:t>i</a:t>
            </a:r>
            <a:r>
              <a:rPr lang="is-IS" sz="2400" dirty="0"/>
              <a:t>} </a:t>
            </a:r>
            <a:endParaRPr lang="is-IS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is-IS" sz="2400" dirty="0"/>
              <a:t>	</a:t>
            </a:r>
            <a:r>
              <a:rPr lang="is-IS" sz="2400" dirty="0" smtClean="0"/>
              <a:t>Endfor</a:t>
            </a:r>
            <a:endParaRPr lang="is-IS" sz="2400" dirty="0" smtClean="0"/>
          </a:p>
        </p:txBody>
      </p:sp>
    </p:spTree>
    <p:extLst>
      <p:ext uri="{BB962C8B-B14F-4D97-AF65-F5344CB8AC3E}">
        <p14:creationId xmlns:p14="http://schemas.microsoft.com/office/powerpoint/2010/main" val="365670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06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Edge e(h, g) has smallest weight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25737" y="4792106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9757" y="4898975"/>
              <a:ext cx="2536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e(c,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0" name="Picture 9" descr="Kruskal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1159"/>
            <a:ext cx="4699000" cy="2235200"/>
          </a:xfrm>
          <a:prstGeom prst="rect">
            <a:avLst/>
          </a:prstGeom>
        </p:spPr>
      </p:pic>
      <p:pic>
        <p:nvPicPr>
          <p:cNvPr id="11" name="Picture 10" descr="Kruskal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864" y="4280761"/>
            <a:ext cx="4762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2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5737" y="4500831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9757" y="4898975"/>
              <a:ext cx="2564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e(g, f)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1" name="Picture 10" descr="Kruskal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7378"/>
            <a:ext cx="4762500" cy="2044700"/>
          </a:xfrm>
          <a:prstGeom prst="rect">
            <a:avLst/>
          </a:prstGeom>
        </p:spPr>
      </p:pic>
      <p:pic>
        <p:nvPicPr>
          <p:cNvPr id="8" name="Picture 7" descr="Kruskal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4" y="3974744"/>
            <a:ext cx="47371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3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5737" y="4559086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9757" y="4898975"/>
              <a:ext cx="262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e(a, b)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8" name="Picture 7" descr="Kruskal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5935"/>
            <a:ext cx="4737100" cy="2260600"/>
          </a:xfrm>
          <a:prstGeom prst="rect">
            <a:avLst/>
          </a:prstGeom>
        </p:spPr>
      </p:pic>
      <p:pic>
        <p:nvPicPr>
          <p:cNvPr id="3" name="Picture 2" descr="Kruskal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439" y="4069082"/>
            <a:ext cx="48641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7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5737" y="4419271"/>
            <a:ext cx="3011418" cy="1132844"/>
            <a:chOff x="725737" y="4898975"/>
            <a:chExt cx="3011418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76918"/>
              <a:ext cx="2887993" cy="31947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9757" y="4898975"/>
              <a:ext cx="2977398" cy="435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Adding edge e(g,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) will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create a cycle 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7" name="Picture 6" descr="Kruskal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5857"/>
            <a:ext cx="4660900" cy="2057400"/>
          </a:xfrm>
          <a:prstGeom prst="rect">
            <a:avLst/>
          </a:prstGeom>
        </p:spPr>
      </p:pic>
      <p:pic>
        <p:nvPicPr>
          <p:cNvPr id="9" name="Picture 8" descr="Kruskal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991" y="4057428"/>
            <a:ext cx="4660900" cy="2044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4407" y="5197063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60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5737" y="4594039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9757" y="4898975"/>
              <a:ext cx="262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e(c, d)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7" name="Picture 6" descr="Kruskal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0622"/>
            <a:ext cx="4660900" cy="2057400"/>
          </a:xfrm>
          <a:prstGeom prst="rect">
            <a:avLst/>
          </a:prstGeom>
        </p:spPr>
      </p:pic>
      <p:pic>
        <p:nvPicPr>
          <p:cNvPr id="3" name="Picture 2" descr="Kruskal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25" y="3879577"/>
            <a:ext cx="4762500" cy="2260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7119" y="309990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1190" y="5209827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450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MST (G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tree: acyclic </a:t>
            </a:r>
            <a:r>
              <a:rPr lang="en-US" dirty="0" err="1"/>
              <a:t>subgraph</a:t>
            </a:r>
            <a:r>
              <a:rPr lang="en-US" dirty="0"/>
              <a:t> of G</a:t>
            </a:r>
          </a:p>
          <a:p>
            <a:pPr lvl="1"/>
            <a:r>
              <a:rPr lang="en-US" dirty="0"/>
              <a:t>spanning: spans (connects) all the vertices of G</a:t>
            </a:r>
          </a:p>
          <a:p>
            <a:pPr lvl="1"/>
            <a:r>
              <a:rPr lang="en-US" dirty="0"/>
              <a:t>has the minimum total weight = sum of edge </a:t>
            </a:r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is not unique</a:t>
            </a:r>
            <a:endParaRPr lang="en-US" dirty="0"/>
          </a:p>
        </p:txBody>
      </p:sp>
      <p:pic>
        <p:nvPicPr>
          <p:cNvPr id="4" name="Picture 3" descr="MinimumSpanTr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77" y="4064372"/>
            <a:ext cx="5509133" cy="236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0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5737" y="4430924"/>
            <a:ext cx="3011418" cy="1173150"/>
            <a:chOff x="725737" y="4898975"/>
            <a:chExt cx="3011418" cy="638172"/>
          </a:xfrm>
        </p:grpSpPr>
        <p:sp>
          <p:nvSpPr>
            <p:cNvPr id="5" name="Right Arrow 4"/>
            <p:cNvSpPr/>
            <p:nvPr/>
          </p:nvSpPr>
          <p:spPr>
            <a:xfrm>
              <a:off x="725737" y="5284051"/>
              <a:ext cx="2887993" cy="25309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9757" y="4898975"/>
              <a:ext cx="2977398" cy="385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Adding edge e(h, </a:t>
              </a:r>
              <a:r>
                <a:rPr lang="en-US" sz="2000" b="1" dirty="0" err="1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) will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create a cycle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3" name="Picture 2" descr="Kruskal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558"/>
            <a:ext cx="4762500" cy="2260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72365" y="3007808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8" name="Picture 7" descr="Kruskal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23" y="4133687"/>
            <a:ext cx="4699000" cy="2032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91022" y="5217365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2488" y="5223188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95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7200" y="1826811"/>
            <a:ext cx="4699000" cy="2032000"/>
            <a:chOff x="457200" y="2106435"/>
            <a:chExt cx="4699000" cy="2032000"/>
          </a:xfrm>
        </p:grpSpPr>
        <p:pic>
          <p:nvPicPr>
            <p:cNvPr id="8" name="Picture 7" descr="Kruskal08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106435"/>
              <a:ext cx="4699000" cy="203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22099" y="3190113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13565" y="3195936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5737" y="4512482"/>
            <a:ext cx="2887993" cy="697421"/>
            <a:chOff x="725737" y="4898975"/>
            <a:chExt cx="2887993" cy="697421"/>
          </a:xfrm>
        </p:grpSpPr>
        <p:sp>
          <p:nvSpPr>
            <p:cNvPr id="15" name="Right Arrow 1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9757" y="4898975"/>
              <a:ext cx="262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e(a, h)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9" name="Picture 8" descr="Kruskal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28" y="4000225"/>
            <a:ext cx="4762500" cy="2019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35321" y="5113444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6787" y="5119267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60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pic>
        <p:nvPicPr>
          <p:cNvPr id="9" name="Picture 8" descr="Kruskal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3233"/>
            <a:ext cx="4762500" cy="2019300"/>
          </a:xfrm>
          <a:prstGeom prst="rect">
            <a:avLst/>
          </a:prstGeom>
        </p:spPr>
      </p:pic>
      <p:pic>
        <p:nvPicPr>
          <p:cNvPr id="3" name="Picture 2" descr="Kruskal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26" y="3891225"/>
            <a:ext cx="4686300" cy="22606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25737" y="4174600"/>
            <a:ext cx="3082801" cy="1132844"/>
            <a:chOff x="725737" y="4898975"/>
            <a:chExt cx="3082801" cy="697421"/>
          </a:xfrm>
        </p:grpSpPr>
        <p:sp>
          <p:nvSpPr>
            <p:cNvPr id="18" name="Right Arrow 17"/>
            <p:cNvSpPr/>
            <p:nvPr/>
          </p:nvSpPr>
          <p:spPr>
            <a:xfrm>
              <a:off x="725737" y="5276918"/>
              <a:ext cx="2887993" cy="31947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9757" y="4898975"/>
              <a:ext cx="3048781" cy="435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Adding edge e(b, c) will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create a cycle 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56207" y="3039585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7673" y="3045408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12940" y="5195937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04406" y="520176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07754" y="4111294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02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1630625"/>
            <a:ext cx="4686300" cy="2260600"/>
            <a:chOff x="3867426" y="3891225"/>
            <a:chExt cx="4686300" cy="2260600"/>
          </a:xfrm>
        </p:grpSpPr>
        <p:pic>
          <p:nvPicPr>
            <p:cNvPr id="3" name="Picture 2" descr="Kruskal10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7426" y="3891225"/>
              <a:ext cx="4686300" cy="22606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912940" y="5195937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04406" y="5201760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07754" y="4111294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5737" y="4512482"/>
            <a:ext cx="2887993" cy="697421"/>
            <a:chOff x="725737" y="4898975"/>
            <a:chExt cx="2887993" cy="697421"/>
          </a:xfrm>
        </p:grpSpPr>
        <p:sp>
          <p:nvSpPr>
            <p:cNvPr id="15" name="Right Arrow 1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9757" y="4898975"/>
              <a:ext cx="262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e(d, e)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5" name="Picture 4" descr="Kruskal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40" y="4006578"/>
            <a:ext cx="4711700" cy="2006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52664" y="512060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4130" y="5126423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47478" y="4035957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414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1866243"/>
            <a:ext cx="4711700" cy="2006600"/>
            <a:chOff x="3901340" y="4006578"/>
            <a:chExt cx="4711700" cy="2006600"/>
          </a:xfrm>
        </p:grpSpPr>
        <p:pic>
          <p:nvPicPr>
            <p:cNvPr id="5" name="Picture 4" descr="Kruskal1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340" y="4006578"/>
              <a:ext cx="4711700" cy="20066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952664" y="5120600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44130" y="5126423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47478" y="4035957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7" name="Picture 6" descr="Kruskal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91" y="4009778"/>
            <a:ext cx="4711700" cy="20701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25737" y="4174600"/>
            <a:ext cx="3011543" cy="1132844"/>
            <a:chOff x="725737" y="4898975"/>
            <a:chExt cx="3011543" cy="697421"/>
          </a:xfrm>
        </p:grpSpPr>
        <p:sp>
          <p:nvSpPr>
            <p:cNvPr id="18" name="Right Arrow 17"/>
            <p:cNvSpPr/>
            <p:nvPr/>
          </p:nvSpPr>
          <p:spPr>
            <a:xfrm>
              <a:off x="725737" y="5276918"/>
              <a:ext cx="2887993" cy="31947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9757" y="4898975"/>
              <a:ext cx="2977523" cy="435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Adding edge e(e, f) will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create a cycle 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958473" y="5141311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9939" y="5147134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3287" y="4056668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71067" y="5147134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51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25737" y="4174600"/>
            <a:ext cx="3096828" cy="1132844"/>
            <a:chOff x="725737" y="4898975"/>
            <a:chExt cx="3096828" cy="697421"/>
          </a:xfrm>
        </p:grpSpPr>
        <p:sp>
          <p:nvSpPr>
            <p:cNvPr id="18" name="Right Arrow 17"/>
            <p:cNvSpPr/>
            <p:nvPr/>
          </p:nvSpPr>
          <p:spPr>
            <a:xfrm>
              <a:off x="725737" y="5276918"/>
              <a:ext cx="2887993" cy="31947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9757" y="4898975"/>
              <a:ext cx="3062808" cy="435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Adding edge e(b, </a:t>
              </a:r>
              <a:r>
                <a:rPr lang="en-US" sz="2000" b="1" dirty="0">
                  <a:solidFill>
                    <a:srgbClr val="FF0000"/>
                  </a:solidFill>
                  <a:latin typeface="Arial"/>
                  <a:cs typeface="Arial"/>
                </a:rPr>
                <a:t>h</a:t>
              </a:r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) will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create a cycle 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1796111"/>
            <a:ext cx="4711700" cy="2070100"/>
            <a:chOff x="3936291" y="4009778"/>
            <a:chExt cx="4711700" cy="2070100"/>
          </a:xfrm>
        </p:grpSpPr>
        <p:pic>
          <p:nvPicPr>
            <p:cNvPr id="7" name="Picture 6" descr="Kruskal12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6291" y="4009778"/>
              <a:ext cx="4711700" cy="20701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958473" y="5141311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49939" y="5147134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53287" y="4056668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1067" y="5147134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4" name="Picture 3" descr="Kruskal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21" y="3991280"/>
            <a:ext cx="4737100" cy="2108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033779" y="5156347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25245" y="516217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8593" y="4071704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46373" y="516217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23960" y="4568016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892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25737" y="4174600"/>
            <a:ext cx="3025569" cy="1132844"/>
            <a:chOff x="725737" y="4898975"/>
            <a:chExt cx="3025569" cy="697421"/>
          </a:xfrm>
        </p:grpSpPr>
        <p:sp>
          <p:nvSpPr>
            <p:cNvPr id="18" name="Right Arrow 17"/>
            <p:cNvSpPr/>
            <p:nvPr/>
          </p:nvSpPr>
          <p:spPr>
            <a:xfrm>
              <a:off x="725737" y="5276918"/>
              <a:ext cx="2887993" cy="31947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9757" y="4898975"/>
              <a:ext cx="2991549" cy="435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Adding edge e(d, f) will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create a cycle 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" y="1753661"/>
            <a:ext cx="4737100" cy="2108200"/>
            <a:chOff x="3947921" y="3991280"/>
            <a:chExt cx="4737100" cy="2108200"/>
          </a:xfrm>
        </p:grpSpPr>
        <p:pic>
          <p:nvPicPr>
            <p:cNvPr id="4" name="Picture 3" descr="Kruskal13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921" y="3991280"/>
              <a:ext cx="4737100" cy="21082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033779" y="5156347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25245" y="5162170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28593" y="4071704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46373" y="5162170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3960" y="4568016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×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6" name="Picture 5" descr="Kruskal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14" y="4039207"/>
            <a:ext cx="4673600" cy="2057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92036" y="5143423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3502" y="5149246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86850" y="405878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04630" y="5149246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2217" y="455509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96825" y="4585118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3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vs. </a:t>
            </a:r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ym typeface="Symbol" charset="0"/>
              </a:rPr>
              <a:t>Prim’s: edge selection </a:t>
            </a:r>
            <a:r>
              <a:rPr lang="en-US" sz="2400" dirty="0">
                <a:sym typeface="Symbol" charset="0"/>
              </a:rPr>
              <a:t>from connected component to new </a:t>
            </a:r>
            <a:r>
              <a:rPr lang="en-US" sz="2400" dirty="0" smtClean="0">
                <a:sym typeface="Symbol" charset="0"/>
              </a:rPr>
              <a:t>vertex set </a:t>
            </a:r>
            <a:r>
              <a:rPr lang="en-US" sz="2400" b="1" dirty="0" smtClean="0">
                <a:solidFill>
                  <a:srgbClr val="FF0000"/>
                </a:solidFill>
                <a:sym typeface="Symbol" charset="0"/>
              </a:rPr>
              <a:t>(vertices of new added edge are not in the same vertex set)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ym typeface="Symbol" charset="0"/>
              </a:rPr>
              <a:t>Kruskal’s</a:t>
            </a:r>
            <a:r>
              <a:rPr lang="en-US" sz="2400" dirty="0" smtClean="0">
                <a:sym typeface="Symbol" charset="0"/>
              </a:rPr>
              <a:t>: edge selection </a:t>
            </a:r>
            <a:r>
              <a:rPr lang="en-US" sz="2400" dirty="0">
                <a:sym typeface="Symbol" charset="0"/>
              </a:rPr>
              <a:t>between two connected </a:t>
            </a:r>
            <a:r>
              <a:rPr lang="en-US" sz="2400" dirty="0" smtClean="0">
                <a:sym typeface="Symbol" charset="0"/>
              </a:rPr>
              <a:t>components </a:t>
            </a:r>
            <a:r>
              <a:rPr lang="en-US" sz="2400" b="1" dirty="0" smtClean="0">
                <a:solidFill>
                  <a:srgbClr val="FF0000"/>
                </a:solidFill>
                <a:sym typeface="Symbol" charset="0"/>
              </a:rPr>
              <a:t>(check cycle after each selection)</a:t>
            </a:r>
            <a:endParaRPr lang="en-US" sz="2400" b="1" dirty="0">
              <a:solidFill>
                <a:srgbClr val="FF0000"/>
              </a:solidFill>
              <a:sym typeface="Symbol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sz="2000" dirty="0">
              <a:sym typeface="Symbol" charset="0"/>
            </a:endParaRPr>
          </a:p>
        </p:txBody>
      </p:sp>
      <p:pic>
        <p:nvPicPr>
          <p:cNvPr id="4" name="Picture 3" descr="MinimumSpanTr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77" y="4064372"/>
            <a:ext cx="5509133" cy="236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5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MST (G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tree: acyclic </a:t>
            </a:r>
            <a:r>
              <a:rPr lang="en-US" dirty="0" err="1"/>
              <a:t>subgraph</a:t>
            </a:r>
            <a:r>
              <a:rPr lang="en-US" dirty="0"/>
              <a:t> of G</a:t>
            </a:r>
          </a:p>
          <a:p>
            <a:pPr lvl="1"/>
            <a:r>
              <a:rPr lang="en-US" dirty="0"/>
              <a:t>spanning: spans (connects) all the vertices of G</a:t>
            </a:r>
          </a:p>
          <a:p>
            <a:pPr lvl="1"/>
            <a:r>
              <a:rPr lang="en-US" dirty="0"/>
              <a:t>has the minimum total weight = sum of edge </a:t>
            </a:r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is not unique</a:t>
            </a:r>
            <a:endParaRPr lang="en-US" dirty="0"/>
          </a:p>
        </p:txBody>
      </p:sp>
      <p:pic>
        <p:nvPicPr>
          <p:cNvPr id="4" name="Picture 3" descr="MinimumSpanTr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77" y="4064372"/>
            <a:ext cx="5509133" cy="236952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307119" y="5429311"/>
            <a:ext cx="512694" cy="512638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38737" y="4177400"/>
            <a:ext cx="389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7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sym typeface="Symbol" charset="0"/>
              </a:rPr>
              <a:t>Key Idea:</a:t>
            </a:r>
            <a:endParaRPr lang="en-US" sz="2400" dirty="0">
              <a:sym typeface="Symbol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dirty="0" smtClean="0">
                <a:sym typeface="Symbol" charset="0"/>
              </a:rPr>
              <a:t>At each round, select an edge in a greedy manner and </a:t>
            </a:r>
            <a:r>
              <a:rPr lang="en-US" sz="2000" dirty="0" smtClean="0">
                <a:sym typeface="Symbol" charset="0"/>
              </a:rPr>
              <a:t>terminate</a:t>
            </a:r>
            <a:r>
              <a:rPr lang="en-US" sz="2000" dirty="0" smtClean="0">
                <a:sym typeface="Symbol" charset="0"/>
              </a:rPr>
              <a:t> </a:t>
            </a:r>
            <a:r>
              <a:rPr lang="en-US" sz="2000" dirty="0" smtClean="0">
                <a:sym typeface="Symbol" charset="0"/>
              </a:rPr>
              <a:t>when all vertices are spanned.</a:t>
            </a:r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>
                <a:sym typeface="Symbol" charset="0"/>
              </a:rPr>
              <a:t>Greedy Algorithms</a:t>
            </a:r>
            <a:r>
              <a:rPr lang="en-US" dirty="0" smtClean="0">
                <a:sym typeface="Symbol" charset="0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Symbol" charset="0"/>
              </a:rPr>
              <a:t>Prim’s MST Algorithm</a:t>
            </a:r>
          </a:p>
          <a:p>
            <a:pPr lvl="1">
              <a:lnSpc>
                <a:spcPct val="110000"/>
              </a:lnSpc>
            </a:pPr>
            <a:r>
              <a:rPr lang="en-US" sz="2000" dirty="0" err="1">
                <a:sym typeface="Symbol" charset="0"/>
              </a:rPr>
              <a:t>Kruskal’s</a:t>
            </a:r>
            <a:r>
              <a:rPr lang="en-US" sz="2000" dirty="0">
                <a:sym typeface="Symbol" charset="0"/>
              </a:rPr>
              <a:t> MST Algorithm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000" dirty="0">
              <a:sym typeface="Symbol" charset="0"/>
            </a:endParaRPr>
          </a:p>
        </p:txBody>
      </p:sp>
      <p:pic>
        <p:nvPicPr>
          <p:cNvPr id="6" name="Picture 5" descr="MinimumSpanTr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77" y="4064372"/>
            <a:ext cx="5509133" cy="236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2356"/>
            <a:ext cx="8229600" cy="52718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V: set of vertices in graph G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V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: set of vertices in MST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Process: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Initially, let V</a:t>
            </a:r>
            <a:r>
              <a:rPr lang="en-US" baseline="-25000" dirty="0" smtClean="0"/>
              <a:t>T</a:t>
            </a:r>
            <a:r>
              <a:rPr lang="en-US" dirty="0" smtClean="0"/>
              <a:t> = </a:t>
            </a:r>
            <a:r>
              <a:rPr lang="en-US" dirty="0" err="1" smtClean="0"/>
              <a:t>Φ</a:t>
            </a:r>
            <a:endParaRPr lang="en-US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Select an arbitrary vertex, e.g. s, to start a tree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While </a:t>
            </a:r>
            <a:r>
              <a:rPr lang="en-US" dirty="0"/>
              <a:t>V</a:t>
            </a:r>
            <a:r>
              <a:rPr lang="en-US" baseline="-25000" dirty="0"/>
              <a:t>T</a:t>
            </a:r>
            <a:r>
              <a:rPr lang="en-US" dirty="0"/>
              <a:t> </a:t>
            </a:r>
            <a:r>
              <a:rPr lang="en-US" dirty="0" smtClean="0"/>
              <a:t>≠ </a:t>
            </a:r>
            <a:r>
              <a:rPr lang="en-US" dirty="0" smtClean="0"/>
              <a:t>V   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Select </a:t>
            </a:r>
            <a:r>
              <a:rPr lang="en-US" dirty="0" smtClean="0"/>
              <a:t>an edge e(u, v) such that </a:t>
            </a:r>
            <a:r>
              <a:rPr lang="en-US" b="1" dirty="0" smtClean="0">
                <a:solidFill>
                  <a:srgbClr val="0000FF"/>
                </a:solidFill>
              </a:rPr>
              <a:t>u in V</a:t>
            </a:r>
            <a:r>
              <a:rPr lang="en-US" b="1" baseline="-25000" dirty="0" smtClean="0">
                <a:solidFill>
                  <a:srgbClr val="0000FF"/>
                </a:solidFill>
              </a:rPr>
              <a:t>T</a:t>
            </a:r>
            <a:r>
              <a:rPr lang="en-US" b="1" dirty="0" smtClean="0">
                <a:solidFill>
                  <a:srgbClr val="0000FF"/>
                </a:solidFill>
              </a:rPr>
              <a:t>, v in V-V</a:t>
            </a:r>
            <a:r>
              <a:rPr lang="en-US" b="1" baseline="-25000" dirty="0" smtClean="0">
                <a:solidFill>
                  <a:srgbClr val="0000FF"/>
                </a:solidFill>
              </a:rPr>
              <a:t>T</a:t>
            </a:r>
            <a:r>
              <a:rPr lang="en-US" dirty="0" smtClean="0"/>
              <a:t>, and w(e) is </a:t>
            </a:r>
            <a:r>
              <a:rPr lang="en-US" b="1" dirty="0" smtClean="0">
                <a:solidFill>
                  <a:srgbClr val="0000FF"/>
                </a:solidFill>
              </a:rPr>
              <a:t>minimum among all such edges</a:t>
            </a:r>
            <a:r>
              <a:rPr lang="en-US" dirty="0" smtClean="0"/>
              <a:t>  	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//choose an edge with connected vertex in a greedy manner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err="1" smtClean="0"/>
              <a:t>Endwhile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990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Starting with node a</a:t>
            </a:r>
            <a:endParaRPr lang="en-US" sz="2000" dirty="0"/>
          </a:p>
        </p:txBody>
      </p:sp>
      <p:pic>
        <p:nvPicPr>
          <p:cNvPr id="4" name="Picture 3" descr="PrimAlg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8441"/>
            <a:ext cx="4686300" cy="2159000"/>
          </a:xfrm>
          <a:prstGeom prst="rect">
            <a:avLst/>
          </a:prstGeom>
        </p:spPr>
      </p:pic>
      <p:pic>
        <p:nvPicPr>
          <p:cNvPr id="6" name="Picture 5" descr="PrimAlg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40" y="4405306"/>
            <a:ext cx="4724400" cy="20193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25737" y="4898975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57" y="4898975"/>
              <a:ext cx="262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e(a, b)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28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pic>
        <p:nvPicPr>
          <p:cNvPr id="6" name="Picture 5" descr="PrimAlg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7061"/>
            <a:ext cx="4724400" cy="20193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25737" y="4547435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57" y="4898975"/>
              <a:ext cx="262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e(b, c)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1" name="Picture 10" descr="PrimAlg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464" y="4030407"/>
            <a:ext cx="4711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6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5737" y="4547435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57" y="4898975"/>
              <a:ext cx="2536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e(c,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1" name="Picture 10" descr="PrimAlg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1742"/>
            <a:ext cx="4711700" cy="2032000"/>
          </a:xfrm>
          <a:prstGeom prst="rect">
            <a:avLst/>
          </a:prstGeom>
        </p:spPr>
      </p:pic>
      <p:pic>
        <p:nvPicPr>
          <p:cNvPr id="3" name="Picture 2" descr="PrimAlg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80" y="3980960"/>
            <a:ext cx="46736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5737" y="4547435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57" y="4898975"/>
              <a:ext cx="2536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e(c, </a:t>
              </a:r>
              <a:r>
                <a:rPr lang="en-US" sz="2000" b="1" dirty="0">
                  <a:solidFill>
                    <a:srgbClr val="FF0000"/>
                  </a:solidFill>
                  <a:latin typeface="Arial"/>
                  <a:cs typeface="Arial"/>
                </a:rPr>
                <a:t>f</a:t>
              </a:r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3" name="Picture 2" descr="PrimAlg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2760"/>
            <a:ext cx="4673600" cy="2108200"/>
          </a:xfrm>
          <a:prstGeom prst="rect">
            <a:avLst/>
          </a:prstGeom>
        </p:spPr>
      </p:pic>
      <p:pic>
        <p:nvPicPr>
          <p:cNvPr id="4" name="Picture 3" descr="PrimAlg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72" y="4047416"/>
            <a:ext cx="4660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51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625</Words>
  <Application>Microsoft Macintosh PowerPoint</Application>
  <PresentationFormat>On-screen Show (4:3)</PresentationFormat>
  <Paragraphs>143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Minimum Spanning Tree</vt:lpstr>
      <vt:lpstr>Minimum Spanning Tree</vt:lpstr>
      <vt:lpstr>Minimum Spanning Tree (cont.)</vt:lpstr>
      <vt:lpstr>Construction of MST</vt:lpstr>
      <vt:lpstr>Prim’s MST Algorithm</vt:lpstr>
      <vt:lpstr>Example</vt:lpstr>
      <vt:lpstr>Example (cont.)</vt:lpstr>
      <vt:lpstr>Example (cont.)</vt:lpstr>
      <vt:lpstr>Example (cont.)</vt:lpstr>
      <vt:lpstr>Example (cont.)</vt:lpstr>
      <vt:lpstr>Example (cont.)</vt:lpstr>
      <vt:lpstr>Example (cont.)</vt:lpstr>
      <vt:lpstr>Example (cont.)</vt:lpstr>
      <vt:lpstr>Kruskal’s MST Algorithm</vt:lpstr>
      <vt:lpstr>Example</vt:lpstr>
      <vt:lpstr>Example (cont.)</vt:lpstr>
      <vt:lpstr>Example (cont.)</vt:lpstr>
      <vt:lpstr>Example (cont.)</vt:lpstr>
      <vt:lpstr>Example (cont.)</vt:lpstr>
      <vt:lpstr>Example (cont.)</vt:lpstr>
      <vt:lpstr>Example (cont.)</vt:lpstr>
      <vt:lpstr>Example (cont.)</vt:lpstr>
      <vt:lpstr>Example (cont.)</vt:lpstr>
      <vt:lpstr>Example (cont.)</vt:lpstr>
      <vt:lpstr>Example (cont.)</vt:lpstr>
      <vt:lpstr>Example (cont.)</vt:lpstr>
      <vt:lpstr>Prim’s vs. Kruskal’s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74</cp:revision>
  <dcterms:created xsi:type="dcterms:W3CDTF">2016-08-15T16:38:04Z</dcterms:created>
  <dcterms:modified xsi:type="dcterms:W3CDTF">2017-10-19T18:39:06Z</dcterms:modified>
</cp:coreProperties>
</file>