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60" r:id="rId5"/>
    <p:sldId id="280" r:id="rId6"/>
    <p:sldId id="259" r:id="rId7"/>
    <p:sldId id="275" r:id="rId8"/>
    <p:sldId id="276" r:id="rId9"/>
    <p:sldId id="277" r:id="rId10"/>
    <p:sldId id="278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4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A63D9-4AAB-334B-9597-A9BCCC5D8035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174FD-BE01-C643-B681-F3F4D43F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666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6996C-6B3C-DB4C-998A-110EF8F7E125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191BF-B090-034E-B7DD-83DD26BF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44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C320A2-7200-1A4A-881A-DA2D29E01252}" type="slidenum">
              <a:rPr lang="en-US"/>
              <a:pPr/>
              <a:t>4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9F17F-3DBE-D949-A5D7-E9AE01D79C7A}" type="slidenum">
              <a:rPr lang="en-US"/>
              <a:pPr/>
              <a:t>5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2BC35-9C71-9040-8FAE-578E62C871F3}" type="slidenum">
              <a:rPr lang="en-US"/>
              <a:pPr/>
              <a:t>11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679C-027E-204B-A18C-1FA484391D0B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7BAF-ECCA-8640-A642-0BDAD6E652A8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9231-1834-064D-A499-A74226C7B672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2D97-EE50-5446-9309-01DCB1B981A7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2A55-D1D9-4D4A-95E3-30C469123FDD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BF47-6BD4-9C41-A3E1-77564C8757EA}" type="datetime1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3E85-68BB-284D-A388-683C32E2F53C}" type="datetime1">
              <a:rPr lang="en-US" smtClean="0"/>
              <a:t>10/24/17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FFBB-27BB-3B48-9920-F3B8B05F3FA8}" type="datetime1">
              <a:rPr lang="en-US" smtClean="0"/>
              <a:t>10/24/17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F326-FB56-6845-989B-BBB31C79260E}" type="datetime1">
              <a:rPr lang="en-US" smtClean="0"/>
              <a:t>10/24/17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BF3D-A524-3D49-9259-C4C242BC5B6A}" type="datetime1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B640-88D2-8B42-A4EE-02A134AEF869}" type="datetime1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74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D0BF1B2-27A8-7C4F-A6E6-D5B1DD58FC45}" type="datetime1">
              <a:rPr lang="en-US" smtClean="0"/>
              <a:t>10/24/17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74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285" y="64866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8448B6-F1B9-5748-85E5-359D81A00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87338" y="1305424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GSU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58" y="0"/>
            <a:ext cx="1540584" cy="13167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1.doc"/><Relationship Id="rId4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2.doc"/><Relationship Id="rId4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3.doc"/><Relationship Id="rId4" Type="http://schemas.openxmlformats.org/officeDocument/2006/relationships/image" Target="../media/image11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4.doc"/><Relationship Id="rId4" Type="http://schemas.openxmlformats.org/officeDocument/2006/relationships/image" Target="../media/image12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5.doc"/><Relationship Id="rId4" Type="http://schemas.openxmlformats.org/officeDocument/2006/relationships/image" Target="../media/image1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6.doc"/><Relationship Id="rId4" Type="http://schemas.openxmlformats.org/officeDocument/2006/relationships/image" Target="../media/image14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7.doc"/><Relationship Id="rId4" Type="http://schemas.openxmlformats.org/officeDocument/2006/relationships/image" Target="../media/image1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8.doc"/><Relationship Id="rId4" Type="http://schemas.openxmlformats.org/officeDocument/2006/relationships/image" Target="../media/image16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9.doc"/><Relationship Id="rId4" Type="http://schemas.openxmlformats.org/officeDocument/2006/relationships/image" Target="../media/image17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10.doc"/><Relationship Id="rId4" Type="http://schemas.openxmlformats.org/officeDocument/2006/relationships/image" Target="../media/image16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11.doc"/><Relationship Id="rId4" Type="http://schemas.openxmlformats.org/officeDocument/2006/relationships/image" Target="../media/image16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12.doc"/><Relationship Id="rId4" Type="http://schemas.openxmlformats.org/officeDocument/2006/relationships/image" Target="../media/image18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Single-Source Shortest Paths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Instructor: Dr. Wei (Lisa) Li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Department of Computer Science, GSU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Bellman-Ford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BellmanFord0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207" y="1754238"/>
            <a:ext cx="4776395" cy="3657600"/>
          </a:xfrm>
          <a:prstGeom prst="rect">
            <a:avLst/>
          </a:prstGeom>
        </p:spPr>
      </p:pic>
      <p:sp>
        <p:nvSpPr>
          <p:cNvPr id="8" name="Rectangle 52"/>
          <p:cNvSpPr>
            <a:spLocks noChangeArrowheads="1"/>
          </p:cNvSpPr>
          <p:nvPr/>
        </p:nvSpPr>
        <p:spPr bwMode="auto">
          <a:xfrm>
            <a:off x="110522" y="4632624"/>
            <a:ext cx="4133987" cy="1660429"/>
          </a:xfrm>
          <a:prstGeom prst="rect">
            <a:avLst/>
          </a:prstGeom>
          <a:solidFill>
            <a:srgbClr val="00009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lvl="1">
              <a:buFontTx/>
              <a:buNone/>
            </a:pPr>
            <a:r>
              <a:rPr lang="en-US" sz="2000" dirty="0">
                <a:sym typeface="Symbol" charset="0"/>
              </a:rPr>
              <a:t>for </a:t>
            </a:r>
            <a:r>
              <a:rPr lang="en-US" sz="2000" dirty="0" err="1">
                <a:sym typeface="Symbol" charset="0"/>
              </a:rPr>
              <a:t>i</a:t>
            </a:r>
            <a:r>
              <a:rPr lang="en-US" sz="2000" dirty="0">
                <a:sym typeface="Symbol" charset="0"/>
              </a:rPr>
              <a:t> =1,...,|V|-1 do</a:t>
            </a:r>
          </a:p>
          <a:p>
            <a:pPr marL="0" lvl="1">
              <a:buFontTx/>
              <a:buNone/>
            </a:pPr>
            <a:r>
              <a:rPr lang="en-US" sz="2000" dirty="0" smtClean="0">
                <a:sym typeface="Symbol" charset="0"/>
              </a:rPr>
              <a:t>	for </a:t>
            </a:r>
            <a:r>
              <a:rPr lang="en-US" sz="2000" dirty="0">
                <a:sym typeface="Symbol" charset="0"/>
              </a:rPr>
              <a:t>each edge (</a:t>
            </a:r>
            <a:r>
              <a:rPr lang="en-US" sz="2000" dirty="0" err="1">
                <a:sym typeface="Symbol" charset="0"/>
              </a:rPr>
              <a:t>u,v</a:t>
            </a:r>
            <a:r>
              <a:rPr lang="en-US" sz="2000" dirty="0">
                <a:sym typeface="Symbol" charset="0"/>
              </a:rPr>
              <a:t>)  E do</a:t>
            </a:r>
          </a:p>
          <a:p>
            <a:pPr marL="0" lvl="1">
              <a:buFontTx/>
              <a:buNone/>
            </a:pPr>
            <a:r>
              <a:rPr lang="en-US" sz="2000" dirty="0">
                <a:sym typeface="Symbol" charset="0"/>
              </a:rPr>
              <a:t>	</a:t>
            </a:r>
            <a:r>
              <a:rPr lang="en-US" sz="2000" dirty="0" smtClean="0">
                <a:sym typeface="Symbol" charset="0"/>
              </a:rPr>
              <a:t>	d</a:t>
            </a:r>
            <a:r>
              <a:rPr lang="en-US" sz="2000" dirty="0">
                <a:sym typeface="Symbol" charset="0"/>
              </a:rPr>
              <a:t>[v]  min{d[v], d[u]+w(</a:t>
            </a:r>
            <a:r>
              <a:rPr lang="en-US" sz="2000" dirty="0" err="1">
                <a:sym typeface="Symbol" charset="0"/>
              </a:rPr>
              <a:t>u,v</a:t>
            </a:r>
            <a:r>
              <a:rPr lang="en-US" sz="2000" dirty="0">
                <a:sym typeface="Symbol" charset="0"/>
              </a:rPr>
              <a:t>)}	    </a:t>
            </a:r>
          </a:p>
          <a:p>
            <a:pPr marL="0" lvl="1"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sym typeface="Symbol" charset="0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sym typeface="Symbol" charset="0"/>
              </a:rPr>
              <a:t>/</a:t>
            </a:r>
            <a:r>
              <a:rPr lang="en-US" sz="2000" b="1" dirty="0">
                <a:solidFill>
                  <a:srgbClr val="FF0000"/>
                </a:solidFill>
                <a:sym typeface="Symbol" charset="0"/>
              </a:rPr>
              <a:t>/update local shortest paths </a:t>
            </a:r>
            <a:endParaRPr lang="en-US" sz="2000" b="1" dirty="0" smtClean="0">
              <a:solidFill>
                <a:srgbClr val="FF0000"/>
              </a:solidFill>
              <a:sym typeface="Symbol" charset="0"/>
            </a:endParaRPr>
          </a:p>
          <a:p>
            <a:pPr marL="0" lvl="1"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sym typeface="Symbol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sym typeface="Symbol" charset="0"/>
              </a:rPr>
              <a:t>	   for </a:t>
            </a:r>
            <a:r>
              <a:rPr lang="en-US" sz="2000" b="1" dirty="0">
                <a:solidFill>
                  <a:srgbClr val="FF0000"/>
                </a:solidFill>
                <a:sym typeface="Symbol" charset="0"/>
              </a:rPr>
              <a:t>each vertex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5800446" y="2276940"/>
            <a:ext cx="462176" cy="462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29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Dijkstra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Shortest </a:t>
            </a:r>
            <a:r>
              <a:rPr lang="en-US" dirty="0" smtClean="0"/>
              <a:t>Paths</a:t>
            </a:r>
            <a:endParaRPr lang="en-US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5105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 smtClean="0">
                <a:sym typeface="Symbol" charset="0"/>
              </a:rPr>
              <a:t>Combines BFS and Prim’s algorithm</a:t>
            </a:r>
          </a:p>
          <a:p>
            <a:pPr>
              <a:lnSpc>
                <a:spcPct val="130000"/>
              </a:lnSpc>
            </a:pPr>
            <a:r>
              <a:rPr lang="en-US" sz="2400" dirty="0" smtClean="0">
                <a:sym typeface="Symbol" charset="0"/>
              </a:rPr>
              <a:t>Better </a:t>
            </a:r>
            <a:r>
              <a:rPr lang="en-US" sz="2400" dirty="0">
                <a:sym typeface="Symbol" charset="0"/>
              </a:rPr>
              <a:t>than </a:t>
            </a:r>
            <a:r>
              <a:rPr lang="en-US" sz="2400" dirty="0" smtClean="0">
                <a:sym typeface="Symbol" charset="0"/>
              </a:rPr>
              <a:t>BFS </a:t>
            </a:r>
            <a:r>
              <a:rPr lang="en-US" sz="2400" dirty="0">
                <a:sym typeface="Symbol" charset="0"/>
              </a:rPr>
              <a:t>since non-negative </a:t>
            </a:r>
            <a:r>
              <a:rPr lang="en-US" sz="2400" dirty="0" smtClean="0">
                <a:sym typeface="Symbol" charset="0"/>
              </a:rPr>
              <a:t>weights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sym typeface="Symbol" charset="0"/>
              </a:rPr>
              <a:t>For </a:t>
            </a:r>
            <a:r>
              <a:rPr lang="en-US" sz="2400" dirty="0">
                <a:sym typeface="Symbol" charset="0"/>
              </a:rPr>
              <a:t>each </a:t>
            </a:r>
            <a:r>
              <a:rPr lang="en-US" sz="2400" dirty="0"/>
              <a:t>v </a:t>
            </a:r>
            <a:r>
              <a:rPr lang="en-US" sz="2400" dirty="0" smtClean="0">
                <a:sym typeface="Symbol" charset="0"/>
              </a:rPr>
              <a:t> V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400" dirty="0">
                <a:sym typeface="Symbol" charset="0"/>
              </a:rPr>
              <a:t>	</a:t>
            </a:r>
            <a:r>
              <a:rPr lang="en-US" sz="2400" dirty="0" smtClean="0">
                <a:sym typeface="Symbol" charset="0"/>
              </a:rPr>
              <a:t>do </a:t>
            </a:r>
            <a:r>
              <a:rPr lang="en-US" sz="2400" dirty="0">
                <a:sym typeface="Symbol" charset="0"/>
              </a:rPr>
              <a:t>d[v]  </a:t>
            </a:r>
            <a:r>
              <a:rPr lang="en-US" sz="2400" dirty="0" smtClean="0">
                <a:sym typeface="Symbol" charset="0"/>
              </a:rPr>
              <a:t> and </a:t>
            </a:r>
            <a:r>
              <a:rPr lang="en-US" sz="2400" dirty="0">
                <a:sym typeface="Symbol" charset="0"/>
              </a:rPr>
              <a:t>d[s]  </a:t>
            </a:r>
            <a:r>
              <a:rPr lang="en-US" sz="2400" dirty="0" smtClean="0">
                <a:sym typeface="Symbol" charset="0"/>
              </a:rPr>
              <a:t>0 			</a:t>
            </a:r>
            <a:r>
              <a:rPr lang="en-US" sz="2400" dirty="0" smtClean="0">
                <a:solidFill>
                  <a:srgbClr val="FF0000"/>
                </a:solidFill>
                <a:sym typeface="Symbol" charset="0"/>
              </a:rPr>
              <a:t>// initiation</a:t>
            </a:r>
            <a:endParaRPr lang="en-US" sz="2400" dirty="0">
              <a:solidFill>
                <a:srgbClr val="FF0000"/>
              </a:solidFill>
              <a:sym typeface="Symbol" charset="0"/>
            </a:endParaRPr>
          </a:p>
          <a:p>
            <a:pPr>
              <a:buFontTx/>
              <a:buNone/>
            </a:pPr>
            <a:r>
              <a:rPr lang="en-US" sz="2400" dirty="0" smtClean="0">
                <a:sym typeface="Symbol" charset="0"/>
              </a:rPr>
              <a:t>V’ </a:t>
            </a:r>
            <a:r>
              <a:rPr lang="en-US" sz="2400" dirty="0">
                <a:sym typeface="Symbol" charset="0"/>
              </a:rPr>
              <a:t> </a:t>
            </a:r>
            <a:r>
              <a:rPr lang="en-US" sz="2400" dirty="0" smtClean="0">
                <a:sym typeface="Symbol" charset="0"/>
              </a:rPr>
              <a:t></a:t>
            </a:r>
          </a:p>
          <a:p>
            <a:pPr>
              <a:buNone/>
            </a:pPr>
            <a:r>
              <a:rPr lang="en-US" sz="2400" dirty="0">
                <a:sym typeface="Symbol" charset="0"/>
              </a:rPr>
              <a:t>For each </a:t>
            </a:r>
            <a:r>
              <a:rPr lang="en-US" sz="2400" dirty="0" smtClean="0">
                <a:sym typeface="Symbol" charset="0"/>
              </a:rPr>
              <a:t>u</a:t>
            </a:r>
            <a:r>
              <a:rPr lang="en-US" sz="2400" dirty="0" smtClean="0"/>
              <a:t> </a:t>
            </a:r>
            <a:r>
              <a:rPr lang="en-US" sz="2400" dirty="0">
                <a:sym typeface="Symbol" charset="0"/>
              </a:rPr>
              <a:t> </a:t>
            </a:r>
            <a:r>
              <a:rPr lang="en-US" sz="2400" dirty="0" smtClean="0">
                <a:sym typeface="Symbol" charset="0"/>
              </a:rPr>
              <a:t>V</a:t>
            </a:r>
          </a:p>
          <a:p>
            <a:pPr>
              <a:buNone/>
            </a:pPr>
            <a:r>
              <a:rPr lang="en-US" sz="2400" dirty="0">
                <a:sym typeface="Symbol" charset="0"/>
              </a:rPr>
              <a:t>	</a:t>
            </a:r>
            <a:r>
              <a:rPr lang="en-US" sz="2400" dirty="0" smtClean="0">
                <a:sym typeface="Symbol" charset="0"/>
              </a:rPr>
              <a:t>Let u in V-V’ and d[u] is minimum	</a:t>
            </a:r>
          </a:p>
          <a:p>
            <a:pPr>
              <a:buNone/>
            </a:pPr>
            <a:r>
              <a:rPr lang="en-US" sz="2400" dirty="0">
                <a:sym typeface="Symbol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sym typeface="Symbol" charset="0"/>
              </a:rPr>
              <a:t>//select a local shortest path</a:t>
            </a:r>
          </a:p>
          <a:p>
            <a:pPr>
              <a:buNone/>
            </a:pPr>
            <a:r>
              <a:rPr lang="en-US" sz="2400" dirty="0">
                <a:sym typeface="Symbol" charset="0"/>
              </a:rPr>
              <a:t>	</a:t>
            </a:r>
            <a:r>
              <a:rPr lang="en-US" sz="2400" dirty="0" smtClean="0">
                <a:sym typeface="Symbol" charset="0"/>
              </a:rPr>
              <a:t>V’ </a:t>
            </a:r>
            <a:r>
              <a:rPr lang="en-US" sz="2400" dirty="0">
                <a:sym typeface="Symbol" charset="0"/>
              </a:rPr>
              <a:t> </a:t>
            </a:r>
            <a:r>
              <a:rPr lang="en-US" sz="2400" dirty="0" smtClean="0">
                <a:sym typeface="Symbol" charset="0"/>
              </a:rPr>
              <a:t>V’ U {u}</a:t>
            </a:r>
            <a:endParaRPr lang="en-US" sz="2400" dirty="0">
              <a:sym typeface="Symbol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0"/>
              </a:rPr>
              <a:t>	</a:t>
            </a:r>
            <a:r>
              <a:rPr lang="en-US" dirty="0" smtClean="0">
                <a:sym typeface="Symbol" charset="0"/>
              </a:rPr>
              <a:t>For each v </a:t>
            </a:r>
            <a:r>
              <a:rPr lang="en-US" dirty="0">
                <a:sym typeface="Symbol" charset="0"/>
              </a:rPr>
              <a:t>adjacent to u do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0"/>
              </a:rPr>
              <a:t>			d[v]  min{d[v], d[u]+w(</a:t>
            </a:r>
            <a:r>
              <a:rPr lang="en-US" dirty="0" err="1">
                <a:sym typeface="Symbol" charset="0"/>
              </a:rPr>
              <a:t>u,v</a:t>
            </a:r>
            <a:r>
              <a:rPr lang="en-US" dirty="0">
                <a:sym typeface="Symbol" charset="0"/>
              </a:rPr>
              <a:t>)</a:t>
            </a:r>
            <a:r>
              <a:rPr lang="en-US" dirty="0" smtClean="0">
                <a:sym typeface="Symbol" charset="0"/>
              </a:rPr>
              <a:t>}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0"/>
              </a:rPr>
              <a:t>	</a:t>
            </a:r>
            <a:r>
              <a:rPr lang="en-US" dirty="0" smtClean="0">
                <a:sym typeface="Symbol" charset="0"/>
              </a:rPr>
              <a:t>		</a:t>
            </a:r>
            <a:r>
              <a:rPr lang="en-US" dirty="0" smtClean="0">
                <a:solidFill>
                  <a:srgbClr val="FF0000"/>
                </a:solidFill>
                <a:sym typeface="Symbol" charset="0"/>
              </a:rPr>
              <a:t>//update shortest paths for each neighboring vertex</a:t>
            </a:r>
            <a:endParaRPr lang="en-US" dirty="0">
              <a:solidFill>
                <a:srgbClr val="FF0000"/>
              </a:solidFill>
              <a:sym typeface="Symbo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68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3886200" y="3606800"/>
            <a:ext cx="358775" cy="38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0</a:t>
            </a: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7188200" y="34290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4891088" y="44958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6254750" y="51816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6254750" y="42672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6254750" y="25908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8050213" y="41910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2409" name="Rectangle 9"/>
          <p:cNvSpPr>
            <a:spLocks noChangeArrowheads="1"/>
          </p:cNvSpPr>
          <p:nvPr/>
        </p:nvSpPr>
        <p:spPr bwMode="auto">
          <a:xfrm>
            <a:off x="8050213" y="25908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2410" name="Rectangle 10"/>
          <p:cNvSpPr>
            <a:spLocks noChangeArrowheads="1"/>
          </p:cNvSpPr>
          <p:nvPr/>
        </p:nvSpPr>
        <p:spPr bwMode="auto">
          <a:xfrm>
            <a:off x="7116763" y="18288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2411" name="Rectangle 11"/>
          <p:cNvSpPr>
            <a:spLocks noChangeArrowheads="1"/>
          </p:cNvSpPr>
          <p:nvPr/>
        </p:nvSpPr>
        <p:spPr bwMode="auto">
          <a:xfrm>
            <a:off x="4962525" y="24384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2412" name="Text Box 12"/>
          <p:cNvSpPr txBox="1">
            <a:spLocks noChangeArrowheads="1"/>
          </p:cNvSpPr>
          <p:nvPr/>
        </p:nvSpPr>
        <p:spPr bwMode="auto">
          <a:xfrm>
            <a:off x="4433888" y="3911600"/>
            <a:ext cx="3238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02413" name="Text Box 13"/>
          <p:cNvSpPr txBox="1">
            <a:spLocks noChangeArrowheads="1"/>
          </p:cNvSpPr>
          <p:nvPr/>
        </p:nvSpPr>
        <p:spPr bwMode="auto">
          <a:xfrm>
            <a:off x="5222875" y="3797300"/>
            <a:ext cx="4381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10</a:t>
            </a:r>
          </a:p>
        </p:txBody>
      </p:sp>
      <p:sp>
        <p:nvSpPr>
          <p:cNvPr id="102414" name="Rectangle 14"/>
          <p:cNvSpPr>
            <a:spLocks noChangeArrowheads="1"/>
          </p:cNvSpPr>
          <p:nvPr/>
        </p:nvSpPr>
        <p:spPr bwMode="auto">
          <a:xfrm>
            <a:off x="5486400" y="434340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20</a:t>
            </a:r>
          </a:p>
        </p:txBody>
      </p:sp>
      <p:sp>
        <p:nvSpPr>
          <p:cNvPr id="102415" name="Rectangle 15"/>
          <p:cNvSpPr>
            <a:spLocks noChangeArrowheads="1"/>
          </p:cNvSpPr>
          <p:nvPr/>
        </p:nvSpPr>
        <p:spPr bwMode="auto">
          <a:xfrm>
            <a:off x="5486400" y="495300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102416" name="Rectangle 16"/>
          <p:cNvSpPr>
            <a:spLocks noChangeArrowheads="1"/>
          </p:cNvSpPr>
          <p:nvPr/>
        </p:nvSpPr>
        <p:spPr bwMode="auto">
          <a:xfrm>
            <a:off x="7315200" y="487680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102417" name="Rectangle 17"/>
          <p:cNvSpPr>
            <a:spLocks noChangeArrowheads="1"/>
          </p:cNvSpPr>
          <p:nvPr/>
        </p:nvSpPr>
        <p:spPr bwMode="auto">
          <a:xfrm>
            <a:off x="7162800" y="419100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102418" name="Rectangle 18"/>
          <p:cNvSpPr>
            <a:spLocks noChangeArrowheads="1"/>
          </p:cNvSpPr>
          <p:nvPr/>
        </p:nvSpPr>
        <p:spPr bwMode="auto">
          <a:xfrm>
            <a:off x="6019800" y="335280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12</a:t>
            </a:r>
          </a:p>
        </p:txBody>
      </p:sp>
      <p:sp>
        <p:nvSpPr>
          <p:cNvPr id="102419" name="Rectangle 19"/>
          <p:cNvSpPr>
            <a:spLocks noChangeArrowheads="1"/>
          </p:cNvSpPr>
          <p:nvPr/>
        </p:nvSpPr>
        <p:spPr bwMode="auto">
          <a:xfrm>
            <a:off x="5465763" y="325278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7</a:t>
            </a:r>
          </a:p>
        </p:txBody>
      </p:sp>
      <p:sp>
        <p:nvSpPr>
          <p:cNvPr id="102420" name="Rectangle 20"/>
          <p:cNvSpPr>
            <a:spLocks noChangeArrowheads="1"/>
          </p:cNvSpPr>
          <p:nvPr/>
        </p:nvSpPr>
        <p:spPr bwMode="auto">
          <a:xfrm>
            <a:off x="5537200" y="259080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13</a:t>
            </a:r>
          </a:p>
        </p:txBody>
      </p:sp>
      <p:sp>
        <p:nvSpPr>
          <p:cNvPr id="102421" name="Rectangle 21"/>
          <p:cNvSpPr>
            <a:spLocks noChangeArrowheads="1"/>
          </p:cNvSpPr>
          <p:nvPr/>
        </p:nvSpPr>
        <p:spPr bwMode="auto">
          <a:xfrm>
            <a:off x="6553200" y="205740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102422" name="Rectangle 22"/>
          <p:cNvSpPr>
            <a:spLocks noChangeArrowheads="1"/>
          </p:cNvSpPr>
          <p:nvPr/>
        </p:nvSpPr>
        <p:spPr bwMode="auto">
          <a:xfrm>
            <a:off x="7188200" y="266700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</a:p>
        </p:txBody>
      </p:sp>
      <p:sp>
        <p:nvSpPr>
          <p:cNvPr id="102423" name="Rectangle 23"/>
          <p:cNvSpPr>
            <a:spLocks noChangeArrowheads="1"/>
          </p:cNvSpPr>
          <p:nvPr/>
        </p:nvSpPr>
        <p:spPr bwMode="auto">
          <a:xfrm>
            <a:off x="6781800" y="289560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102424" name="Rectangle 24"/>
          <p:cNvSpPr>
            <a:spLocks noChangeArrowheads="1"/>
          </p:cNvSpPr>
          <p:nvPr/>
        </p:nvSpPr>
        <p:spPr bwMode="auto">
          <a:xfrm>
            <a:off x="7696200" y="312420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22</a:t>
            </a:r>
          </a:p>
        </p:txBody>
      </p:sp>
      <p:sp>
        <p:nvSpPr>
          <p:cNvPr id="102425" name="Rectangle 25"/>
          <p:cNvSpPr>
            <a:spLocks noChangeArrowheads="1"/>
          </p:cNvSpPr>
          <p:nvPr/>
        </p:nvSpPr>
        <p:spPr bwMode="auto">
          <a:xfrm>
            <a:off x="8229600" y="342900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14</a:t>
            </a:r>
          </a:p>
        </p:txBody>
      </p:sp>
      <p:sp>
        <p:nvSpPr>
          <p:cNvPr id="102426" name="Rectangle 26"/>
          <p:cNvSpPr>
            <a:spLocks noChangeArrowheads="1"/>
          </p:cNvSpPr>
          <p:nvPr/>
        </p:nvSpPr>
        <p:spPr bwMode="auto">
          <a:xfrm>
            <a:off x="6705600" y="370998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02427" name="Rectangle 27"/>
          <p:cNvSpPr>
            <a:spLocks noChangeArrowheads="1"/>
          </p:cNvSpPr>
          <p:nvPr/>
        </p:nvSpPr>
        <p:spPr bwMode="auto">
          <a:xfrm>
            <a:off x="6019800" y="472440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</a:t>
            </a:r>
          </a:p>
        </p:txBody>
      </p:sp>
      <p:sp>
        <p:nvSpPr>
          <p:cNvPr id="102428" name="Rectangle 28"/>
          <p:cNvSpPr>
            <a:spLocks noChangeArrowheads="1"/>
          </p:cNvSpPr>
          <p:nvPr/>
        </p:nvSpPr>
        <p:spPr bwMode="auto">
          <a:xfrm>
            <a:off x="4343400" y="2819400"/>
            <a:ext cx="4381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12</a:t>
            </a:r>
          </a:p>
        </p:txBody>
      </p:sp>
      <p:sp>
        <p:nvSpPr>
          <p:cNvPr id="102429" name="Rectangle 29"/>
          <p:cNvSpPr>
            <a:spLocks noChangeArrowheads="1"/>
          </p:cNvSpPr>
          <p:nvPr/>
        </p:nvSpPr>
        <p:spPr bwMode="auto">
          <a:xfrm>
            <a:off x="7696200" y="205740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17</a:t>
            </a:r>
          </a:p>
        </p:txBody>
      </p:sp>
      <p:sp>
        <p:nvSpPr>
          <p:cNvPr id="102430" name="Rectangle 30"/>
          <p:cNvSpPr>
            <a:spLocks noChangeArrowheads="1"/>
          </p:cNvSpPr>
          <p:nvPr/>
        </p:nvSpPr>
        <p:spPr bwMode="auto">
          <a:xfrm>
            <a:off x="4789488" y="3236913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11</a:t>
            </a:r>
          </a:p>
        </p:txBody>
      </p:sp>
      <p:sp>
        <p:nvSpPr>
          <p:cNvPr id="102431" name="Line 31"/>
          <p:cNvSpPr>
            <a:spLocks noChangeShapeType="1"/>
          </p:cNvSpPr>
          <p:nvPr/>
        </p:nvSpPr>
        <p:spPr bwMode="auto">
          <a:xfrm>
            <a:off x="4191000" y="3962400"/>
            <a:ext cx="700088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2" name="Line 32"/>
          <p:cNvSpPr>
            <a:spLocks noChangeShapeType="1"/>
          </p:cNvSpPr>
          <p:nvPr/>
        </p:nvSpPr>
        <p:spPr bwMode="auto">
          <a:xfrm flipV="1">
            <a:off x="4244975" y="2819400"/>
            <a:ext cx="71755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3" name="Line 33"/>
          <p:cNvSpPr>
            <a:spLocks noChangeShapeType="1"/>
          </p:cNvSpPr>
          <p:nvPr/>
        </p:nvSpPr>
        <p:spPr bwMode="auto">
          <a:xfrm>
            <a:off x="4244975" y="3733800"/>
            <a:ext cx="2009775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4" name="Line 34"/>
          <p:cNvSpPr>
            <a:spLocks noChangeShapeType="1"/>
          </p:cNvSpPr>
          <p:nvPr/>
        </p:nvSpPr>
        <p:spPr bwMode="auto">
          <a:xfrm flipV="1">
            <a:off x="5106988" y="2819400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5" name="Line 35"/>
          <p:cNvSpPr>
            <a:spLocks noChangeShapeType="1"/>
          </p:cNvSpPr>
          <p:nvPr/>
        </p:nvSpPr>
        <p:spPr bwMode="auto">
          <a:xfrm flipH="1">
            <a:off x="5249863" y="4648200"/>
            <a:ext cx="1004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6" name="Line 36"/>
          <p:cNvSpPr>
            <a:spLocks noChangeShapeType="1"/>
          </p:cNvSpPr>
          <p:nvPr/>
        </p:nvSpPr>
        <p:spPr bwMode="auto">
          <a:xfrm>
            <a:off x="5249863" y="4800600"/>
            <a:ext cx="1004887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7" name="Line 37"/>
          <p:cNvSpPr>
            <a:spLocks noChangeShapeType="1"/>
          </p:cNvSpPr>
          <p:nvPr/>
        </p:nvSpPr>
        <p:spPr bwMode="auto">
          <a:xfrm flipV="1">
            <a:off x="6613525" y="4572000"/>
            <a:ext cx="1436688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8" name="Line 38"/>
          <p:cNvSpPr>
            <a:spLocks noChangeShapeType="1"/>
          </p:cNvSpPr>
          <p:nvPr/>
        </p:nvSpPr>
        <p:spPr bwMode="auto">
          <a:xfrm flipV="1">
            <a:off x="6399213" y="46482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9" name="Line 39"/>
          <p:cNvSpPr>
            <a:spLocks noChangeShapeType="1"/>
          </p:cNvSpPr>
          <p:nvPr/>
        </p:nvSpPr>
        <p:spPr bwMode="auto">
          <a:xfrm>
            <a:off x="5321300" y="2819400"/>
            <a:ext cx="93345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0" name="Line 40"/>
          <p:cNvSpPr>
            <a:spLocks noChangeShapeType="1"/>
          </p:cNvSpPr>
          <p:nvPr/>
        </p:nvSpPr>
        <p:spPr bwMode="auto">
          <a:xfrm>
            <a:off x="6399213" y="297180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1" name="Line 41"/>
          <p:cNvSpPr>
            <a:spLocks noChangeShapeType="1"/>
          </p:cNvSpPr>
          <p:nvPr/>
        </p:nvSpPr>
        <p:spPr bwMode="auto">
          <a:xfrm>
            <a:off x="5321300" y="2667000"/>
            <a:ext cx="9334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2" name="Line 42"/>
          <p:cNvSpPr>
            <a:spLocks noChangeShapeType="1"/>
          </p:cNvSpPr>
          <p:nvPr/>
        </p:nvSpPr>
        <p:spPr bwMode="auto">
          <a:xfrm flipH="1">
            <a:off x="6613525" y="2209800"/>
            <a:ext cx="50323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3" name="Line 43"/>
          <p:cNvSpPr>
            <a:spLocks noChangeShapeType="1"/>
          </p:cNvSpPr>
          <p:nvPr/>
        </p:nvSpPr>
        <p:spPr bwMode="auto">
          <a:xfrm flipH="1">
            <a:off x="6613525" y="2743200"/>
            <a:ext cx="14366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4" name="Line 44"/>
          <p:cNvSpPr>
            <a:spLocks noChangeShapeType="1"/>
          </p:cNvSpPr>
          <p:nvPr/>
        </p:nvSpPr>
        <p:spPr bwMode="auto">
          <a:xfrm>
            <a:off x="6613525" y="29718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5" name="Line 45"/>
          <p:cNvSpPr>
            <a:spLocks noChangeShapeType="1"/>
          </p:cNvSpPr>
          <p:nvPr/>
        </p:nvSpPr>
        <p:spPr bwMode="auto">
          <a:xfrm>
            <a:off x="6613525" y="2971800"/>
            <a:ext cx="574675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6" name="Line 46"/>
          <p:cNvSpPr>
            <a:spLocks noChangeShapeType="1"/>
          </p:cNvSpPr>
          <p:nvPr/>
        </p:nvSpPr>
        <p:spPr bwMode="auto">
          <a:xfrm flipV="1">
            <a:off x="6613525" y="3810000"/>
            <a:ext cx="574675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7" name="Line 47"/>
          <p:cNvSpPr>
            <a:spLocks noChangeShapeType="1"/>
          </p:cNvSpPr>
          <p:nvPr/>
        </p:nvSpPr>
        <p:spPr bwMode="auto">
          <a:xfrm flipH="1">
            <a:off x="7546975" y="2971800"/>
            <a:ext cx="503238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8" name="Line 48"/>
          <p:cNvSpPr>
            <a:spLocks noChangeShapeType="1"/>
          </p:cNvSpPr>
          <p:nvPr/>
        </p:nvSpPr>
        <p:spPr bwMode="auto">
          <a:xfrm>
            <a:off x="8264525" y="29718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9" name="Line 49"/>
          <p:cNvSpPr>
            <a:spLocks noChangeShapeType="1"/>
          </p:cNvSpPr>
          <p:nvPr/>
        </p:nvSpPr>
        <p:spPr bwMode="auto">
          <a:xfrm flipV="1">
            <a:off x="6613525" y="4343400"/>
            <a:ext cx="1436688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0" name="Line 50"/>
          <p:cNvSpPr>
            <a:spLocks noChangeShapeType="1"/>
          </p:cNvSpPr>
          <p:nvPr/>
        </p:nvSpPr>
        <p:spPr bwMode="auto">
          <a:xfrm>
            <a:off x="7475538" y="2209800"/>
            <a:ext cx="574675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2451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875738"/>
              </p:ext>
            </p:extLst>
          </p:nvPr>
        </p:nvGraphicFramePr>
        <p:xfrm>
          <a:off x="0" y="141096"/>
          <a:ext cx="8716963" cy="172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Document" r:id="rId3" imgW="8723160" imgH="1722240" progId="Word.Document.8">
                  <p:embed/>
                </p:oleObj>
              </mc:Choice>
              <mc:Fallback>
                <p:oleObj name="Document" r:id="rId3" imgW="8723160" imgH="17222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1096"/>
                        <a:ext cx="8716963" cy="172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2" name="Rectangle 52"/>
          <p:cNvSpPr>
            <a:spLocks noChangeArrowheads="1"/>
          </p:cNvSpPr>
          <p:nvPr/>
        </p:nvSpPr>
        <p:spPr bwMode="auto">
          <a:xfrm>
            <a:off x="110522" y="4632624"/>
            <a:ext cx="3394677" cy="1660429"/>
          </a:xfrm>
          <a:prstGeom prst="rect">
            <a:avLst/>
          </a:prstGeom>
          <a:solidFill>
            <a:srgbClr val="00009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dirty="0">
                <a:sym typeface="Symbol" charset="0"/>
              </a:rPr>
              <a:t>For each </a:t>
            </a:r>
            <a:r>
              <a:rPr lang="en-US" dirty="0"/>
              <a:t>v </a:t>
            </a:r>
            <a:r>
              <a:rPr lang="en-US" dirty="0">
                <a:sym typeface="Symbol" charset="0"/>
              </a:rPr>
              <a:t> V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dirty="0">
                <a:sym typeface="Symbol" charset="0"/>
              </a:rPr>
              <a:t>	do d[v]   and d[s]  0	</a:t>
            </a:r>
            <a:endParaRPr lang="en-US" dirty="0" smtClean="0">
              <a:sym typeface="Symbol" charset="0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dirty="0" smtClean="0">
                <a:sym typeface="Symbol" charset="0"/>
              </a:rPr>
              <a:t>V</a:t>
            </a:r>
            <a:r>
              <a:rPr lang="en-US" dirty="0">
                <a:sym typeface="Symbol" charset="0"/>
              </a:rPr>
              <a:t>’  </a:t>
            </a:r>
            <a:r>
              <a:rPr lang="en-US" dirty="0" smtClean="0">
                <a:sym typeface="Symbol" charset="0"/>
              </a:rPr>
              <a:t></a:t>
            </a:r>
            <a:endParaRPr lang="en-US" dirty="0">
              <a:sym typeface="Symbol" charset="0"/>
            </a:endParaRPr>
          </a:p>
        </p:txBody>
      </p:sp>
      <p:sp>
        <p:nvSpPr>
          <p:cNvPr id="102453" name="Rectangle 53"/>
          <p:cNvSpPr>
            <a:spLocks noChangeArrowheads="1"/>
          </p:cNvSpPr>
          <p:nvPr/>
        </p:nvSpPr>
        <p:spPr bwMode="auto">
          <a:xfrm>
            <a:off x="3505200" y="32766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02454" name="Rectangle 54"/>
          <p:cNvSpPr>
            <a:spLocks noChangeArrowheads="1"/>
          </p:cNvSpPr>
          <p:nvPr/>
        </p:nvSpPr>
        <p:spPr bwMode="auto">
          <a:xfrm>
            <a:off x="4572000" y="21336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02455" name="Rectangle 55"/>
          <p:cNvSpPr>
            <a:spLocks noChangeArrowheads="1"/>
          </p:cNvSpPr>
          <p:nvPr/>
        </p:nvSpPr>
        <p:spPr bwMode="auto">
          <a:xfrm>
            <a:off x="4495800" y="47244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102456" name="Rectangle 56"/>
          <p:cNvSpPr>
            <a:spLocks noChangeArrowheads="1"/>
          </p:cNvSpPr>
          <p:nvPr/>
        </p:nvSpPr>
        <p:spPr bwMode="auto">
          <a:xfrm>
            <a:off x="5943600" y="22098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02457" name="Rectangle 57"/>
          <p:cNvSpPr>
            <a:spLocks noChangeArrowheads="1"/>
          </p:cNvSpPr>
          <p:nvPr/>
        </p:nvSpPr>
        <p:spPr bwMode="auto">
          <a:xfrm>
            <a:off x="6781800" y="15240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02458" name="Rectangle 58"/>
          <p:cNvSpPr>
            <a:spLocks noChangeArrowheads="1"/>
          </p:cNvSpPr>
          <p:nvPr/>
        </p:nvSpPr>
        <p:spPr bwMode="auto">
          <a:xfrm>
            <a:off x="6781800" y="34290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102459" name="Rectangle 59"/>
          <p:cNvSpPr>
            <a:spLocks noChangeArrowheads="1"/>
          </p:cNvSpPr>
          <p:nvPr/>
        </p:nvSpPr>
        <p:spPr bwMode="auto">
          <a:xfrm>
            <a:off x="8458200" y="22098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02460" name="Rectangle 60"/>
          <p:cNvSpPr>
            <a:spLocks noChangeArrowheads="1"/>
          </p:cNvSpPr>
          <p:nvPr/>
        </p:nvSpPr>
        <p:spPr bwMode="auto">
          <a:xfrm>
            <a:off x="8458200" y="44958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02461" name="Rectangle 61"/>
          <p:cNvSpPr>
            <a:spLocks noChangeArrowheads="1"/>
          </p:cNvSpPr>
          <p:nvPr/>
        </p:nvSpPr>
        <p:spPr bwMode="auto">
          <a:xfrm>
            <a:off x="6629400" y="46482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102462" name="Rectangle 62"/>
          <p:cNvSpPr>
            <a:spLocks noChangeArrowheads="1"/>
          </p:cNvSpPr>
          <p:nvPr/>
        </p:nvSpPr>
        <p:spPr bwMode="auto">
          <a:xfrm>
            <a:off x="5867400" y="54102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41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3886200" y="3606800"/>
            <a:ext cx="358775" cy="381000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0</a:t>
            </a: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7188200" y="34290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4891088" y="44958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33CC"/>
                </a:solidFill>
                <a:sym typeface="Symbol" charset="0"/>
              </a:rPr>
              <a:t>8</a:t>
            </a: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6254750" y="51816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6254750" y="42672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6254750" y="25908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3432" name="Rectangle 8"/>
          <p:cNvSpPr>
            <a:spLocks noChangeArrowheads="1"/>
          </p:cNvSpPr>
          <p:nvPr/>
        </p:nvSpPr>
        <p:spPr bwMode="auto">
          <a:xfrm>
            <a:off x="8050213" y="41910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3433" name="Rectangle 9"/>
          <p:cNvSpPr>
            <a:spLocks noChangeArrowheads="1"/>
          </p:cNvSpPr>
          <p:nvPr/>
        </p:nvSpPr>
        <p:spPr bwMode="auto">
          <a:xfrm>
            <a:off x="8050213" y="25908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3434" name="Rectangle 10"/>
          <p:cNvSpPr>
            <a:spLocks noChangeArrowheads="1"/>
          </p:cNvSpPr>
          <p:nvPr/>
        </p:nvSpPr>
        <p:spPr bwMode="auto">
          <a:xfrm>
            <a:off x="7116763" y="18288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3435" name="Rectangle 11"/>
          <p:cNvSpPr>
            <a:spLocks noChangeArrowheads="1"/>
          </p:cNvSpPr>
          <p:nvPr/>
        </p:nvSpPr>
        <p:spPr bwMode="auto">
          <a:xfrm>
            <a:off x="4962525" y="24384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33CC"/>
                </a:solidFill>
                <a:sym typeface="Symbol" charset="0"/>
              </a:rPr>
              <a:t>12</a:t>
            </a:r>
          </a:p>
        </p:txBody>
      </p:sp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4433888" y="3911600"/>
            <a:ext cx="3238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03437" name="Text Box 13"/>
          <p:cNvSpPr txBox="1">
            <a:spLocks noChangeArrowheads="1"/>
          </p:cNvSpPr>
          <p:nvPr/>
        </p:nvSpPr>
        <p:spPr bwMode="auto">
          <a:xfrm>
            <a:off x="5222875" y="3797300"/>
            <a:ext cx="4381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10</a:t>
            </a:r>
          </a:p>
        </p:txBody>
      </p:sp>
      <p:sp>
        <p:nvSpPr>
          <p:cNvPr id="103438" name="Rectangle 14"/>
          <p:cNvSpPr>
            <a:spLocks noChangeArrowheads="1"/>
          </p:cNvSpPr>
          <p:nvPr/>
        </p:nvSpPr>
        <p:spPr bwMode="auto">
          <a:xfrm>
            <a:off x="5486400" y="434340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20</a:t>
            </a:r>
          </a:p>
        </p:txBody>
      </p:sp>
      <p:sp>
        <p:nvSpPr>
          <p:cNvPr id="103439" name="Rectangle 15"/>
          <p:cNvSpPr>
            <a:spLocks noChangeArrowheads="1"/>
          </p:cNvSpPr>
          <p:nvPr/>
        </p:nvSpPr>
        <p:spPr bwMode="auto">
          <a:xfrm>
            <a:off x="5486400" y="495300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103440" name="Rectangle 16"/>
          <p:cNvSpPr>
            <a:spLocks noChangeArrowheads="1"/>
          </p:cNvSpPr>
          <p:nvPr/>
        </p:nvSpPr>
        <p:spPr bwMode="auto">
          <a:xfrm>
            <a:off x="7315200" y="487680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103441" name="Rectangle 17"/>
          <p:cNvSpPr>
            <a:spLocks noChangeArrowheads="1"/>
          </p:cNvSpPr>
          <p:nvPr/>
        </p:nvSpPr>
        <p:spPr bwMode="auto">
          <a:xfrm>
            <a:off x="7162800" y="419100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103442" name="Rectangle 18"/>
          <p:cNvSpPr>
            <a:spLocks noChangeArrowheads="1"/>
          </p:cNvSpPr>
          <p:nvPr/>
        </p:nvSpPr>
        <p:spPr bwMode="auto">
          <a:xfrm>
            <a:off x="6019800" y="335280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12</a:t>
            </a:r>
          </a:p>
        </p:txBody>
      </p:sp>
      <p:sp>
        <p:nvSpPr>
          <p:cNvPr id="103443" name="Rectangle 19"/>
          <p:cNvSpPr>
            <a:spLocks noChangeArrowheads="1"/>
          </p:cNvSpPr>
          <p:nvPr/>
        </p:nvSpPr>
        <p:spPr bwMode="auto">
          <a:xfrm>
            <a:off x="5465763" y="325278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7</a:t>
            </a:r>
          </a:p>
        </p:txBody>
      </p:sp>
      <p:sp>
        <p:nvSpPr>
          <p:cNvPr id="103444" name="Rectangle 20"/>
          <p:cNvSpPr>
            <a:spLocks noChangeArrowheads="1"/>
          </p:cNvSpPr>
          <p:nvPr/>
        </p:nvSpPr>
        <p:spPr bwMode="auto">
          <a:xfrm>
            <a:off x="5537200" y="259080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13</a:t>
            </a:r>
          </a:p>
        </p:txBody>
      </p:sp>
      <p:sp>
        <p:nvSpPr>
          <p:cNvPr id="103445" name="Rectangle 21"/>
          <p:cNvSpPr>
            <a:spLocks noChangeArrowheads="1"/>
          </p:cNvSpPr>
          <p:nvPr/>
        </p:nvSpPr>
        <p:spPr bwMode="auto">
          <a:xfrm>
            <a:off x="6553200" y="205740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103446" name="Rectangle 22"/>
          <p:cNvSpPr>
            <a:spLocks noChangeArrowheads="1"/>
          </p:cNvSpPr>
          <p:nvPr/>
        </p:nvSpPr>
        <p:spPr bwMode="auto">
          <a:xfrm>
            <a:off x="7188200" y="266700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</a:p>
        </p:txBody>
      </p:sp>
      <p:sp>
        <p:nvSpPr>
          <p:cNvPr id="103447" name="Rectangle 23"/>
          <p:cNvSpPr>
            <a:spLocks noChangeArrowheads="1"/>
          </p:cNvSpPr>
          <p:nvPr/>
        </p:nvSpPr>
        <p:spPr bwMode="auto">
          <a:xfrm>
            <a:off x="6781800" y="289560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103448" name="Rectangle 24"/>
          <p:cNvSpPr>
            <a:spLocks noChangeArrowheads="1"/>
          </p:cNvSpPr>
          <p:nvPr/>
        </p:nvSpPr>
        <p:spPr bwMode="auto">
          <a:xfrm>
            <a:off x="7696200" y="312420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22</a:t>
            </a:r>
          </a:p>
        </p:txBody>
      </p:sp>
      <p:sp>
        <p:nvSpPr>
          <p:cNvPr id="103449" name="Rectangle 25"/>
          <p:cNvSpPr>
            <a:spLocks noChangeArrowheads="1"/>
          </p:cNvSpPr>
          <p:nvPr/>
        </p:nvSpPr>
        <p:spPr bwMode="auto">
          <a:xfrm>
            <a:off x="8229600" y="342900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14</a:t>
            </a:r>
          </a:p>
        </p:txBody>
      </p:sp>
      <p:sp>
        <p:nvSpPr>
          <p:cNvPr id="103450" name="Rectangle 26"/>
          <p:cNvSpPr>
            <a:spLocks noChangeArrowheads="1"/>
          </p:cNvSpPr>
          <p:nvPr/>
        </p:nvSpPr>
        <p:spPr bwMode="auto">
          <a:xfrm>
            <a:off x="6705600" y="370998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03451" name="Rectangle 27"/>
          <p:cNvSpPr>
            <a:spLocks noChangeArrowheads="1"/>
          </p:cNvSpPr>
          <p:nvPr/>
        </p:nvSpPr>
        <p:spPr bwMode="auto">
          <a:xfrm>
            <a:off x="6019800" y="472440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</a:t>
            </a:r>
          </a:p>
        </p:txBody>
      </p:sp>
      <p:sp>
        <p:nvSpPr>
          <p:cNvPr id="103452" name="Rectangle 28"/>
          <p:cNvSpPr>
            <a:spLocks noChangeArrowheads="1"/>
          </p:cNvSpPr>
          <p:nvPr/>
        </p:nvSpPr>
        <p:spPr bwMode="auto">
          <a:xfrm>
            <a:off x="4448175" y="2859088"/>
            <a:ext cx="4381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12</a:t>
            </a:r>
          </a:p>
        </p:txBody>
      </p:sp>
      <p:sp>
        <p:nvSpPr>
          <p:cNvPr id="103453" name="Rectangle 29"/>
          <p:cNvSpPr>
            <a:spLocks noChangeArrowheads="1"/>
          </p:cNvSpPr>
          <p:nvPr/>
        </p:nvSpPr>
        <p:spPr bwMode="auto">
          <a:xfrm>
            <a:off x="7696200" y="205740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17</a:t>
            </a:r>
          </a:p>
        </p:txBody>
      </p:sp>
      <p:sp>
        <p:nvSpPr>
          <p:cNvPr id="103454" name="Rectangle 30"/>
          <p:cNvSpPr>
            <a:spLocks noChangeArrowheads="1"/>
          </p:cNvSpPr>
          <p:nvPr/>
        </p:nvSpPr>
        <p:spPr bwMode="auto">
          <a:xfrm>
            <a:off x="4789488" y="3236913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11</a:t>
            </a:r>
          </a:p>
        </p:txBody>
      </p:sp>
      <p:sp>
        <p:nvSpPr>
          <p:cNvPr id="103455" name="Line 31"/>
          <p:cNvSpPr>
            <a:spLocks noChangeShapeType="1"/>
          </p:cNvSpPr>
          <p:nvPr/>
        </p:nvSpPr>
        <p:spPr bwMode="auto">
          <a:xfrm>
            <a:off x="4267200" y="4038600"/>
            <a:ext cx="623888" cy="45720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6" name="Line 32"/>
          <p:cNvSpPr>
            <a:spLocks noChangeShapeType="1"/>
          </p:cNvSpPr>
          <p:nvPr/>
        </p:nvSpPr>
        <p:spPr bwMode="auto">
          <a:xfrm flipV="1">
            <a:off x="4244975" y="2819400"/>
            <a:ext cx="717550" cy="76200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7" name="Line 33"/>
          <p:cNvSpPr>
            <a:spLocks noChangeShapeType="1"/>
          </p:cNvSpPr>
          <p:nvPr/>
        </p:nvSpPr>
        <p:spPr bwMode="auto">
          <a:xfrm>
            <a:off x="4244975" y="3733800"/>
            <a:ext cx="2009775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8" name="Line 34"/>
          <p:cNvSpPr>
            <a:spLocks noChangeShapeType="1"/>
          </p:cNvSpPr>
          <p:nvPr/>
        </p:nvSpPr>
        <p:spPr bwMode="auto">
          <a:xfrm flipV="1">
            <a:off x="5106988" y="2819400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9" name="Line 35"/>
          <p:cNvSpPr>
            <a:spLocks noChangeShapeType="1"/>
          </p:cNvSpPr>
          <p:nvPr/>
        </p:nvSpPr>
        <p:spPr bwMode="auto">
          <a:xfrm flipH="1">
            <a:off x="5249863" y="4648200"/>
            <a:ext cx="1004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60" name="Line 36"/>
          <p:cNvSpPr>
            <a:spLocks noChangeShapeType="1"/>
          </p:cNvSpPr>
          <p:nvPr/>
        </p:nvSpPr>
        <p:spPr bwMode="auto">
          <a:xfrm>
            <a:off x="5249863" y="4800600"/>
            <a:ext cx="1004887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61" name="Line 37"/>
          <p:cNvSpPr>
            <a:spLocks noChangeShapeType="1"/>
          </p:cNvSpPr>
          <p:nvPr/>
        </p:nvSpPr>
        <p:spPr bwMode="auto">
          <a:xfrm flipV="1">
            <a:off x="6613525" y="4572000"/>
            <a:ext cx="1436688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62" name="Line 38"/>
          <p:cNvSpPr>
            <a:spLocks noChangeShapeType="1"/>
          </p:cNvSpPr>
          <p:nvPr/>
        </p:nvSpPr>
        <p:spPr bwMode="auto">
          <a:xfrm flipV="1">
            <a:off x="6399213" y="46482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63" name="Line 39"/>
          <p:cNvSpPr>
            <a:spLocks noChangeShapeType="1"/>
          </p:cNvSpPr>
          <p:nvPr/>
        </p:nvSpPr>
        <p:spPr bwMode="auto">
          <a:xfrm>
            <a:off x="5321300" y="2819400"/>
            <a:ext cx="93345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64" name="Line 40"/>
          <p:cNvSpPr>
            <a:spLocks noChangeShapeType="1"/>
          </p:cNvSpPr>
          <p:nvPr/>
        </p:nvSpPr>
        <p:spPr bwMode="auto">
          <a:xfrm>
            <a:off x="6399213" y="297180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65" name="Line 41"/>
          <p:cNvSpPr>
            <a:spLocks noChangeShapeType="1"/>
          </p:cNvSpPr>
          <p:nvPr/>
        </p:nvSpPr>
        <p:spPr bwMode="auto">
          <a:xfrm>
            <a:off x="5321300" y="2667000"/>
            <a:ext cx="9334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66" name="Line 42"/>
          <p:cNvSpPr>
            <a:spLocks noChangeShapeType="1"/>
          </p:cNvSpPr>
          <p:nvPr/>
        </p:nvSpPr>
        <p:spPr bwMode="auto">
          <a:xfrm flipH="1">
            <a:off x="6613525" y="2209800"/>
            <a:ext cx="50323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67" name="Line 43"/>
          <p:cNvSpPr>
            <a:spLocks noChangeShapeType="1"/>
          </p:cNvSpPr>
          <p:nvPr/>
        </p:nvSpPr>
        <p:spPr bwMode="auto">
          <a:xfrm flipH="1">
            <a:off x="6613525" y="2743200"/>
            <a:ext cx="14366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68" name="Line 44"/>
          <p:cNvSpPr>
            <a:spLocks noChangeShapeType="1"/>
          </p:cNvSpPr>
          <p:nvPr/>
        </p:nvSpPr>
        <p:spPr bwMode="auto">
          <a:xfrm>
            <a:off x="6613525" y="29718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69" name="Line 45"/>
          <p:cNvSpPr>
            <a:spLocks noChangeShapeType="1"/>
          </p:cNvSpPr>
          <p:nvPr/>
        </p:nvSpPr>
        <p:spPr bwMode="auto">
          <a:xfrm>
            <a:off x="6613525" y="2971800"/>
            <a:ext cx="574675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70" name="Line 46"/>
          <p:cNvSpPr>
            <a:spLocks noChangeShapeType="1"/>
          </p:cNvSpPr>
          <p:nvPr/>
        </p:nvSpPr>
        <p:spPr bwMode="auto">
          <a:xfrm flipV="1">
            <a:off x="6613525" y="3810000"/>
            <a:ext cx="574675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71" name="Line 47"/>
          <p:cNvSpPr>
            <a:spLocks noChangeShapeType="1"/>
          </p:cNvSpPr>
          <p:nvPr/>
        </p:nvSpPr>
        <p:spPr bwMode="auto">
          <a:xfrm flipH="1">
            <a:off x="7546975" y="2971800"/>
            <a:ext cx="503238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72" name="Line 48"/>
          <p:cNvSpPr>
            <a:spLocks noChangeShapeType="1"/>
          </p:cNvSpPr>
          <p:nvPr/>
        </p:nvSpPr>
        <p:spPr bwMode="auto">
          <a:xfrm>
            <a:off x="8264525" y="29718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73" name="Line 49"/>
          <p:cNvSpPr>
            <a:spLocks noChangeShapeType="1"/>
          </p:cNvSpPr>
          <p:nvPr/>
        </p:nvSpPr>
        <p:spPr bwMode="auto">
          <a:xfrm flipV="1">
            <a:off x="6613525" y="4343400"/>
            <a:ext cx="1436688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74" name="Line 50"/>
          <p:cNvSpPr>
            <a:spLocks noChangeShapeType="1"/>
          </p:cNvSpPr>
          <p:nvPr/>
        </p:nvSpPr>
        <p:spPr bwMode="auto">
          <a:xfrm>
            <a:off x="7475538" y="2209800"/>
            <a:ext cx="574675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3475" name="Object 51"/>
          <p:cNvGraphicFramePr>
            <a:graphicFrameLocks noChangeAspect="1"/>
          </p:cNvGraphicFramePr>
          <p:nvPr/>
        </p:nvGraphicFramePr>
        <p:xfrm>
          <a:off x="0" y="152400"/>
          <a:ext cx="8716963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Document" r:id="rId3" imgW="8723160" imgH="1737360" progId="Word.Document.8">
                  <p:embed/>
                </p:oleObj>
              </mc:Choice>
              <mc:Fallback>
                <p:oleObj name="Document" r:id="rId3" imgW="8723160" imgH="1737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2400"/>
                        <a:ext cx="8716963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76" name="Rectangle 52"/>
          <p:cNvSpPr>
            <a:spLocks noChangeArrowheads="1"/>
          </p:cNvSpPr>
          <p:nvPr/>
        </p:nvSpPr>
        <p:spPr bwMode="auto">
          <a:xfrm>
            <a:off x="3505200" y="32766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03477" name="Rectangle 53"/>
          <p:cNvSpPr>
            <a:spLocks noChangeArrowheads="1"/>
          </p:cNvSpPr>
          <p:nvPr/>
        </p:nvSpPr>
        <p:spPr bwMode="auto">
          <a:xfrm>
            <a:off x="4572000" y="21336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03478" name="Rectangle 54"/>
          <p:cNvSpPr>
            <a:spLocks noChangeArrowheads="1"/>
          </p:cNvSpPr>
          <p:nvPr/>
        </p:nvSpPr>
        <p:spPr bwMode="auto">
          <a:xfrm>
            <a:off x="4495800" y="47244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103479" name="Rectangle 55"/>
          <p:cNvSpPr>
            <a:spLocks noChangeArrowheads="1"/>
          </p:cNvSpPr>
          <p:nvPr/>
        </p:nvSpPr>
        <p:spPr bwMode="auto">
          <a:xfrm>
            <a:off x="5943600" y="22098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03480" name="Rectangle 56"/>
          <p:cNvSpPr>
            <a:spLocks noChangeArrowheads="1"/>
          </p:cNvSpPr>
          <p:nvPr/>
        </p:nvSpPr>
        <p:spPr bwMode="auto">
          <a:xfrm>
            <a:off x="6781800" y="15240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03481" name="Rectangle 57"/>
          <p:cNvSpPr>
            <a:spLocks noChangeArrowheads="1"/>
          </p:cNvSpPr>
          <p:nvPr/>
        </p:nvSpPr>
        <p:spPr bwMode="auto">
          <a:xfrm>
            <a:off x="6781800" y="34290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103482" name="Rectangle 58"/>
          <p:cNvSpPr>
            <a:spLocks noChangeArrowheads="1"/>
          </p:cNvSpPr>
          <p:nvPr/>
        </p:nvSpPr>
        <p:spPr bwMode="auto">
          <a:xfrm>
            <a:off x="8458200" y="22098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03483" name="Rectangle 59"/>
          <p:cNvSpPr>
            <a:spLocks noChangeArrowheads="1"/>
          </p:cNvSpPr>
          <p:nvPr/>
        </p:nvSpPr>
        <p:spPr bwMode="auto">
          <a:xfrm>
            <a:off x="8458200" y="44958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03484" name="Rectangle 60"/>
          <p:cNvSpPr>
            <a:spLocks noChangeArrowheads="1"/>
          </p:cNvSpPr>
          <p:nvPr/>
        </p:nvSpPr>
        <p:spPr bwMode="auto">
          <a:xfrm>
            <a:off x="6629400" y="46482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103485" name="Rectangle 61"/>
          <p:cNvSpPr>
            <a:spLocks noChangeArrowheads="1"/>
          </p:cNvSpPr>
          <p:nvPr/>
        </p:nvSpPr>
        <p:spPr bwMode="auto">
          <a:xfrm>
            <a:off x="5867400" y="54102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103486" name="Rectangle 62"/>
          <p:cNvSpPr>
            <a:spLocks noChangeArrowheads="1"/>
          </p:cNvSpPr>
          <p:nvPr/>
        </p:nvSpPr>
        <p:spPr bwMode="auto">
          <a:xfrm>
            <a:off x="68646" y="4488252"/>
            <a:ext cx="4015695" cy="1905000"/>
          </a:xfrm>
          <a:prstGeom prst="rect">
            <a:avLst/>
          </a:prstGeom>
          <a:solidFill>
            <a:srgbClr val="00009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For each 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  <a:sym typeface="Symbol" charset="0"/>
              </a:rPr>
              <a:t> V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Let </a:t>
            </a:r>
            <a:r>
              <a:rPr lang="en-US" dirty="0">
                <a:latin typeface="Arial"/>
                <a:cs typeface="Arial"/>
                <a:sym typeface="Symbol" charset="0"/>
              </a:rPr>
              <a:t>u in V-V’ and d[u] is minimum	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/select a local shortest path</a:t>
            </a:r>
          </a:p>
          <a:p>
            <a:pPr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  V</a:t>
            </a:r>
            <a:r>
              <a:rPr lang="en-US" dirty="0">
                <a:latin typeface="Arial"/>
                <a:cs typeface="Arial"/>
                <a:sym typeface="Symbol" charset="0"/>
              </a:rPr>
              <a:t>’  V’ U {u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}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	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For </a:t>
            </a:r>
            <a:r>
              <a:rPr lang="en-US" dirty="0">
                <a:latin typeface="Arial"/>
                <a:cs typeface="Arial"/>
                <a:sym typeface="Symbol" charset="0"/>
              </a:rPr>
              <a:t>v adjacent to u do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d</a:t>
            </a:r>
            <a:r>
              <a:rPr lang="en-US" dirty="0">
                <a:latin typeface="Arial"/>
                <a:cs typeface="Arial"/>
                <a:sym typeface="Symbol" charset="0"/>
              </a:rPr>
              <a:t>[v]  min{d[v], d[u]+w(</a:t>
            </a:r>
            <a:r>
              <a:rPr lang="en-US" dirty="0" err="1">
                <a:latin typeface="Arial"/>
                <a:cs typeface="Arial"/>
                <a:sym typeface="Symbol" charset="0"/>
              </a:rPr>
              <a:t>u,v</a:t>
            </a:r>
            <a:r>
              <a:rPr lang="en-US" dirty="0">
                <a:latin typeface="Arial"/>
                <a:cs typeface="Arial"/>
                <a:sym typeface="Symbol" charset="0"/>
              </a:rPr>
              <a:t>)}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/update shortest paths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03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3886200" y="360680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0</a:t>
            </a: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7188200" y="34290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4891088" y="4495800"/>
            <a:ext cx="358775" cy="381000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8</a:t>
            </a: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6254750" y="51816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6254750" y="42672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33CC"/>
                </a:solidFill>
                <a:sym typeface="Symbol" charset="0"/>
              </a:rPr>
              <a:t>28</a:t>
            </a:r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6254750" y="25908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8050213" y="41910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8050213" y="25908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4458" name="Rectangle 10"/>
          <p:cNvSpPr>
            <a:spLocks noChangeArrowheads="1"/>
          </p:cNvSpPr>
          <p:nvPr/>
        </p:nvSpPr>
        <p:spPr bwMode="auto">
          <a:xfrm>
            <a:off x="7116763" y="18288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4459" name="Rectangle 11"/>
          <p:cNvSpPr>
            <a:spLocks noChangeArrowheads="1"/>
          </p:cNvSpPr>
          <p:nvPr/>
        </p:nvSpPr>
        <p:spPr bwMode="auto">
          <a:xfrm>
            <a:off x="4962525" y="24384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12</a:t>
            </a: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4433888" y="3911600"/>
            <a:ext cx="3238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5222875" y="3797300"/>
            <a:ext cx="4381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10</a:t>
            </a:r>
          </a:p>
        </p:txBody>
      </p:sp>
      <p:sp>
        <p:nvSpPr>
          <p:cNvPr id="104462" name="Rectangle 14"/>
          <p:cNvSpPr>
            <a:spLocks noChangeArrowheads="1"/>
          </p:cNvSpPr>
          <p:nvPr/>
        </p:nvSpPr>
        <p:spPr bwMode="auto">
          <a:xfrm>
            <a:off x="5486400" y="434340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20</a:t>
            </a:r>
          </a:p>
        </p:txBody>
      </p:sp>
      <p:sp>
        <p:nvSpPr>
          <p:cNvPr id="104463" name="Rectangle 15"/>
          <p:cNvSpPr>
            <a:spLocks noChangeArrowheads="1"/>
          </p:cNvSpPr>
          <p:nvPr/>
        </p:nvSpPr>
        <p:spPr bwMode="auto">
          <a:xfrm>
            <a:off x="5486400" y="495300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104464" name="Rectangle 16"/>
          <p:cNvSpPr>
            <a:spLocks noChangeArrowheads="1"/>
          </p:cNvSpPr>
          <p:nvPr/>
        </p:nvSpPr>
        <p:spPr bwMode="auto">
          <a:xfrm>
            <a:off x="7315200" y="487680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104465" name="Rectangle 17"/>
          <p:cNvSpPr>
            <a:spLocks noChangeArrowheads="1"/>
          </p:cNvSpPr>
          <p:nvPr/>
        </p:nvSpPr>
        <p:spPr bwMode="auto">
          <a:xfrm>
            <a:off x="7162800" y="419100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104466" name="Rectangle 18"/>
          <p:cNvSpPr>
            <a:spLocks noChangeArrowheads="1"/>
          </p:cNvSpPr>
          <p:nvPr/>
        </p:nvSpPr>
        <p:spPr bwMode="auto">
          <a:xfrm>
            <a:off x="6019800" y="335280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12</a:t>
            </a:r>
          </a:p>
        </p:txBody>
      </p:sp>
      <p:sp>
        <p:nvSpPr>
          <p:cNvPr id="104467" name="Rectangle 19"/>
          <p:cNvSpPr>
            <a:spLocks noChangeArrowheads="1"/>
          </p:cNvSpPr>
          <p:nvPr/>
        </p:nvSpPr>
        <p:spPr bwMode="auto">
          <a:xfrm>
            <a:off x="5465763" y="325278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7</a:t>
            </a:r>
          </a:p>
        </p:txBody>
      </p:sp>
      <p:sp>
        <p:nvSpPr>
          <p:cNvPr id="104468" name="Rectangle 20"/>
          <p:cNvSpPr>
            <a:spLocks noChangeArrowheads="1"/>
          </p:cNvSpPr>
          <p:nvPr/>
        </p:nvSpPr>
        <p:spPr bwMode="auto">
          <a:xfrm>
            <a:off x="5537200" y="259080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13</a:t>
            </a:r>
          </a:p>
        </p:txBody>
      </p:sp>
      <p:sp>
        <p:nvSpPr>
          <p:cNvPr id="104469" name="Rectangle 21"/>
          <p:cNvSpPr>
            <a:spLocks noChangeArrowheads="1"/>
          </p:cNvSpPr>
          <p:nvPr/>
        </p:nvSpPr>
        <p:spPr bwMode="auto">
          <a:xfrm>
            <a:off x="6553200" y="205740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104470" name="Rectangle 22"/>
          <p:cNvSpPr>
            <a:spLocks noChangeArrowheads="1"/>
          </p:cNvSpPr>
          <p:nvPr/>
        </p:nvSpPr>
        <p:spPr bwMode="auto">
          <a:xfrm>
            <a:off x="7188200" y="266700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</a:p>
        </p:txBody>
      </p:sp>
      <p:sp>
        <p:nvSpPr>
          <p:cNvPr id="104471" name="Rectangle 23"/>
          <p:cNvSpPr>
            <a:spLocks noChangeArrowheads="1"/>
          </p:cNvSpPr>
          <p:nvPr/>
        </p:nvSpPr>
        <p:spPr bwMode="auto">
          <a:xfrm>
            <a:off x="6781800" y="289560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104472" name="Rectangle 24"/>
          <p:cNvSpPr>
            <a:spLocks noChangeArrowheads="1"/>
          </p:cNvSpPr>
          <p:nvPr/>
        </p:nvSpPr>
        <p:spPr bwMode="auto">
          <a:xfrm>
            <a:off x="7696200" y="312420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22</a:t>
            </a:r>
          </a:p>
        </p:txBody>
      </p:sp>
      <p:sp>
        <p:nvSpPr>
          <p:cNvPr id="104473" name="Rectangle 25"/>
          <p:cNvSpPr>
            <a:spLocks noChangeArrowheads="1"/>
          </p:cNvSpPr>
          <p:nvPr/>
        </p:nvSpPr>
        <p:spPr bwMode="auto">
          <a:xfrm>
            <a:off x="8229600" y="342900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14</a:t>
            </a:r>
          </a:p>
        </p:txBody>
      </p:sp>
      <p:sp>
        <p:nvSpPr>
          <p:cNvPr id="104474" name="Rectangle 26"/>
          <p:cNvSpPr>
            <a:spLocks noChangeArrowheads="1"/>
          </p:cNvSpPr>
          <p:nvPr/>
        </p:nvSpPr>
        <p:spPr bwMode="auto">
          <a:xfrm>
            <a:off x="6705600" y="370998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04475" name="Rectangle 27"/>
          <p:cNvSpPr>
            <a:spLocks noChangeArrowheads="1"/>
          </p:cNvSpPr>
          <p:nvPr/>
        </p:nvSpPr>
        <p:spPr bwMode="auto">
          <a:xfrm>
            <a:off x="6019800" y="472440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</a:t>
            </a:r>
          </a:p>
        </p:txBody>
      </p:sp>
      <p:sp>
        <p:nvSpPr>
          <p:cNvPr id="104476" name="Rectangle 28"/>
          <p:cNvSpPr>
            <a:spLocks noChangeArrowheads="1"/>
          </p:cNvSpPr>
          <p:nvPr/>
        </p:nvSpPr>
        <p:spPr bwMode="auto">
          <a:xfrm>
            <a:off x="4343400" y="2819400"/>
            <a:ext cx="4381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12</a:t>
            </a:r>
          </a:p>
        </p:txBody>
      </p:sp>
      <p:sp>
        <p:nvSpPr>
          <p:cNvPr id="104477" name="Rectangle 29"/>
          <p:cNvSpPr>
            <a:spLocks noChangeArrowheads="1"/>
          </p:cNvSpPr>
          <p:nvPr/>
        </p:nvSpPr>
        <p:spPr bwMode="auto">
          <a:xfrm>
            <a:off x="7696200" y="205740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17</a:t>
            </a:r>
          </a:p>
        </p:txBody>
      </p:sp>
      <p:sp>
        <p:nvSpPr>
          <p:cNvPr id="104478" name="Rectangle 30"/>
          <p:cNvSpPr>
            <a:spLocks noChangeArrowheads="1"/>
          </p:cNvSpPr>
          <p:nvPr/>
        </p:nvSpPr>
        <p:spPr bwMode="auto">
          <a:xfrm>
            <a:off x="4789488" y="3236913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11</a:t>
            </a:r>
          </a:p>
        </p:txBody>
      </p:sp>
      <p:sp>
        <p:nvSpPr>
          <p:cNvPr id="104479" name="Line 31"/>
          <p:cNvSpPr>
            <a:spLocks noChangeShapeType="1"/>
          </p:cNvSpPr>
          <p:nvPr/>
        </p:nvSpPr>
        <p:spPr bwMode="auto">
          <a:xfrm>
            <a:off x="4191000" y="3962400"/>
            <a:ext cx="700088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80" name="Line 32"/>
          <p:cNvSpPr>
            <a:spLocks noChangeShapeType="1"/>
          </p:cNvSpPr>
          <p:nvPr/>
        </p:nvSpPr>
        <p:spPr bwMode="auto">
          <a:xfrm flipV="1">
            <a:off x="4244975" y="2819400"/>
            <a:ext cx="71755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81" name="Line 33"/>
          <p:cNvSpPr>
            <a:spLocks noChangeShapeType="1"/>
          </p:cNvSpPr>
          <p:nvPr/>
        </p:nvSpPr>
        <p:spPr bwMode="auto">
          <a:xfrm>
            <a:off x="4244975" y="3733800"/>
            <a:ext cx="2009775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82" name="Line 34"/>
          <p:cNvSpPr>
            <a:spLocks noChangeShapeType="1"/>
          </p:cNvSpPr>
          <p:nvPr/>
        </p:nvSpPr>
        <p:spPr bwMode="auto">
          <a:xfrm flipV="1">
            <a:off x="5106988" y="2819400"/>
            <a:ext cx="0" cy="1676400"/>
          </a:xfrm>
          <a:prstGeom prst="line">
            <a:avLst/>
          </a:prstGeom>
          <a:noFill/>
          <a:ln w="25400">
            <a:solidFill>
              <a:srgbClr val="FF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83" name="Line 35"/>
          <p:cNvSpPr>
            <a:spLocks noChangeShapeType="1"/>
          </p:cNvSpPr>
          <p:nvPr/>
        </p:nvSpPr>
        <p:spPr bwMode="auto">
          <a:xfrm flipH="1">
            <a:off x="5257800" y="4648200"/>
            <a:ext cx="996950" cy="0"/>
          </a:xfrm>
          <a:prstGeom prst="line">
            <a:avLst/>
          </a:prstGeom>
          <a:noFill/>
          <a:ln w="25400">
            <a:solidFill>
              <a:srgbClr val="FF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84" name="Line 36"/>
          <p:cNvSpPr>
            <a:spLocks noChangeShapeType="1"/>
          </p:cNvSpPr>
          <p:nvPr/>
        </p:nvSpPr>
        <p:spPr bwMode="auto">
          <a:xfrm>
            <a:off x="5257800" y="4876800"/>
            <a:ext cx="9969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85" name="Line 37"/>
          <p:cNvSpPr>
            <a:spLocks noChangeShapeType="1"/>
          </p:cNvSpPr>
          <p:nvPr/>
        </p:nvSpPr>
        <p:spPr bwMode="auto">
          <a:xfrm flipV="1">
            <a:off x="6613525" y="4572000"/>
            <a:ext cx="1436688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86" name="Line 38"/>
          <p:cNvSpPr>
            <a:spLocks noChangeShapeType="1"/>
          </p:cNvSpPr>
          <p:nvPr/>
        </p:nvSpPr>
        <p:spPr bwMode="auto">
          <a:xfrm flipV="1">
            <a:off x="6399213" y="46482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87" name="Line 39"/>
          <p:cNvSpPr>
            <a:spLocks noChangeShapeType="1"/>
          </p:cNvSpPr>
          <p:nvPr/>
        </p:nvSpPr>
        <p:spPr bwMode="auto">
          <a:xfrm>
            <a:off x="5321300" y="2819400"/>
            <a:ext cx="93345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88" name="Line 40"/>
          <p:cNvSpPr>
            <a:spLocks noChangeShapeType="1"/>
          </p:cNvSpPr>
          <p:nvPr/>
        </p:nvSpPr>
        <p:spPr bwMode="auto">
          <a:xfrm>
            <a:off x="6399213" y="297180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89" name="Line 41"/>
          <p:cNvSpPr>
            <a:spLocks noChangeShapeType="1"/>
          </p:cNvSpPr>
          <p:nvPr/>
        </p:nvSpPr>
        <p:spPr bwMode="auto">
          <a:xfrm>
            <a:off x="5321300" y="2667000"/>
            <a:ext cx="9334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90" name="Line 42"/>
          <p:cNvSpPr>
            <a:spLocks noChangeShapeType="1"/>
          </p:cNvSpPr>
          <p:nvPr/>
        </p:nvSpPr>
        <p:spPr bwMode="auto">
          <a:xfrm flipH="1">
            <a:off x="6613525" y="2209800"/>
            <a:ext cx="50323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91" name="Line 43"/>
          <p:cNvSpPr>
            <a:spLocks noChangeShapeType="1"/>
          </p:cNvSpPr>
          <p:nvPr/>
        </p:nvSpPr>
        <p:spPr bwMode="auto">
          <a:xfrm flipH="1">
            <a:off x="6613525" y="2743200"/>
            <a:ext cx="14366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92" name="Line 44"/>
          <p:cNvSpPr>
            <a:spLocks noChangeShapeType="1"/>
          </p:cNvSpPr>
          <p:nvPr/>
        </p:nvSpPr>
        <p:spPr bwMode="auto">
          <a:xfrm>
            <a:off x="6613525" y="29718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93" name="Line 45"/>
          <p:cNvSpPr>
            <a:spLocks noChangeShapeType="1"/>
          </p:cNvSpPr>
          <p:nvPr/>
        </p:nvSpPr>
        <p:spPr bwMode="auto">
          <a:xfrm>
            <a:off x="6613525" y="2971800"/>
            <a:ext cx="574675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94" name="Line 46"/>
          <p:cNvSpPr>
            <a:spLocks noChangeShapeType="1"/>
          </p:cNvSpPr>
          <p:nvPr/>
        </p:nvSpPr>
        <p:spPr bwMode="auto">
          <a:xfrm flipV="1">
            <a:off x="6613525" y="3810000"/>
            <a:ext cx="574675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95" name="Line 47"/>
          <p:cNvSpPr>
            <a:spLocks noChangeShapeType="1"/>
          </p:cNvSpPr>
          <p:nvPr/>
        </p:nvSpPr>
        <p:spPr bwMode="auto">
          <a:xfrm flipH="1">
            <a:off x="7546975" y="2971800"/>
            <a:ext cx="503238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96" name="Line 48"/>
          <p:cNvSpPr>
            <a:spLocks noChangeShapeType="1"/>
          </p:cNvSpPr>
          <p:nvPr/>
        </p:nvSpPr>
        <p:spPr bwMode="auto">
          <a:xfrm>
            <a:off x="8264525" y="29718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97" name="Line 49"/>
          <p:cNvSpPr>
            <a:spLocks noChangeShapeType="1"/>
          </p:cNvSpPr>
          <p:nvPr/>
        </p:nvSpPr>
        <p:spPr bwMode="auto">
          <a:xfrm flipV="1">
            <a:off x="6613525" y="4343400"/>
            <a:ext cx="1436688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98" name="Line 50"/>
          <p:cNvSpPr>
            <a:spLocks noChangeShapeType="1"/>
          </p:cNvSpPr>
          <p:nvPr/>
        </p:nvSpPr>
        <p:spPr bwMode="auto">
          <a:xfrm>
            <a:off x="7475538" y="2209800"/>
            <a:ext cx="574675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4499" name="Object 51"/>
          <p:cNvGraphicFramePr>
            <a:graphicFrameLocks noChangeAspect="1"/>
          </p:cNvGraphicFramePr>
          <p:nvPr/>
        </p:nvGraphicFramePr>
        <p:xfrm>
          <a:off x="0" y="152400"/>
          <a:ext cx="8716963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Document" r:id="rId3" imgW="8723160" imgH="1737360" progId="Word.Document.8">
                  <p:embed/>
                </p:oleObj>
              </mc:Choice>
              <mc:Fallback>
                <p:oleObj name="Document" r:id="rId3" imgW="8723160" imgH="1737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2400"/>
                        <a:ext cx="8716963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00" name="Rectangle 52"/>
          <p:cNvSpPr>
            <a:spLocks noChangeArrowheads="1"/>
          </p:cNvSpPr>
          <p:nvPr/>
        </p:nvSpPr>
        <p:spPr bwMode="auto">
          <a:xfrm>
            <a:off x="3505200" y="32766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04501" name="Rectangle 53"/>
          <p:cNvSpPr>
            <a:spLocks noChangeArrowheads="1"/>
          </p:cNvSpPr>
          <p:nvPr/>
        </p:nvSpPr>
        <p:spPr bwMode="auto">
          <a:xfrm>
            <a:off x="4572000" y="21336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04502" name="Rectangle 54"/>
          <p:cNvSpPr>
            <a:spLocks noChangeArrowheads="1"/>
          </p:cNvSpPr>
          <p:nvPr/>
        </p:nvSpPr>
        <p:spPr bwMode="auto">
          <a:xfrm>
            <a:off x="4495800" y="47244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104503" name="Rectangle 55"/>
          <p:cNvSpPr>
            <a:spLocks noChangeArrowheads="1"/>
          </p:cNvSpPr>
          <p:nvPr/>
        </p:nvSpPr>
        <p:spPr bwMode="auto">
          <a:xfrm>
            <a:off x="5943600" y="22098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04504" name="Rectangle 56"/>
          <p:cNvSpPr>
            <a:spLocks noChangeArrowheads="1"/>
          </p:cNvSpPr>
          <p:nvPr/>
        </p:nvSpPr>
        <p:spPr bwMode="auto">
          <a:xfrm>
            <a:off x="6781800" y="15240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04505" name="Rectangle 57"/>
          <p:cNvSpPr>
            <a:spLocks noChangeArrowheads="1"/>
          </p:cNvSpPr>
          <p:nvPr/>
        </p:nvSpPr>
        <p:spPr bwMode="auto">
          <a:xfrm>
            <a:off x="6781800" y="34290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104506" name="Rectangle 58"/>
          <p:cNvSpPr>
            <a:spLocks noChangeArrowheads="1"/>
          </p:cNvSpPr>
          <p:nvPr/>
        </p:nvSpPr>
        <p:spPr bwMode="auto">
          <a:xfrm>
            <a:off x="8458200" y="22098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04507" name="Rectangle 59"/>
          <p:cNvSpPr>
            <a:spLocks noChangeArrowheads="1"/>
          </p:cNvSpPr>
          <p:nvPr/>
        </p:nvSpPr>
        <p:spPr bwMode="auto">
          <a:xfrm>
            <a:off x="8458200" y="44958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04508" name="Rectangle 60"/>
          <p:cNvSpPr>
            <a:spLocks noChangeArrowheads="1"/>
          </p:cNvSpPr>
          <p:nvPr/>
        </p:nvSpPr>
        <p:spPr bwMode="auto">
          <a:xfrm>
            <a:off x="6629400" y="46482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104509" name="Rectangle 61"/>
          <p:cNvSpPr>
            <a:spLocks noChangeArrowheads="1"/>
          </p:cNvSpPr>
          <p:nvPr/>
        </p:nvSpPr>
        <p:spPr bwMode="auto">
          <a:xfrm>
            <a:off x="5867400" y="54102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66" name="Rectangle 62"/>
          <p:cNvSpPr>
            <a:spLocks noChangeArrowheads="1"/>
          </p:cNvSpPr>
          <p:nvPr/>
        </p:nvSpPr>
        <p:spPr bwMode="auto">
          <a:xfrm>
            <a:off x="68646" y="4488252"/>
            <a:ext cx="4015695" cy="1905000"/>
          </a:xfrm>
          <a:prstGeom prst="rect">
            <a:avLst/>
          </a:prstGeom>
          <a:solidFill>
            <a:srgbClr val="00009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For each 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  <a:sym typeface="Symbol" charset="0"/>
              </a:rPr>
              <a:t> V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Let </a:t>
            </a:r>
            <a:r>
              <a:rPr lang="en-US" dirty="0">
                <a:latin typeface="Arial"/>
                <a:cs typeface="Arial"/>
                <a:sym typeface="Symbol" charset="0"/>
              </a:rPr>
              <a:t>u in V-V’ and d[u] is minimum	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/select a local shortest path</a:t>
            </a:r>
          </a:p>
          <a:p>
            <a:pPr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  V</a:t>
            </a:r>
            <a:r>
              <a:rPr lang="en-US" dirty="0">
                <a:latin typeface="Arial"/>
                <a:cs typeface="Arial"/>
                <a:sym typeface="Symbol" charset="0"/>
              </a:rPr>
              <a:t>’  V’ U {u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}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	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For </a:t>
            </a:r>
            <a:r>
              <a:rPr lang="en-US" dirty="0">
                <a:latin typeface="Arial"/>
                <a:cs typeface="Arial"/>
                <a:sym typeface="Symbol" charset="0"/>
              </a:rPr>
              <a:t>v adjacent to u do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d</a:t>
            </a:r>
            <a:r>
              <a:rPr lang="en-US" dirty="0">
                <a:latin typeface="Arial"/>
                <a:cs typeface="Arial"/>
                <a:sym typeface="Symbol" charset="0"/>
              </a:rPr>
              <a:t>[v]  min{d[v], d[u]+w(</a:t>
            </a:r>
            <a:r>
              <a:rPr lang="en-US" dirty="0" err="1">
                <a:latin typeface="Arial"/>
                <a:cs typeface="Arial"/>
                <a:sym typeface="Symbol" charset="0"/>
              </a:rPr>
              <a:t>u,v</a:t>
            </a:r>
            <a:r>
              <a:rPr lang="en-US" dirty="0">
                <a:latin typeface="Arial"/>
                <a:cs typeface="Arial"/>
                <a:sym typeface="Symbol" charset="0"/>
              </a:rPr>
              <a:t>)}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/update shortest paths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5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3886200" y="360045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0</a:t>
            </a: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7188200" y="34226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4876800" y="449580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8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6254750" y="51752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6254750" y="42608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33CC"/>
                </a:solidFill>
                <a:sym typeface="Symbol" charset="0"/>
              </a:rPr>
              <a:t>19</a:t>
            </a:r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6254750" y="25844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33CC"/>
                </a:solidFill>
                <a:sym typeface="Symbol" charset="0"/>
              </a:rPr>
              <a:t>25</a:t>
            </a:r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8050213" y="41846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8050213" y="25844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7116763" y="18224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5483" name="Rectangle 11"/>
          <p:cNvSpPr>
            <a:spLocks noChangeArrowheads="1"/>
          </p:cNvSpPr>
          <p:nvPr/>
        </p:nvSpPr>
        <p:spPr bwMode="auto">
          <a:xfrm>
            <a:off x="4962525" y="2432050"/>
            <a:ext cx="358775" cy="381000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12</a:t>
            </a:r>
          </a:p>
        </p:txBody>
      </p:sp>
      <p:sp>
        <p:nvSpPr>
          <p:cNvPr id="105484" name="Text Box 12"/>
          <p:cNvSpPr txBox="1">
            <a:spLocks noChangeArrowheads="1"/>
          </p:cNvSpPr>
          <p:nvPr/>
        </p:nvSpPr>
        <p:spPr bwMode="auto">
          <a:xfrm>
            <a:off x="4433888" y="3905250"/>
            <a:ext cx="3238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05485" name="Text Box 13"/>
          <p:cNvSpPr txBox="1">
            <a:spLocks noChangeArrowheads="1"/>
          </p:cNvSpPr>
          <p:nvPr/>
        </p:nvSpPr>
        <p:spPr bwMode="auto">
          <a:xfrm>
            <a:off x="5222875" y="3790950"/>
            <a:ext cx="4381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10</a:t>
            </a:r>
          </a:p>
        </p:txBody>
      </p:sp>
      <p:sp>
        <p:nvSpPr>
          <p:cNvPr id="105486" name="Rectangle 14"/>
          <p:cNvSpPr>
            <a:spLocks noChangeArrowheads="1"/>
          </p:cNvSpPr>
          <p:nvPr/>
        </p:nvSpPr>
        <p:spPr bwMode="auto">
          <a:xfrm>
            <a:off x="5486400" y="4337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20</a:t>
            </a:r>
          </a:p>
        </p:txBody>
      </p:sp>
      <p:sp>
        <p:nvSpPr>
          <p:cNvPr id="105487" name="Rectangle 15"/>
          <p:cNvSpPr>
            <a:spLocks noChangeArrowheads="1"/>
          </p:cNvSpPr>
          <p:nvPr/>
        </p:nvSpPr>
        <p:spPr bwMode="auto">
          <a:xfrm>
            <a:off x="5486400" y="4946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105488" name="Rectangle 16"/>
          <p:cNvSpPr>
            <a:spLocks noChangeArrowheads="1"/>
          </p:cNvSpPr>
          <p:nvPr/>
        </p:nvSpPr>
        <p:spPr bwMode="auto">
          <a:xfrm>
            <a:off x="7315200" y="48704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105489" name="Rectangle 17"/>
          <p:cNvSpPr>
            <a:spLocks noChangeArrowheads="1"/>
          </p:cNvSpPr>
          <p:nvPr/>
        </p:nvSpPr>
        <p:spPr bwMode="auto">
          <a:xfrm>
            <a:off x="7162800" y="4184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105490" name="Rectangle 18"/>
          <p:cNvSpPr>
            <a:spLocks noChangeArrowheads="1"/>
          </p:cNvSpPr>
          <p:nvPr/>
        </p:nvSpPr>
        <p:spPr bwMode="auto">
          <a:xfrm>
            <a:off x="6019800" y="33464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12</a:t>
            </a:r>
          </a:p>
        </p:txBody>
      </p:sp>
      <p:sp>
        <p:nvSpPr>
          <p:cNvPr id="105491" name="Rectangle 19"/>
          <p:cNvSpPr>
            <a:spLocks noChangeArrowheads="1"/>
          </p:cNvSpPr>
          <p:nvPr/>
        </p:nvSpPr>
        <p:spPr bwMode="auto">
          <a:xfrm>
            <a:off x="5465763" y="324643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7</a:t>
            </a:r>
          </a:p>
        </p:txBody>
      </p:sp>
      <p:sp>
        <p:nvSpPr>
          <p:cNvPr id="105492" name="Rectangle 20"/>
          <p:cNvSpPr>
            <a:spLocks noChangeArrowheads="1"/>
          </p:cNvSpPr>
          <p:nvPr/>
        </p:nvSpPr>
        <p:spPr bwMode="auto">
          <a:xfrm>
            <a:off x="5537200" y="25844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13</a:t>
            </a:r>
          </a:p>
        </p:txBody>
      </p:sp>
      <p:sp>
        <p:nvSpPr>
          <p:cNvPr id="105493" name="Rectangle 21"/>
          <p:cNvSpPr>
            <a:spLocks noChangeArrowheads="1"/>
          </p:cNvSpPr>
          <p:nvPr/>
        </p:nvSpPr>
        <p:spPr bwMode="auto">
          <a:xfrm>
            <a:off x="6553200" y="20510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105494" name="Rectangle 22"/>
          <p:cNvSpPr>
            <a:spLocks noChangeArrowheads="1"/>
          </p:cNvSpPr>
          <p:nvPr/>
        </p:nvSpPr>
        <p:spPr bwMode="auto">
          <a:xfrm>
            <a:off x="7188200" y="2660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</a:p>
        </p:txBody>
      </p:sp>
      <p:sp>
        <p:nvSpPr>
          <p:cNvPr id="105495" name="Rectangle 23"/>
          <p:cNvSpPr>
            <a:spLocks noChangeArrowheads="1"/>
          </p:cNvSpPr>
          <p:nvPr/>
        </p:nvSpPr>
        <p:spPr bwMode="auto">
          <a:xfrm>
            <a:off x="6781800" y="28892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105496" name="Rectangle 24"/>
          <p:cNvSpPr>
            <a:spLocks noChangeArrowheads="1"/>
          </p:cNvSpPr>
          <p:nvPr/>
        </p:nvSpPr>
        <p:spPr bwMode="auto">
          <a:xfrm>
            <a:off x="7696200" y="31178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22</a:t>
            </a:r>
          </a:p>
        </p:txBody>
      </p:sp>
      <p:sp>
        <p:nvSpPr>
          <p:cNvPr id="105497" name="Rectangle 25"/>
          <p:cNvSpPr>
            <a:spLocks noChangeArrowheads="1"/>
          </p:cNvSpPr>
          <p:nvPr/>
        </p:nvSpPr>
        <p:spPr bwMode="auto">
          <a:xfrm>
            <a:off x="8229600" y="34226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14</a:t>
            </a:r>
          </a:p>
        </p:txBody>
      </p:sp>
      <p:sp>
        <p:nvSpPr>
          <p:cNvPr id="105498" name="Rectangle 26"/>
          <p:cNvSpPr>
            <a:spLocks noChangeArrowheads="1"/>
          </p:cNvSpPr>
          <p:nvPr/>
        </p:nvSpPr>
        <p:spPr bwMode="auto">
          <a:xfrm>
            <a:off x="6705600" y="370363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05499" name="Rectangle 27"/>
          <p:cNvSpPr>
            <a:spLocks noChangeArrowheads="1"/>
          </p:cNvSpPr>
          <p:nvPr/>
        </p:nvSpPr>
        <p:spPr bwMode="auto">
          <a:xfrm>
            <a:off x="6019800" y="4718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</a:t>
            </a:r>
          </a:p>
        </p:txBody>
      </p:sp>
      <p:sp>
        <p:nvSpPr>
          <p:cNvPr id="105500" name="Rectangle 28"/>
          <p:cNvSpPr>
            <a:spLocks noChangeArrowheads="1"/>
          </p:cNvSpPr>
          <p:nvPr/>
        </p:nvSpPr>
        <p:spPr bwMode="auto">
          <a:xfrm>
            <a:off x="4343400" y="2813050"/>
            <a:ext cx="4381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12</a:t>
            </a:r>
          </a:p>
        </p:txBody>
      </p:sp>
      <p:sp>
        <p:nvSpPr>
          <p:cNvPr id="105501" name="Rectangle 29"/>
          <p:cNvSpPr>
            <a:spLocks noChangeArrowheads="1"/>
          </p:cNvSpPr>
          <p:nvPr/>
        </p:nvSpPr>
        <p:spPr bwMode="auto">
          <a:xfrm>
            <a:off x="7696200" y="2051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17</a:t>
            </a:r>
          </a:p>
        </p:txBody>
      </p:sp>
      <p:sp>
        <p:nvSpPr>
          <p:cNvPr id="105502" name="Rectangle 30"/>
          <p:cNvSpPr>
            <a:spLocks noChangeArrowheads="1"/>
          </p:cNvSpPr>
          <p:nvPr/>
        </p:nvSpPr>
        <p:spPr bwMode="auto">
          <a:xfrm>
            <a:off x="4789488" y="3230563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11</a:t>
            </a:r>
          </a:p>
        </p:txBody>
      </p:sp>
      <p:sp>
        <p:nvSpPr>
          <p:cNvPr id="105503" name="Line 31"/>
          <p:cNvSpPr>
            <a:spLocks noChangeShapeType="1"/>
          </p:cNvSpPr>
          <p:nvPr/>
        </p:nvSpPr>
        <p:spPr bwMode="auto">
          <a:xfrm>
            <a:off x="4191000" y="3962400"/>
            <a:ext cx="68580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04" name="Line 32"/>
          <p:cNvSpPr>
            <a:spLocks noChangeShapeType="1"/>
          </p:cNvSpPr>
          <p:nvPr/>
        </p:nvSpPr>
        <p:spPr bwMode="auto">
          <a:xfrm flipV="1">
            <a:off x="4244975" y="2813050"/>
            <a:ext cx="717550" cy="762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05" name="Line 33"/>
          <p:cNvSpPr>
            <a:spLocks noChangeShapeType="1"/>
          </p:cNvSpPr>
          <p:nvPr/>
        </p:nvSpPr>
        <p:spPr bwMode="auto">
          <a:xfrm>
            <a:off x="4244975" y="3727450"/>
            <a:ext cx="2009775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06" name="Line 34"/>
          <p:cNvSpPr>
            <a:spLocks noChangeShapeType="1"/>
          </p:cNvSpPr>
          <p:nvPr/>
        </p:nvSpPr>
        <p:spPr bwMode="auto">
          <a:xfrm flipV="1">
            <a:off x="5106988" y="2813050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07" name="Line 35"/>
          <p:cNvSpPr>
            <a:spLocks noChangeShapeType="1"/>
          </p:cNvSpPr>
          <p:nvPr/>
        </p:nvSpPr>
        <p:spPr bwMode="auto">
          <a:xfrm flipH="1">
            <a:off x="5257800" y="4641850"/>
            <a:ext cx="996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08" name="Line 36"/>
          <p:cNvSpPr>
            <a:spLocks noChangeShapeType="1"/>
          </p:cNvSpPr>
          <p:nvPr/>
        </p:nvSpPr>
        <p:spPr bwMode="auto">
          <a:xfrm>
            <a:off x="5257800" y="4870450"/>
            <a:ext cx="9969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09" name="Line 37"/>
          <p:cNvSpPr>
            <a:spLocks noChangeShapeType="1"/>
          </p:cNvSpPr>
          <p:nvPr/>
        </p:nvSpPr>
        <p:spPr bwMode="auto">
          <a:xfrm flipV="1">
            <a:off x="6613525" y="4565650"/>
            <a:ext cx="1436688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10" name="Line 38"/>
          <p:cNvSpPr>
            <a:spLocks noChangeShapeType="1"/>
          </p:cNvSpPr>
          <p:nvPr/>
        </p:nvSpPr>
        <p:spPr bwMode="auto">
          <a:xfrm flipV="1">
            <a:off x="6399213" y="464185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11" name="Line 39"/>
          <p:cNvSpPr>
            <a:spLocks noChangeShapeType="1"/>
          </p:cNvSpPr>
          <p:nvPr/>
        </p:nvSpPr>
        <p:spPr bwMode="auto">
          <a:xfrm>
            <a:off x="5321300" y="2813050"/>
            <a:ext cx="933450" cy="144780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12" name="Line 40"/>
          <p:cNvSpPr>
            <a:spLocks noChangeShapeType="1"/>
          </p:cNvSpPr>
          <p:nvPr/>
        </p:nvSpPr>
        <p:spPr bwMode="auto">
          <a:xfrm>
            <a:off x="6399213" y="296545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13" name="Line 41"/>
          <p:cNvSpPr>
            <a:spLocks noChangeShapeType="1"/>
          </p:cNvSpPr>
          <p:nvPr/>
        </p:nvSpPr>
        <p:spPr bwMode="auto">
          <a:xfrm>
            <a:off x="5321300" y="2660650"/>
            <a:ext cx="933450" cy="0"/>
          </a:xfrm>
          <a:prstGeom prst="line">
            <a:avLst/>
          </a:prstGeom>
          <a:noFill/>
          <a:ln w="25400">
            <a:solidFill>
              <a:srgbClr val="FF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14" name="Line 42"/>
          <p:cNvSpPr>
            <a:spLocks noChangeShapeType="1"/>
          </p:cNvSpPr>
          <p:nvPr/>
        </p:nvSpPr>
        <p:spPr bwMode="auto">
          <a:xfrm flipH="1">
            <a:off x="6613525" y="2203450"/>
            <a:ext cx="50323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15" name="Line 43"/>
          <p:cNvSpPr>
            <a:spLocks noChangeShapeType="1"/>
          </p:cNvSpPr>
          <p:nvPr/>
        </p:nvSpPr>
        <p:spPr bwMode="auto">
          <a:xfrm flipH="1">
            <a:off x="6613525" y="2736850"/>
            <a:ext cx="14366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16" name="Line 44"/>
          <p:cNvSpPr>
            <a:spLocks noChangeShapeType="1"/>
          </p:cNvSpPr>
          <p:nvPr/>
        </p:nvSpPr>
        <p:spPr bwMode="auto">
          <a:xfrm>
            <a:off x="6613525" y="296545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17" name="Line 45"/>
          <p:cNvSpPr>
            <a:spLocks noChangeShapeType="1"/>
          </p:cNvSpPr>
          <p:nvPr/>
        </p:nvSpPr>
        <p:spPr bwMode="auto">
          <a:xfrm>
            <a:off x="6613525" y="2965450"/>
            <a:ext cx="574675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18" name="Line 46"/>
          <p:cNvSpPr>
            <a:spLocks noChangeShapeType="1"/>
          </p:cNvSpPr>
          <p:nvPr/>
        </p:nvSpPr>
        <p:spPr bwMode="auto">
          <a:xfrm flipV="1">
            <a:off x="6613525" y="3803650"/>
            <a:ext cx="574675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19" name="Line 47"/>
          <p:cNvSpPr>
            <a:spLocks noChangeShapeType="1"/>
          </p:cNvSpPr>
          <p:nvPr/>
        </p:nvSpPr>
        <p:spPr bwMode="auto">
          <a:xfrm flipH="1">
            <a:off x="7546975" y="2965450"/>
            <a:ext cx="503238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20" name="Line 48"/>
          <p:cNvSpPr>
            <a:spLocks noChangeShapeType="1"/>
          </p:cNvSpPr>
          <p:nvPr/>
        </p:nvSpPr>
        <p:spPr bwMode="auto">
          <a:xfrm>
            <a:off x="8264525" y="296545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21" name="Line 49"/>
          <p:cNvSpPr>
            <a:spLocks noChangeShapeType="1"/>
          </p:cNvSpPr>
          <p:nvPr/>
        </p:nvSpPr>
        <p:spPr bwMode="auto">
          <a:xfrm flipV="1">
            <a:off x="6613525" y="4337050"/>
            <a:ext cx="1436688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22" name="Line 50"/>
          <p:cNvSpPr>
            <a:spLocks noChangeShapeType="1"/>
          </p:cNvSpPr>
          <p:nvPr/>
        </p:nvSpPr>
        <p:spPr bwMode="auto">
          <a:xfrm>
            <a:off x="7475538" y="2203450"/>
            <a:ext cx="574675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5523" name="Object 51"/>
          <p:cNvGraphicFramePr>
            <a:graphicFrameLocks noChangeAspect="1"/>
          </p:cNvGraphicFramePr>
          <p:nvPr/>
        </p:nvGraphicFramePr>
        <p:xfrm>
          <a:off x="0" y="152400"/>
          <a:ext cx="8716963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Document" r:id="rId3" imgW="8730720" imgH="1744560" progId="Word.Document.8">
                  <p:embed/>
                </p:oleObj>
              </mc:Choice>
              <mc:Fallback>
                <p:oleObj name="Document" r:id="rId3" imgW="8730720" imgH="1744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2400"/>
                        <a:ext cx="8716963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24" name="Rectangle 52"/>
          <p:cNvSpPr>
            <a:spLocks noChangeArrowheads="1"/>
          </p:cNvSpPr>
          <p:nvPr/>
        </p:nvSpPr>
        <p:spPr bwMode="auto">
          <a:xfrm>
            <a:off x="3505200" y="32702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05525" name="Rectangle 53"/>
          <p:cNvSpPr>
            <a:spLocks noChangeArrowheads="1"/>
          </p:cNvSpPr>
          <p:nvPr/>
        </p:nvSpPr>
        <p:spPr bwMode="auto">
          <a:xfrm>
            <a:off x="4572000" y="21272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05526" name="Rectangle 54"/>
          <p:cNvSpPr>
            <a:spLocks noChangeArrowheads="1"/>
          </p:cNvSpPr>
          <p:nvPr/>
        </p:nvSpPr>
        <p:spPr bwMode="auto">
          <a:xfrm>
            <a:off x="4495800" y="47180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105527" name="Rectangle 55"/>
          <p:cNvSpPr>
            <a:spLocks noChangeArrowheads="1"/>
          </p:cNvSpPr>
          <p:nvPr/>
        </p:nvSpPr>
        <p:spPr bwMode="auto">
          <a:xfrm>
            <a:off x="5943600" y="2203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05528" name="Rectangle 56"/>
          <p:cNvSpPr>
            <a:spLocks noChangeArrowheads="1"/>
          </p:cNvSpPr>
          <p:nvPr/>
        </p:nvSpPr>
        <p:spPr bwMode="auto">
          <a:xfrm>
            <a:off x="6781800" y="15176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05529" name="Rectangle 57"/>
          <p:cNvSpPr>
            <a:spLocks noChangeArrowheads="1"/>
          </p:cNvSpPr>
          <p:nvPr/>
        </p:nvSpPr>
        <p:spPr bwMode="auto">
          <a:xfrm>
            <a:off x="6781800" y="34226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105530" name="Rectangle 58"/>
          <p:cNvSpPr>
            <a:spLocks noChangeArrowheads="1"/>
          </p:cNvSpPr>
          <p:nvPr/>
        </p:nvSpPr>
        <p:spPr bwMode="auto">
          <a:xfrm>
            <a:off x="8458200" y="2203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05531" name="Rectangle 59"/>
          <p:cNvSpPr>
            <a:spLocks noChangeArrowheads="1"/>
          </p:cNvSpPr>
          <p:nvPr/>
        </p:nvSpPr>
        <p:spPr bwMode="auto">
          <a:xfrm>
            <a:off x="8458200" y="4489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05532" name="Rectangle 60"/>
          <p:cNvSpPr>
            <a:spLocks noChangeArrowheads="1"/>
          </p:cNvSpPr>
          <p:nvPr/>
        </p:nvSpPr>
        <p:spPr bwMode="auto">
          <a:xfrm>
            <a:off x="6629400" y="46418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105533" name="Rectangle 61"/>
          <p:cNvSpPr>
            <a:spLocks noChangeArrowheads="1"/>
          </p:cNvSpPr>
          <p:nvPr/>
        </p:nvSpPr>
        <p:spPr bwMode="auto">
          <a:xfrm>
            <a:off x="5867400" y="54038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66" name="Rectangle 62"/>
          <p:cNvSpPr>
            <a:spLocks noChangeArrowheads="1"/>
          </p:cNvSpPr>
          <p:nvPr/>
        </p:nvSpPr>
        <p:spPr bwMode="auto">
          <a:xfrm>
            <a:off x="68646" y="4488252"/>
            <a:ext cx="4015695" cy="1905000"/>
          </a:xfrm>
          <a:prstGeom prst="rect">
            <a:avLst/>
          </a:prstGeom>
          <a:solidFill>
            <a:srgbClr val="00009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For each 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  <a:sym typeface="Symbol" charset="0"/>
              </a:rPr>
              <a:t> V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Let </a:t>
            </a:r>
            <a:r>
              <a:rPr lang="en-US" dirty="0">
                <a:latin typeface="Arial"/>
                <a:cs typeface="Arial"/>
                <a:sym typeface="Symbol" charset="0"/>
              </a:rPr>
              <a:t>u in V-V’ and d[u] is minimum	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/select a local shortest path</a:t>
            </a:r>
          </a:p>
          <a:p>
            <a:pPr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  V</a:t>
            </a:r>
            <a:r>
              <a:rPr lang="en-US" dirty="0">
                <a:latin typeface="Arial"/>
                <a:cs typeface="Arial"/>
                <a:sym typeface="Symbol" charset="0"/>
              </a:rPr>
              <a:t>’  V’ U {u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}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	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For </a:t>
            </a:r>
            <a:r>
              <a:rPr lang="en-US" dirty="0">
                <a:latin typeface="Arial"/>
                <a:cs typeface="Arial"/>
                <a:sym typeface="Symbol" charset="0"/>
              </a:rPr>
              <a:t>v adjacent to u do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d</a:t>
            </a:r>
            <a:r>
              <a:rPr lang="en-US" dirty="0">
                <a:latin typeface="Arial"/>
                <a:cs typeface="Arial"/>
                <a:sym typeface="Symbol" charset="0"/>
              </a:rPr>
              <a:t>[v]  min{d[v], d[u]+w(</a:t>
            </a:r>
            <a:r>
              <a:rPr lang="en-US" dirty="0" err="1">
                <a:latin typeface="Arial"/>
                <a:cs typeface="Arial"/>
                <a:sym typeface="Symbol" charset="0"/>
              </a:rPr>
              <a:t>u,v</a:t>
            </a:r>
            <a:r>
              <a:rPr lang="en-US" dirty="0">
                <a:latin typeface="Arial"/>
                <a:cs typeface="Arial"/>
                <a:sym typeface="Symbol" charset="0"/>
              </a:rPr>
              <a:t>)}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/update shortest paths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44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3886200" y="360045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0</a:t>
            </a: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7188200" y="34226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33CC"/>
                </a:solidFill>
                <a:sym typeface="Symbol" charset="0"/>
              </a:rPr>
              <a:t>27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4891088" y="448945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8</a:t>
            </a:r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6254750" y="51752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33CC"/>
                </a:solidFill>
                <a:sym typeface="Symbol" charset="0"/>
              </a:rPr>
              <a:t>29</a:t>
            </a:r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6254750" y="4260850"/>
            <a:ext cx="358775" cy="381000"/>
          </a:xfrm>
          <a:prstGeom prst="rect">
            <a:avLst/>
          </a:prstGeom>
          <a:noFill/>
          <a:ln w="762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33CC"/>
                </a:solidFill>
                <a:sym typeface="Symbol" charset="0"/>
              </a:rPr>
              <a:t>19</a:t>
            </a:r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6254750" y="25844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25</a:t>
            </a:r>
          </a:p>
        </p:txBody>
      </p:sp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8050213" y="41846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33CC"/>
                </a:solidFill>
                <a:sym typeface="Symbol" charset="0"/>
              </a:rPr>
              <a:t>23</a:t>
            </a:r>
          </a:p>
        </p:txBody>
      </p:sp>
      <p:sp>
        <p:nvSpPr>
          <p:cNvPr id="106505" name="Rectangle 9"/>
          <p:cNvSpPr>
            <a:spLocks noChangeArrowheads="1"/>
          </p:cNvSpPr>
          <p:nvPr/>
        </p:nvSpPr>
        <p:spPr bwMode="auto">
          <a:xfrm>
            <a:off x="8050213" y="25844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6506" name="Rectangle 10"/>
          <p:cNvSpPr>
            <a:spLocks noChangeArrowheads="1"/>
          </p:cNvSpPr>
          <p:nvPr/>
        </p:nvSpPr>
        <p:spPr bwMode="auto">
          <a:xfrm>
            <a:off x="7116763" y="18224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6507" name="Rectangle 11"/>
          <p:cNvSpPr>
            <a:spLocks noChangeArrowheads="1"/>
          </p:cNvSpPr>
          <p:nvPr/>
        </p:nvSpPr>
        <p:spPr bwMode="auto">
          <a:xfrm>
            <a:off x="4962525" y="243205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12</a:t>
            </a:r>
          </a:p>
        </p:txBody>
      </p:sp>
      <p:sp>
        <p:nvSpPr>
          <p:cNvPr id="106508" name="Text Box 12"/>
          <p:cNvSpPr txBox="1">
            <a:spLocks noChangeArrowheads="1"/>
          </p:cNvSpPr>
          <p:nvPr/>
        </p:nvSpPr>
        <p:spPr bwMode="auto">
          <a:xfrm>
            <a:off x="4433888" y="3905250"/>
            <a:ext cx="3238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5222875" y="3790950"/>
            <a:ext cx="4381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10</a:t>
            </a:r>
          </a:p>
        </p:txBody>
      </p:sp>
      <p:sp>
        <p:nvSpPr>
          <p:cNvPr id="106510" name="Rectangle 14"/>
          <p:cNvSpPr>
            <a:spLocks noChangeArrowheads="1"/>
          </p:cNvSpPr>
          <p:nvPr/>
        </p:nvSpPr>
        <p:spPr bwMode="auto">
          <a:xfrm>
            <a:off x="5486400" y="4337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20</a:t>
            </a:r>
          </a:p>
        </p:txBody>
      </p:sp>
      <p:sp>
        <p:nvSpPr>
          <p:cNvPr id="106511" name="Rectangle 15"/>
          <p:cNvSpPr>
            <a:spLocks noChangeArrowheads="1"/>
          </p:cNvSpPr>
          <p:nvPr/>
        </p:nvSpPr>
        <p:spPr bwMode="auto">
          <a:xfrm>
            <a:off x="5486400" y="4946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106512" name="Rectangle 16"/>
          <p:cNvSpPr>
            <a:spLocks noChangeArrowheads="1"/>
          </p:cNvSpPr>
          <p:nvPr/>
        </p:nvSpPr>
        <p:spPr bwMode="auto">
          <a:xfrm>
            <a:off x="7315200" y="48704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106513" name="Rectangle 17"/>
          <p:cNvSpPr>
            <a:spLocks noChangeArrowheads="1"/>
          </p:cNvSpPr>
          <p:nvPr/>
        </p:nvSpPr>
        <p:spPr bwMode="auto">
          <a:xfrm>
            <a:off x="7162800" y="4184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106514" name="Rectangle 18"/>
          <p:cNvSpPr>
            <a:spLocks noChangeArrowheads="1"/>
          </p:cNvSpPr>
          <p:nvPr/>
        </p:nvSpPr>
        <p:spPr bwMode="auto">
          <a:xfrm>
            <a:off x="6019800" y="33464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12</a:t>
            </a:r>
          </a:p>
        </p:txBody>
      </p:sp>
      <p:sp>
        <p:nvSpPr>
          <p:cNvPr id="106515" name="Rectangle 19"/>
          <p:cNvSpPr>
            <a:spLocks noChangeArrowheads="1"/>
          </p:cNvSpPr>
          <p:nvPr/>
        </p:nvSpPr>
        <p:spPr bwMode="auto">
          <a:xfrm>
            <a:off x="5465763" y="324643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7</a:t>
            </a:r>
          </a:p>
        </p:txBody>
      </p:sp>
      <p:sp>
        <p:nvSpPr>
          <p:cNvPr id="106516" name="Rectangle 20"/>
          <p:cNvSpPr>
            <a:spLocks noChangeArrowheads="1"/>
          </p:cNvSpPr>
          <p:nvPr/>
        </p:nvSpPr>
        <p:spPr bwMode="auto">
          <a:xfrm>
            <a:off x="5537200" y="25844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13</a:t>
            </a:r>
          </a:p>
        </p:txBody>
      </p:sp>
      <p:sp>
        <p:nvSpPr>
          <p:cNvPr id="106517" name="Rectangle 21"/>
          <p:cNvSpPr>
            <a:spLocks noChangeArrowheads="1"/>
          </p:cNvSpPr>
          <p:nvPr/>
        </p:nvSpPr>
        <p:spPr bwMode="auto">
          <a:xfrm>
            <a:off x="6553200" y="20510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106518" name="Rectangle 22"/>
          <p:cNvSpPr>
            <a:spLocks noChangeArrowheads="1"/>
          </p:cNvSpPr>
          <p:nvPr/>
        </p:nvSpPr>
        <p:spPr bwMode="auto">
          <a:xfrm>
            <a:off x="7188200" y="2660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</a:p>
        </p:txBody>
      </p:sp>
      <p:sp>
        <p:nvSpPr>
          <p:cNvPr id="106519" name="Rectangle 23"/>
          <p:cNvSpPr>
            <a:spLocks noChangeArrowheads="1"/>
          </p:cNvSpPr>
          <p:nvPr/>
        </p:nvSpPr>
        <p:spPr bwMode="auto">
          <a:xfrm>
            <a:off x="6781800" y="28892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106520" name="Rectangle 24"/>
          <p:cNvSpPr>
            <a:spLocks noChangeArrowheads="1"/>
          </p:cNvSpPr>
          <p:nvPr/>
        </p:nvSpPr>
        <p:spPr bwMode="auto">
          <a:xfrm>
            <a:off x="7696200" y="31178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22</a:t>
            </a:r>
          </a:p>
        </p:txBody>
      </p:sp>
      <p:sp>
        <p:nvSpPr>
          <p:cNvPr id="106521" name="Rectangle 25"/>
          <p:cNvSpPr>
            <a:spLocks noChangeArrowheads="1"/>
          </p:cNvSpPr>
          <p:nvPr/>
        </p:nvSpPr>
        <p:spPr bwMode="auto">
          <a:xfrm>
            <a:off x="8229600" y="34226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14</a:t>
            </a:r>
          </a:p>
        </p:txBody>
      </p:sp>
      <p:sp>
        <p:nvSpPr>
          <p:cNvPr id="106522" name="Rectangle 26"/>
          <p:cNvSpPr>
            <a:spLocks noChangeArrowheads="1"/>
          </p:cNvSpPr>
          <p:nvPr/>
        </p:nvSpPr>
        <p:spPr bwMode="auto">
          <a:xfrm>
            <a:off x="6705600" y="370363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06523" name="Rectangle 27"/>
          <p:cNvSpPr>
            <a:spLocks noChangeArrowheads="1"/>
          </p:cNvSpPr>
          <p:nvPr/>
        </p:nvSpPr>
        <p:spPr bwMode="auto">
          <a:xfrm>
            <a:off x="6019800" y="4718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</a:t>
            </a:r>
          </a:p>
        </p:txBody>
      </p:sp>
      <p:sp>
        <p:nvSpPr>
          <p:cNvPr id="106524" name="Rectangle 28"/>
          <p:cNvSpPr>
            <a:spLocks noChangeArrowheads="1"/>
          </p:cNvSpPr>
          <p:nvPr/>
        </p:nvSpPr>
        <p:spPr bwMode="auto">
          <a:xfrm>
            <a:off x="4343400" y="2813050"/>
            <a:ext cx="4381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12</a:t>
            </a:r>
          </a:p>
        </p:txBody>
      </p:sp>
      <p:sp>
        <p:nvSpPr>
          <p:cNvPr id="106525" name="Rectangle 29"/>
          <p:cNvSpPr>
            <a:spLocks noChangeArrowheads="1"/>
          </p:cNvSpPr>
          <p:nvPr/>
        </p:nvSpPr>
        <p:spPr bwMode="auto">
          <a:xfrm>
            <a:off x="7696200" y="2051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17</a:t>
            </a:r>
          </a:p>
        </p:txBody>
      </p:sp>
      <p:sp>
        <p:nvSpPr>
          <p:cNvPr id="106526" name="Rectangle 30"/>
          <p:cNvSpPr>
            <a:spLocks noChangeArrowheads="1"/>
          </p:cNvSpPr>
          <p:nvPr/>
        </p:nvSpPr>
        <p:spPr bwMode="auto">
          <a:xfrm>
            <a:off x="4789488" y="3230563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11</a:t>
            </a:r>
          </a:p>
        </p:txBody>
      </p:sp>
      <p:sp>
        <p:nvSpPr>
          <p:cNvPr id="106527" name="Line 31"/>
          <p:cNvSpPr>
            <a:spLocks noChangeShapeType="1"/>
          </p:cNvSpPr>
          <p:nvPr/>
        </p:nvSpPr>
        <p:spPr bwMode="auto">
          <a:xfrm>
            <a:off x="4267200" y="4032250"/>
            <a:ext cx="623888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8" name="Line 32"/>
          <p:cNvSpPr>
            <a:spLocks noChangeShapeType="1"/>
          </p:cNvSpPr>
          <p:nvPr/>
        </p:nvSpPr>
        <p:spPr bwMode="auto">
          <a:xfrm flipV="1">
            <a:off x="4244975" y="2813050"/>
            <a:ext cx="717550" cy="762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9" name="Line 33"/>
          <p:cNvSpPr>
            <a:spLocks noChangeShapeType="1"/>
          </p:cNvSpPr>
          <p:nvPr/>
        </p:nvSpPr>
        <p:spPr bwMode="auto">
          <a:xfrm>
            <a:off x="4244975" y="3727450"/>
            <a:ext cx="2009775" cy="68580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0" name="Line 34"/>
          <p:cNvSpPr>
            <a:spLocks noChangeShapeType="1"/>
          </p:cNvSpPr>
          <p:nvPr/>
        </p:nvSpPr>
        <p:spPr bwMode="auto">
          <a:xfrm flipV="1">
            <a:off x="5106988" y="2813050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1" name="Line 35"/>
          <p:cNvSpPr>
            <a:spLocks noChangeShapeType="1"/>
          </p:cNvSpPr>
          <p:nvPr/>
        </p:nvSpPr>
        <p:spPr bwMode="auto">
          <a:xfrm flipH="1">
            <a:off x="5257800" y="4641850"/>
            <a:ext cx="996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2" name="Line 36"/>
          <p:cNvSpPr>
            <a:spLocks noChangeShapeType="1"/>
          </p:cNvSpPr>
          <p:nvPr/>
        </p:nvSpPr>
        <p:spPr bwMode="auto">
          <a:xfrm>
            <a:off x="5257800" y="4870450"/>
            <a:ext cx="9969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3" name="Line 37"/>
          <p:cNvSpPr>
            <a:spLocks noChangeShapeType="1"/>
          </p:cNvSpPr>
          <p:nvPr/>
        </p:nvSpPr>
        <p:spPr bwMode="auto">
          <a:xfrm flipV="1">
            <a:off x="6613525" y="4565650"/>
            <a:ext cx="1436688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4" name="Line 38"/>
          <p:cNvSpPr>
            <a:spLocks noChangeShapeType="1"/>
          </p:cNvSpPr>
          <p:nvPr/>
        </p:nvSpPr>
        <p:spPr bwMode="auto">
          <a:xfrm flipV="1">
            <a:off x="6399213" y="4641850"/>
            <a:ext cx="0" cy="533400"/>
          </a:xfrm>
          <a:prstGeom prst="line">
            <a:avLst/>
          </a:prstGeom>
          <a:noFill/>
          <a:ln w="25400">
            <a:solidFill>
              <a:srgbClr val="FF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5" name="Line 39"/>
          <p:cNvSpPr>
            <a:spLocks noChangeShapeType="1"/>
          </p:cNvSpPr>
          <p:nvPr/>
        </p:nvSpPr>
        <p:spPr bwMode="auto">
          <a:xfrm>
            <a:off x="5321300" y="2813050"/>
            <a:ext cx="933450" cy="1447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6" name="Line 40"/>
          <p:cNvSpPr>
            <a:spLocks noChangeShapeType="1"/>
          </p:cNvSpPr>
          <p:nvPr/>
        </p:nvSpPr>
        <p:spPr bwMode="auto">
          <a:xfrm>
            <a:off x="6399213" y="2965450"/>
            <a:ext cx="0" cy="1295400"/>
          </a:xfrm>
          <a:prstGeom prst="line">
            <a:avLst/>
          </a:prstGeom>
          <a:noFill/>
          <a:ln w="25400">
            <a:solidFill>
              <a:srgbClr val="FF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7" name="Line 41"/>
          <p:cNvSpPr>
            <a:spLocks noChangeShapeType="1"/>
          </p:cNvSpPr>
          <p:nvPr/>
        </p:nvSpPr>
        <p:spPr bwMode="auto">
          <a:xfrm>
            <a:off x="5321300" y="2660650"/>
            <a:ext cx="9334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8" name="Line 42"/>
          <p:cNvSpPr>
            <a:spLocks noChangeShapeType="1"/>
          </p:cNvSpPr>
          <p:nvPr/>
        </p:nvSpPr>
        <p:spPr bwMode="auto">
          <a:xfrm flipH="1">
            <a:off x="6613525" y="2203450"/>
            <a:ext cx="50323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9" name="Line 43"/>
          <p:cNvSpPr>
            <a:spLocks noChangeShapeType="1"/>
          </p:cNvSpPr>
          <p:nvPr/>
        </p:nvSpPr>
        <p:spPr bwMode="auto">
          <a:xfrm flipH="1">
            <a:off x="6613525" y="2736850"/>
            <a:ext cx="14366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40" name="Line 44"/>
          <p:cNvSpPr>
            <a:spLocks noChangeShapeType="1"/>
          </p:cNvSpPr>
          <p:nvPr/>
        </p:nvSpPr>
        <p:spPr bwMode="auto">
          <a:xfrm>
            <a:off x="6613525" y="296545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41" name="Line 45"/>
          <p:cNvSpPr>
            <a:spLocks noChangeShapeType="1"/>
          </p:cNvSpPr>
          <p:nvPr/>
        </p:nvSpPr>
        <p:spPr bwMode="auto">
          <a:xfrm>
            <a:off x="6613525" y="2965450"/>
            <a:ext cx="574675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42" name="Line 46"/>
          <p:cNvSpPr>
            <a:spLocks noChangeShapeType="1"/>
          </p:cNvSpPr>
          <p:nvPr/>
        </p:nvSpPr>
        <p:spPr bwMode="auto">
          <a:xfrm flipV="1">
            <a:off x="6613525" y="3803650"/>
            <a:ext cx="574675" cy="457200"/>
          </a:xfrm>
          <a:prstGeom prst="line">
            <a:avLst/>
          </a:prstGeom>
          <a:noFill/>
          <a:ln w="25400">
            <a:solidFill>
              <a:srgbClr val="FF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43" name="Line 47"/>
          <p:cNvSpPr>
            <a:spLocks noChangeShapeType="1"/>
          </p:cNvSpPr>
          <p:nvPr/>
        </p:nvSpPr>
        <p:spPr bwMode="auto">
          <a:xfrm flipH="1">
            <a:off x="7546975" y="2965450"/>
            <a:ext cx="503238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44" name="Line 48"/>
          <p:cNvSpPr>
            <a:spLocks noChangeShapeType="1"/>
          </p:cNvSpPr>
          <p:nvPr/>
        </p:nvSpPr>
        <p:spPr bwMode="auto">
          <a:xfrm>
            <a:off x="8264525" y="296545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45" name="Line 49"/>
          <p:cNvSpPr>
            <a:spLocks noChangeShapeType="1"/>
          </p:cNvSpPr>
          <p:nvPr/>
        </p:nvSpPr>
        <p:spPr bwMode="auto">
          <a:xfrm flipV="1">
            <a:off x="6613525" y="4337050"/>
            <a:ext cx="1436688" cy="228600"/>
          </a:xfrm>
          <a:prstGeom prst="line">
            <a:avLst/>
          </a:prstGeom>
          <a:noFill/>
          <a:ln w="25400">
            <a:solidFill>
              <a:srgbClr val="FF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46" name="Line 50"/>
          <p:cNvSpPr>
            <a:spLocks noChangeShapeType="1"/>
          </p:cNvSpPr>
          <p:nvPr/>
        </p:nvSpPr>
        <p:spPr bwMode="auto">
          <a:xfrm>
            <a:off x="7475538" y="2203450"/>
            <a:ext cx="574675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6547" name="Object 51"/>
          <p:cNvGraphicFramePr>
            <a:graphicFrameLocks noChangeAspect="1"/>
          </p:cNvGraphicFramePr>
          <p:nvPr/>
        </p:nvGraphicFramePr>
        <p:xfrm>
          <a:off x="0" y="152400"/>
          <a:ext cx="8716963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Document" r:id="rId3" imgW="8723160" imgH="1737360" progId="Word.Document.8">
                  <p:embed/>
                </p:oleObj>
              </mc:Choice>
              <mc:Fallback>
                <p:oleObj name="Document" r:id="rId3" imgW="8723160" imgH="1737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2400"/>
                        <a:ext cx="8716963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48" name="Rectangle 52"/>
          <p:cNvSpPr>
            <a:spLocks noChangeArrowheads="1"/>
          </p:cNvSpPr>
          <p:nvPr/>
        </p:nvSpPr>
        <p:spPr bwMode="auto">
          <a:xfrm>
            <a:off x="3505200" y="32702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06549" name="Rectangle 53"/>
          <p:cNvSpPr>
            <a:spLocks noChangeArrowheads="1"/>
          </p:cNvSpPr>
          <p:nvPr/>
        </p:nvSpPr>
        <p:spPr bwMode="auto">
          <a:xfrm>
            <a:off x="4572000" y="21272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06550" name="Rectangle 54"/>
          <p:cNvSpPr>
            <a:spLocks noChangeArrowheads="1"/>
          </p:cNvSpPr>
          <p:nvPr/>
        </p:nvSpPr>
        <p:spPr bwMode="auto">
          <a:xfrm>
            <a:off x="4495800" y="47180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106551" name="Rectangle 55"/>
          <p:cNvSpPr>
            <a:spLocks noChangeArrowheads="1"/>
          </p:cNvSpPr>
          <p:nvPr/>
        </p:nvSpPr>
        <p:spPr bwMode="auto">
          <a:xfrm>
            <a:off x="5943600" y="2203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06552" name="Rectangle 56"/>
          <p:cNvSpPr>
            <a:spLocks noChangeArrowheads="1"/>
          </p:cNvSpPr>
          <p:nvPr/>
        </p:nvSpPr>
        <p:spPr bwMode="auto">
          <a:xfrm>
            <a:off x="6781800" y="15176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06553" name="Rectangle 57"/>
          <p:cNvSpPr>
            <a:spLocks noChangeArrowheads="1"/>
          </p:cNvSpPr>
          <p:nvPr/>
        </p:nvSpPr>
        <p:spPr bwMode="auto">
          <a:xfrm>
            <a:off x="6781800" y="34226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106554" name="Rectangle 58"/>
          <p:cNvSpPr>
            <a:spLocks noChangeArrowheads="1"/>
          </p:cNvSpPr>
          <p:nvPr/>
        </p:nvSpPr>
        <p:spPr bwMode="auto">
          <a:xfrm>
            <a:off x="8458200" y="2203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06555" name="Rectangle 59"/>
          <p:cNvSpPr>
            <a:spLocks noChangeArrowheads="1"/>
          </p:cNvSpPr>
          <p:nvPr/>
        </p:nvSpPr>
        <p:spPr bwMode="auto">
          <a:xfrm>
            <a:off x="8458200" y="4489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06556" name="Rectangle 60"/>
          <p:cNvSpPr>
            <a:spLocks noChangeArrowheads="1"/>
          </p:cNvSpPr>
          <p:nvPr/>
        </p:nvSpPr>
        <p:spPr bwMode="auto">
          <a:xfrm>
            <a:off x="6629400" y="46418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106557" name="Rectangle 61"/>
          <p:cNvSpPr>
            <a:spLocks noChangeArrowheads="1"/>
          </p:cNvSpPr>
          <p:nvPr/>
        </p:nvSpPr>
        <p:spPr bwMode="auto">
          <a:xfrm>
            <a:off x="5867400" y="54038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106562" name="Line 66"/>
          <p:cNvSpPr>
            <a:spLocks noChangeShapeType="1"/>
          </p:cNvSpPr>
          <p:nvPr/>
        </p:nvSpPr>
        <p:spPr bwMode="auto">
          <a:xfrm flipV="1">
            <a:off x="4267200" y="2819400"/>
            <a:ext cx="717550" cy="762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Rectangle 62"/>
          <p:cNvSpPr>
            <a:spLocks noChangeArrowheads="1"/>
          </p:cNvSpPr>
          <p:nvPr/>
        </p:nvSpPr>
        <p:spPr bwMode="auto">
          <a:xfrm>
            <a:off x="68646" y="4488252"/>
            <a:ext cx="4015695" cy="1905000"/>
          </a:xfrm>
          <a:prstGeom prst="rect">
            <a:avLst/>
          </a:prstGeom>
          <a:solidFill>
            <a:srgbClr val="00009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For each 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  <a:sym typeface="Symbol" charset="0"/>
              </a:rPr>
              <a:t> V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Let </a:t>
            </a:r>
            <a:r>
              <a:rPr lang="en-US" dirty="0">
                <a:latin typeface="Arial"/>
                <a:cs typeface="Arial"/>
                <a:sym typeface="Symbol" charset="0"/>
              </a:rPr>
              <a:t>u in V-V’ and d[u] is minimum	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/select a local shortest path</a:t>
            </a:r>
          </a:p>
          <a:p>
            <a:pPr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  V</a:t>
            </a:r>
            <a:r>
              <a:rPr lang="en-US" dirty="0">
                <a:latin typeface="Arial"/>
                <a:cs typeface="Arial"/>
                <a:sym typeface="Symbol" charset="0"/>
              </a:rPr>
              <a:t>’  V’ U {u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}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	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For </a:t>
            </a:r>
            <a:r>
              <a:rPr lang="en-US" dirty="0">
                <a:latin typeface="Arial"/>
                <a:cs typeface="Arial"/>
                <a:sym typeface="Symbol" charset="0"/>
              </a:rPr>
              <a:t>v adjacent to u do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d</a:t>
            </a:r>
            <a:r>
              <a:rPr lang="en-US" dirty="0">
                <a:latin typeface="Arial"/>
                <a:cs typeface="Arial"/>
                <a:sym typeface="Symbol" charset="0"/>
              </a:rPr>
              <a:t>[v]  min{d[v], d[u]+w(</a:t>
            </a:r>
            <a:r>
              <a:rPr lang="en-US" dirty="0" err="1">
                <a:latin typeface="Arial"/>
                <a:cs typeface="Arial"/>
                <a:sym typeface="Symbol" charset="0"/>
              </a:rPr>
              <a:t>u,v</a:t>
            </a:r>
            <a:r>
              <a:rPr lang="en-US" dirty="0">
                <a:latin typeface="Arial"/>
                <a:cs typeface="Arial"/>
                <a:sym typeface="Symbol" charset="0"/>
              </a:rPr>
              <a:t>)}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/update shortest paths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0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3886200" y="360045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0</a:t>
            </a: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7188200" y="34226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27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4891088" y="448945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8</a:t>
            </a: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6254750" y="51752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29</a:t>
            </a:r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6254750" y="4260850"/>
            <a:ext cx="358775" cy="381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19</a:t>
            </a:r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6254750" y="25844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25</a:t>
            </a: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8050213" y="4184650"/>
            <a:ext cx="358775" cy="381000"/>
          </a:xfrm>
          <a:prstGeom prst="rect">
            <a:avLst/>
          </a:prstGeom>
          <a:noFill/>
          <a:ln w="762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23</a:t>
            </a:r>
          </a:p>
        </p:txBody>
      </p:sp>
      <p:sp>
        <p:nvSpPr>
          <p:cNvPr id="107529" name="Rectangle 9"/>
          <p:cNvSpPr>
            <a:spLocks noChangeArrowheads="1"/>
          </p:cNvSpPr>
          <p:nvPr/>
        </p:nvSpPr>
        <p:spPr bwMode="auto">
          <a:xfrm>
            <a:off x="8050213" y="25844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7530" name="Rectangle 10"/>
          <p:cNvSpPr>
            <a:spLocks noChangeArrowheads="1"/>
          </p:cNvSpPr>
          <p:nvPr/>
        </p:nvSpPr>
        <p:spPr bwMode="auto">
          <a:xfrm>
            <a:off x="7116763" y="18224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7531" name="Rectangle 11"/>
          <p:cNvSpPr>
            <a:spLocks noChangeArrowheads="1"/>
          </p:cNvSpPr>
          <p:nvPr/>
        </p:nvSpPr>
        <p:spPr bwMode="auto">
          <a:xfrm>
            <a:off x="4962525" y="243205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12</a:t>
            </a:r>
          </a:p>
        </p:txBody>
      </p:sp>
      <p:sp>
        <p:nvSpPr>
          <p:cNvPr id="107532" name="Text Box 12"/>
          <p:cNvSpPr txBox="1">
            <a:spLocks noChangeArrowheads="1"/>
          </p:cNvSpPr>
          <p:nvPr/>
        </p:nvSpPr>
        <p:spPr bwMode="auto">
          <a:xfrm>
            <a:off x="4433888" y="3905250"/>
            <a:ext cx="3238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07533" name="Text Box 13"/>
          <p:cNvSpPr txBox="1">
            <a:spLocks noChangeArrowheads="1"/>
          </p:cNvSpPr>
          <p:nvPr/>
        </p:nvSpPr>
        <p:spPr bwMode="auto">
          <a:xfrm>
            <a:off x="5222875" y="3790950"/>
            <a:ext cx="4381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10</a:t>
            </a:r>
          </a:p>
        </p:txBody>
      </p:sp>
      <p:sp>
        <p:nvSpPr>
          <p:cNvPr id="107534" name="Rectangle 14"/>
          <p:cNvSpPr>
            <a:spLocks noChangeArrowheads="1"/>
          </p:cNvSpPr>
          <p:nvPr/>
        </p:nvSpPr>
        <p:spPr bwMode="auto">
          <a:xfrm>
            <a:off x="5486400" y="4337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20</a:t>
            </a:r>
          </a:p>
        </p:txBody>
      </p:sp>
      <p:sp>
        <p:nvSpPr>
          <p:cNvPr id="107535" name="Rectangle 15"/>
          <p:cNvSpPr>
            <a:spLocks noChangeArrowheads="1"/>
          </p:cNvSpPr>
          <p:nvPr/>
        </p:nvSpPr>
        <p:spPr bwMode="auto">
          <a:xfrm>
            <a:off x="5486400" y="4946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107536" name="Rectangle 16"/>
          <p:cNvSpPr>
            <a:spLocks noChangeArrowheads="1"/>
          </p:cNvSpPr>
          <p:nvPr/>
        </p:nvSpPr>
        <p:spPr bwMode="auto">
          <a:xfrm>
            <a:off x="7315200" y="48704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107537" name="Rectangle 17"/>
          <p:cNvSpPr>
            <a:spLocks noChangeArrowheads="1"/>
          </p:cNvSpPr>
          <p:nvPr/>
        </p:nvSpPr>
        <p:spPr bwMode="auto">
          <a:xfrm>
            <a:off x="7162800" y="4184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107538" name="Rectangle 18"/>
          <p:cNvSpPr>
            <a:spLocks noChangeArrowheads="1"/>
          </p:cNvSpPr>
          <p:nvPr/>
        </p:nvSpPr>
        <p:spPr bwMode="auto">
          <a:xfrm>
            <a:off x="6019800" y="33464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12</a:t>
            </a:r>
          </a:p>
        </p:txBody>
      </p:sp>
      <p:sp>
        <p:nvSpPr>
          <p:cNvPr id="107539" name="Rectangle 19"/>
          <p:cNvSpPr>
            <a:spLocks noChangeArrowheads="1"/>
          </p:cNvSpPr>
          <p:nvPr/>
        </p:nvSpPr>
        <p:spPr bwMode="auto">
          <a:xfrm>
            <a:off x="5465763" y="324643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7</a:t>
            </a:r>
          </a:p>
        </p:txBody>
      </p:sp>
      <p:sp>
        <p:nvSpPr>
          <p:cNvPr id="107540" name="Rectangle 20"/>
          <p:cNvSpPr>
            <a:spLocks noChangeArrowheads="1"/>
          </p:cNvSpPr>
          <p:nvPr/>
        </p:nvSpPr>
        <p:spPr bwMode="auto">
          <a:xfrm>
            <a:off x="5537200" y="25844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13</a:t>
            </a:r>
          </a:p>
        </p:txBody>
      </p:sp>
      <p:sp>
        <p:nvSpPr>
          <p:cNvPr id="107541" name="Rectangle 21"/>
          <p:cNvSpPr>
            <a:spLocks noChangeArrowheads="1"/>
          </p:cNvSpPr>
          <p:nvPr/>
        </p:nvSpPr>
        <p:spPr bwMode="auto">
          <a:xfrm>
            <a:off x="6553200" y="20510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107542" name="Rectangle 22"/>
          <p:cNvSpPr>
            <a:spLocks noChangeArrowheads="1"/>
          </p:cNvSpPr>
          <p:nvPr/>
        </p:nvSpPr>
        <p:spPr bwMode="auto">
          <a:xfrm>
            <a:off x="7188200" y="2660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</a:p>
        </p:txBody>
      </p:sp>
      <p:sp>
        <p:nvSpPr>
          <p:cNvPr id="107543" name="Rectangle 23"/>
          <p:cNvSpPr>
            <a:spLocks noChangeArrowheads="1"/>
          </p:cNvSpPr>
          <p:nvPr/>
        </p:nvSpPr>
        <p:spPr bwMode="auto">
          <a:xfrm>
            <a:off x="6781800" y="28892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107544" name="Rectangle 24"/>
          <p:cNvSpPr>
            <a:spLocks noChangeArrowheads="1"/>
          </p:cNvSpPr>
          <p:nvPr/>
        </p:nvSpPr>
        <p:spPr bwMode="auto">
          <a:xfrm>
            <a:off x="7696200" y="31178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22</a:t>
            </a:r>
          </a:p>
        </p:txBody>
      </p:sp>
      <p:sp>
        <p:nvSpPr>
          <p:cNvPr id="107545" name="Rectangle 25"/>
          <p:cNvSpPr>
            <a:spLocks noChangeArrowheads="1"/>
          </p:cNvSpPr>
          <p:nvPr/>
        </p:nvSpPr>
        <p:spPr bwMode="auto">
          <a:xfrm>
            <a:off x="8229600" y="34226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14</a:t>
            </a:r>
          </a:p>
        </p:txBody>
      </p:sp>
      <p:sp>
        <p:nvSpPr>
          <p:cNvPr id="107546" name="Rectangle 26"/>
          <p:cNvSpPr>
            <a:spLocks noChangeArrowheads="1"/>
          </p:cNvSpPr>
          <p:nvPr/>
        </p:nvSpPr>
        <p:spPr bwMode="auto">
          <a:xfrm>
            <a:off x="6705600" y="370363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07547" name="Rectangle 27"/>
          <p:cNvSpPr>
            <a:spLocks noChangeArrowheads="1"/>
          </p:cNvSpPr>
          <p:nvPr/>
        </p:nvSpPr>
        <p:spPr bwMode="auto">
          <a:xfrm>
            <a:off x="6019800" y="4718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</a:t>
            </a:r>
          </a:p>
        </p:txBody>
      </p:sp>
      <p:sp>
        <p:nvSpPr>
          <p:cNvPr id="107548" name="Rectangle 28"/>
          <p:cNvSpPr>
            <a:spLocks noChangeArrowheads="1"/>
          </p:cNvSpPr>
          <p:nvPr/>
        </p:nvSpPr>
        <p:spPr bwMode="auto">
          <a:xfrm>
            <a:off x="4343400" y="2813050"/>
            <a:ext cx="4381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12</a:t>
            </a:r>
          </a:p>
        </p:txBody>
      </p:sp>
      <p:sp>
        <p:nvSpPr>
          <p:cNvPr id="107549" name="Rectangle 29"/>
          <p:cNvSpPr>
            <a:spLocks noChangeArrowheads="1"/>
          </p:cNvSpPr>
          <p:nvPr/>
        </p:nvSpPr>
        <p:spPr bwMode="auto">
          <a:xfrm>
            <a:off x="7696200" y="2051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17</a:t>
            </a:r>
          </a:p>
        </p:txBody>
      </p:sp>
      <p:sp>
        <p:nvSpPr>
          <p:cNvPr id="107550" name="Rectangle 30"/>
          <p:cNvSpPr>
            <a:spLocks noChangeArrowheads="1"/>
          </p:cNvSpPr>
          <p:nvPr/>
        </p:nvSpPr>
        <p:spPr bwMode="auto">
          <a:xfrm>
            <a:off x="4789488" y="3230563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11</a:t>
            </a:r>
          </a:p>
        </p:txBody>
      </p:sp>
      <p:sp>
        <p:nvSpPr>
          <p:cNvPr id="107551" name="Line 31"/>
          <p:cNvSpPr>
            <a:spLocks noChangeShapeType="1"/>
          </p:cNvSpPr>
          <p:nvPr/>
        </p:nvSpPr>
        <p:spPr bwMode="auto">
          <a:xfrm>
            <a:off x="4267200" y="4032250"/>
            <a:ext cx="623888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2" name="Line 32"/>
          <p:cNvSpPr>
            <a:spLocks noChangeShapeType="1"/>
          </p:cNvSpPr>
          <p:nvPr/>
        </p:nvSpPr>
        <p:spPr bwMode="auto">
          <a:xfrm flipV="1">
            <a:off x="4244975" y="2813050"/>
            <a:ext cx="717550" cy="762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3" name="Line 33"/>
          <p:cNvSpPr>
            <a:spLocks noChangeShapeType="1"/>
          </p:cNvSpPr>
          <p:nvPr/>
        </p:nvSpPr>
        <p:spPr bwMode="auto">
          <a:xfrm>
            <a:off x="4244975" y="3727450"/>
            <a:ext cx="2009775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4" name="Line 34"/>
          <p:cNvSpPr>
            <a:spLocks noChangeShapeType="1"/>
          </p:cNvSpPr>
          <p:nvPr/>
        </p:nvSpPr>
        <p:spPr bwMode="auto">
          <a:xfrm flipV="1">
            <a:off x="5106988" y="2813050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5" name="Line 35"/>
          <p:cNvSpPr>
            <a:spLocks noChangeShapeType="1"/>
          </p:cNvSpPr>
          <p:nvPr/>
        </p:nvSpPr>
        <p:spPr bwMode="auto">
          <a:xfrm flipH="1">
            <a:off x="5257800" y="4641850"/>
            <a:ext cx="996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6" name="Line 36"/>
          <p:cNvSpPr>
            <a:spLocks noChangeShapeType="1"/>
          </p:cNvSpPr>
          <p:nvPr/>
        </p:nvSpPr>
        <p:spPr bwMode="auto">
          <a:xfrm>
            <a:off x="5257800" y="4870450"/>
            <a:ext cx="9969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7" name="Line 37"/>
          <p:cNvSpPr>
            <a:spLocks noChangeShapeType="1"/>
          </p:cNvSpPr>
          <p:nvPr/>
        </p:nvSpPr>
        <p:spPr bwMode="auto">
          <a:xfrm flipV="1">
            <a:off x="6629400" y="4572000"/>
            <a:ext cx="1420813" cy="768350"/>
          </a:xfrm>
          <a:prstGeom prst="line">
            <a:avLst/>
          </a:prstGeom>
          <a:noFill/>
          <a:ln w="25400">
            <a:solidFill>
              <a:srgbClr val="FF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8" name="Line 38"/>
          <p:cNvSpPr>
            <a:spLocks noChangeShapeType="1"/>
          </p:cNvSpPr>
          <p:nvPr/>
        </p:nvSpPr>
        <p:spPr bwMode="auto">
          <a:xfrm flipV="1">
            <a:off x="6399213" y="464185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9" name="Line 39"/>
          <p:cNvSpPr>
            <a:spLocks noChangeShapeType="1"/>
          </p:cNvSpPr>
          <p:nvPr/>
        </p:nvSpPr>
        <p:spPr bwMode="auto">
          <a:xfrm>
            <a:off x="5321300" y="2813050"/>
            <a:ext cx="938213" cy="14541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0" name="Line 40"/>
          <p:cNvSpPr>
            <a:spLocks noChangeShapeType="1"/>
          </p:cNvSpPr>
          <p:nvPr/>
        </p:nvSpPr>
        <p:spPr bwMode="auto">
          <a:xfrm>
            <a:off x="6399213" y="296545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1" name="Line 41"/>
          <p:cNvSpPr>
            <a:spLocks noChangeShapeType="1"/>
          </p:cNvSpPr>
          <p:nvPr/>
        </p:nvSpPr>
        <p:spPr bwMode="auto">
          <a:xfrm>
            <a:off x="5321300" y="2660650"/>
            <a:ext cx="9334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2" name="Line 42"/>
          <p:cNvSpPr>
            <a:spLocks noChangeShapeType="1"/>
          </p:cNvSpPr>
          <p:nvPr/>
        </p:nvSpPr>
        <p:spPr bwMode="auto">
          <a:xfrm flipH="1">
            <a:off x="6613525" y="2203450"/>
            <a:ext cx="50323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3" name="Line 43"/>
          <p:cNvSpPr>
            <a:spLocks noChangeShapeType="1"/>
          </p:cNvSpPr>
          <p:nvPr/>
        </p:nvSpPr>
        <p:spPr bwMode="auto">
          <a:xfrm flipH="1">
            <a:off x="6613525" y="2736850"/>
            <a:ext cx="14366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4" name="Line 44"/>
          <p:cNvSpPr>
            <a:spLocks noChangeShapeType="1"/>
          </p:cNvSpPr>
          <p:nvPr/>
        </p:nvSpPr>
        <p:spPr bwMode="auto">
          <a:xfrm>
            <a:off x="6613525" y="296545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5" name="Line 45"/>
          <p:cNvSpPr>
            <a:spLocks noChangeShapeType="1"/>
          </p:cNvSpPr>
          <p:nvPr/>
        </p:nvSpPr>
        <p:spPr bwMode="auto">
          <a:xfrm>
            <a:off x="6613525" y="2965450"/>
            <a:ext cx="574675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6" name="Line 46"/>
          <p:cNvSpPr>
            <a:spLocks noChangeShapeType="1"/>
          </p:cNvSpPr>
          <p:nvPr/>
        </p:nvSpPr>
        <p:spPr bwMode="auto">
          <a:xfrm flipV="1">
            <a:off x="6613525" y="3803650"/>
            <a:ext cx="574675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7" name="Line 47"/>
          <p:cNvSpPr>
            <a:spLocks noChangeShapeType="1"/>
          </p:cNvSpPr>
          <p:nvPr/>
        </p:nvSpPr>
        <p:spPr bwMode="auto">
          <a:xfrm flipH="1">
            <a:off x="7546975" y="2965450"/>
            <a:ext cx="503238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8" name="Line 48"/>
          <p:cNvSpPr>
            <a:spLocks noChangeShapeType="1"/>
          </p:cNvSpPr>
          <p:nvPr/>
        </p:nvSpPr>
        <p:spPr bwMode="auto">
          <a:xfrm>
            <a:off x="8264525" y="296545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9" name="Line 49"/>
          <p:cNvSpPr>
            <a:spLocks noChangeShapeType="1"/>
          </p:cNvSpPr>
          <p:nvPr/>
        </p:nvSpPr>
        <p:spPr bwMode="auto">
          <a:xfrm flipV="1">
            <a:off x="6629400" y="4337050"/>
            <a:ext cx="1420813" cy="23495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70" name="Line 50"/>
          <p:cNvSpPr>
            <a:spLocks noChangeShapeType="1"/>
          </p:cNvSpPr>
          <p:nvPr/>
        </p:nvSpPr>
        <p:spPr bwMode="auto">
          <a:xfrm>
            <a:off x="7475538" y="2203450"/>
            <a:ext cx="574675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7571" name="Object 51"/>
          <p:cNvGraphicFramePr>
            <a:graphicFrameLocks noChangeAspect="1"/>
          </p:cNvGraphicFramePr>
          <p:nvPr/>
        </p:nvGraphicFramePr>
        <p:xfrm>
          <a:off x="0" y="152400"/>
          <a:ext cx="8716963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name="Document" r:id="rId3" imgW="8723160" imgH="1737360" progId="Word.Document.8">
                  <p:embed/>
                </p:oleObj>
              </mc:Choice>
              <mc:Fallback>
                <p:oleObj name="Document" r:id="rId3" imgW="8723160" imgH="1737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2400"/>
                        <a:ext cx="8716963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72" name="Rectangle 52"/>
          <p:cNvSpPr>
            <a:spLocks noChangeArrowheads="1"/>
          </p:cNvSpPr>
          <p:nvPr/>
        </p:nvSpPr>
        <p:spPr bwMode="auto">
          <a:xfrm>
            <a:off x="3505200" y="32702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07573" name="Rectangle 53"/>
          <p:cNvSpPr>
            <a:spLocks noChangeArrowheads="1"/>
          </p:cNvSpPr>
          <p:nvPr/>
        </p:nvSpPr>
        <p:spPr bwMode="auto">
          <a:xfrm>
            <a:off x="4572000" y="21272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07574" name="Rectangle 54"/>
          <p:cNvSpPr>
            <a:spLocks noChangeArrowheads="1"/>
          </p:cNvSpPr>
          <p:nvPr/>
        </p:nvSpPr>
        <p:spPr bwMode="auto">
          <a:xfrm>
            <a:off x="4495800" y="47180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107575" name="Rectangle 55"/>
          <p:cNvSpPr>
            <a:spLocks noChangeArrowheads="1"/>
          </p:cNvSpPr>
          <p:nvPr/>
        </p:nvSpPr>
        <p:spPr bwMode="auto">
          <a:xfrm>
            <a:off x="5943600" y="2203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07576" name="Rectangle 56"/>
          <p:cNvSpPr>
            <a:spLocks noChangeArrowheads="1"/>
          </p:cNvSpPr>
          <p:nvPr/>
        </p:nvSpPr>
        <p:spPr bwMode="auto">
          <a:xfrm>
            <a:off x="6781800" y="15176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07577" name="Rectangle 57"/>
          <p:cNvSpPr>
            <a:spLocks noChangeArrowheads="1"/>
          </p:cNvSpPr>
          <p:nvPr/>
        </p:nvSpPr>
        <p:spPr bwMode="auto">
          <a:xfrm>
            <a:off x="6781800" y="34226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107578" name="Rectangle 58"/>
          <p:cNvSpPr>
            <a:spLocks noChangeArrowheads="1"/>
          </p:cNvSpPr>
          <p:nvPr/>
        </p:nvSpPr>
        <p:spPr bwMode="auto">
          <a:xfrm>
            <a:off x="8458200" y="2203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07579" name="Rectangle 59"/>
          <p:cNvSpPr>
            <a:spLocks noChangeArrowheads="1"/>
          </p:cNvSpPr>
          <p:nvPr/>
        </p:nvSpPr>
        <p:spPr bwMode="auto">
          <a:xfrm>
            <a:off x="8458200" y="4489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07580" name="Rectangle 60"/>
          <p:cNvSpPr>
            <a:spLocks noChangeArrowheads="1"/>
          </p:cNvSpPr>
          <p:nvPr/>
        </p:nvSpPr>
        <p:spPr bwMode="auto">
          <a:xfrm>
            <a:off x="6629400" y="46418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107581" name="Rectangle 61"/>
          <p:cNvSpPr>
            <a:spLocks noChangeArrowheads="1"/>
          </p:cNvSpPr>
          <p:nvPr/>
        </p:nvSpPr>
        <p:spPr bwMode="auto">
          <a:xfrm>
            <a:off x="5867400" y="54038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107586" name="Line 66"/>
          <p:cNvSpPr>
            <a:spLocks noChangeShapeType="1"/>
          </p:cNvSpPr>
          <p:nvPr/>
        </p:nvSpPr>
        <p:spPr bwMode="auto">
          <a:xfrm flipV="1">
            <a:off x="4267200" y="2819400"/>
            <a:ext cx="717550" cy="762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Rectangle 62"/>
          <p:cNvSpPr>
            <a:spLocks noChangeArrowheads="1"/>
          </p:cNvSpPr>
          <p:nvPr/>
        </p:nvSpPr>
        <p:spPr bwMode="auto">
          <a:xfrm>
            <a:off x="68646" y="4488252"/>
            <a:ext cx="4015695" cy="1905000"/>
          </a:xfrm>
          <a:prstGeom prst="rect">
            <a:avLst/>
          </a:prstGeom>
          <a:solidFill>
            <a:srgbClr val="00009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For each 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  <a:sym typeface="Symbol" charset="0"/>
              </a:rPr>
              <a:t> V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Let </a:t>
            </a:r>
            <a:r>
              <a:rPr lang="en-US" dirty="0">
                <a:latin typeface="Arial"/>
                <a:cs typeface="Arial"/>
                <a:sym typeface="Symbol" charset="0"/>
              </a:rPr>
              <a:t>u in V-V’ and d[u] is minimum	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/select a local shortest path</a:t>
            </a:r>
          </a:p>
          <a:p>
            <a:pPr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  V</a:t>
            </a:r>
            <a:r>
              <a:rPr lang="en-US" dirty="0">
                <a:latin typeface="Arial"/>
                <a:cs typeface="Arial"/>
                <a:sym typeface="Symbol" charset="0"/>
              </a:rPr>
              <a:t>’  V’ U {u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}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	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For </a:t>
            </a:r>
            <a:r>
              <a:rPr lang="en-US" dirty="0">
                <a:latin typeface="Arial"/>
                <a:cs typeface="Arial"/>
                <a:sym typeface="Symbol" charset="0"/>
              </a:rPr>
              <a:t>v adjacent to u do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d</a:t>
            </a:r>
            <a:r>
              <a:rPr lang="en-US" dirty="0">
                <a:latin typeface="Arial"/>
                <a:cs typeface="Arial"/>
                <a:sym typeface="Symbol" charset="0"/>
              </a:rPr>
              <a:t>[v]  min{d[v], d[u]+w(</a:t>
            </a:r>
            <a:r>
              <a:rPr lang="en-US" dirty="0" err="1">
                <a:latin typeface="Arial"/>
                <a:cs typeface="Arial"/>
                <a:sym typeface="Symbol" charset="0"/>
              </a:rPr>
              <a:t>u,v</a:t>
            </a:r>
            <a:r>
              <a:rPr lang="en-US" dirty="0">
                <a:latin typeface="Arial"/>
                <a:cs typeface="Arial"/>
                <a:sym typeface="Symbol" charset="0"/>
              </a:rPr>
              <a:t>)}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/update shortest paths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5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3886200" y="360045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0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7188200" y="34226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27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4891088" y="448945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8</a:t>
            </a: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6254750" y="51752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29</a:t>
            </a:r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6254750" y="4260850"/>
            <a:ext cx="358775" cy="381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19</a:t>
            </a:r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6254750" y="2584450"/>
            <a:ext cx="358775" cy="381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25</a:t>
            </a:r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8050213" y="4184650"/>
            <a:ext cx="358775" cy="381000"/>
          </a:xfrm>
          <a:prstGeom prst="rect">
            <a:avLst/>
          </a:prstGeom>
          <a:noFill/>
          <a:ln w="762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23</a:t>
            </a:r>
          </a:p>
        </p:txBody>
      </p:sp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8050213" y="25844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33CC"/>
                </a:solidFill>
                <a:sym typeface="Symbol" charset="0"/>
              </a:rPr>
              <a:t>34</a:t>
            </a:r>
          </a:p>
        </p:txBody>
      </p:sp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7116763" y="18224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33CC"/>
                </a:solidFill>
                <a:sym typeface="Symbol" charset="0"/>
              </a:rPr>
              <a:t>28</a:t>
            </a:r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4962525" y="243205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12</a:t>
            </a:r>
          </a:p>
        </p:txBody>
      </p: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4433888" y="3905250"/>
            <a:ext cx="3238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5222875" y="3790950"/>
            <a:ext cx="4381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10</a:t>
            </a:r>
          </a:p>
        </p:txBody>
      </p:sp>
      <p:sp>
        <p:nvSpPr>
          <p:cNvPr id="108558" name="Rectangle 14"/>
          <p:cNvSpPr>
            <a:spLocks noChangeArrowheads="1"/>
          </p:cNvSpPr>
          <p:nvPr/>
        </p:nvSpPr>
        <p:spPr bwMode="auto">
          <a:xfrm>
            <a:off x="5486400" y="4337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20</a:t>
            </a:r>
          </a:p>
        </p:txBody>
      </p:sp>
      <p:sp>
        <p:nvSpPr>
          <p:cNvPr id="108559" name="Rectangle 15"/>
          <p:cNvSpPr>
            <a:spLocks noChangeArrowheads="1"/>
          </p:cNvSpPr>
          <p:nvPr/>
        </p:nvSpPr>
        <p:spPr bwMode="auto">
          <a:xfrm>
            <a:off x="5486400" y="4946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108560" name="Rectangle 16"/>
          <p:cNvSpPr>
            <a:spLocks noChangeArrowheads="1"/>
          </p:cNvSpPr>
          <p:nvPr/>
        </p:nvSpPr>
        <p:spPr bwMode="auto">
          <a:xfrm>
            <a:off x="7315200" y="48704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108561" name="Rectangle 17"/>
          <p:cNvSpPr>
            <a:spLocks noChangeArrowheads="1"/>
          </p:cNvSpPr>
          <p:nvPr/>
        </p:nvSpPr>
        <p:spPr bwMode="auto">
          <a:xfrm>
            <a:off x="7162800" y="4184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108562" name="Rectangle 18"/>
          <p:cNvSpPr>
            <a:spLocks noChangeArrowheads="1"/>
          </p:cNvSpPr>
          <p:nvPr/>
        </p:nvSpPr>
        <p:spPr bwMode="auto">
          <a:xfrm>
            <a:off x="6019800" y="33464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12</a:t>
            </a:r>
          </a:p>
        </p:txBody>
      </p:sp>
      <p:sp>
        <p:nvSpPr>
          <p:cNvPr id="108563" name="Rectangle 19"/>
          <p:cNvSpPr>
            <a:spLocks noChangeArrowheads="1"/>
          </p:cNvSpPr>
          <p:nvPr/>
        </p:nvSpPr>
        <p:spPr bwMode="auto">
          <a:xfrm>
            <a:off x="5465763" y="324643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7</a:t>
            </a:r>
          </a:p>
        </p:txBody>
      </p:sp>
      <p:sp>
        <p:nvSpPr>
          <p:cNvPr id="108564" name="Rectangle 20"/>
          <p:cNvSpPr>
            <a:spLocks noChangeArrowheads="1"/>
          </p:cNvSpPr>
          <p:nvPr/>
        </p:nvSpPr>
        <p:spPr bwMode="auto">
          <a:xfrm>
            <a:off x="5537200" y="25844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13</a:t>
            </a:r>
          </a:p>
        </p:txBody>
      </p:sp>
      <p:sp>
        <p:nvSpPr>
          <p:cNvPr id="108565" name="Rectangle 21"/>
          <p:cNvSpPr>
            <a:spLocks noChangeArrowheads="1"/>
          </p:cNvSpPr>
          <p:nvPr/>
        </p:nvSpPr>
        <p:spPr bwMode="auto">
          <a:xfrm>
            <a:off x="6553200" y="20510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108566" name="Rectangle 22"/>
          <p:cNvSpPr>
            <a:spLocks noChangeArrowheads="1"/>
          </p:cNvSpPr>
          <p:nvPr/>
        </p:nvSpPr>
        <p:spPr bwMode="auto">
          <a:xfrm>
            <a:off x="7188200" y="2660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</a:p>
        </p:txBody>
      </p:sp>
      <p:sp>
        <p:nvSpPr>
          <p:cNvPr id="108567" name="Rectangle 23"/>
          <p:cNvSpPr>
            <a:spLocks noChangeArrowheads="1"/>
          </p:cNvSpPr>
          <p:nvPr/>
        </p:nvSpPr>
        <p:spPr bwMode="auto">
          <a:xfrm>
            <a:off x="6781800" y="28892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108568" name="Rectangle 24"/>
          <p:cNvSpPr>
            <a:spLocks noChangeArrowheads="1"/>
          </p:cNvSpPr>
          <p:nvPr/>
        </p:nvSpPr>
        <p:spPr bwMode="auto">
          <a:xfrm>
            <a:off x="7696200" y="31178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22</a:t>
            </a:r>
          </a:p>
        </p:txBody>
      </p:sp>
      <p:sp>
        <p:nvSpPr>
          <p:cNvPr id="108569" name="Rectangle 25"/>
          <p:cNvSpPr>
            <a:spLocks noChangeArrowheads="1"/>
          </p:cNvSpPr>
          <p:nvPr/>
        </p:nvSpPr>
        <p:spPr bwMode="auto">
          <a:xfrm>
            <a:off x="8229600" y="34226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14</a:t>
            </a:r>
          </a:p>
        </p:txBody>
      </p:sp>
      <p:sp>
        <p:nvSpPr>
          <p:cNvPr id="108570" name="Rectangle 26"/>
          <p:cNvSpPr>
            <a:spLocks noChangeArrowheads="1"/>
          </p:cNvSpPr>
          <p:nvPr/>
        </p:nvSpPr>
        <p:spPr bwMode="auto">
          <a:xfrm>
            <a:off x="6705600" y="370363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08571" name="Rectangle 27"/>
          <p:cNvSpPr>
            <a:spLocks noChangeArrowheads="1"/>
          </p:cNvSpPr>
          <p:nvPr/>
        </p:nvSpPr>
        <p:spPr bwMode="auto">
          <a:xfrm>
            <a:off x="6019800" y="4718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</a:t>
            </a:r>
          </a:p>
        </p:txBody>
      </p:sp>
      <p:sp>
        <p:nvSpPr>
          <p:cNvPr id="108572" name="Rectangle 28"/>
          <p:cNvSpPr>
            <a:spLocks noChangeArrowheads="1"/>
          </p:cNvSpPr>
          <p:nvPr/>
        </p:nvSpPr>
        <p:spPr bwMode="auto">
          <a:xfrm>
            <a:off x="4343400" y="2813050"/>
            <a:ext cx="4381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12</a:t>
            </a:r>
          </a:p>
        </p:txBody>
      </p:sp>
      <p:sp>
        <p:nvSpPr>
          <p:cNvPr id="108573" name="Rectangle 29"/>
          <p:cNvSpPr>
            <a:spLocks noChangeArrowheads="1"/>
          </p:cNvSpPr>
          <p:nvPr/>
        </p:nvSpPr>
        <p:spPr bwMode="auto">
          <a:xfrm>
            <a:off x="7696200" y="2051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17</a:t>
            </a:r>
          </a:p>
        </p:txBody>
      </p:sp>
      <p:sp>
        <p:nvSpPr>
          <p:cNvPr id="108574" name="Rectangle 30"/>
          <p:cNvSpPr>
            <a:spLocks noChangeArrowheads="1"/>
          </p:cNvSpPr>
          <p:nvPr/>
        </p:nvSpPr>
        <p:spPr bwMode="auto">
          <a:xfrm>
            <a:off x="4789488" y="3230563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11</a:t>
            </a:r>
          </a:p>
        </p:txBody>
      </p:sp>
      <p:sp>
        <p:nvSpPr>
          <p:cNvPr id="108575" name="Line 31"/>
          <p:cNvSpPr>
            <a:spLocks noChangeShapeType="1"/>
          </p:cNvSpPr>
          <p:nvPr/>
        </p:nvSpPr>
        <p:spPr bwMode="auto">
          <a:xfrm>
            <a:off x="4267200" y="4032250"/>
            <a:ext cx="623888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6" name="Line 32"/>
          <p:cNvSpPr>
            <a:spLocks noChangeShapeType="1"/>
          </p:cNvSpPr>
          <p:nvPr/>
        </p:nvSpPr>
        <p:spPr bwMode="auto">
          <a:xfrm flipV="1">
            <a:off x="4244975" y="2813050"/>
            <a:ext cx="717550" cy="762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7" name="Line 33"/>
          <p:cNvSpPr>
            <a:spLocks noChangeShapeType="1"/>
          </p:cNvSpPr>
          <p:nvPr/>
        </p:nvSpPr>
        <p:spPr bwMode="auto">
          <a:xfrm>
            <a:off x="4244975" y="3727450"/>
            <a:ext cx="2009775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8" name="Line 34"/>
          <p:cNvSpPr>
            <a:spLocks noChangeShapeType="1"/>
          </p:cNvSpPr>
          <p:nvPr/>
        </p:nvSpPr>
        <p:spPr bwMode="auto">
          <a:xfrm flipV="1">
            <a:off x="5106988" y="2813050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9" name="Line 35"/>
          <p:cNvSpPr>
            <a:spLocks noChangeShapeType="1"/>
          </p:cNvSpPr>
          <p:nvPr/>
        </p:nvSpPr>
        <p:spPr bwMode="auto">
          <a:xfrm flipH="1">
            <a:off x="5257800" y="4641850"/>
            <a:ext cx="996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80" name="Line 36"/>
          <p:cNvSpPr>
            <a:spLocks noChangeShapeType="1"/>
          </p:cNvSpPr>
          <p:nvPr/>
        </p:nvSpPr>
        <p:spPr bwMode="auto">
          <a:xfrm>
            <a:off x="5257800" y="4870450"/>
            <a:ext cx="9969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81" name="Line 37"/>
          <p:cNvSpPr>
            <a:spLocks noChangeShapeType="1"/>
          </p:cNvSpPr>
          <p:nvPr/>
        </p:nvSpPr>
        <p:spPr bwMode="auto">
          <a:xfrm flipV="1">
            <a:off x="6629400" y="4526646"/>
            <a:ext cx="1420813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82" name="Line 38"/>
          <p:cNvSpPr>
            <a:spLocks noChangeShapeType="1"/>
          </p:cNvSpPr>
          <p:nvPr/>
        </p:nvSpPr>
        <p:spPr bwMode="auto">
          <a:xfrm flipV="1">
            <a:off x="6399213" y="464185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83" name="Line 39"/>
          <p:cNvSpPr>
            <a:spLocks noChangeShapeType="1"/>
          </p:cNvSpPr>
          <p:nvPr/>
        </p:nvSpPr>
        <p:spPr bwMode="auto">
          <a:xfrm>
            <a:off x="5321300" y="2813050"/>
            <a:ext cx="933450" cy="1447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84" name="Line 40"/>
          <p:cNvSpPr>
            <a:spLocks noChangeShapeType="1"/>
          </p:cNvSpPr>
          <p:nvPr/>
        </p:nvSpPr>
        <p:spPr bwMode="auto">
          <a:xfrm>
            <a:off x="6399213" y="296545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85" name="Line 41"/>
          <p:cNvSpPr>
            <a:spLocks noChangeShapeType="1"/>
          </p:cNvSpPr>
          <p:nvPr/>
        </p:nvSpPr>
        <p:spPr bwMode="auto">
          <a:xfrm>
            <a:off x="5321300" y="2660650"/>
            <a:ext cx="933450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86" name="Line 42"/>
          <p:cNvSpPr>
            <a:spLocks noChangeShapeType="1"/>
          </p:cNvSpPr>
          <p:nvPr/>
        </p:nvSpPr>
        <p:spPr bwMode="auto">
          <a:xfrm flipH="1">
            <a:off x="6613525" y="2203450"/>
            <a:ext cx="503238" cy="381000"/>
          </a:xfrm>
          <a:prstGeom prst="line">
            <a:avLst/>
          </a:prstGeom>
          <a:noFill/>
          <a:ln w="25400">
            <a:solidFill>
              <a:srgbClr val="FF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87" name="Line 43"/>
          <p:cNvSpPr>
            <a:spLocks noChangeShapeType="1"/>
          </p:cNvSpPr>
          <p:nvPr/>
        </p:nvSpPr>
        <p:spPr bwMode="auto">
          <a:xfrm flipH="1">
            <a:off x="6629400" y="2736850"/>
            <a:ext cx="1420813" cy="6350"/>
          </a:xfrm>
          <a:prstGeom prst="line">
            <a:avLst/>
          </a:prstGeom>
          <a:noFill/>
          <a:ln w="25400">
            <a:solidFill>
              <a:srgbClr val="FF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88" name="Line 44"/>
          <p:cNvSpPr>
            <a:spLocks noChangeShapeType="1"/>
          </p:cNvSpPr>
          <p:nvPr/>
        </p:nvSpPr>
        <p:spPr bwMode="auto">
          <a:xfrm>
            <a:off x="6613525" y="296545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89" name="Line 45"/>
          <p:cNvSpPr>
            <a:spLocks noChangeShapeType="1"/>
          </p:cNvSpPr>
          <p:nvPr/>
        </p:nvSpPr>
        <p:spPr bwMode="auto">
          <a:xfrm>
            <a:off x="6629400" y="2971800"/>
            <a:ext cx="558800" cy="45085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90" name="Line 46"/>
          <p:cNvSpPr>
            <a:spLocks noChangeShapeType="1"/>
          </p:cNvSpPr>
          <p:nvPr/>
        </p:nvSpPr>
        <p:spPr bwMode="auto">
          <a:xfrm flipV="1">
            <a:off x="6613525" y="3803650"/>
            <a:ext cx="574675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91" name="Line 47"/>
          <p:cNvSpPr>
            <a:spLocks noChangeShapeType="1"/>
          </p:cNvSpPr>
          <p:nvPr/>
        </p:nvSpPr>
        <p:spPr bwMode="auto">
          <a:xfrm flipH="1">
            <a:off x="7546975" y="2965450"/>
            <a:ext cx="503238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92" name="Line 48"/>
          <p:cNvSpPr>
            <a:spLocks noChangeShapeType="1"/>
          </p:cNvSpPr>
          <p:nvPr/>
        </p:nvSpPr>
        <p:spPr bwMode="auto">
          <a:xfrm>
            <a:off x="8264525" y="296545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93" name="Line 49"/>
          <p:cNvSpPr>
            <a:spLocks noChangeShapeType="1"/>
          </p:cNvSpPr>
          <p:nvPr/>
        </p:nvSpPr>
        <p:spPr bwMode="auto">
          <a:xfrm flipV="1">
            <a:off x="6629400" y="4337050"/>
            <a:ext cx="1420813" cy="23495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94" name="Line 50"/>
          <p:cNvSpPr>
            <a:spLocks noChangeShapeType="1"/>
          </p:cNvSpPr>
          <p:nvPr/>
        </p:nvSpPr>
        <p:spPr bwMode="auto">
          <a:xfrm>
            <a:off x="7475538" y="2203450"/>
            <a:ext cx="574675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8595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576263"/>
              </p:ext>
            </p:extLst>
          </p:nvPr>
        </p:nvGraphicFramePr>
        <p:xfrm>
          <a:off x="0" y="403225"/>
          <a:ext cx="87185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" name="Document" r:id="rId3" imgW="8724900" imgH="1219200" progId="Word.Document.8">
                  <p:embed/>
                </p:oleObj>
              </mc:Choice>
              <mc:Fallback>
                <p:oleObj name="Document" r:id="rId3" imgW="8724900" imgH="1219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3225"/>
                        <a:ext cx="871855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96" name="Rectangle 52"/>
          <p:cNvSpPr>
            <a:spLocks noChangeArrowheads="1"/>
          </p:cNvSpPr>
          <p:nvPr/>
        </p:nvSpPr>
        <p:spPr bwMode="auto">
          <a:xfrm>
            <a:off x="3505200" y="32702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08597" name="Rectangle 53"/>
          <p:cNvSpPr>
            <a:spLocks noChangeArrowheads="1"/>
          </p:cNvSpPr>
          <p:nvPr/>
        </p:nvSpPr>
        <p:spPr bwMode="auto">
          <a:xfrm>
            <a:off x="4572000" y="21272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08598" name="Rectangle 54"/>
          <p:cNvSpPr>
            <a:spLocks noChangeArrowheads="1"/>
          </p:cNvSpPr>
          <p:nvPr/>
        </p:nvSpPr>
        <p:spPr bwMode="auto">
          <a:xfrm>
            <a:off x="4495800" y="47180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108599" name="Rectangle 55"/>
          <p:cNvSpPr>
            <a:spLocks noChangeArrowheads="1"/>
          </p:cNvSpPr>
          <p:nvPr/>
        </p:nvSpPr>
        <p:spPr bwMode="auto">
          <a:xfrm>
            <a:off x="5943600" y="2203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08600" name="Rectangle 56"/>
          <p:cNvSpPr>
            <a:spLocks noChangeArrowheads="1"/>
          </p:cNvSpPr>
          <p:nvPr/>
        </p:nvSpPr>
        <p:spPr bwMode="auto">
          <a:xfrm>
            <a:off x="6781800" y="15176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08601" name="Rectangle 57"/>
          <p:cNvSpPr>
            <a:spLocks noChangeArrowheads="1"/>
          </p:cNvSpPr>
          <p:nvPr/>
        </p:nvSpPr>
        <p:spPr bwMode="auto">
          <a:xfrm>
            <a:off x="6781800" y="34226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108602" name="Rectangle 58"/>
          <p:cNvSpPr>
            <a:spLocks noChangeArrowheads="1"/>
          </p:cNvSpPr>
          <p:nvPr/>
        </p:nvSpPr>
        <p:spPr bwMode="auto">
          <a:xfrm>
            <a:off x="8458200" y="2203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08603" name="Rectangle 59"/>
          <p:cNvSpPr>
            <a:spLocks noChangeArrowheads="1"/>
          </p:cNvSpPr>
          <p:nvPr/>
        </p:nvSpPr>
        <p:spPr bwMode="auto">
          <a:xfrm>
            <a:off x="8458200" y="4489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08604" name="Rectangle 60"/>
          <p:cNvSpPr>
            <a:spLocks noChangeArrowheads="1"/>
          </p:cNvSpPr>
          <p:nvPr/>
        </p:nvSpPr>
        <p:spPr bwMode="auto">
          <a:xfrm>
            <a:off x="6629400" y="46418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108605" name="Rectangle 61"/>
          <p:cNvSpPr>
            <a:spLocks noChangeArrowheads="1"/>
          </p:cNvSpPr>
          <p:nvPr/>
        </p:nvSpPr>
        <p:spPr bwMode="auto">
          <a:xfrm>
            <a:off x="5867400" y="54038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108610" name="Line 66"/>
          <p:cNvSpPr>
            <a:spLocks noChangeShapeType="1"/>
          </p:cNvSpPr>
          <p:nvPr/>
        </p:nvSpPr>
        <p:spPr bwMode="auto">
          <a:xfrm flipV="1">
            <a:off x="4267200" y="2819400"/>
            <a:ext cx="717550" cy="762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Rectangle 62"/>
          <p:cNvSpPr>
            <a:spLocks noChangeArrowheads="1"/>
          </p:cNvSpPr>
          <p:nvPr/>
        </p:nvSpPr>
        <p:spPr bwMode="auto">
          <a:xfrm>
            <a:off x="68646" y="4488252"/>
            <a:ext cx="4015695" cy="1905000"/>
          </a:xfrm>
          <a:prstGeom prst="rect">
            <a:avLst/>
          </a:prstGeom>
          <a:solidFill>
            <a:srgbClr val="00009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For each 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  <a:sym typeface="Symbol" charset="0"/>
              </a:rPr>
              <a:t> V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Let </a:t>
            </a:r>
            <a:r>
              <a:rPr lang="en-US" dirty="0">
                <a:latin typeface="Arial"/>
                <a:cs typeface="Arial"/>
                <a:sym typeface="Symbol" charset="0"/>
              </a:rPr>
              <a:t>u in V-V’ and d[u] is minimum	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/select a local shortest path</a:t>
            </a:r>
          </a:p>
          <a:p>
            <a:pPr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  V</a:t>
            </a:r>
            <a:r>
              <a:rPr lang="en-US" dirty="0">
                <a:latin typeface="Arial"/>
                <a:cs typeface="Arial"/>
                <a:sym typeface="Symbol" charset="0"/>
              </a:rPr>
              <a:t>’  V’ U {u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}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	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For </a:t>
            </a:r>
            <a:r>
              <a:rPr lang="en-US" dirty="0">
                <a:latin typeface="Arial"/>
                <a:cs typeface="Arial"/>
                <a:sym typeface="Symbol" charset="0"/>
              </a:rPr>
              <a:t>v adjacent to u do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d</a:t>
            </a:r>
            <a:r>
              <a:rPr lang="en-US" dirty="0">
                <a:latin typeface="Arial"/>
                <a:cs typeface="Arial"/>
                <a:sym typeface="Symbol" charset="0"/>
              </a:rPr>
              <a:t>[v]  min{d[v], d[u]+w(</a:t>
            </a:r>
            <a:r>
              <a:rPr lang="en-US" dirty="0" err="1">
                <a:latin typeface="Arial"/>
                <a:cs typeface="Arial"/>
                <a:sym typeface="Symbol" charset="0"/>
              </a:rPr>
              <a:t>u,v</a:t>
            </a:r>
            <a:r>
              <a:rPr lang="en-US" dirty="0">
                <a:latin typeface="Arial"/>
                <a:cs typeface="Arial"/>
                <a:sym typeface="Symbol" charset="0"/>
              </a:rPr>
              <a:t>)}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/update shortest paths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79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3886200" y="360045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0</a:t>
            </a: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7188200" y="3422650"/>
            <a:ext cx="358775" cy="381000"/>
          </a:xfrm>
          <a:prstGeom prst="rect">
            <a:avLst/>
          </a:prstGeom>
          <a:noFill/>
          <a:ln w="762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27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4891088" y="448945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8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6254750" y="51752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29</a:t>
            </a:r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6254750" y="4260850"/>
            <a:ext cx="358775" cy="381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19</a:t>
            </a:r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6254750" y="2584450"/>
            <a:ext cx="358775" cy="381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25</a:t>
            </a:r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8050213" y="4184650"/>
            <a:ext cx="358775" cy="381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23</a:t>
            </a:r>
          </a:p>
        </p:txBody>
      </p:sp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8050213" y="25844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34</a:t>
            </a:r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7116763" y="18224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28</a:t>
            </a:r>
          </a:p>
        </p:txBody>
      </p:sp>
      <p:sp>
        <p:nvSpPr>
          <p:cNvPr id="109579" name="Rectangle 11"/>
          <p:cNvSpPr>
            <a:spLocks noChangeArrowheads="1"/>
          </p:cNvSpPr>
          <p:nvPr/>
        </p:nvSpPr>
        <p:spPr bwMode="auto">
          <a:xfrm>
            <a:off x="4962525" y="243205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12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4433888" y="3905250"/>
            <a:ext cx="3238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5222875" y="3790950"/>
            <a:ext cx="4381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10</a:t>
            </a:r>
          </a:p>
        </p:txBody>
      </p:sp>
      <p:sp>
        <p:nvSpPr>
          <p:cNvPr id="109582" name="Rectangle 14"/>
          <p:cNvSpPr>
            <a:spLocks noChangeArrowheads="1"/>
          </p:cNvSpPr>
          <p:nvPr/>
        </p:nvSpPr>
        <p:spPr bwMode="auto">
          <a:xfrm>
            <a:off x="5486400" y="4337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20</a:t>
            </a:r>
          </a:p>
        </p:txBody>
      </p:sp>
      <p:sp>
        <p:nvSpPr>
          <p:cNvPr id="109583" name="Rectangle 15"/>
          <p:cNvSpPr>
            <a:spLocks noChangeArrowheads="1"/>
          </p:cNvSpPr>
          <p:nvPr/>
        </p:nvSpPr>
        <p:spPr bwMode="auto">
          <a:xfrm>
            <a:off x="5486400" y="4946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109584" name="Rectangle 16"/>
          <p:cNvSpPr>
            <a:spLocks noChangeArrowheads="1"/>
          </p:cNvSpPr>
          <p:nvPr/>
        </p:nvSpPr>
        <p:spPr bwMode="auto">
          <a:xfrm>
            <a:off x="7315200" y="48704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109585" name="Rectangle 17"/>
          <p:cNvSpPr>
            <a:spLocks noChangeArrowheads="1"/>
          </p:cNvSpPr>
          <p:nvPr/>
        </p:nvSpPr>
        <p:spPr bwMode="auto">
          <a:xfrm>
            <a:off x="7162800" y="4184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109586" name="Rectangle 18"/>
          <p:cNvSpPr>
            <a:spLocks noChangeArrowheads="1"/>
          </p:cNvSpPr>
          <p:nvPr/>
        </p:nvSpPr>
        <p:spPr bwMode="auto">
          <a:xfrm>
            <a:off x="6019800" y="33464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12</a:t>
            </a:r>
          </a:p>
        </p:txBody>
      </p:sp>
      <p:sp>
        <p:nvSpPr>
          <p:cNvPr id="109587" name="Rectangle 19"/>
          <p:cNvSpPr>
            <a:spLocks noChangeArrowheads="1"/>
          </p:cNvSpPr>
          <p:nvPr/>
        </p:nvSpPr>
        <p:spPr bwMode="auto">
          <a:xfrm>
            <a:off x="5465763" y="324643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7</a:t>
            </a:r>
          </a:p>
        </p:txBody>
      </p:sp>
      <p:sp>
        <p:nvSpPr>
          <p:cNvPr id="109588" name="Rectangle 20"/>
          <p:cNvSpPr>
            <a:spLocks noChangeArrowheads="1"/>
          </p:cNvSpPr>
          <p:nvPr/>
        </p:nvSpPr>
        <p:spPr bwMode="auto">
          <a:xfrm>
            <a:off x="5537200" y="25844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13</a:t>
            </a:r>
          </a:p>
        </p:txBody>
      </p:sp>
      <p:sp>
        <p:nvSpPr>
          <p:cNvPr id="109589" name="Rectangle 21"/>
          <p:cNvSpPr>
            <a:spLocks noChangeArrowheads="1"/>
          </p:cNvSpPr>
          <p:nvPr/>
        </p:nvSpPr>
        <p:spPr bwMode="auto">
          <a:xfrm>
            <a:off x="6553200" y="20510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109590" name="Rectangle 22"/>
          <p:cNvSpPr>
            <a:spLocks noChangeArrowheads="1"/>
          </p:cNvSpPr>
          <p:nvPr/>
        </p:nvSpPr>
        <p:spPr bwMode="auto">
          <a:xfrm>
            <a:off x="7188200" y="2660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</a:p>
        </p:txBody>
      </p:sp>
      <p:sp>
        <p:nvSpPr>
          <p:cNvPr id="109591" name="Rectangle 23"/>
          <p:cNvSpPr>
            <a:spLocks noChangeArrowheads="1"/>
          </p:cNvSpPr>
          <p:nvPr/>
        </p:nvSpPr>
        <p:spPr bwMode="auto">
          <a:xfrm>
            <a:off x="6781800" y="28892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109592" name="Rectangle 24"/>
          <p:cNvSpPr>
            <a:spLocks noChangeArrowheads="1"/>
          </p:cNvSpPr>
          <p:nvPr/>
        </p:nvSpPr>
        <p:spPr bwMode="auto">
          <a:xfrm>
            <a:off x="7696200" y="31178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22</a:t>
            </a:r>
          </a:p>
        </p:txBody>
      </p:sp>
      <p:sp>
        <p:nvSpPr>
          <p:cNvPr id="109593" name="Rectangle 25"/>
          <p:cNvSpPr>
            <a:spLocks noChangeArrowheads="1"/>
          </p:cNvSpPr>
          <p:nvPr/>
        </p:nvSpPr>
        <p:spPr bwMode="auto">
          <a:xfrm>
            <a:off x="8229600" y="34226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14</a:t>
            </a:r>
          </a:p>
        </p:txBody>
      </p:sp>
      <p:sp>
        <p:nvSpPr>
          <p:cNvPr id="109594" name="Rectangle 26"/>
          <p:cNvSpPr>
            <a:spLocks noChangeArrowheads="1"/>
          </p:cNvSpPr>
          <p:nvPr/>
        </p:nvSpPr>
        <p:spPr bwMode="auto">
          <a:xfrm>
            <a:off x="6705600" y="370363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09595" name="Rectangle 27"/>
          <p:cNvSpPr>
            <a:spLocks noChangeArrowheads="1"/>
          </p:cNvSpPr>
          <p:nvPr/>
        </p:nvSpPr>
        <p:spPr bwMode="auto">
          <a:xfrm>
            <a:off x="6019800" y="4718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</a:t>
            </a:r>
          </a:p>
        </p:txBody>
      </p:sp>
      <p:sp>
        <p:nvSpPr>
          <p:cNvPr id="109596" name="Rectangle 28"/>
          <p:cNvSpPr>
            <a:spLocks noChangeArrowheads="1"/>
          </p:cNvSpPr>
          <p:nvPr/>
        </p:nvSpPr>
        <p:spPr bwMode="auto">
          <a:xfrm>
            <a:off x="4343400" y="2813050"/>
            <a:ext cx="4381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12</a:t>
            </a:r>
          </a:p>
        </p:txBody>
      </p:sp>
      <p:sp>
        <p:nvSpPr>
          <p:cNvPr id="109597" name="Rectangle 29"/>
          <p:cNvSpPr>
            <a:spLocks noChangeArrowheads="1"/>
          </p:cNvSpPr>
          <p:nvPr/>
        </p:nvSpPr>
        <p:spPr bwMode="auto">
          <a:xfrm>
            <a:off x="7696200" y="2051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17</a:t>
            </a:r>
          </a:p>
        </p:txBody>
      </p:sp>
      <p:sp>
        <p:nvSpPr>
          <p:cNvPr id="109598" name="Rectangle 30"/>
          <p:cNvSpPr>
            <a:spLocks noChangeArrowheads="1"/>
          </p:cNvSpPr>
          <p:nvPr/>
        </p:nvSpPr>
        <p:spPr bwMode="auto">
          <a:xfrm>
            <a:off x="4789488" y="3230563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11</a:t>
            </a:r>
          </a:p>
        </p:txBody>
      </p:sp>
      <p:sp>
        <p:nvSpPr>
          <p:cNvPr id="109599" name="Line 31"/>
          <p:cNvSpPr>
            <a:spLocks noChangeShapeType="1"/>
          </p:cNvSpPr>
          <p:nvPr/>
        </p:nvSpPr>
        <p:spPr bwMode="auto">
          <a:xfrm>
            <a:off x="4267200" y="4032250"/>
            <a:ext cx="623888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00" name="Line 32"/>
          <p:cNvSpPr>
            <a:spLocks noChangeShapeType="1"/>
          </p:cNvSpPr>
          <p:nvPr/>
        </p:nvSpPr>
        <p:spPr bwMode="auto">
          <a:xfrm flipV="1">
            <a:off x="4267200" y="2819400"/>
            <a:ext cx="717550" cy="762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01" name="Line 33"/>
          <p:cNvSpPr>
            <a:spLocks noChangeShapeType="1"/>
          </p:cNvSpPr>
          <p:nvPr/>
        </p:nvSpPr>
        <p:spPr bwMode="auto">
          <a:xfrm>
            <a:off x="4244975" y="3727450"/>
            <a:ext cx="2009775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02" name="Line 34"/>
          <p:cNvSpPr>
            <a:spLocks noChangeShapeType="1"/>
          </p:cNvSpPr>
          <p:nvPr/>
        </p:nvSpPr>
        <p:spPr bwMode="auto">
          <a:xfrm flipV="1">
            <a:off x="5106988" y="2813050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03" name="Line 35"/>
          <p:cNvSpPr>
            <a:spLocks noChangeShapeType="1"/>
          </p:cNvSpPr>
          <p:nvPr/>
        </p:nvSpPr>
        <p:spPr bwMode="auto">
          <a:xfrm flipH="1">
            <a:off x="5257800" y="4641850"/>
            <a:ext cx="996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04" name="Line 36"/>
          <p:cNvSpPr>
            <a:spLocks noChangeShapeType="1"/>
          </p:cNvSpPr>
          <p:nvPr/>
        </p:nvSpPr>
        <p:spPr bwMode="auto">
          <a:xfrm>
            <a:off x="5257800" y="4870450"/>
            <a:ext cx="9969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05" name="Line 37"/>
          <p:cNvSpPr>
            <a:spLocks noChangeShapeType="1"/>
          </p:cNvSpPr>
          <p:nvPr/>
        </p:nvSpPr>
        <p:spPr bwMode="auto">
          <a:xfrm flipV="1">
            <a:off x="6629400" y="4572000"/>
            <a:ext cx="1420813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06" name="Line 38"/>
          <p:cNvSpPr>
            <a:spLocks noChangeShapeType="1"/>
          </p:cNvSpPr>
          <p:nvPr/>
        </p:nvSpPr>
        <p:spPr bwMode="auto">
          <a:xfrm flipV="1">
            <a:off x="6399213" y="464185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07" name="Line 39"/>
          <p:cNvSpPr>
            <a:spLocks noChangeShapeType="1"/>
          </p:cNvSpPr>
          <p:nvPr/>
        </p:nvSpPr>
        <p:spPr bwMode="auto">
          <a:xfrm>
            <a:off x="5321300" y="2813050"/>
            <a:ext cx="933450" cy="1447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08" name="Line 40"/>
          <p:cNvSpPr>
            <a:spLocks noChangeShapeType="1"/>
          </p:cNvSpPr>
          <p:nvPr/>
        </p:nvSpPr>
        <p:spPr bwMode="auto">
          <a:xfrm>
            <a:off x="6399213" y="296545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09" name="Line 41"/>
          <p:cNvSpPr>
            <a:spLocks noChangeShapeType="1"/>
          </p:cNvSpPr>
          <p:nvPr/>
        </p:nvSpPr>
        <p:spPr bwMode="auto">
          <a:xfrm>
            <a:off x="5321300" y="2660650"/>
            <a:ext cx="933450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10" name="Line 42"/>
          <p:cNvSpPr>
            <a:spLocks noChangeShapeType="1"/>
          </p:cNvSpPr>
          <p:nvPr/>
        </p:nvSpPr>
        <p:spPr bwMode="auto">
          <a:xfrm flipH="1">
            <a:off x="6613525" y="2203450"/>
            <a:ext cx="50323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11" name="Line 43"/>
          <p:cNvSpPr>
            <a:spLocks noChangeShapeType="1"/>
          </p:cNvSpPr>
          <p:nvPr/>
        </p:nvSpPr>
        <p:spPr bwMode="auto">
          <a:xfrm flipH="1">
            <a:off x="6629400" y="2736850"/>
            <a:ext cx="1420813" cy="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12" name="Line 44"/>
          <p:cNvSpPr>
            <a:spLocks noChangeShapeType="1"/>
          </p:cNvSpPr>
          <p:nvPr/>
        </p:nvSpPr>
        <p:spPr bwMode="auto">
          <a:xfrm>
            <a:off x="6613525" y="296545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13" name="Line 45"/>
          <p:cNvSpPr>
            <a:spLocks noChangeShapeType="1"/>
          </p:cNvSpPr>
          <p:nvPr/>
        </p:nvSpPr>
        <p:spPr bwMode="auto">
          <a:xfrm>
            <a:off x="6629400" y="2971800"/>
            <a:ext cx="558800" cy="4508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14" name="Line 46"/>
          <p:cNvSpPr>
            <a:spLocks noChangeShapeType="1"/>
          </p:cNvSpPr>
          <p:nvPr/>
        </p:nvSpPr>
        <p:spPr bwMode="auto">
          <a:xfrm flipV="1">
            <a:off x="6613525" y="3803650"/>
            <a:ext cx="574675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15" name="Line 47"/>
          <p:cNvSpPr>
            <a:spLocks noChangeShapeType="1"/>
          </p:cNvSpPr>
          <p:nvPr/>
        </p:nvSpPr>
        <p:spPr bwMode="auto">
          <a:xfrm flipH="1">
            <a:off x="7546975" y="2965450"/>
            <a:ext cx="503238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16" name="Line 48"/>
          <p:cNvSpPr>
            <a:spLocks noChangeShapeType="1"/>
          </p:cNvSpPr>
          <p:nvPr/>
        </p:nvSpPr>
        <p:spPr bwMode="auto">
          <a:xfrm>
            <a:off x="8264525" y="296545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17" name="Line 49"/>
          <p:cNvSpPr>
            <a:spLocks noChangeShapeType="1"/>
          </p:cNvSpPr>
          <p:nvPr/>
        </p:nvSpPr>
        <p:spPr bwMode="auto">
          <a:xfrm flipV="1">
            <a:off x="6629400" y="4337050"/>
            <a:ext cx="1420813" cy="23495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18" name="Line 50"/>
          <p:cNvSpPr>
            <a:spLocks noChangeShapeType="1"/>
          </p:cNvSpPr>
          <p:nvPr/>
        </p:nvSpPr>
        <p:spPr bwMode="auto">
          <a:xfrm>
            <a:off x="7475538" y="2203450"/>
            <a:ext cx="574675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9619" name="Object 51"/>
          <p:cNvGraphicFramePr>
            <a:graphicFrameLocks noChangeAspect="1"/>
          </p:cNvGraphicFramePr>
          <p:nvPr/>
        </p:nvGraphicFramePr>
        <p:xfrm>
          <a:off x="0" y="152400"/>
          <a:ext cx="8716963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4" name="Document" r:id="rId3" imgW="8723160" imgH="1737360" progId="Word.Document.8">
                  <p:embed/>
                </p:oleObj>
              </mc:Choice>
              <mc:Fallback>
                <p:oleObj name="Document" r:id="rId3" imgW="8723160" imgH="1737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2400"/>
                        <a:ext cx="8716963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620" name="Rectangle 52"/>
          <p:cNvSpPr>
            <a:spLocks noChangeArrowheads="1"/>
          </p:cNvSpPr>
          <p:nvPr/>
        </p:nvSpPr>
        <p:spPr bwMode="auto">
          <a:xfrm>
            <a:off x="3505200" y="32702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09621" name="Rectangle 53"/>
          <p:cNvSpPr>
            <a:spLocks noChangeArrowheads="1"/>
          </p:cNvSpPr>
          <p:nvPr/>
        </p:nvSpPr>
        <p:spPr bwMode="auto">
          <a:xfrm>
            <a:off x="4572000" y="21272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09622" name="Rectangle 54"/>
          <p:cNvSpPr>
            <a:spLocks noChangeArrowheads="1"/>
          </p:cNvSpPr>
          <p:nvPr/>
        </p:nvSpPr>
        <p:spPr bwMode="auto">
          <a:xfrm>
            <a:off x="4495800" y="47180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109623" name="Rectangle 55"/>
          <p:cNvSpPr>
            <a:spLocks noChangeArrowheads="1"/>
          </p:cNvSpPr>
          <p:nvPr/>
        </p:nvSpPr>
        <p:spPr bwMode="auto">
          <a:xfrm>
            <a:off x="5943600" y="2203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09624" name="Rectangle 56"/>
          <p:cNvSpPr>
            <a:spLocks noChangeArrowheads="1"/>
          </p:cNvSpPr>
          <p:nvPr/>
        </p:nvSpPr>
        <p:spPr bwMode="auto">
          <a:xfrm>
            <a:off x="6781800" y="15176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09625" name="Rectangle 57"/>
          <p:cNvSpPr>
            <a:spLocks noChangeArrowheads="1"/>
          </p:cNvSpPr>
          <p:nvPr/>
        </p:nvSpPr>
        <p:spPr bwMode="auto">
          <a:xfrm>
            <a:off x="6781800" y="34226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109626" name="Rectangle 58"/>
          <p:cNvSpPr>
            <a:spLocks noChangeArrowheads="1"/>
          </p:cNvSpPr>
          <p:nvPr/>
        </p:nvSpPr>
        <p:spPr bwMode="auto">
          <a:xfrm>
            <a:off x="8458200" y="2203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09627" name="Rectangle 59"/>
          <p:cNvSpPr>
            <a:spLocks noChangeArrowheads="1"/>
          </p:cNvSpPr>
          <p:nvPr/>
        </p:nvSpPr>
        <p:spPr bwMode="auto">
          <a:xfrm>
            <a:off x="8458200" y="4489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09628" name="Rectangle 60"/>
          <p:cNvSpPr>
            <a:spLocks noChangeArrowheads="1"/>
          </p:cNvSpPr>
          <p:nvPr/>
        </p:nvSpPr>
        <p:spPr bwMode="auto">
          <a:xfrm>
            <a:off x="6629400" y="46418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109629" name="Rectangle 61"/>
          <p:cNvSpPr>
            <a:spLocks noChangeArrowheads="1"/>
          </p:cNvSpPr>
          <p:nvPr/>
        </p:nvSpPr>
        <p:spPr bwMode="auto">
          <a:xfrm>
            <a:off x="5867400" y="54038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66" name="Rectangle 62"/>
          <p:cNvSpPr>
            <a:spLocks noChangeArrowheads="1"/>
          </p:cNvSpPr>
          <p:nvPr/>
        </p:nvSpPr>
        <p:spPr bwMode="auto">
          <a:xfrm>
            <a:off x="68646" y="4488252"/>
            <a:ext cx="4015695" cy="1905000"/>
          </a:xfrm>
          <a:prstGeom prst="rect">
            <a:avLst/>
          </a:prstGeom>
          <a:solidFill>
            <a:srgbClr val="00009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For each 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  <a:sym typeface="Symbol" charset="0"/>
              </a:rPr>
              <a:t> V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Let </a:t>
            </a:r>
            <a:r>
              <a:rPr lang="en-US" dirty="0">
                <a:latin typeface="Arial"/>
                <a:cs typeface="Arial"/>
                <a:sym typeface="Symbol" charset="0"/>
              </a:rPr>
              <a:t>u in V-V’ and d[u] is minimum	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/select a local shortest path</a:t>
            </a:r>
          </a:p>
          <a:p>
            <a:pPr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  V</a:t>
            </a:r>
            <a:r>
              <a:rPr lang="en-US" dirty="0">
                <a:latin typeface="Arial"/>
                <a:cs typeface="Arial"/>
                <a:sym typeface="Symbol" charset="0"/>
              </a:rPr>
              <a:t>’  V’ U {u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}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	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For </a:t>
            </a:r>
            <a:r>
              <a:rPr lang="en-US" dirty="0">
                <a:latin typeface="Arial"/>
                <a:cs typeface="Arial"/>
                <a:sym typeface="Symbol" charset="0"/>
              </a:rPr>
              <a:t>v adjacent to u do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d</a:t>
            </a:r>
            <a:r>
              <a:rPr lang="en-US" dirty="0">
                <a:latin typeface="Arial"/>
                <a:cs typeface="Arial"/>
                <a:sym typeface="Symbol" charset="0"/>
              </a:rPr>
              <a:t>[v]  min{d[v], d[u]+w(</a:t>
            </a:r>
            <a:r>
              <a:rPr lang="en-US" dirty="0" err="1">
                <a:latin typeface="Arial"/>
                <a:cs typeface="Arial"/>
                <a:sym typeface="Symbol" charset="0"/>
              </a:rPr>
              <a:t>u,v</a:t>
            </a:r>
            <a:r>
              <a:rPr lang="en-US" dirty="0">
                <a:latin typeface="Arial"/>
                <a:cs typeface="Arial"/>
                <a:sym typeface="Symbol" charset="0"/>
              </a:rPr>
              <a:t>)}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/update shortest paths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92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path do you prefer?</a:t>
            </a:r>
            <a:endParaRPr lang="en-US" dirty="0"/>
          </a:p>
        </p:txBody>
      </p:sp>
      <p:pic>
        <p:nvPicPr>
          <p:cNvPr id="4" name="Picture 3" descr="Path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85" y="1476008"/>
            <a:ext cx="4242338" cy="3657600"/>
          </a:xfrm>
          <a:prstGeom prst="rect">
            <a:avLst/>
          </a:prstGeom>
        </p:spPr>
      </p:pic>
      <p:pic>
        <p:nvPicPr>
          <p:cNvPr id="5" name="Picture 4" descr="Path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217" y="2677409"/>
            <a:ext cx="4053840" cy="3657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2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26"/>
          <p:cNvSpPr>
            <a:spLocks noChangeArrowheads="1"/>
          </p:cNvSpPr>
          <p:nvPr/>
        </p:nvSpPr>
        <p:spPr bwMode="auto">
          <a:xfrm>
            <a:off x="3886200" y="360045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0</a:t>
            </a:r>
          </a:p>
        </p:txBody>
      </p:sp>
      <p:sp>
        <p:nvSpPr>
          <p:cNvPr id="110595" name="Rectangle 1027"/>
          <p:cNvSpPr>
            <a:spLocks noChangeArrowheads="1"/>
          </p:cNvSpPr>
          <p:nvPr/>
        </p:nvSpPr>
        <p:spPr bwMode="auto">
          <a:xfrm>
            <a:off x="7188200" y="3422650"/>
            <a:ext cx="358775" cy="381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27</a:t>
            </a:r>
          </a:p>
        </p:txBody>
      </p:sp>
      <p:sp>
        <p:nvSpPr>
          <p:cNvPr id="110596" name="Rectangle 1028"/>
          <p:cNvSpPr>
            <a:spLocks noChangeArrowheads="1"/>
          </p:cNvSpPr>
          <p:nvPr/>
        </p:nvSpPr>
        <p:spPr bwMode="auto">
          <a:xfrm>
            <a:off x="4891088" y="448945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8</a:t>
            </a:r>
          </a:p>
        </p:txBody>
      </p:sp>
      <p:sp>
        <p:nvSpPr>
          <p:cNvPr id="110597" name="Rectangle 1029"/>
          <p:cNvSpPr>
            <a:spLocks noChangeArrowheads="1"/>
          </p:cNvSpPr>
          <p:nvPr/>
        </p:nvSpPr>
        <p:spPr bwMode="auto">
          <a:xfrm>
            <a:off x="6254750" y="51752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29</a:t>
            </a:r>
          </a:p>
        </p:txBody>
      </p:sp>
      <p:sp>
        <p:nvSpPr>
          <p:cNvPr id="110598" name="Rectangle 1030"/>
          <p:cNvSpPr>
            <a:spLocks noChangeArrowheads="1"/>
          </p:cNvSpPr>
          <p:nvPr/>
        </p:nvSpPr>
        <p:spPr bwMode="auto">
          <a:xfrm>
            <a:off x="6254750" y="4260850"/>
            <a:ext cx="358775" cy="381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19</a:t>
            </a:r>
          </a:p>
        </p:txBody>
      </p:sp>
      <p:sp>
        <p:nvSpPr>
          <p:cNvPr id="110599" name="Rectangle 1031"/>
          <p:cNvSpPr>
            <a:spLocks noChangeArrowheads="1"/>
          </p:cNvSpPr>
          <p:nvPr/>
        </p:nvSpPr>
        <p:spPr bwMode="auto">
          <a:xfrm>
            <a:off x="6254750" y="2584450"/>
            <a:ext cx="358775" cy="381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25</a:t>
            </a:r>
          </a:p>
        </p:txBody>
      </p:sp>
      <p:sp>
        <p:nvSpPr>
          <p:cNvPr id="110600" name="Rectangle 1032"/>
          <p:cNvSpPr>
            <a:spLocks noChangeArrowheads="1"/>
          </p:cNvSpPr>
          <p:nvPr/>
        </p:nvSpPr>
        <p:spPr bwMode="auto">
          <a:xfrm>
            <a:off x="8050213" y="4184650"/>
            <a:ext cx="358775" cy="381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23</a:t>
            </a:r>
          </a:p>
        </p:txBody>
      </p:sp>
      <p:sp>
        <p:nvSpPr>
          <p:cNvPr id="110601" name="Rectangle 1033"/>
          <p:cNvSpPr>
            <a:spLocks noChangeArrowheads="1"/>
          </p:cNvSpPr>
          <p:nvPr/>
        </p:nvSpPr>
        <p:spPr bwMode="auto">
          <a:xfrm>
            <a:off x="8050213" y="25844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34</a:t>
            </a:r>
          </a:p>
        </p:txBody>
      </p:sp>
      <p:sp>
        <p:nvSpPr>
          <p:cNvPr id="110602" name="Rectangle 1034"/>
          <p:cNvSpPr>
            <a:spLocks noChangeArrowheads="1"/>
          </p:cNvSpPr>
          <p:nvPr/>
        </p:nvSpPr>
        <p:spPr bwMode="auto">
          <a:xfrm>
            <a:off x="7116763" y="1822450"/>
            <a:ext cx="358775" cy="381000"/>
          </a:xfrm>
          <a:prstGeom prst="rect">
            <a:avLst/>
          </a:prstGeom>
          <a:noFill/>
          <a:ln w="762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28</a:t>
            </a:r>
          </a:p>
        </p:txBody>
      </p:sp>
      <p:sp>
        <p:nvSpPr>
          <p:cNvPr id="110603" name="Rectangle 1035"/>
          <p:cNvSpPr>
            <a:spLocks noChangeArrowheads="1"/>
          </p:cNvSpPr>
          <p:nvPr/>
        </p:nvSpPr>
        <p:spPr bwMode="auto">
          <a:xfrm>
            <a:off x="4962525" y="243205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12</a:t>
            </a:r>
          </a:p>
        </p:txBody>
      </p:sp>
      <p:sp>
        <p:nvSpPr>
          <p:cNvPr id="110604" name="Text Box 1036"/>
          <p:cNvSpPr txBox="1">
            <a:spLocks noChangeArrowheads="1"/>
          </p:cNvSpPr>
          <p:nvPr/>
        </p:nvSpPr>
        <p:spPr bwMode="auto">
          <a:xfrm>
            <a:off x="4433888" y="3905250"/>
            <a:ext cx="3238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10605" name="Text Box 1037"/>
          <p:cNvSpPr txBox="1">
            <a:spLocks noChangeArrowheads="1"/>
          </p:cNvSpPr>
          <p:nvPr/>
        </p:nvSpPr>
        <p:spPr bwMode="auto">
          <a:xfrm>
            <a:off x="5222875" y="3790950"/>
            <a:ext cx="4381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10</a:t>
            </a:r>
          </a:p>
        </p:txBody>
      </p:sp>
      <p:sp>
        <p:nvSpPr>
          <p:cNvPr id="110606" name="Rectangle 1038"/>
          <p:cNvSpPr>
            <a:spLocks noChangeArrowheads="1"/>
          </p:cNvSpPr>
          <p:nvPr/>
        </p:nvSpPr>
        <p:spPr bwMode="auto">
          <a:xfrm>
            <a:off x="5486400" y="4337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20</a:t>
            </a:r>
          </a:p>
        </p:txBody>
      </p:sp>
      <p:sp>
        <p:nvSpPr>
          <p:cNvPr id="110607" name="Rectangle 1039"/>
          <p:cNvSpPr>
            <a:spLocks noChangeArrowheads="1"/>
          </p:cNvSpPr>
          <p:nvPr/>
        </p:nvSpPr>
        <p:spPr bwMode="auto">
          <a:xfrm>
            <a:off x="5486400" y="4946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110608" name="Rectangle 1040"/>
          <p:cNvSpPr>
            <a:spLocks noChangeArrowheads="1"/>
          </p:cNvSpPr>
          <p:nvPr/>
        </p:nvSpPr>
        <p:spPr bwMode="auto">
          <a:xfrm>
            <a:off x="7315200" y="48704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110609" name="Rectangle 1041"/>
          <p:cNvSpPr>
            <a:spLocks noChangeArrowheads="1"/>
          </p:cNvSpPr>
          <p:nvPr/>
        </p:nvSpPr>
        <p:spPr bwMode="auto">
          <a:xfrm>
            <a:off x="7162800" y="4184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110610" name="Rectangle 1042"/>
          <p:cNvSpPr>
            <a:spLocks noChangeArrowheads="1"/>
          </p:cNvSpPr>
          <p:nvPr/>
        </p:nvSpPr>
        <p:spPr bwMode="auto">
          <a:xfrm>
            <a:off x="6019800" y="33464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12</a:t>
            </a:r>
          </a:p>
        </p:txBody>
      </p:sp>
      <p:sp>
        <p:nvSpPr>
          <p:cNvPr id="110611" name="Rectangle 1043"/>
          <p:cNvSpPr>
            <a:spLocks noChangeArrowheads="1"/>
          </p:cNvSpPr>
          <p:nvPr/>
        </p:nvSpPr>
        <p:spPr bwMode="auto">
          <a:xfrm>
            <a:off x="5465763" y="324643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7</a:t>
            </a:r>
          </a:p>
        </p:txBody>
      </p:sp>
      <p:sp>
        <p:nvSpPr>
          <p:cNvPr id="110612" name="Rectangle 1044"/>
          <p:cNvSpPr>
            <a:spLocks noChangeArrowheads="1"/>
          </p:cNvSpPr>
          <p:nvPr/>
        </p:nvSpPr>
        <p:spPr bwMode="auto">
          <a:xfrm>
            <a:off x="5537200" y="25844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13</a:t>
            </a:r>
          </a:p>
        </p:txBody>
      </p:sp>
      <p:sp>
        <p:nvSpPr>
          <p:cNvPr id="110613" name="Rectangle 1045"/>
          <p:cNvSpPr>
            <a:spLocks noChangeArrowheads="1"/>
          </p:cNvSpPr>
          <p:nvPr/>
        </p:nvSpPr>
        <p:spPr bwMode="auto">
          <a:xfrm>
            <a:off x="6553200" y="20510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110614" name="Rectangle 1046"/>
          <p:cNvSpPr>
            <a:spLocks noChangeArrowheads="1"/>
          </p:cNvSpPr>
          <p:nvPr/>
        </p:nvSpPr>
        <p:spPr bwMode="auto">
          <a:xfrm>
            <a:off x="7188200" y="2660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</a:p>
        </p:txBody>
      </p:sp>
      <p:sp>
        <p:nvSpPr>
          <p:cNvPr id="110615" name="Rectangle 1047"/>
          <p:cNvSpPr>
            <a:spLocks noChangeArrowheads="1"/>
          </p:cNvSpPr>
          <p:nvPr/>
        </p:nvSpPr>
        <p:spPr bwMode="auto">
          <a:xfrm>
            <a:off x="6781800" y="28892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110616" name="Rectangle 1048"/>
          <p:cNvSpPr>
            <a:spLocks noChangeArrowheads="1"/>
          </p:cNvSpPr>
          <p:nvPr/>
        </p:nvSpPr>
        <p:spPr bwMode="auto">
          <a:xfrm>
            <a:off x="7696200" y="31178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22</a:t>
            </a:r>
          </a:p>
        </p:txBody>
      </p:sp>
      <p:sp>
        <p:nvSpPr>
          <p:cNvPr id="110617" name="Rectangle 1049"/>
          <p:cNvSpPr>
            <a:spLocks noChangeArrowheads="1"/>
          </p:cNvSpPr>
          <p:nvPr/>
        </p:nvSpPr>
        <p:spPr bwMode="auto">
          <a:xfrm>
            <a:off x="8229600" y="34226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14</a:t>
            </a:r>
          </a:p>
        </p:txBody>
      </p:sp>
      <p:sp>
        <p:nvSpPr>
          <p:cNvPr id="110618" name="Rectangle 1050"/>
          <p:cNvSpPr>
            <a:spLocks noChangeArrowheads="1"/>
          </p:cNvSpPr>
          <p:nvPr/>
        </p:nvSpPr>
        <p:spPr bwMode="auto">
          <a:xfrm>
            <a:off x="6705600" y="370363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10619" name="Rectangle 1051"/>
          <p:cNvSpPr>
            <a:spLocks noChangeArrowheads="1"/>
          </p:cNvSpPr>
          <p:nvPr/>
        </p:nvSpPr>
        <p:spPr bwMode="auto">
          <a:xfrm>
            <a:off x="6019800" y="4718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</a:t>
            </a:r>
          </a:p>
        </p:txBody>
      </p:sp>
      <p:sp>
        <p:nvSpPr>
          <p:cNvPr id="110620" name="Rectangle 1052"/>
          <p:cNvSpPr>
            <a:spLocks noChangeArrowheads="1"/>
          </p:cNvSpPr>
          <p:nvPr/>
        </p:nvSpPr>
        <p:spPr bwMode="auto">
          <a:xfrm>
            <a:off x="4343400" y="2813050"/>
            <a:ext cx="4381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12</a:t>
            </a:r>
          </a:p>
        </p:txBody>
      </p:sp>
      <p:sp>
        <p:nvSpPr>
          <p:cNvPr id="110621" name="Rectangle 1053"/>
          <p:cNvSpPr>
            <a:spLocks noChangeArrowheads="1"/>
          </p:cNvSpPr>
          <p:nvPr/>
        </p:nvSpPr>
        <p:spPr bwMode="auto">
          <a:xfrm>
            <a:off x="7696200" y="2051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17</a:t>
            </a:r>
          </a:p>
        </p:txBody>
      </p:sp>
      <p:sp>
        <p:nvSpPr>
          <p:cNvPr id="110622" name="Rectangle 1054"/>
          <p:cNvSpPr>
            <a:spLocks noChangeArrowheads="1"/>
          </p:cNvSpPr>
          <p:nvPr/>
        </p:nvSpPr>
        <p:spPr bwMode="auto">
          <a:xfrm>
            <a:off x="4789488" y="3230563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11</a:t>
            </a:r>
          </a:p>
        </p:txBody>
      </p:sp>
      <p:sp>
        <p:nvSpPr>
          <p:cNvPr id="110623" name="Line 1055"/>
          <p:cNvSpPr>
            <a:spLocks noChangeShapeType="1"/>
          </p:cNvSpPr>
          <p:nvPr/>
        </p:nvSpPr>
        <p:spPr bwMode="auto">
          <a:xfrm>
            <a:off x="4267200" y="4032250"/>
            <a:ext cx="623888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24" name="Line 1056"/>
          <p:cNvSpPr>
            <a:spLocks noChangeShapeType="1"/>
          </p:cNvSpPr>
          <p:nvPr/>
        </p:nvSpPr>
        <p:spPr bwMode="auto">
          <a:xfrm flipV="1">
            <a:off x="4244975" y="2813050"/>
            <a:ext cx="717550" cy="762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25" name="Line 1057"/>
          <p:cNvSpPr>
            <a:spLocks noChangeShapeType="1"/>
          </p:cNvSpPr>
          <p:nvPr/>
        </p:nvSpPr>
        <p:spPr bwMode="auto">
          <a:xfrm>
            <a:off x="4244975" y="3727450"/>
            <a:ext cx="2009775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26" name="Line 1058"/>
          <p:cNvSpPr>
            <a:spLocks noChangeShapeType="1"/>
          </p:cNvSpPr>
          <p:nvPr/>
        </p:nvSpPr>
        <p:spPr bwMode="auto">
          <a:xfrm flipV="1">
            <a:off x="5106988" y="2813050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27" name="Line 1059"/>
          <p:cNvSpPr>
            <a:spLocks noChangeShapeType="1"/>
          </p:cNvSpPr>
          <p:nvPr/>
        </p:nvSpPr>
        <p:spPr bwMode="auto">
          <a:xfrm flipH="1">
            <a:off x="5257800" y="4641850"/>
            <a:ext cx="996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28" name="Line 1060"/>
          <p:cNvSpPr>
            <a:spLocks noChangeShapeType="1"/>
          </p:cNvSpPr>
          <p:nvPr/>
        </p:nvSpPr>
        <p:spPr bwMode="auto">
          <a:xfrm>
            <a:off x="5257800" y="4870450"/>
            <a:ext cx="9969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29" name="Line 1061"/>
          <p:cNvSpPr>
            <a:spLocks noChangeShapeType="1"/>
          </p:cNvSpPr>
          <p:nvPr/>
        </p:nvSpPr>
        <p:spPr bwMode="auto">
          <a:xfrm flipV="1">
            <a:off x="6629400" y="4572000"/>
            <a:ext cx="1420813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30" name="Line 1062"/>
          <p:cNvSpPr>
            <a:spLocks noChangeShapeType="1"/>
          </p:cNvSpPr>
          <p:nvPr/>
        </p:nvSpPr>
        <p:spPr bwMode="auto">
          <a:xfrm flipV="1">
            <a:off x="6399213" y="464185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31" name="Line 1063"/>
          <p:cNvSpPr>
            <a:spLocks noChangeShapeType="1"/>
          </p:cNvSpPr>
          <p:nvPr/>
        </p:nvSpPr>
        <p:spPr bwMode="auto">
          <a:xfrm>
            <a:off x="5321300" y="2813050"/>
            <a:ext cx="933450" cy="1447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32" name="Line 1064"/>
          <p:cNvSpPr>
            <a:spLocks noChangeShapeType="1"/>
          </p:cNvSpPr>
          <p:nvPr/>
        </p:nvSpPr>
        <p:spPr bwMode="auto">
          <a:xfrm>
            <a:off x="6399213" y="296545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33" name="Line 1065"/>
          <p:cNvSpPr>
            <a:spLocks noChangeShapeType="1"/>
          </p:cNvSpPr>
          <p:nvPr/>
        </p:nvSpPr>
        <p:spPr bwMode="auto">
          <a:xfrm>
            <a:off x="5321300" y="2660650"/>
            <a:ext cx="933450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34" name="Line 1066"/>
          <p:cNvSpPr>
            <a:spLocks noChangeShapeType="1"/>
          </p:cNvSpPr>
          <p:nvPr/>
        </p:nvSpPr>
        <p:spPr bwMode="auto">
          <a:xfrm flipH="1">
            <a:off x="6613525" y="2203450"/>
            <a:ext cx="503238" cy="38100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35" name="Line 1067"/>
          <p:cNvSpPr>
            <a:spLocks noChangeShapeType="1"/>
          </p:cNvSpPr>
          <p:nvPr/>
        </p:nvSpPr>
        <p:spPr bwMode="auto">
          <a:xfrm flipH="1">
            <a:off x="6629400" y="2736850"/>
            <a:ext cx="1420813" cy="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36" name="Line 1068"/>
          <p:cNvSpPr>
            <a:spLocks noChangeShapeType="1"/>
          </p:cNvSpPr>
          <p:nvPr/>
        </p:nvSpPr>
        <p:spPr bwMode="auto">
          <a:xfrm>
            <a:off x="6613525" y="296545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37" name="Line 1069"/>
          <p:cNvSpPr>
            <a:spLocks noChangeShapeType="1"/>
          </p:cNvSpPr>
          <p:nvPr/>
        </p:nvSpPr>
        <p:spPr bwMode="auto">
          <a:xfrm>
            <a:off x="6629400" y="2971800"/>
            <a:ext cx="558800" cy="4508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38" name="Line 1070"/>
          <p:cNvSpPr>
            <a:spLocks noChangeShapeType="1"/>
          </p:cNvSpPr>
          <p:nvPr/>
        </p:nvSpPr>
        <p:spPr bwMode="auto">
          <a:xfrm flipV="1">
            <a:off x="6613525" y="3803650"/>
            <a:ext cx="574675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39" name="Line 1071"/>
          <p:cNvSpPr>
            <a:spLocks noChangeShapeType="1"/>
          </p:cNvSpPr>
          <p:nvPr/>
        </p:nvSpPr>
        <p:spPr bwMode="auto">
          <a:xfrm flipH="1">
            <a:off x="7546975" y="2965450"/>
            <a:ext cx="503238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40" name="Line 1072"/>
          <p:cNvSpPr>
            <a:spLocks noChangeShapeType="1"/>
          </p:cNvSpPr>
          <p:nvPr/>
        </p:nvSpPr>
        <p:spPr bwMode="auto">
          <a:xfrm>
            <a:off x="8264525" y="296545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41" name="Line 1073"/>
          <p:cNvSpPr>
            <a:spLocks noChangeShapeType="1"/>
          </p:cNvSpPr>
          <p:nvPr/>
        </p:nvSpPr>
        <p:spPr bwMode="auto">
          <a:xfrm flipV="1">
            <a:off x="6629400" y="4337050"/>
            <a:ext cx="1420813" cy="23495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42" name="Line 1074"/>
          <p:cNvSpPr>
            <a:spLocks noChangeShapeType="1"/>
          </p:cNvSpPr>
          <p:nvPr/>
        </p:nvSpPr>
        <p:spPr bwMode="auto">
          <a:xfrm>
            <a:off x="7475538" y="2203450"/>
            <a:ext cx="574675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10643" name="Object 1075"/>
          <p:cNvGraphicFramePr>
            <a:graphicFrameLocks noChangeAspect="1"/>
          </p:cNvGraphicFramePr>
          <p:nvPr/>
        </p:nvGraphicFramePr>
        <p:xfrm>
          <a:off x="0" y="152400"/>
          <a:ext cx="8716963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Document" r:id="rId3" imgW="8723160" imgH="1737360" progId="Word.Document.8">
                  <p:embed/>
                </p:oleObj>
              </mc:Choice>
              <mc:Fallback>
                <p:oleObj name="Document" r:id="rId3" imgW="8723160" imgH="1737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2400"/>
                        <a:ext cx="8716963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44" name="Rectangle 1076"/>
          <p:cNvSpPr>
            <a:spLocks noChangeArrowheads="1"/>
          </p:cNvSpPr>
          <p:nvPr/>
        </p:nvSpPr>
        <p:spPr bwMode="auto">
          <a:xfrm>
            <a:off x="3505200" y="32702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10645" name="Rectangle 1077"/>
          <p:cNvSpPr>
            <a:spLocks noChangeArrowheads="1"/>
          </p:cNvSpPr>
          <p:nvPr/>
        </p:nvSpPr>
        <p:spPr bwMode="auto">
          <a:xfrm>
            <a:off x="4572000" y="21272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10646" name="Rectangle 1078"/>
          <p:cNvSpPr>
            <a:spLocks noChangeArrowheads="1"/>
          </p:cNvSpPr>
          <p:nvPr/>
        </p:nvSpPr>
        <p:spPr bwMode="auto">
          <a:xfrm>
            <a:off x="4495800" y="47180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110647" name="Rectangle 1079"/>
          <p:cNvSpPr>
            <a:spLocks noChangeArrowheads="1"/>
          </p:cNvSpPr>
          <p:nvPr/>
        </p:nvSpPr>
        <p:spPr bwMode="auto">
          <a:xfrm>
            <a:off x="5943600" y="2203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10648" name="Rectangle 1080"/>
          <p:cNvSpPr>
            <a:spLocks noChangeArrowheads="1"/>
          </p:cNvSpPr>
          <p:nvPr/>
        </p:nvSpPr>
        <p:spPr bwMode="auto">
          <a:xfrm>
            <a:off x="6781800" y="15176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10649" name="Rectangle 1081"/>
          <p:cNvSpPr>
            <a:spLocks noChangeArrowheads="1"/>
          </p:cNvSpPr>
          <p:nvPr/>
        </p:nvSpPr>
        <p:spPr bwMode="auto">
          <a:xfrm>
            <a:off x="6781800" y="34226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110650" name="Rectangle 1082"/>
          <p:cNvSpPr>
            <a:spLocks noChangeArrowheads="1"/>
          </p:cNvSpPr>
          <p:nvPr/>
        </p:nvSpPr>
        <p:spPr bwMode="auto">
          <a:xfrm>
            <a:off x="8458200" y="2203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10651" name="Rectangle 1083"/>
          <p:cNvSpPr>
            <a:spLocks noChangeArrowheads="1"/>
          </p:cNvSpPr>
          <p:nvPr/>
        </p:nvSpPr>
        <p:spPr bwMode="auto">
          <a:xfrm>
            <a:off x="8458200" y="4489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10652" name="Rectangle 1084"/>
          <p:cNvSpPr>
            <a:spLocks noChangeArrowheads="1"/>
          </p:cNvSpPr>
          <p:nvPr/>
        </p:nvSpPr>
        <p:spPr bwMode="auto">
          <a:xfrm>
            <a:off x="6629400" y="46418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110653" name="Rectangle 1085"/>
          <p:cNvSpPr>
            <a:spLocks noChangeArrowheads="1"/>
          </p:cNvSpPr>
          <p:nvPr/>
        </p:nvSpPr>
        <p:spPr bwMode="auto">
          <a:xfrm>
            <a:off x="5867400" y="54038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66" name="Rectangle 62"/>
          <p:cNvSpPr>
            <a:spLocks noChangeArrowheads="1"/>
          </p:cNvSpPr>
          <p:nvPr/>
        </p:nvSpPr>
        <p:spPr bwMode="auto">
          <a:xfrm>
            <a:off x="68646" y="4488252"/>
            <a:ext cx="4015695" cy="1905000"/>
          </a:xfrm>
          <a:prstGeom prst="rect">
            <a:avLst/>
          </a:prstGeom>
          <a:solidFill>
            <a:srgbClr val="00009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For each 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  <a:sym typeface="Symbol" charset="0"/>
              </a:rPr>
              <a:t> V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Let </a:t>
            </a:r>
            <a:r>
              <a:rPr lang="en-US" dirty="0">
                <a:latin typeface="Arial"/>
                <a:cs typeface="Arial"/>
                <a:sym typeface="Symbol" charset="0"/>
              </a:rPr>
              <a:t>u in V-V’ and d[u] is minimum	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/select a local shortest path</a:t>
            </a:r>
          </a:p>
          <a:p>
            <a:pPr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  V</a:t>
            </a:r>
            <a:r>
              <a:rPr lang="en-US" dirty="0">
                <a:latin typeface="Arial"/>
                <a:cs typeface="Arial"/>
                <a:sym typeface="Symbol" charset="0"/>
              </a:rPr>
              <a:t>’  V’ U {u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}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	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For </a:t>
            </a:r>
            <a:r>
              <a:rPr lang="en-US" dirty="0">
                <a:latin typeface="Arial"/>
                <a:cs typeface="Arial"/>
                <a:sym typeface="Symbol" charset="0"/>
              </a:rPr>
              <a:t>v adjacent to u do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d</a:t>
            </a:r>
            <a:r>
              <a:rPr lang="en-US" dirty="0">
                <a:latin typeface="Arial"/>
                <a:cs typeface="Arial"/>
                <a:sym typeface="Symbol" charset="0"/>
              </a:rPr>
              <a:t>[v]  min{d[v], d[u]+w(</a:t>
            </a:r>
            <a:r>
              <a:rPr lang="en-US" dirty="0" err="1">
                <a:latin typeface="Arial"/>
                <a:cs typeface="Arial"/>
                <a:sym typeface="Symbol" charset="0"/>
              </a:rPr>
              <a:t>u,v</a:t>
            </a:r>
            <a:r>
              <a:rPr lang="en-US" dirty="0">
                <a:latin typeface="Arial"/>
                <a:cs typeface="Arial"/>
                <a:sym typeface="Symbol" charset="0"/>
              </a:rPr>
              <a:t>)}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/update shortest paths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77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3886200" y="360045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0</a:t>
            </a: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7188200" y="3422650"/>
            <a:ext cx="358775" cy="381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27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4891088" y="448945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8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6254750" y="5175250"/>
            <a:ext cx="358775" cy="381000"/>
          </a:xfrm>
          <a:prstGeom prst="rect">
            <a:avLst/>
          </a:prstGeom>
          <a:noFill/>
          <a:ln w="762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29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6254750" y="4260850"/>
            <a:ext cx="358775" cy="381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19</a:t>
            </a:r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6254750" y="2584450"/>
            <a:ext cx="358775" cy="381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25</a:t>
            </a:r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auto">
          <a:xfrm>
            <a:off x="8050213" y="4184650"/>
            <a:ext cx="358775" cy="381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23</a:t>
            </a:r>
          </a:p>
        </p:txBody>
      </p:sp>
      <p:sp>
        <p:nvSpPr>
          <p:cNvPr id="111625" name="Rectangle 9"/>
          <p:cNvSpPr>
            <a:spLocks noChangeArrowheads="1"/>
          </p:cNvSpPr>
          <p:nvPr/>
        </p:nvSpPr>
        <p:spPr bwMode="auto">
          <a:xfrm>
            <a:off x="8050213" y="25844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34</a:t>
            </a:r>
          </a:p>
        </p:txBody>
      </p:sp>
      <p:sp>
        <p:nvSpPr>
          <p:cNvPr id="111626" name="Rectangle 10"/>
          <p:cNvSpPr>
            <a:spLocks noChangeArrowheads="1"/>
          </p:cNvSpPr>
          <p:nvPr/>
        </p:nvSpPr>
        <p:spPr bwMode="auto">
          <a:xfrm>
            <a:off x="7116763" y="1822450"/>
            <a:ext cx="358775" cy="381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28</a:t>
            </a:r>
          </a:p>
        </p:txBody>
      </p:sp>
      <p:sp>
        <p:nvSpPr>
          <p:cNvPr id="111627" name="Rectangle 11"/>
          <p:cNvSpPr>
            <a:spLocks noChangeArrowheads="1"/>
          </p:cNvSpPr>
          <p:nvPr/>
        </p:nvSpPr>
        <p:spPr bwMode="auto">
          <a:xfrm>
            <a:off x="4962525" y="243205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12</a:t>
            </a:r>
          </a:p>
        </p:txBody>
      </p: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4433888" y="3905250"/>
            <a:ext cx="3238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5222875" y="3790950"/>
            <a:ext cx="4381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10</a:t>
            </a:r>
          </a:p>
        </p:txBody>
      </p:sp>
      <p:sp>
        <p:nvSpPr>
          <p:cNvPr id="111630" name="Rectangle 14"/>
          <p:cNvSpPr>
            <a:spLocks noChangeArrowheads="1"/>
          </p:cNvSpPr>
          <p:nvPr/>
        </p:nvSpPr>
        <p:spPr bwMode="auto">
          <a:xfrm>
            <a:off x="5486400" y="4337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20</a:t>
            </a:r>
          </a:p>
        </p:txBody>
      </p:sp>
      <p:sp>
        <p:nvSpPr>
          <p:cNvPr id="111631" name="Rectangle 15"/>
          <p:cNvSpPr>
            <a:spLocks noChangeArrowheads="1"/>
          </p:cNvSpPr>
          <p:nvPr/>
        </p:nvSpPr>
        <p:spPr bwMode="auto">
          <a:xfrm>
            <a:off x="5486400" y="4946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111632" name="Rectangle 16"/>
          <p:cNvSpPr>
            <a:spLocks noChangeArrowheads="1"/>
          </p:cNvSpPr>
          <p:nvPr/>
        </p:nvSpPr>
        <p:spPr bwMode="auto">
          <a:xfrm>
            <a:off x="7315200" y="48704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111633" name="Rectangle 17"/>
          <p:cNvSpPr>
            <a:spLocks noChangeArrowheads="1"/>
          </p:cNvSpPr>
          <p:nvPr/>
        </p:nvSpPr>
        <p:spPr bwMode="auto">
          <a:xfrm>
            <a:off x="7162800" y="4184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111634" name="Rectangle 18"/>
          <p:cNvSpPr>
            <a:spLocks noChangeArrowheads="1"/>
          </p:cNvSpPr>
          <p:nvPr/>
        </p:nvSpPr>
        <p:spPr bwMode="auto">
          <a:xfrm>
            <a:off x="6019800" y="33464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12</a:t>
            </a:r>
          </a:p>
        </p:txBody>
      </p:sp>
      <p:sp>
        <p:nvSpPr>
          <p:cNvPr id="111635" name="Rectangle 19"/>
          <p:cNvSpPr>
            <a:spLocks noChangeArrowheads="1"/>
          </p:cNvSpPr>
          <p:nvPr/>
        </p:nvSpPr>
        <p:spPr bwMode="auto">
          <a:xfrm>
            <a:off x="5465763" y="324643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7</a:t>
            </a:r>
          </a:p>
        </p:txBody>
      </p:sp>
      <p:sp>
        <p:nvSpPr>
          <p:cNvPr id="111636" name="Rectangle 20"/>
          <p:cNvSpPr>
            <a:spLocks noChangeArrowheads="1"/>
          </p:cNvSpPr>
          <p:nvPr/>
        </p:nvSpPr>
        <p:spPr bwMode="auto">
          <a:xfrm>
            <a:off x="5537200" y="25844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13</a:t>
            </a:r>
          </a:p>
        </p:txBody>
      </p:sp>
      <p:sp>
        <p:nvSpPr>
          <p:cNvPr id="111637" name="Rectangle 21"/>
          <p:cNvSpPr>
            <a:spLocks noChangeArrowheads="1"/>
          </p:cNvSpPr>
          <p:nvPr/>
        </p:nvSpPr>
        <p:spPr bwMode="auto">
          <a:xfrm>
            <a:off x="6553200" y="20510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111638" name="Rectangle 22"/>
          <p:cNvSpPr>
            <a:spLocks noChangeArrowheads="1"/>
          </p:cNvSpPr>
          <p:nvPr/>
        </p:nvSpPr>
        <p:spPr bwMode="auto">
          <a:xfrm>
            <a:off x="7188200" y="2660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</a:p>
        </p:txBody>
      </p:sp>
      <p:sp>
        <p:nvSpPr>
          <p:cNvPr id="111639" name="Rectangle 23"/>
          <p:cNvSpPr>
            <a:spLocks noChangeArrowheads="1"/>
          </p:cNvSpPr>
          <p:nvPr/>
        </p:nvSpPr>
        <p:spPr bwMode="auto">
          <a:xfrm>
            <a:off x="6781800" y="28892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111640" name="Rectangle 24"/>
          <p:cNvSpPr>
            <a:spLocks noChangeArrowheads="1"/>
          </p:cNvSpPr>
          <p:nvPr/>
        </p:nvSpPr>
        <p:spPr bwMode="auto">
          <a:xfrm>
            <a:off x="7696200" y="31178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22</a:t>
            </a:r>
          </a:p>
        </p:txBody>
      </p:sp>
      <p:sp>
        <p:nvSpPr>
          <p:cNvPr id="111641" name="Rectangle 25"/>
          <p:cNvSpPr>
            <a:spLocks noChangeArrowheads="1"/>
          </p:cNvSpPr>
          <p:nvPr/>
        </p:nvSpPr>
        <p:spPr bwMode="auto">
          <a:xfrm>
            <a:off x="8229600" y="34226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14</a:t>
            </a:r>
          </a:p>
        </p:txBody>
      </p:sp>
      <p:sp>
        <p:nvSpPr>
          <p:cNvPr id="111642" name="Rectangle 26"/>
          <p:cNvSpPr>
            <a:spLocks noChangeArrowheads="1"/>
          </p:cNvSpPr>
          <p:nvPr/>
        </p:nvSpPr>
        <p:spPr bwMode="auto">
          <a:xfrm>
            <a:off x="6705600" y="370363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11643" name="Rectangle 27"/>
          <p:cNvSpPr>
            <a:spLocks noChangeArrowheads="1"/>
          </p:cNvSpPr>
          <p:nvPr/>
        </p:nvSpPr>
        <p:spPr bwMode="auto">
          <a:xfrm>
            <a:off x="6019800" y="4718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</a:t>
            </a:r>
          </a:p>
        </p:txBody>
      </p:sp>
      <p:sp>
        <p:nvSpPr>
          <p:cNvPr id="111644" name="Rectangle 28"/>
          <p:cNvSpPr>
            <a:spLocks noChangeArrowheads="1"/>
          </p:cNvSpPr>
          <p:nvPr/>
        </p:nvSpPr>
        <p:spPr bwMode="auto">
          <a:xfrm>
            <a:off x="4343400" y="2813050"/>
            <a:ext cx="4381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12</a:t>
            </a:r>
          </a:p>
        </p:txBody>
      </p:sp>
      <p:sp>
        <p:nvSpPr>
          <p:cNvPr id="111645" name="Rectangle 29"/>
          <p:cNvSpPr>
            <a:spLocks noChangeArrowheads="1"/>
          </p:cNvSpPr>
          <p:nvPr/>
        </p:nvSpPr>
        <p:spPr bwMode="auto">
          <a:xfrm>
            <a:off x="7696200" y="2051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17</a:t>
            </a:r>
          </a:p>
        </p:txBody>
      </p:sp>
      <p:sp>
        <p:nvSpPr>
          <p:cNvPr id="111646" name="Rectangle 30"/>
          <p:cNvSpPr>
            <a:spLocks noChangeArrowheads="1"/>
          </p:cNvSpPr>
          <p:nvPr/>
        </p:nvSpPr>
        <p:spPr bwMode="auto">
          <a:xfrm>
            <a:off x="4789488" y="3230563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11</a:t>
            </a:r>
          </a:p>
        </p:txBody>
      </p:sp>
      <p:sp>
        <p:nvSpPr>
          <p:cNvPr id="111647" name="Line 31"/>
          <p:cNvSpPr>
            <a:spLocks noChangeShapeType="1"/>
          </p:cNvSpPr>
          <p:nvPr/>
        </p:nvSpPr>
        <p:spPr bwMode="auto">
          <a:xfrm>
            <a:off x="4267200" y="4038600"/>
            <a:ext cx="623888" cy="4508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8" name="Line 32"/>
          <p:cNvSpPr>
            <a:spLocks noChangeShapeType="1"/>
          </p:cNvSpPr>
          <p:nvPr/>
        </p:nvSpPr>
        <p:spPr bwMode="auto">
          <a:xfrm flipV="1">
            <a:off x="4244975" y="2813050"/>
            <a:ext cx="717550" cy="762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9" name="Line 33"/>
          <p:cNvSpPr>
            <a:spLocks noChangeShapeType="1"/>
          </p:cNvSpPr>
          <p:nvPr/>
        </p:nvSpPr>
        <p:spPr bwMode="auto">
          <a:xfrm>
            <a:off x="4244975" y="3727450"/>
            <a:ext cx="2009775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0" name="Line 34"/>
          <p:cNvSpPr>
            <a:spLocks noChangeShapeType="1"/>
          </p:cNvSpPr>
          <p:nvPr/>
        </p:nvSpPr>
        <p:spPr bwMode="auto">
          <a:xfrm flipV="1">
            <a:off x="5106988" y="2813050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1" name="Line 35"/>
          <p:cNvSpPr>
            <a:spLocks noChangeShapeType="1"/>
          </p:cNvSpPr>
          <p:nvPr/>
        </p:nvSpPr>
        <p:spPr bwMode="auto">
          <a:xfrm flipH="1">
            <a:off x="5257800" y="4641850"/>
            <a:ext cx="996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2" name="Line 36"/>
          <p:cNvSpPr>
            <a:spLocks noChangeShapeType="1"/>
          </p:cNvSpPr>
          <p:nvPr/>
        </p:nvSpPr>
        <p:spPr bwMode="auto">
          <a:xfrm>
            <a:off x="5257800" y="4870450"/>
            <a:ext cx="996950" cy="457200"/>
          </a:xfrm>
          <a:prstGeom prst="line">
            <a:avLst/>
          </a:prstGeom>
          <a:noFill/>
          <a:ln w="25400">
            <a:solidFill>
              <a:srgbClr val="FF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3" name="Line 37"/>
          <p:cNvSpPr>
            <a:spLocks noChangeShapeType="1"/>
          </p:cNvSpPr>
          <p:nvPr/>
        </p:nvSpPr>
        <p:spPr bwMode="auto">
          <a:xfrm flipV="1">
            <a:off x="6629400" y="4572000"/>
            <a:ext cx="1420813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4" name="Line 38"/>
          <p:cNvSpPr>
            <a:spLocks noChangeShapeType="1"/>
          </p:cNvSpPr>
          <p:nvPr/>
        </p:nvSpPr>
        <p:spPr bwMode="auto">
          <a:xfrm flipV="1">
            <a:off x="6399213" y="4641850"/>
            <a:ext cx="0" cy="53340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5" name="Line 39"/>
          <p:cNvSpPr>
            <a:spLocks noChangeShapeType="1"/>
          </p:cNvSpPr>
          <p:nvPr/>
        </p:nvSpPr>
        <p:spPr bwMode="auto">
          <a:xfrm>
            <a:off x="5321300" y="2813050"/>
            <a:ext cx="933450" cy="1447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6" name="Line 40"/>
          <p:cNvSpPr>
            <a:spLocks noChangeShapeType="1"/>
          </p:cNvSpPr>
          <p:nvPr/>
        </p:nvSpPr>
        <p:spPr bwMode="auto">
          <a:xfrm>
            <a:off x="6399213" y="296545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7" name="Line 41"/>
          <p:cNvSpPr>
            <a:spLocks noChangeShapeType="1"/>
          </p:cNvSpPr>
          <p:nvPr/>
        </p:nvSpPr>
        <p:spPr bwMode="auto">
          <a:xfrm>
            <a:off x="5321300" y="2660650"/>
            <a:ext cx="933450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8" name="Line 42"/>
          <p:cNvSpPr>
            <a:spLocks noChangeShapeType="1"/>
          </p:cNvSpPr>
          <p:nvPr/>
        </p:nvSpPr>
        <p:spPr bwMode="auto">
          <a:xfrm flipH="1">
            <a:off x="6613525" y="2203450"/>
            <a:ext cx="503238" cy="38100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9" name="Line 43"/>
          <p:cNvSpPr>
            <a:spLocks noChangeShapeType="1"/>
          </p:cNvSpPr>
          <p:nvPr/>
        </p:nvSpPr>
        <p:spPr bwMode="auto">
          <a:xfrm flipH="1">
            <a:off x="6629400" y="2736850"/>
            <a:ext cx="1420813" cy="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60" name="Line 44"/>
          <p:cNvSpPr>
            <a:spLocks noChangeShapeType="1"/>
          </p:cNvSpPr>
          <p:nvPr/>
        </p:nvSpPr>
        <p:spPr bwMode="auto">
          <a:xfrm>
            <a:off x="6613525" y="296545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61" name="Line 45"/>
          <p:cNvSpPr>
            <a:spLocks noChangeShapeType="1"/>
          </p:cNvSpPr>
          <p:nvPr/>
        </p:nvSpPr>
        <p:spPr bwMode="auto">
          <a:xfrm>
            <a:off x="6629400" y="2971800"/>
            <a:ext cx="558800" cy="4508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62" name="Line 46"/>
          <p:cNvSpPr>
            <a:spLocks noChangeShapeType="1"/>
          </p:cNvSpPr>
          <p:nvPr/>
        </p:nvSpPr>
        <p:spPr bwMode="auto">
          <a:xfrm flipV="1">
            <a:off x="6613525" y="3803650"/>
            <a:ext cx="574675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63" name="Line 47"/>
          <p:cNvSpPr>
            <a:spLocks noChangeShapeType="1"/>
          </p:cNvSpPr>
          <p:nvPr/>
        </p:nvSpPr>
        <p:spPr bwMode="auto">
          <a:xfrm flipH="1">
            <a:off x="7546975" y="2965450"/>
            <a:ext cx="503238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64" name="Line 48"/>
          <p:cNvSpPr>
            <a:spLocks noChangeShapeType="1"/>
          </p:cNvSpPr>
          <p:nvPr/>
        </p:nvSpPr>
        <p:spPr bwMode="auto">
          <a:xfrm>
            <a:off x="8264525" y="296545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65" name="Line 49"/>
          <p:cNvSpPr>
            <a:spLocks noChangeShapeType="1"/>
          </p:cNvSpPr>
          <p:nvPr/>
        </p:nvSpPr>
        <p:spPr bwMode="auto">
          <a:xfrm flipV="1">
            <a:off x="6629400" y="4337050"/>
            <a:ext cx="1420813" cy="23495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66" name="Line 50"/>
          <p:cNvSpPr>
            <a:spLocks noChangeShapeType="1"/>
          </p:cNvSpPr>
          <p:nvPr/>
        </p:nvSpPr>
        <p:spPr bwMode="auto">
          <a:xfrm>
            <a:off x="7475538" y="2203450"/>
            <a:ext cx="574675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11667" name="Object 51"/>
          <p:cNvGraphicFramePr>
            <a:graphicFrameLocks noChangeAspect="1"/>
          </p:cNvGraphicFramePr>
          <p:nvPr/>
        </p:nvGraphicFramePr>
        <p:xfrm>
          <a:off x="0" y="152400"/>
          <a:ext cx="8716963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2" name="Document" r:id="rId3" imgW="8723160" imgH="1737360" progId="Word.Document.8">
                  <p:embed/>
                </p:oleObj>
              </mc:Choice>
              <mc:Fallback>
                <p:oleObj name="Document" r:id="rId3" imgW="8723160" imgH="1737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2400"/>
                        <a:ext cx="8716963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68" name="Rectangle 52"/>
          <p:cNvSpPr>
            <a:spLocks noChangeArrowheads="1"/>
          </p:cNvSpPr>
          <p:nvPr/>
        </p:nvSpPr>
        <p:spPr bwMode="auto">
          <a:xfrm>
            <a:off x="3505200" y="32702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11669" name="Rectangle 53"/>
          <p:cNvSpPr>
            <a:spLocks noChangeArrowheads="1"/>
          </p:cNvSpPr>
          <p:nvPr/>
        </p:nvSpPr>
        <p:spPr bwMode="auto">
          <a:xfrm>
            <a:off x="4572000" y="21272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11670" name="Rectangle 54"/>
          <p:cNvSpPr>
            <a:spLocks noChangeArrowheads="1"/>
          </p:cNvSpPr>
          <p:nvPr/>
        </p:nvSpPr>
        <p:spPr bwMode="auto">
          <a:xfrm>
            <a:off x="4495800" y="47180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111671" name="Rectangle 55"/>
          <p:cNvSpPr>
            <a:spLocks noChangeArrowheads="1"/>
          </p:cNvSpPr>
          <p:nvPr/>
        </p:nvSpPr>
        <p:spPr bwMode="auto">
          <a:xfrm>
            <a:off x="5943600" y="2203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11672" name="Rectangle 56"/>
          <p:cNvSpPr>
            <a:spLocks noChangeArrowheads="1"/>
          </p:cNvSpPr>
          <p:nvPr/>
        </p:nvSpPr>
        <p:spPr bwMode="auto">
          <a:xfrm>
            <a:off x="6781800" y="15176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11673" name="Rectangle 57"/>
          <p:cNvSpPr>
            <a:spLocks noChangeArrowheads="1"/>
          </p:cNvSpPr>
          <p:nvPr/>
        </p:nvSpPr>
        <p:spPr bwMode="auto">
          <a:xfrm>
            <a:off x="6781800" y="34226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111674" name="Rectangle 58"/>
          <p:cNvSpPr>
            <a:spLocks noChangeArrowheads="1"/>
          </p:cNvSpPr>
          <p:nvPr/>
        </p:nvSpPr>
        <p:spPr bwMode="auto">
          <a:xfrm>
            <a:off x="8458200" y="2203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11675" name="Rectangle 59"/>
          <p:cNvSpPr>
            <a:spLocks noChangeArrowheads="1"/>
          </p:cNvSpPr>
          <p:nvPr/>
        </p:nvSpPr>
        <p:spPr bwMode="auto">
          <a:xfrm>
            <a:off x="8458200" y="4489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11676" name="Rectangle 60"/>
          <p:cNvSpPr>
            <a:spLocks noChangeArrowheads="1"/>
          </p:cNvSpPr>
          <p:nvPr/>
        </p:nvSpPr>
        <p:spPr bwMode="auto">
          <a:xfrm>
            <a:off x="6629400" y="46418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111677" name="Rectangle 61"/>
          <p:cNvSpPr>
            <a:spLocks noChangeArrowheads="1"/>
          </p:cNvSpPr>
          <p:nvPr/>
        </p:nvSpPr>
        <p:spPr bwMode="auto">
          <a:xfrm>
            <a:off x="5867400" y="54038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66" name="Rectangle 62"/>
          <p:cNvSpPr>
            <a:spLocks noChangeArrowheads="1"/>
          </p:cNvSpPr>
          <p:nvPr/>
        </p:nvSpPr>
        <p:spPr bwMode="auto">
          <a:xfrm>
            <a:off x="68646" y="4488252"/>
            <a:ext cx="4015695" cy="1905000"/>
          </a:xfrm>
          <a:prstGeom prst="rect">
            <a:avLst/>
          </a:prstGeom>
          <a:solidFill>
            <a:srgbClr val="00009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For each 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  <a:sym typeface="Symbol" charset="0"/>
              </a:rPr>
              <a:t> V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Let </a:t>
            </a:r>
            <a:r>
              <a:rPr lang="en-US" dirty="0">
                <a:latin typeface="Arial"/>
                <a:cs typeface="Arial"/>
                <a:sym typeface="Symbol" charset="0"/>
              </a:rPr>
              <a:t>u in V-V’ and d[u] is minimum	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/select a local shortest path</a:t>
            </a:r>
          </a:p>
          <a:p>
            <a:pPr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  V</a:t>
            </a:r>
            <a:r>
              <a:rPr lang="en-US" dirty="0">
                <a:latin typeface="Arial"/>
                <a:cs typeface="Arial"/>
                <a:sym typeface="Symbol" charset="0"/>
              </a:rPr>
              <a:t>’  V’ U {u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}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	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For </a:t>
            </a:r>
            <a:r>
              <a:rPr lang="en-US" dirty="0">
                <a:latin typeface="Arial"/>
                <a:cs typeface="Arial"/>
                <a:sym typeface="Symbol" charset="0"/>
              </a:rPr>
              <a:t>v adjacent to u do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d</a:t>
            </a:r>
            <a:r>
              <a:rPr lang="en-US" dirty="0">
                <a:latin typeface="Arial"/>
                <a:cs typeface="Arial"/>
                <a:sym typeface="Symbol" charset="0"/>
              </a:rPr>
              <a:t>[v]  min{d[v], d[u]+w(</a:t>
            </a:r>
            <a:r>
              <a:rPr lang="en-US" dirty="0" err="1">
                <a:latin typeface="Arial"/>
                <a:cs typeface="Arial"/>
                <a:sym typeface="Symbol" charset="0"/>
              </a:rPr>
              <a:t>u,v</a:t>
            </a:r>
            <a:r>
              <a:rPr lang="en-US" dirty="0">
                <a:latin typeface="Arial"/>
                <a:cs typeface="Arial"/>
                <a:sym typeface="Symbol" charset="0"/>
              </a:rPr>
              <a:t>)}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/update shortest paths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68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3886200" y="360045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0</a:t>
            </a: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7188200" y="3422650"/>
            <a:ext cx="358775" cy="381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27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4891088" y="448945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8</a:t>
            </a: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6254750" y="5175250"/>
            <a:ext cx="358775" cy="381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29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6254750" y="4260850"/>
            <a:ext cx="358775" cy="381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19</a:t>
            </a:r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6254750" y="2584450"/>
            <a:ext cx="358775" cy="381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25</a:t>
            </a: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8050213" y="4184650"/>
            <a:ext cx="358775" cy="381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23</a:t>
            </a:r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8050213" y="2584450"/>
            <a:ext cx="358775" cy="381000"/>
          </a:xfrm>
          <a:prstGeom prst="rect">
            <a:avLst/>
          </a:prstGeom>
          <a:noFill/>
          <a:ln w="762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34</a:t>
            </a: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7116763" y="1822450"/>
            <a:ext cx="358775" cy="381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28</a:t>
            </a:r>
          </a:p>
        </p:txBody>
      </p:sp>
      <p:sp>
        <p:nvSpPr>
          <p:cNvPr id="112651" name="Rectangle 11"/>
          <p:cNvSpPr>
            <a:spLocks noChangeArrowheads="1"/>
          </p:cNvSpPr>
          <p:nvPr/>
        </p:nvSpPr>
        <p:spPr bwMode="auto">
          <a:xfrm>
            <a:off x="4953000" y="243840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12</a:t>
            </a:r>
          </a:p>
        </p:txBody>
      </p:sp>
      <p:sp>
        <p:nvSpPr>
          <p:cNvPr id="112652" name="Text Box 12"/>
          <p:cNvSpPr txBox="1">
            <a:spLocks noChangeArrowheads="1"/>
          </p:cNvSpPr>
          <p:nvPr/>
        </p:nvSpPr>
        <p:spPr bwMode="auto">
          <a:xfrm>
            <a:off x="4433888" y="3905250"/>
            <a:ext cx="3238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12653" name="Text Box 13"/>
          <p:cNvSpPr txBox="1">
            <a:spLocks noChangeArrowheads="1"/>
          </p:cNvSpPr>
          <p:nvPr/>
        </p:nvSpPr>
        <p:spPr bwMode="auto">
          <a:xfrm>
            <a:off x="5222875" y="3790950"/>
            <a:ext cx="4381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10</a:t>
            </a:r>
          </a:p>
        </p:txBody>
      </p:sp>
      <p:sp>
        <p:nvSpPr>
          <p:cNvPr id="112654" name="Rectangle 14"/>
          <p:cNvSpPr>
            <a:spLocks noChangeArrowheads="1"/>
          </p:cNvSpPr>
          <p:nvPr/>
        </p:nvSpPr>
        <p:spPr bwMode="auto">
          <a:xfrm>
            <a:off x="5486400" y="4337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20</a:t>
            </a:r>
          </a:p>
        </p:txBody>
      </p:sp>
      <p:sp>
        <p:nvSpPr>
          <p:cNvPr id="112655" name="Rectangle 15"/>
          <p:cNvSpPr>
            <a:spLocks noChangeArrowheads="1"/>
          </p:cNvSpPr>
          <p:nvPr/>
        </p:nvSpPr>
        <p:spPr bwMode="auto">
          <a:xfrm>
            <a:off x="5486400" y="4946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112656" name="Rectangle 16"/>
          <p:cNvSpPr>
            <a:spLocks noChangeArrowheads="1"/>
          </p:cNvSpPr>
          <p:nvPr/>
        </p:nvSpPr>
        <p:spPr bwMode="auto">
          <a:xfrm>
            <a:off x="7315200" y="48704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112657" name="Rectangle 17"/>
          <p:cNvSpPr>
            <a:spLocks noChangeArrowheads="1"/>
          </p:cNvSpPr>
          <p:nvPr/>
        </p:nvSpPr>
        <p:spPr bwMode="auto">
          <a:xfrm>
            <a:off x="7162800" y="4184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112658" name="Rectangle 18"/>
          <p:cNvSpPr>
            <a:spLocks noChangeArrowheads="1"/>
          </p:cNvSpPr>
          <p:nvPr/>
        </p:nvSpPr>
        <p:spPr bwMode="auto">
          <a:xfrm>
            <a:off x="6019800" y="33464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12</a:t>
            </a:r>
          </a:p>
        </p:txBody>
      </p:sp>
      <p:sp>
        <p:nvSpPr>
          <p:cNvPr id="112659" name="Rectangle 19"/>
          <p:cNvSpPr>
            <a:spLocks noChangeArrowheads="1"/>
          </p:cNvSpPr>
          <p:nvPr/>
        </p:nvSpPr>
        <p:spPr bwMode="auto">
          <a:xfrm>
            <a:off x="5465763" y="324643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7</a:t>
            </a:r>
          </a:p>
        </p:txBody>
      </p:sp>
      <p:sp>
        <p:nvSpPr>
          <p:cNvPr id="112660" name="Rectangle 20"/>
          <p:cNvSpPr>
            <a:spLocks noChangeArrowheads="1"/>
          </p:cNvSpPr>
          <p:nvPr/>
        </p:nvSpPr>
        <p:spPr bwMode="auto">
          <a:xfrm>
            <a:off x="5537200" y="25844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13</a:t>
            </a:r>
          </a:p>
        </p:txBody>
      </p:sp>
      <p:sp>
        <p:nvSpPr>
          <p:cNvPr id="112661" name="Rectangle 21"/>
          <p:cNvSpPr>
            <a:spLocks noChangeArrowheads="1"/>
          </p:cNvSpPr>
          <p:nvPr/>
        </p:nvSpPr>
        <p:spPr bwMode="auto">
          <a:xfrm>
            <a:off x="6553200" y="20510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112662" name="Rectangle 22"/>
          <p:cNvSpPr>
            <a:spLocks noChangeArrowheads="1"/>
          </p:cNvSpPr>
          <p:nvPr/>
        </p:nvSpPr>
        <p:spPr bwMode="auto">
          <a:xfrm>
            <a:off x="7188200" y="2660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</a:p>
        </p:txBody>
      </p:sp>
      <p:sp>
        <p:nvSpPr>
          <p:cNvPr id="112663" name="Rectangle 23"/>
          <p:cNvSpPr>
            <a:spLocks noChangeArrowheads="1"/>
          </p:cNvSpPr>
          <p:nvPr/>
        </p:nvSpPr>
        <p:spPr bwMode="auto">
          <a:xfrm>
            <a:off x="6781800" y="28892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112664" name="Rectangle 24"/>
          <p:cNvSpPr>
            <a:spLocks noChangeArrowheads="1"/>
          </p:cNvSpPr>
          <p:nvPr/>
        </p:nvSpPr>
        <p:spPr bwMode="auto">
          <a:xfrm>
            <a:off x="7696200" y="31178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22</a:t>
            </a:r>
          </a:p>
        </p:txBody>
      </p:sp>
      <p:sp>
        <p:nvSpPr>
          <p:cNvPr id="112665" name="Rectangle 25"/>
          <p:cNvSpPr>
            <a:spLocks noChangeArrowheads="1"/>
          </p:cNvSpPr>
          <p:nvPr/>
        </p:nvSpPr>
        <p:spPr bwMode="auto">
          <a:xfrm>
            <a:off x="8229600" y="34226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14</a:t>
            </a:r>
          </a:p>
        </p:txBody>
      </p:sp>
      <p:sp>
        <p:nvSpPr>
          <p:cNvPr id="112666" name="Rectangle 26"/>
          <p:cNvSpPr>
            <a:spLocks noChangeArrowheads="1"/>
          </p:cNvSpPr>
          <p:nvPr/>
        </p:nvSpPr>
        <p:spPr bwMode="auto">
          <a:xfrm>
            <a:off x="6705600" y="370363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12667" name="Rectangle 27"/>
          <p:cNvSpPr>
            <a:spLocks noChangeArrowheads="1"/>
          </p:cNvSpPr>
          <p:nvPr/>
        </p:nvSpPr>
        <p:spPr bwMode="auto">
          <a:xfrm>
            <a:off x="6019800" y="4718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</a:t>
            </a:r>
          </a:p>
        </p:txBody>
      </p:sp>
      <p:sp>
        <p:nvSpPr>
          <p:cNvPr id="112668" name="Rectangle 28"/>
          <p:cNvSpPr>
            <a:spLocks noChangeArrowheads="1"/>
          </p:cNvSpPr>
          <p:nvPr/>
        </p:nvSpPr>
        <p:spPr bwMode="auto">
          <a:xfrm>
            <a:off x="4343400" y="2813050"/>
            <a:ext cx="4381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12</a:t>
            </a:r>
          </a:p>
        </p:txBody>
      </p:sp>
      <p:sp>
        <p:nvSpPr>
          <p:cNvPr id="112669" name="Rectangle 29"/>
          <p:cNvSpPr>
            <a:spLocks noChangeArrowheads="1"/>
          </p:cNvSpPr>
          <p:nvPr/>
        </p:nvSpPr>
        <p:spPr bwMode="auto">
          <a:xfrm>
            <a:off x="7696200" y="2051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17</a:t>
            </a:r>
          </a:p>
        </p:txBody>
      </p:sp>
      <p:sp>
        <p:nvSpPr>
          <p:cNvPr id="112670" name="Rectangle 30"/>
          <p:cNvSpPr>
            <a:spLocks noChangeArrowheads="1"/>
          </p:cNvSpPr>
          <p:nvPr/>
        </p:nvSpPr>
        <p:spPr bwMode="auto">
          <a:xfrm>
            <a:off x="4789488" y="3230563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11</a:t>
            </a:r>
          </a:p>
        </p:txBody>
      </p:sp>
      <p:sp>
        <p:nvSpPr>
          <p:cNvPr id="112671" name="Line 31"/>
          <p:cNvSpPr>
            <a:spLocks noChangeShapeType="1"/>
          </p:cNvSpPr>
          <p:nvPr/>
        </p:nvSpPr>
        <p:spPr bwMode="auto">
          <a:xfrm>
            <a:off x="4267200" y="4038600"/>
            <a:ext cx="623888" cy="4508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2" name="Line 32"/>
          <p:cNvSpPr>
            <a:spLocks noChangeShapeType="1"/>
          </p:cNvSpPr>
          <p:nvPr/>
        </p:nvSpPr>
        <p:spPr bwMode="auto">
          <a:xfrm flipV="1">
            <a:off x="4244975" y="2813050"/>
            <a:ext cx="717550" cy="762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3" name="Line 33"/>
          <p:cNvSpPr>
            <a:spLocks noChangeShapeType="1"/>
          </p:cNvSpPr>
          <p:nvPr/>
        </p:nvSpPr>
        <p:spPr bwMode="auto">
          <a:xfrm>
            <a:off x="4244975" y="3727450"/>
            <a:ext cx="2009775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4" name="Line 34"/>
          <p:cNvSpPr>
            <a:spLocks noChangeShapeType="1"/>
          </p:cNvSpPr>
          <p:nvPr/>
        </p:nvSpPr>
        <p:spPr bwMode="auto">
          <a:xfrm flipV="1">
            <a:off x="5106988" y="2813050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5" name="Line 35"/>
          <p:cNvSpPr>
            <a:spLocks noChangeShapeType="1"/>
          </p:cNvSpPr>
          <p:nvPr/>
        </p:nvSpPr>
        <p:spPr bwMode="auto">
          <a:xfrm flipH="1">
            <a:off x="5257800" y="4641850"/>
            <a:ext cx="996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6" name="Line 36"/>
          <p:cNvSpPr>
            <a:spLocks noChangeShapeType="1"/>
          </p:cNvSpPr>
          <p:nvPr/>
        </p:nvSpPr>
        <p:spPr bwMode="auto">
          <a:xfrm>
            <a:off x="5257800" y="4870450"/>
            <a:ext cx="9969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7" name="Line 37"/>
          <p:cNvSpPr>
            <a:spLocks noChangeShapeType="1"/>
          </p:cNvSpPr>
          <p:nvPr/>
        </p:nvSpPr>
        <p:spPr bwMode="auto">
          <a:xfrm flipV="1">
            <a:off x="6629400" y="4572000"/>
            <a:ext cx="1420813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8" name="Line 38"/>
          <p:cNvSpPr>
            <a:spLocks noChangeShapeType="1"/>
          </p:cNvSpPr>
          <p:nvPr/>
        </p:nvSpPr>
        <p:spPr bwMode="auto">
          <a:xfrm flipV="1">
            <a:off x="6399213" y="4641850"/>
            <a:ext cx="0" cy="53340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9" name="Line 39"/>
          <p:cNvSpPr>
            <a:spLocks noChangeShapeType="1"/>
          </p:cNvSpPr>
          <p:nvPr/>
        </p:nvSpPr>
        <p:spPr bwMode="auto">
          <a:xfrm>
            <a:off x="5321300" y="2813050"/>
            <a:ext cx="933450" cy="1447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0" name="Line 40"/>
          <p:cNvSpPr>
            <a:spLocks noChangeShapeType="1"/>
          </p:cNvSpPr>
          <p:nvPr/>
        </p:nvSpPr>
        <p:spPr bwMode="auto">
          <a:xfrm>
            <a:off x="6399213" y="296545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1" name="Line 41"/>
          <p:cNvSpPr>
            <a:spLocks noChangeShapeType="1"/>
          </p:cNvSpPr>
          <p:nvPr/>
        </p:nvSpPr>
        <p:spPr bwMode="auto">
          <a:xfrm>
            <a:off x="5321300" y="2660650"/>
            <a:ext cx="933450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2" name="Line 42"/>
          <p:cNvSpPr>
            <a:spLocks noChangeShapeType="1"/>
          </p:cNvSpPr>
          <p:nvPr/>
        </p:nvSpPr>
        <p:spPr bwMode="auto">
          <a:xfrm flipH="1">
            <a:off x="6613525" y="2203450"/>
            <a:ext cx="503238" cy="38100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3" name="Line 43"/>
          <p:cNvSpPr>
            <a:spLocks noChangeShapeType="1"/>
          </p:cNvSpPr>
          <p:nvPr/>
        </p:nvSpPr>
        <p:spPr bwMode="auto">
          <a:xfrm flipH="1">
            <a:off x="6629400" y="2736850"/>
            <a:ext cx="1420813" cy="635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4" name="Line 44"/>
          <p:cNvSpPr>
            <a:spLocks noChangeShapeType="1"/>
          </p:cNvSpPr>
          <p:nvPr/>
        </p:nvSpPr>
        <p:spPr bwMode="auto">
          <a:xfrm>
            <a:off x="6613525" y="296545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5" name="Line 45"/>
          <p:cNvSpPr>
            <a:spLocks noChangeShapeType="1"/>
          </p:cNvSpPr>
          <p:nvPr/>
        </p:nvSpPr>
        <p:spPr bwMode="auto">
          <a:xfrm>
            <a:off x="6629400" y="2971800"/>
            <a:ext cx="558800" cy="4508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6" name="Line 46"/>
          <p:cNvSpPr>
            <a:spLocks noChangeShapeType="1"/>
          </p:cNvSpPr>
          <p:nvPr/>
        </p:nvSpPr>
        <p:spPr bwMode="auto">
          <a:xfrm flipV="1">
            <a:off x="6613525" y="3803650"/>
            <a:ext cx="574675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7" name="Line 47"/>
          <p:cNvSpPr>
            <a:spLocks noChangeShapeType="1"/>
          </p:cNvSpPr>
          <p:nvPr/>
        </p:nvSpPr>
        <p:spPr bwMode="auto">
          <a:xfrm flipH="1">
            <a:off x="7546975" y="2965450"/>
            <a:ext cx="503238" cy="457200"/>
          </a:xfrm>
          <a:prstGeom prst="line">
            <a:avLst/>
          </a:prstGeom>
          <a:noFill/>
          <a:ln w="25400">
            <a:solidFill>
              <a:srgbClr val="FF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8" name="Line 48"/>
          <p:cNvSpPr>
            <a:spLocks noChangeShapeType="1"/>
          </p:cNvSpPr>
          <p:nvPr/>
        </p:nvSpPr>
        <p:spPr bwMode="auto">
          <a:xfrm>
            <a:off x="8264525" y="2965450"/>
            <a:ext cx="0" cy="1219200"/>
          </a:xfrm>
          <a:prstGeom prst="line">
            <a:avLst/>
          </a:prstGeom>
          <a:noFill/>
          <a:ln w="25400">
            <a:solidFill>
              <a:srgbClr val="FF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9" name="Line 49"/>
          <p:cNvSpPr>
            <a:spLocks noChangeShapeType="1"/>
          </p:cNvSpPr>
          <p:nvPr/>
        </p:nvSpPr>
        <p:spPr bwMode="auto">
          <a:xfrm flipV="1">
            <a:off x="6629400" y="4337050"/>
            <a:ext cx="1420813" cy="23495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0" name="Line 50"/>
          <p:cNvSpPr>
            <a:spLocks noChangeShapeType="1"/>
          </p:cNvSpPr>
          <p:nvPr/>
        </p:nvSpPr>
        <p:spPr bwMode="auto">
          <a:xfrm>
            <a:off x="7475538" y="2203450"/>
            <a:ext cx="574675" cy="381000"/>
          </a:xfrm>
          <a:prstGeom prst="line">
            <a:avLst/>
          </a:prstGeom>
          <a:noFill/>
          <a:ln w="25400">
            <a:solidFill>
              <a:srgbClr val="FF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12691" name="Object 51"/>
          <p:cNvGraphicFramePr>
            <a:graphicFrameLocks noChangeAspect="1"/>
          </p:cNvGraphicFramePr>
          <p:nvPr/>
        </p:nvGraphicFramePr>
        <p:xfrm>
          <a:off x="0" y="152400"/>
          <a:ext cx="8716963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6" name="Document" r:id="rId3" imgW="8723160" imgH="1737360" progId="Word.Document.8">
                  <p:embed/>
                </p:oleObj>
              </mc:Choice>
              <mc:Fallback>
                <p:oleObj name="Document" r:id="rId3" imgW="8723160" imgH="1737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2400"/>
                        <a:ext cx="8716963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2" name="Rectangle 52"/>
          <p:cNvSpPr>
            <a:spLocks noChangeArrowheads="1"/>
          </p:cNvSpPr>
          <p:nvPr/>
        </p:nvSpPr>
        <p:spPr bwMode="auto">
          <a:xfrm>
            <a:off x="3505200" y="32702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12693" name="Rectangle 53"/>
          <p:cNvSpPr>
            <a:spLocks noChangeArrowheads="1"/>
          </p:cNvSpPr>
          <p:nvPr/>
        </p:nvSpPr>
        <p:spPr bwMode="auto">
          <a:xfrm>
            <a:off x="4572000" y="21272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12694" name="Rectangle 54"/>
          <p:cNvSpPr>
            <a:spLocks noChangeArrowheads="1"/>
          </p:cNvSpPr>
          <p:nvPr/>
        </p:nvSpPr>
        <p:spPr bwMode="auto">
          <a:xfrm>
            <a:off x="4495800" y="47180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112695" name="Rectangle 55"/>
          <p:cNvSpPr>
            <a:spLocks noChangeArrowheads="1"/>
          </p:cNvSpPr>
          <p:nvPr/>
        </p:nvSpPr>
        <p:spPr bwMode="auto">
          <a:xfrm>
            <a:off x="5943600" y="2203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12696" name="Rectangle 56"/>
          <p:cNvSpPr>
            <a:spLocks noChangeArrowheads="1"/>
          </p:cNvSpPr>
          <p:nvPr/>
        </p:nvSpPr>
        <p:spPr bwMode="auto">
          <a:xfrm>
            <a:off x="6781800" y="15176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12697" name="Rectangle 57"/>
          <p:cNvSpPr>
            <a:spLocks noChangeArrowheads="1"/>
          </p:cNvSpPr>
          <p:nvPr/>
        </p:nvSpPr>
        <p:spPr bwMode="auto">
          <a:xfrm>
            <a:off x="6781800" y="34226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112698" name="Rectangle 58"/>
          <p:cNvSpPr>
            <a:spLocks noChangeArrowheads="1"/>
          </p:cNvSpPr>
          <p:nvPr/>
        </p:nvSpPr>
        <p:spPr bwMode="auto">
          <a:xfrm>
            <a:off x="8458200" y="2203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12699" name="Rectangle 59"/>
          <p:cNvSpPr>
            <a:spLocks noChangeArrowheads="1"/>
          </p:cNvSpPr>
          <p:nvPr/>
        </p:nvSpPr>
        <p:spPr bwMode="auto">
          <a:xfrm>
            <a:off x="8458200" y="4489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12700" name="Rectangle 60"/>
          <p:cNvSpPr>
            <a:spLocks noChangeArrowheads="1"/>
          </p:cNvSpPr>
          <p:nvPr/>
        </p:nvSpPr>
        <p:spPr bwMode="auto">
          <a:xfrm>
            <a:off x="6629400" y="46418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112701" name="Rectangle 61"/>
          <p:cNvSpPr>
            <a:spLocks noChangeArrowheads="1"/>
          </p:cNvSpPr>
          <p:nvPr/>
        </p:nvSpPr>
        <p:spPr bwMode="auto">
          <a:xfrm>
            <a:off x="5867400" y="54038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66" name="Rectangle 62"/>
          <p:cNvSpPr>
            <a:spLocks noChangeArrowheads="1"/>
          </p:cNvSpPr>
          <p:nvPr/>
        </p:nvSpPr>
        <p:spPr bwMode="auto">
          <a:xfrm>
            <a:off x="68646" y="4488252"/>
            <a:ext cx="4015695" cy="1905000"/>
          </a:xfrm>
          <a:prstGeom prst="rect">
            <a:avLst/>
          </a:prstGeom>
          <a:solidFill>
            <a:srgbClr val="00009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For each 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  <a:sym typeface="Symbol" charset="0"/>
              </a:rPr>
              <a:t> V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Let </a:t>
            </a:r>
            <a:r>
              <a:rPr lang="en-US" dirty="0">
                <a:latin typeface="Arial"/>
                <a:cs typeface="Arial"/>
                <a:sym typeface="Symbol" charset="0"/>
              </a:rPr>
              <a:t>u in V-V’ and d[u] is minimum	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/select a local shortest path</a:t>
            </a:r>
          </a:p>
          <a:p>
            <a:pPr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  V</a:t>
            </a:r>
            <a:r>
              <a:rPr lang="en-US" dirty="0">
                <a:latin typeface="Arial"/>
                <a:cs typeface="Arial"/>
                <a:sym typeface="Symbol" charset="0"/>
              </a:rPr>
              <a:t>’  V’ U {u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}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	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For </a:t>
            </a:r>
            <a:r>
              <a:rPr lang="en-US" dirty="0">
                <a:latin typeface="Arial"/>
                <a:cs typeface="Arial"/>
                <a:sym typeface="Symbol" charset="0"/>
              </a:rPr>
              <a:t>v adjacent to u do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d</a:t>
            </a:r>
            <a:r>
              <a:rPr lang="en-US" dirty="0">
                <a:latin typeface="Arial"/>
                <a:cs typeface="Arial"/>
                <a:sym typeface="Symbol" charset="0"/>
              </a:rPr>
              <a:t>[v]  min{d[v], d[u]+w(</a:t>
            </a:r>
            <a:r>
              <a:rPr lang="en-US" dirty="0" err="1">
                <a:latin typeface="Arial"/>
                <a:cs typeface="Arial"/>
                <a:sym typeface="Symbol" charset="0"/>
              </a:rPr>
              <a:t>u,v</a:t>
            </a:r>
            <a:r>
              <a:rPr lang="en-US" dirty="0">
                <a:latin typeface="Arial"/>
                <a:cs typeface="Arial"/>
                <a:sym typeface="Symbol" charset="0"/>
              </a:rPr>
              <a:t>)}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/update shortest paths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76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715" name="Object 51"/>
          <p:cNvGraphicFramePr>
            <a:graphicFrameLocks noChangeAspect="1"/>
          </p:cNvGraphicFramePr>
          <p:nvPr/>
        </p:nvGraphicFramePr>
        <p:xfrm>
          <a:off x="0" y="152400"/>
          <a:ext cx="8550275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0" name="Document" r:id="rId3" imgW="8730720" imgH="1744560" progId="Word.Document.8">
                  <p:embed/>
                </p:oleObj>
              </mc:Choice>
              <mc:Fallback>
                <p:oleObj name="Document" r:id="rId3" imgW="8730720" imgH="1744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2400"/>
                        <a:ext cx="8550275" cy="170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3505200" y="1517650"/>
            <a:ext cx="5257800" cy="4278313"/>
            <a:chOff x="3505200" y="1517650"/>
            <a:chExt cx="5257800" cy="4278313"/>
          </a:xfrm>
        </p:grpSpPr>
        <p:sp>
          <p:nvSpPr>
            <p:cNvPr id="113666" name="Rectangle 2"/>
            <p:cNvSpPr>
              <a:spLocks noChangeArrowheads="1"/>
            </p:cNvSpPr>
            <p:nvPr/>
          </p:nvSpPr>
          <p:spPr bwMode="auto">
            <a:xfrm>
              <a:off x="3886200" y="3600450"/>
              <a:ext cx="358775" cy="381000"/>
            </a:xfrm>
            <a:prstGeom prst="rect">
              <a:avLst/>
            </a:prstGeom>
            <a:noFill/>
            <a:ln w="762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0</a:t>
              </a:r>
            </a:p>
          </p:txBody>
        </p:sp>
        <p:sp>
          <p:nvSpPr>
            <p:cNvPr id="113667" name="Rectangle 3"/>
            <p:cNvSpPr>
              <a:spLocks noChangeArrowheads="1"/>
            </p:cNvSpPr>
            <p:nvPr/>
          </p:nvSpPr>
          <p:spPr bwMode="auto">
            <a:xfrm>
              <a:off x="7188200" y="3422650"/>
              <a:ext cx="358775" cy="381000"/>
            </a:xfrm>
            <a:prstGeom prst="rect">
              <a:avLst/>
            </a:prstGeom>
            <a:noFill/>
            <a:ln w="762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27</a:t>
              </a:r>
            </a:p>
          </p:txBody>
        </p:sp>
        <p:sp>
          <p:nvSpPr>
            <p:cNvPr id="113668" name="Rectangle 4"/>
            <p:cNvSpPr>
              <a:spLocks noChangeArrowheads="1"/>
            </p:cNvSpPr>
            <p:nvPr/>
          </p:nvSpPr>
          <p:spPr bwMode="auto">
            <a:xfrm>
              <a:off x="4891088" y="4489450"/>
              <a:ext cx="358775" cy="381000"/>
            </a:xfrm>
            <a:prstGeom prst="rect">
              <a:avLst/>
            </a:prstGeom>
            <a:noFill/>
            <a:ln w="762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8</a:t>
              </a:r>
            </a:p>
          </p:txBody>
        </p:sp>
        <p:sp>
          <p:nvSpPr>
            <p:cNvPr id="113669" name="Rectangle 5"/>
            <p:cNvSpPr>
              <a:spLocks noChangeArrowheads="1"/>
            </p:cNvSpPr>
            <p:nvPr/>
          </p:nvSpPr>
          <p:spPr bwMode="auto">
            <a:xfrm>
              <a:off x="6254750" y="5175250"/>
              <a:ext cx="358775" cy="381000"/>
            </a:xfrm>
            <a:prstGeom prst="rect">
              <a:avLst/>
            </a:prstGeom>
            <a:noFill/>
            <a:ln w="762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29</a:t>
              </a:r>
            </a:p>
          </p:txBody>
        </p:sp>
        <p:sp>
          <p:nvSpPr>
            <p:cNvPr id="113670" name="Rectangle 6"/>
            <p:cNvSpPr>
              <a:spLocks noChangeArrowheads="1"/>
            </p:cNvSpPr>
            <p:nvPr/>
          </p:nvSpPr>
          <p:spPr bwMode="auto">
            <a:xfrm>
              <a:off x="6254750" y="4260850"/>
              <a:ext cx="358775" cy="381000"/>
            </a:xfrm>
            <a:prstGeom prst="rect">
              <a:avLst/>
            </a:prstGeom>
            <a:noFill/>
            <a:ln w="762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19</a:t>
              </a:r>
            </a:p>
          </p:txBody>
        </p:sp>
        <p:sp>
          <p:nvSpPr>
            <p:cNvPr id="113671" name="Rectangle 7"/>
            <p:cNvSpPr>
              <a:spLocks noChangeArrowheads="1"/>
            </p:cNvSpPr>
            <p:nvPr/>
          </p:nvSpPr>
          <p:spPr bwMode="auto">
            <a:xfrm>
              <a:off x="6254750" y="2584450"/>
              <a:ext cx="358775" cy="381000"/>
            </a:xfrm>
            <a:prstGeom prst="rect">
              <a:avLst/>
            </a:prstGeom>
            <a:noFill/>
            <a:ln w="762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25</a:t>
              </a:r>
            </a:p>
          </p:txBody>
        </p:sp>
        <p:sp>
          <p:nvSpPr>
            <p:cNvPr id="113672" name="Rectangle 8"/>
            <p:cNvSpPr>
              <a:spLocks noChangeArrowheads="1"/>
            </p:cNvSpPr>
            <p:nvPr/>
          </p:nvSpPr>
          <p:spPr bwMode="auto">
            <a:xfrm>
              <a:off x="8050213" y="4184650"/>
              <a:ext cx="358775" cy="381000"/>
            </a:xfrm>
            <a:prstGeom prst="rect">
              <a:avLst/>
            </a:prstGeom>
            <a:noFill/>
            <a:ln w="762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23</a:t>
              </a:r>
            </a:p>
          </p:txBody>
        </p:sp>
        <p:sp>
          <p:nvSpPr>
            <p:cNvPr id="113673" name="Rectangle 9"/>
            <p:cNvSpPr>
              <a:spLocks noChangeArrowheads="1"/>
            </p:cNvSpPr>
            <p:nvPr/>
          </p:nvSpPr>
          <p:spPr bwMode="auto">
            <a:xfrm>
              <a:off x="8050213" y="2584450"/>
              <a:ext cx="358775" cy="381000"/>
            </a:xfrm>
            <a:prstGeom prst="rect">
              <a:avLst/>
            </a:prstGeom>
            <a:noFill/>
            <a:ln w="762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34</a:t>
              </a:r>
            </a:p>
          </p:txBody>
        </p:sp>
        <p:sp>
          <p:nvSpPr>
            <p:cNvPr id="113674" name="Rectangle 10"/>
            <p:cNvSpPr>
              <a:spLocks noChangeArrowheads="1"/>
            </p:cNvSpPr>
            <p:nvPr/>
          </p:nvSpPr>
          <p:spPr bwMode="auto">
            <a:xfrm>
              <a:off x="7116763" y="1822450"/>
              <a:ext cx="358775" cy="381000"/>
            </a:xfrm>
            <a:prstGeom prst="rect">
              <a:avLst/>
            </a:prstGeom>
            <a:noFill/>
            <a:ln w="762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28</a:t>
              </a:r>
            </a:p>
          </p:txBody>
        </p:sp>
        <p:sp>
          <p:nvSpPr>
            <p:cNvPr id="113675" name="Rectangle 11"/>
            <p:cNvSpPr>
              <a:spLocks noChangeArrowheads="1"/>
            </p:cNvSpPr>
            <p:nvPr/>
          </p:nvSpPr>
          <p:spPr bwMode="auto">
            <a:xfrm>
              <a:off x="4962525" y="2432050"/>
              <a:ext cx="358775" cy="381000"/>
            </a:xfrm>
            <a:prstGeom prst="rect">
              <a:avLst/>
            </a:prstGeom>
            <a:noFill/>
            <a:ln w="762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12</a:t>
              </a:r>
            </a:p>
          </p:txBody>
        </p:sp>
        <p:sp>
          <p:nvSpPr>
            <p:cNvPr id="113676" name="Text Box 12"/>
            <p:cNvSpPr txBox="1">
              <a:spLocks noChangeArrowheads="1"/>
            </p:cNvSpPr>
            <p:nvPr/>
          </p:nvSpPr>
          <p:spPr bwMode="auto">
            <a:xfrm>
              <a:off x="4433888" y="3905250"/>
              <a:ext cx="323850" cy="39211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113677" name="Text Box 13"/>
            <p:cNvSpPr txBox="1">
              <a:spLocks noChangeArrowheads="1"/>
            </p:cNvSpPr>
            <p:nvPr/>
          </p:nvSpPr>
          <p:spPr bwMode="auto">
            <a:xfrm>
              <a:off x="5222875" y="3790950"/>
              <a:ext cx="438150" cy="39211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10</a:t>
              </a:r>
            </a:p>
          </p:txBody>
        </p:sp>
        <p:sp>
          <p:nvSpPr>
            <p:cNvPr id="113678" name="Rectangle 14"/>
            <p:cNvSpPr>
              <a:spLocks noChangeArrowheads="1"/>
            </p:cNvSpPr>
            <p:nvPr/>
          </p:nvSpPr>
          <p:spPr bwMode="auto">
            <a:xfrm>
              <a:off x="5486400" y="4337050"/>
              <a:ext cx="412750" cy="3619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20</a:t>
              </a:r>
            </a:p>
          </p:txBody>
        </p:sp>
        <p:sp>
          <p:nvSpPr>
            <p:cNvPr id="113679" name="Rectangle 15"/>
            <p:cNvSpPr>
              <a:spLocks noChangeArrowheads="1"/>
            </p:cNvSpPr>
            <p:nvPr/>
          </p:nvSpPr>
          <p:spPr bwMode="auto">
            <a:xfrm>
              <a:off x="5486400" y="4946650"/>
              <a:ext cx="311150" cy="3619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13680" name="Rectangle 16"/>
            <p:cNvSpPr>
              <a:spLocks noChangeArrowheads="1"/>
            </p:cNvSpPr>
            <p:nvPr/>
          </p:nvSpPr>
          <p:spPr bwMode="auto">
            <a:xfrm>
              <a:off x="7315200" y="4870450"/>
              <a:ext cx="311150" cy="3619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113681" name="Rectangle 17"/>
            <p:cNvSpPr>
              <a:spLocks noChangeArrowheads="1"/>
            </p:cNvSpPr>
            <p:nvPr/>
          </p:nvSpPr>
          <p:spPr bwMode="auto">
            <a:xfrm>
              <a:off x="7162800" y="4184650"/>
              <a:ext cx="311150" cy="3619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113682" name="Rectangle 18"/>
            <p:cNvSpPr>
              <a:spLocks noChangeArrowheads="1"/>
            </p:cNvSpPr>
            <p:nvPr/>
          </p:nvSpPr>
          <p:spPr bwMode="auto">
            <a:xfrm>
              <a:off x="6019800" y="3346450"/>
              <a:ext cx="412750" cy="3619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12</a:t>
              </a:r>
            </a:p>
          </p:txBody>
        </p:sp>
        <p:sp>
          <p:nvSpPr>
            <p:cNvPr id="113683" name="Rectangle 19"/>
            <p:cNvSpPr>
              <a:spLocks noChangeArrowheads="1"/>
            </p:cNvSpPr>
            <p:nvPr/>
          </p:nvSpPr>
          <p:spPr bwMode="auto">
            <a:xfrm>
              <a:off x="5465763" y="3246438"/>
              <a:ext cx="323850" cy="392112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7</a:t>
              </a:r>
            </a:p>
          </p:txBody>
        </p:sp>
        <p:sp>
          <p:nvSpPr>
            <p:cNvPr id="113684" name="Rectangle 20"/>
            <p:cNvSpPr>
              <a:spLocks noChangeArrowheads="1"/>
            </p:cNvSpPr>
            <p:nvPr/>
          </p:nvSpPr>
          <p:spPr bwMode="auto">
            <a:xfrm>
              <a:off x="5537200" y="2584450"/>
              <a:ext cx="412750" cy="3619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13</a:t>
              </a:r>
            </a:p>
          </p:txBody>
        </p:sp>
        <p:sp>
          <p:nvSpPr>
            <p:cNvPr id="113685" name="Rectangle 21"/>
            <p:cNvSpPr>
              <a:spLocks noChangeArrowheads="1"/>
            </p:cNvSpPr>
            <p:nvPr/>
          </p:nvSpPr>
          <p:spPr bwMode="auto">
            <a:xfrm>
              <a:off x="6553200" y="2051050"/>
              <a:ext cx="311150" cy="3619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13686" name="Rectangle 22"/>
            <p:cNvSpPr>
              <a:spLocks noChangeArrowheads="1"/>
            </p:cNvSpPr>
            <p:nvPr/>
          </p:nvSpPr>
          <p:spPr bwMode="auto">
            <a:xfrm>
              <a:off x="7188200" y="2660650"/>
              <a:ext cx="311150" cy="3619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113687" name="Rectangle 23"/>
            <p:cNvSpPr>
              <a:spLocks noChangeArrowheads="1"/>
            </p:cNvSpPr>
            <p:nvPr/>
          </p:nvSpPr>
          <p:spPr bwMode="auto">
            <a:xfrm>
              <a:off x="6781800" y="2889250"/>
              <a:ext cx="311150" cy="3619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113688" name="Rectangle 24"/>
            <p:cNvSpPr>
              <a:spLocks noChangeArrowheads="1"/>
            </p:cNvSpPr>
            <p:nvPr/>
          </p:nvSpPr>
          <p:spPr bwMode="auto">
            <a:xfrm>
              <a:off x="7696200" y="3117850"/>
              <a:ext cx="412750" cy="3619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22</a:t>
              </a:r>
            </a:p>
          </p:txBody>
        </p:sp>
        <p:sp>
          <p:nvSpPr>
            <p:cNvPr id="113689" name="Rectangle 25"/>
            <p:cNvSpPr>
              <a:spLocks noChangeArrowheads="1"/>
            </p:cNvSpPr>
            <p:nvPr/>
          </p:nvSpPr>
          <p:spPr bwMode="auto">
            <a:xfrm>
              <a:off x="8229600" y="3422650"/>
              <a:ext cx="412750" cy="3619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113690" name="Rectangle 26"/>
            <p:cNvSpPr>
              <a:spLocks noChangeArrowheads="1"/>
            </p:cNvSpPr>
            <p:nvPr/>
          </p:nvSpPr>
          <p:spPr bwMode="auto">
            <a:xfrm>
              <a:off x="6705600" y="3703638"/>
              <a:ext cx="323850" cy="392112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113691" name="Rectangle 27"/>
            <p:cNvSpPr>
              <a:spLocks noChangeArrowheads="1"/>
            </p:cNvSpPr>
            <p:nvPr/>
          </p:nvSpPr>
          <p:spPr bwMode="auto">
            <a:xfrm>
              <a:off x="6019800" y="4718050"/>
              <a:ext cx="412750" cy="3619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113692" name="Rectangle 28"/>
            <p:cNvSpPr>
              <a:spLocks noChangeArrowheads="1"/>
            </p:cNvSpPr>
            <p:nvPr/>
          </p:nvSpPr>
          <p:spPr bwMode="auto">
            <a:xfrm>
              <a:off x="4343400" y="2813050"/>
              <a:ext cx="438150" cy="39211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113693" name="Rectangle 29"/>
            <p:cNvSpPr>
              <a:spLocks noChangeArrowheads="1"/>
            </p:cNvSpPr>
            <p:nvPr/>
          </p:nvSpPr>
          <p:spPr bwMode="auto">
            <a:xfrm>
              <a:off x="7696200" y="2051050"/>
              <a:ext cx="412750" cy="3619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17</a:t>
              </a:r>
            </a:p>
          </p:txBody>
        </p:sp>
        <p:sp>
          <p:nvSpPr>
            <p:cNvPr id="113694" name="Rectangle 30"/>
            <p:cNvSpPr>
              <a:spLocks noChangeArrowheads="1"/>
            </p:cNvSpPr>
            <p:nvPr/>
          </p:nvSpPr>
          <p:spPr bwMode="auto">
            <a:xfrm>
              <a:off x="4789488" y="3230563"/>
              <a:ext cx="412750" cy="3619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113695" name="Line 31"/>
            <p:cNvSpPr>
              <a:spLocks noChangeShapeType="1"/>
            </p:cNvSpPr>
            <p:nvPr/>
          </p:nvSpPr>
          <p:spPr bwMode="auto">
            <a:xfrm>
              <a:off x="4267200" y="4038600"/>
              <a:ext cx="623888" cy="45085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96" name="Line 32"/>
            <p:cNvSpPr>
              <a:spLocks noChangeShapeType="1"/>
            </p:cNvSpPr>
            <p:nvPr/>
          </p:nvSpPr>
          <p:spPr bwMode="auto">
            <a:xfrm flipV="1">
              <a:off x="4244975" y="2813050"/>
              <a:ext cx="717550" cy="762000"/>
            </a:xfrm>
            <a:prstGeom prst="line">
              <a:avLst/>
            </a:prstGeom>
            <a:noFill/>
            <a:ln w="76200">
              <a:solidFill>
                <a:srgbClr val="0000CC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97" name="Line 33"/>
            <p:cNvSpPr>
              <a:spLocks noChangeShapeType="1"/>
            </p:cNvSpPr>
            <p:nvPr/>
          </p:nvSpPr>
          <p:spPr bwMode="auto">
            <a:xfrm>
              <a:off x="4244975" y="3727450"/>
              <a:ext cx="2009775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98" name="Line 34"/>
            <p:cNvSpPr>
              <a:spLocks noChangeShapeType="1"/>
            </p:cNvSpPr>
            <p:nvPr/>
          </p:nvSpPr>
          <p:spPr bwMode="auto">
            <a:xfrm flipV="1">
              <a:off x="5106988" y="2813050"/>
              <a:ext cx="0" cy="1676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99" name="Line 35"/>
            <p:cNvSpPr>
              <a:spLocks noChangeShapeType="1"/>
            </p:cNvSpPr>
            <p:nvPr/>
          </p:nvSpPr>
          <p:spPr bwMode="auto">
            <a:xfrm flipH="1">
              <a:off x="5257800" y="4641850"/>
              <a:ext cx="9969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00" name="Line 36"/>
            <p:cNvSpPr>
              <a:spLocks noChangeShapeType="1"/>
            </p:cNvSpPr>
            <p:nvPr/>
          </p:nvSpPr>
          <p:spPr bwMode="auto">
            <a:xfrm>
              <a:off x="5257800" y="4870450"/>
              <a:ext cx="99695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01" name="Line 37"/>
            <p:cNvSpPr>
              <a:spLocks noChangeShapeType="1"/>
            </p:cNvSpPr>
            <p:nvPr/>
          </p:nvSpPr>
          <p:spPr bwMode="auto">
            <a:xfrm flipV="1">
              <a:off x="6629400" y="4572000"/>
              <a:ext cx="1420813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02" name="Line 38"/>
            <p:cNvSpPr>
              <a:spLocks noChangeShapeType="1"/>
            </p:cNvSpPr>
            <p:nvPr/>
          </p:nvSpPr>
          <p:spPr bwMode="auto">
            <a:xfrm flipV="1">
              <a:off x="6399213" y="4641850"/>
              <a:ext cx="0" cy="533400"/>
            </a:xfrm>
            <a:prstGeom prst="line">
              <a:avLst/>
            </a:prstGeom>
            <a:noFill/>
            <a:ln w="76200">
              <a:solidFill>
                <a:srgbClr val="0000CC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03" name="Line 39"/>
            <p:cNvSpPr>
              <a:spLocks noChangeShapeType="1"/>
            </p:cNvSpPr>
            <p:nvPr/>
          </p:nvSpPr>
          <p:spPr bwMode="auto">
            <a:xfrm>
              <a:off x="5321300" y="2813050"/>
              <a:ext cx="933450" cy="1447800"/>
            </a:xfrm>
            <a:prstGeom prst="line">
              <a:avLst/>
            </a:prstGeom>
            <a:noFill/>
            <a:ln w="76200">
              <a:solidFill>
                <a:srgbClr val="0000CC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04" name="Line 40"/>
            <p:cNvSpPr>
              <a:spLocks noChangeShapeType="1"/>
            </p:cNvSpPr>
            <p:nvPr/>
          </p:nvSpPr>
          <p:spPr bwMode="auto">
            <a:xfrm>
              <a:off x="6399213" y="2965450"/>
              <a:ext cx="0" cy="1295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05" name="Line 41"/>
            <p:cNvSpPr>
              <a:spLocks noChangeShapeType="1"/>
            </p:cNvSpPr>
            <p:nvPr/>
          </p:nvSpPr>
          <p:spPr bwMode="auto">
            <a:xfrm>
              <a:off x="5334000" y="2667000"/>
              <a:ext cx="933450" cy="0"/>
            </a:xfrm>
            <a:prstGeom prst="line">
              <a:avLst/>
            </a:prstGeom>
            <a:noFill/>
            <a:ln w="76200">
              <a:solidFill>
                <a:srgbClr val="0000CC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06" name="Line 42"/>
            <p:cNvSpPr>
              <a:spLocks noChangeShapeType="1"/>
            </p:cNvSpPr>
            <p:nvPr/>
          </p:nvSpPr>
          <p:spPr bwMode="auto">
            <a:xfrm flipH="1">
              <a:off x="6613525" y="2203450"/>
              <a:ext cx="503238" cy="381000"/>
            </a:xfrm>
            <a:prstGeom prst="line">
              <a:avLst/>
            </a:prstGeom>
            <a:noFill/>
            <a:ln w="76200">
              <a:solidFill>
                <a:srgbClr val="0000CC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07" name="Line 43"/>
            <p:cNvSpPr>
              <a:spLocks noChangeShapeType="1"/>
            </p:cNvSpPr>
            <p:nvPr/>
          </p:nvSpPr>
          <p:spPr bwMode="auto">
            <a:xfrm flipH="1">
              <a:off x="6629400" y="2736850"/>
              <a:ext cx="1420813" cy="6350"/>
            </a:xfrm>
            <a:prstGeom prst="line">
              <a:avLst/>
            </a:prstGeom>
            <a:noFill/>
            <a:ln w="76200">
              <a:solidFill>
                <a:srgbClr val="0000CC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08" name="Line 44"/>
            <p:cNvSpPr>
              <a:spLocks noChangeShapeType="1"/>
            </p:cNvSpPr>
            <p:nvPr/>
          </p:nvSpPr>
          <p:spPr bwMode="auto">
            <a:xfrm>
              <a:off x="6613525" y="2965450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09" name="Line 45"/>
            <p:cNvSpPr>
              <a:spLocks noChangeShapeType="1"/>
            </p:cNvSpPr>
            <p:nvPr/>
          </p:nvSpPr>
          <p:spPr bwMode="auto">
            <a:xfrm>
              <a:off x="6629400" y="2971800"/>
              <a:ext cx="558800" cy="450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10" name="Line 46"/>
            <p:cNvSpPr>
              <a:spLocks noChangeShapeType="1"/>
            </p:cNvSpPr>
            <p:nvPr/>
          </p:nvSpPr>
          <p:spPr bwMode="auto">
            <a:xfrm flipV="1">
              <a:off x="6613525" y="3803650"/>
              <a:ext cx="574675" cy="45720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11" name="Line 47"/>
            <p:cNvSpPr>
              <a:spLocks noChangeShapeType="1"/>
            </p:cNvSpPr>
            <p:nvPr/>
          </p:nvSpPr>
          <p:spPr bwMode="auto">
            <a:xfrm flipH="1">
              <a:off x="7546975" y="2965450"/>
              <a:ext cx="503238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12" name="Line 48"/>
            <p:cNvSpPr>
              <a:spLocks noChangeShapeType="1"/>
            </p:cNvSpPr>
            <p:nvPr/>
          </p:nvSpPr>
          <p:spPr bwMode="auto">
            <a:xfrm>
              <a:off x="8264525" y="2965450"/>
              <a:ext cx="0" cy="1219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13" name="Line 49"/>
            <p:cNvSpPr>
              <a:spLocks noChangeShapeType="1"/>
            </p:cNvSpPr>
            <p:nvPr/>
          </p:nvSpPr>
          <p:spPr bwMode="auto">
            <a:xfrm flipV="1">
              <a:off x="6629400" y="4337050"/>
              <a:ext cx="1420813" cy="234950"/>
            </a:xfrm>
            <a:prstGeom prst="line">
              <a:avLst/>
            </a:prstGeom>
            <a:noFill/>
            <a:ln w="76200">
              <a:solidFill>
                <a:srgbClr val="0000CC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14" name="Line 50"/>
            <p:cNvSpPr>
              <a:spLocks noChangeShapeType="1"/>
            </p:cNvSpPr>
            <p:nvPr/>
          </p:nvSpPr>
          <p:spPr bwMode="auto">
            <a:xfrm>
              <a:off x="7475538" y="2203450"/>
              <a:ext cx="574675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16" name="Rectangle 52"/>
            <p:cNvSpPr>
              <a:spLocks noChangeArrowheads="1"/>
            </p:cNvSpPr>
            <p:nvPr/>
          </p:nvSpPr>
          <p:spPr bwMode="auto">
            <a:xfrm>
              <a:off x="3505200" y="3270250"/>
              <a:ext cx="304800" cy="39211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113717" name="Rectangle 53"/>
            <p:cNvSpPr>
              <a:spLocks noChangeArrowheads="1"/>
            </p:cNvSpPr>
            <p:nvPr/>
          </p:nvSpPr>
          <p:spPr bwMode="auto">
            <a:xfrm>
              <a:off x="4572000" y="2127250"/>
              <a:ext cx="304800" cy="39211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113718" name="Rectangle 54"/>
            <p:cNvSpPr>
              <a:spLocks noChangeArrowheads="1"/>
            </p:cNvSpPr>
            <p:nvPr/>
          </p:nvSpPr>
          <p:spPr bwMode="auto">
            <a:xfrm>
              <a:off x="4495800" y="4718050"/>
              <a:ext cx="304800" cy="39211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g</a:t>
              </a:r>
            </a:p>
          </p:txBody>
        </p:sp>
        <p:sp>
          <p:nvSpPr>
            <p:cNvPr id="113719" name="Rectangle 55"/>
            <p:cNvSpPr>
              <a:spLocks noChangeArrowheads="1"/>
            </p:cNvSpPr>
            <p:nvPr/>
          </p:nvSpPr>
          <p:spPr bwMode="auto">
            <a:xfrm>
              <a:off x="5943600" y="2203450"/>
              <a:ext cx="304800" cy="39211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c</a:t>
              </a:r>
            </a:p>
          </p:txBody>
        </p:sp>
        <p:sp>
          <p:nvSpPr>
            <p:cNvPr id="113720" name="Rectangle 56"/>
            <p:cNvSpPr>
              <a:spLocks noChangeArrowheads="1"/>
            </p:cNvSpPr>
            <p:nvPr/>
          </p:nvSpPr>
          <p:spPr bwMode="auto">
            <a:xfrm>
              <a:off x="6781800" y="1517650"/>
              <a:ext cx="304800" cy="39211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d</a:t>
              </a:r>
            </a:p>
          </p:txBody>
        </p:sp>
        <p:sp>
          <p:nvSpPr>
            <p:cNvPr id="113721" name="Rectangle 57"/>
            <p:cNvSpPr>
              <a:spLocks noChangeArrowheads="1"/>
            </p:cNvSpPr>
            <p:nvPr/>
          </p:nvSpPr>
          <p:spPr bwMode="auto">
            <a:xfrm>
              <a:off x="6781800" y="3422650"/>
              <a:ext cx="304800" cy="39211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f</a:t>
              </a:r>
            </a:p>
          </p:txBody>
        </p:sp>
        <p:sp>
          <p:nvSpPr>
            <p:cNvPr id="113722" name="Rectangle 58"/>
            <p:cNvSpPr>
              <a:spLocks noChangeArrowheads="1"/>
            </p:cNvSpPr>
            <p:nvPr/>
          </p:nvSpPr>
          <p:spPr bwMode="auto">
            <a:xfrm>
              <a:off x="8458200" y="2203450"/>
              <a:ext cx="304800" cy="39211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e</a:t>
              </a:r>
            </a:p>
          </p:txBody>
        </p:sp>
        <p:sp>
          <p:nvSpPr>
            <p:cNvPr id="113723" name="Rectangle 59"/>
            <p:cNvSpPr>
              <a:spLocks noChangeArrowheads="1"/>
            </p:cNvSpPr>
            <p:nvPr/>
          </p:nvSpPr>
          <p:spPr bwMode="auto">
            <a:xfrm>
              <a:off x="8458200" y="4489450"/>
              <a:ext cx="304800" cy="39211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i</a:t>
              </a:r>
            </a:p>
          </p:txBody>
        </p:sp>
        <p:sp>
          <p:nvSpPr>
            <p:cNvPr id="113724" name="Rectangle 60"/>
            <p:cNvSpPr>
              <a:spLocks noChangeArrowheads="1"/>
            </p:cNvSpPr>
            <p:nvPr/>
          </p:nvSpPr>
          <p:spPr bwMode="auto">
            <a:xfrm>
              <a:off x="6629400" y="4641850"/>
              <a:ext cx="304800" cy="39211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h</a:t>
              </a:r>
            </a:p>
          </p:txBody>
        </p:sp>
        <p:sp>
          <p:nvSpPr>
            <p:cNvPr id="113725" name="Rectangle 61"/>
            <p:cNvSpPr>
              <a:spLocks noChangeArrowheads="1"/>
            </p:cNvSpPr>
            <p:nvPr/>
          </p:nvSpPr>
          <p:spPr bwMode="auto">
            <a:xfrm>
              <a:off x="5867400" y="5403850"/>
              <a:ext cx="304800" cy="39211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j</a:t>
              </a:r>
            </a:p>
          </p:txBody>
        </p:sp>
      </p:grpSp>
      <p:sp>
        <p:nvSpPr>
          <p:cNvPr id="66" name="Rectangle 62"/>
          <p:cNvSpPr>
            <a:spLocks noChangeArrowheads="1"/>
          </p:cNvSpPr>
          <p:nvPr/>
        </p:nvSpPr>
        <p:spPr bwMode="auto">
          <a:xfrm>
            <a:off x="68646" y="4488252"/>
            <a:ext cx="4015695" cy="1905000"/>
          </a:xfrm>
          <a:prstGeom prst="rect">
            <a:avLst/>
          </a:prstGeom>
          <a:solidFill>
            <a:srgbClr val="00009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For each 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  <a:sym typeface="Symbol" charset="0"/>
              </a:rPr>
              <a:t> V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Let </a:t>
            </a:r>
            <a:r>
              <a:rPr lang="en-US" dirty="0">
                <a:latin typeface="Arial"/>
                <a:cs typeface="Arial"/>
                <a:sym typeface="Symbol" charset="0"/>
              </a:rPr>
              <a:t>u in V-V’ and d[u] is minimum	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/select a local shortest path</a:t>
            </a:r>
          </a:p>
          <a:p>
            <a:pPr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  V</a:t>
            </a:r>
            <a:r>
              <a:rPr lang="en-US" dirty="0">
                <a:latin typeface="Arial"/>
                <a:cs typeface="Arial"/>
                <a:sym typeface="Symbol" charset="0"/>
              </a:rPr>
              <a:t>’  V’ U {u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}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	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For </a:t>
            </a:r>
            <a:r>
              <a:rPr lang="en-US" dirty="0">
                <a:latin typeface="Arial"/>
                <a:cs typeface="Arial"/>
                <a:sym typeface="Symbol" charset="0"/>
              </a:rPr>
              <a:t>v adjacent to u do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d</a:t>
            </a:r>
            <a:r>
              <a:rPr lang="en-US" dirty="0">
                <a:latin typeface="Arial"/>
                <a:cs typeface="Arial"/>
                <a:sym typeface="Symbol" charset="0"/>
              </a:rPr>
              <a:t>[v]  min{d[v], d[u]+w(</a:t>
            </a:r>
            <a:r>
              <a:rPr lang="en-US" dirty="0" err="1">
                <a:latin typeface="Arial"/>
                <a:cs typeface="Arial"/>
                <a:sym typeface="Symbol" charset="0"/>
              </a:rPr>
              <a:t>u,v</a:t>
            </a:r>
            <a:r>
              <a:rPr lang="en-US" dirty="0">
                <a:latin typeface="Arial"/>
                <a:cs typeface="Arial"/>
                <a:sym typeface="Symbol" charset="0"/>
              </a:rPr>
              <a:t>)}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/update shortest paths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90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Bellman-Ford vs. </a:t>
            </a:r>
            <a:r>
              <a:rPr lang="en-US" dirty="0" err="1"/>
              <a:t>Dijkstra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Edge Weight: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Bellman-Ford can detect negative-weight cycle.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Dijkstra</a:t>
            </a:r>
            <a:r>
              <a:rPr lang="en-US" sz="2000" dirty="0"/>
              <a:t> only </a:t>
            </a:r>
            <a:r>
              <a:rPr lang="en-US" sz="2000" dirty="0" smtClean="0"/>
              <a:t>deals </a:t>
            </a:r>
            <a:r>
              <a:rPr lang="en-US" sz="2000" dirty="0"/>
              <a:t>with non-negative edge weights</a:t>
            </a:r>
            <a:r>
              <a:rPr lang="en-US" sz="2000" dirty="0" smtClean="0"/>
              <a:t>.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Key Idea: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Bellman-Ford is based on BFS.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Dijkstra</a:t>
            </a:r>
            <a:r>
              <a:rPr lang="en-US" sz="2000" dirty="0" smtClean="0"/>
              <a:t> resembles both BFS and Prim’s algorithm</a:t>
            </a:r>
          </a:p>
          <a:p>
            <a:pPr marL="342900" lvl="1" indent="-34290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Running </a:t>
            </a:r>
            <a:r>
              <a:rPr lang="en-US" dirty="0"/>
              <a:t>Time</a:t>
            </a:r>
            <a:r>
              <a:rPr lang="en-US" dirty="0" smtClean="0"/>
              <a:t>:</a:t>
            </a:r>
          </a:p>
          <a:p>
            <a:pPr marL="0" lvl="1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dirty="0" err="1" smtClean="0"/>
              <a:t>Dijkstra</a:t>
            </a:r>
            <a:r>
              <a:rPr lang="en-US" dirty="0" smtClean="0"/>
              <a:t> is faster than Bellman-Ford</a:t>
            </a:r>
          </a:p>
          <a:p>
            <a:pPr marL="0" lvl="1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28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Shortest-Paths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881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Graph G(V, E)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V = {v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, v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v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</a:t>
            </a:r>
            <a:r>
              <a:rPr lang="is-IS" sz="2000" dirty="0" smtClean="0"/>
              <a:t>…, v</a:t>
            </a:r>
            <a:r>
              <a:rPr lang="is-IS" sz="2000" baseline="-25000" dirty="0" smtClean="0"/>
              <a:t>n</a:t>
            </a:r>
            <a:r>
              <a:rPr lang="en-US" sz="2000" dirty="0" smtClean="0"/>
              <a:t>}: set of vertices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w</a:t>
            </a:r>
            <a:r>
              <a:rPr lang="en-US" sz="2000" dirty="0" smtClean="0"/>
              <a:t>(v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,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): weight of edge e</a:t>
            </a:r>
            <a:r>
              <a:rPr lang="en-US" sz="2000" dirty="0"/>
              <a:t>(v</a:t>
            </a:r>
            <a:r>
              <a:rPr lang="en-US" sz="2000" baseline="-25000" dirty="0"/>
              <a:t>i</a:t>
            </a:r>
            <a:r>
              <a:rPr lang="en-US" sz="2000" dirty="0"/>
              <a:t>, </a:t>
            </a:r>
            <a:r>
              <a:rPr lang="en-US" sz="2000" dirty="0" err="1"/>
              <a:t>v</a:t>
            </a:r>
            <a:r>
              <a:rPr lang="en-US" sz="2000" baseline="-25000" dirty="0" err="1"/>
              <a:t>j</a:t>
            </a:r>
            <a:r>
              <a:rPr lang="en-US" sz="2000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p</a:t>
            </a:r>
            <a:r>
              <a:rPr lang="en-US" sz="2000" dirty="0" smtClean="0"/>
              <a:t>(</a:t>
            </a:r>
            <a:r>
              <a:rPr lang="en-US" sz="2000" dirty="0"/>
              <a:t>v</a:t>
            </a:r>
            <a:r>
              <a:rPr lang="en-US" sz="2000" baseline="-25000" dirty="0"/>
              <a:t>0</a:t>
            </a:r>
            <a:r>
              <a:rPr lang="en-US" sz="2000" dirty="0"/>
              <a:t>, v</a:t>
            </a:r>
            <a:r>
              <a:rPr lang="en-US" sz="2000" baseline="-25000" dirty="0"/>
              <a:t>1</a:t>
            </a:r>
            <a:r>
              <a:rPr lang="en-US" sz="2000" dirty="0"/>
              <a:t>, v</a:t>
            </a:r>
            <a:r>
              <a:rPr lang="en-US" sz="2000" baseline="-25000" dirty="0"/>
              <a:t>2</a:t>
            </a:r>
            <a:r>
              <a:rPr lang="en-US" sz="2000" dirty="0"/>
              <a:t>, </a:t>
            </a:r>
            <a:r>
              <a:rPr lang="is-IS" sz="2000" dirty="0"/>
              <a:t>…, </a:t>
            </a:r>
            <a:r>
              <a:rPr lang="is-IS" sz="2000" dirty="0" smtClean="0"/>
              <a:t>v</a:t>
            </a:r>
            <a:r>
              <a:rPr lang="is-IS" sz="2000" baseline="-25000" dirty="0" smtClean="0"/>
              <a:t>k</a:t>
            </a:r>
            <a:r>
              <a:rPr lang="en-US" sz="2000" dirty="0" smtClean="0"/>
              <a:t>): a path from v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to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k</a:t>
            </a:r>
            <a:endParaRPr lang="en-US" sz="2000" baseline="-25000" dirty="0" smtClean="0"/>
          </a:p>
          <a:p>
            <a:pPr lvl="1">
              <a:lnSpc>
                <a:spcPct val="110000"/>
              </a:lnSpc>
            </a:pPr>
            <a:r>
              <a:rPr lang="en-US" sz="2000" dirty="0"/>
              <a:t>w</a:t>
            </a:r>
            <a:r>
              <a:rPr lang="en-US" sz="2000" dirty="0" smtClean="0"/>
              <a:t>(p) = </a:t>
            </a:r>
            <a:r>
              <a:rPr lang="en-US" sz="2000" dirty="0"/>
              <a:t>w(</a:t>
            </a:r>
            <a:r>
              <a:rPr lang="en-US" sz="2000" dirty="0" smtClean="0"/>
              <a:t>v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, v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 + </a:t>
            </a:r>
            <a:r>
              <a:rPr lang="en-US" sz="2000" dirty="0"/>
              <a:t>w(</a:t>
            </a:r>
            <a:r>
              <a:rPr lang="en-US" sz="2000" dirty="0" smtClean="0"/>
              <a:t>v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v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 + </a:t>
            </a:r>
            <a:r>
              <a:rPr lang="is-IS" sz="2000" dirty="0" smtClean="0"/>
              <a:t>… + </a:t>
            </a:r>
            <a:r>
              <a:rPr lang="en-US" sz="2000" dirty="0"/>
              <a:t>w(</a:t>
            </a:r>
            <a:r>
              <a:rPr lang="en-US" sz="2000" dirty="0" smtClean="0"/>
              <a:t>v</a:t>
            </a:r>
            <a:r>
              <a:rPr lang="en-US" sz="2000" baseline="-25000" dirty="0" smtClean="0"/>
              <a:t>k-1</a:t>
            </a:r>
            <a:r>
              <a:rPr lang="en-US" sz="2000" dirty="0" smtClean="0"/>
              <a:t>,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): weight of path p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Problems: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Single-Source Shortest-Paths: find a shortest path </a:t>
            </a:r>
            <a:r>
              <a:rPr lang="en-US" sz="2000" b="1" dirty="0" smtClean="0">
                <a:solidFill>
                  <a:srgbClr val="FF0000"/>
                </a:solidFill>
              </a:rPr>
              <a:t>from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a source s to every vertex v in V</a:t>
            </a:r>
            <a:r>
              <a:rPr lang="en-US" sz="2000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Single-Destination Shortest-Path: find a shortest path </a:t>
            </a:r>
            <a:r>
              <a:rPr lang="en-US" sz="2000" b="1" dirty="0" smtClean="0">
                <a:solidFill>
                  <a:srgbClr val="FF0000"/>
                </a:solidFill>
              </a:rPr>
              <a:t>to a destination d from every vertex v in V</a:t>
            </a:r>
            <a:r>
              <a:rPr lang="en-US" sz="2000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Single-Pair Shortest-Path: find a shortest path </a:t>
            </a:r>
            <a:r>
              <a:rPr lang="en-US" sz="2000" b="1" dirty="0" smtClean="0">
                <a:solidFill>
                  <a:srgbClr val="FF0000"/>
                </a:solidFill>
              </a:rPr>
              <a:t>from source s to destination d</a:t>
            </a:r>
            <a:r>
              <a:rPr lang="en-US" sz="2000" dirty="0" smtClean="0"/>
              <a:t>.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75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Shortest </a:t>
            </a:r>
            <a:r>
              <a:rPr lang="en-US" dirty="0" smtClean="0"/>
              <a:t>Paths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400" dirty="0"/>
              <a:t>Predecessor </a:t>
            </a:r>
            <a:r>
              <a:rPr lang="en-US" sz="2400" dirty="0" err="1"/>
              <a:t>subgraph</a:t>
            </a:r>
            <a:r>
              <a:rPr lang="en-US" sz="2400" dirty="0"/>
              <a:t> for restoring shortest paths</a:t>
            </a:r>
          </a:p>
          <a:p>
            <a:pPr>
              <a:lnSpc>
                <a:spcPct val="140000"/>
              </a:lnSpc>
            </a:pPr>
            <a:r>
              <a:rPr lang="en-US" sz="2400" dirty="0"/>
              <a:t>Shortest-paths tree rooted at source s</a:t>
            </a:r>
          </a:p>
          <a:p>
            <a:pPr>
              <a:lnSpc>
                <a:spcPct val="140000"/>
              </a:lnSpc>
            </a:pPr>
            <a:r>
              <a:rPr lang="en-US" sz="2400" dirty="0" err="1" smtClean="0"/>
              <a:t>Subpath</a:t>
            </a:r>
            <a:r>
              <a:rPr lang="en-US" sz="2400" dirty="0" smtClean="0"/>
              <a:t> </a:t>
            </a:r>
            <a:r>
              <a:rPr lang="en-US" sz="2400" dirty="0"/>
              <a:t>of a shortest path is a shortest path</a:t>
            </a:r>
          </a:p>
          <a:p>
            <a:pPr>
              <a:lnSpc>
                <a:spcPct val="140000"/>
              </a:lnSpc>
            </a:pPr>
            <a:r>
              <a:rPr lang="en-US" sz="2400" dirty="0"/>
              <a:t>Triangle Inequality:</a:t>
            </a:r>
          </a:p>
          <a:p>
            <a:pPr lvl="1">
              <a:lnSpc>
                <a:spcPct val="140000"/>
              </a:lnSpc>
              <a:buFontTx/>
              <a:buNone/>
            </a:pPr>
            <a:r>
              <a:rPr lang="en-US" dirty="0">
                <a:sym typeface="Symbol" charset="0"/>
              </a:rPr>
              <a:t>(</a:t>
            </a:r>
            <a:r>
              <a:rPr lang="en-US" dirty="0" err="1">
                <a:sym typeface="Symbol" charset="0"/>
              </a:rPr>
              <a:t>u,v</a:t>
            </a:r>
            <a:r>
              <a:rPr lang="en-US" dirty="0">
                <a:sym typeface="Symbol" charset="0"/>
              </a:rPr>
              <a:t>)    (</a:t>
            </a:r>
            <a:r>
              <a:rPr lang="en-US" dirty="0" err="1">
                <a:sym typeface="Symbol" charset="0"/>
              </a:rPr>
              <a:t>u,x</a:t>
            </a:r>
            <a:r>
              <a:rPr lang="en-US" dirty="0">
                <a:sym typeface="Symbol" charset="0"/>
              </a:rPr>
              <a:t>)  +  (</a:t>
            </a:r>
            <a:r>
              <a:rPr lang="en-US" dirty="0" err="1">
                <a:sym typeface="Symbol" charset="0"/>
              </a:rPr>
              <a:t>x,v</a:t>
            </a:r>
            <a:r>
              <a:rPr lang="en-US" dirty="0">
                <a:sym typeface="Symbol" charset="0"/>
              </a:rPr>
              <a:t>) 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sym typeface="Symbol" charset="0"/>
              </a:rPr>
              <a:t>Well defined: some paths may not exist if there is a negative-weight cycle in graph </a:t>
            </a:r>
            <a:endParaRPr lang="en-US" dirty="0">
              <a:sym typeface="Symbol" charset="0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5758375" y="3676650"/>
            <a:ext cx="2595489" cy="822960"/>
            <a:chOff x="5507856" y="3834911"/>
            <a:chExt cx="3124200" cy="990600"/>
          </a:xfrm>
        </p:grpSpPr>
        <p:sp>
          <p:nvSpPr>
            <p:cNvPr id="87044" name="Oval 4"/>
            <p:cNvSpPr>
              <a:spLocks noChangeArrowheads="1"/>
            </p:cNvSpPr>
            <p:nvPr/>
          </p:nvSpPr>
          <p:spPr bwMode="auto">
            <a:xfrm>
              <a:off x="5507856" y="3834911"/>
              <a:ext cx="457200" cy="381000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u</a:t>
              </a:r>
            </a:p>
          </p:txBody>
        </p:sp>
        <p:sp>
          <p:nvSpPr>
            <p:cNvPr id="87046" name="Oval 6"/>
            <p:cNvSpPr>
              <a:spLocks noChangeArrowheads="1"/>
            </p:cNvSpPr>
            <p:nvPr/>
          </p:nvSpPr>
          <p:spPr bwMode="auto">
            <a:xfrm>
              <a:off x="6955656" y="4444511"/>
              <a:ext cx="457200" cy="381000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87047" name="Oval 7"/>
            <p:cNvSpPr>
              <a:spLocks noChangeArrowheads="1"/>
            </p:cNvSpPr>
            <p:nvPr/>
          </p:nvSpPr>
          <p:spPr bwMode="auto">
            <a:xfrm>
              <a:off x="8174856" y="3834911"/>
              <a:ext cx="457200" cy="381000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cxnSp>
          <p:nvCxnSpPr>
            <p:cNvPr id="87049" name="AutoShape 9"/>
            <p:cNvCxnSpPr>
              <a:cxnSpLocks noChangeShapeType="1"/>
              <a:stCxn id="87044" idx="6"/>
              <a:endCxn id="87047" idx="1"/>
            </p:cNvCxnSpPr>
            <p:nvPr/>
          </p:nvCxnSpPr>
          <p:spPr bwMode="auto">
            <a:xfrm flipV="1">
              <a:off x="5965056" y="3890474"/>
              <a:ext cx="2276475" cy="134937"/>
            </a:xfrm>
            <a:prstGeom prst="curvedConnector4">
              <a:avLst>
                <a:gd name="adj1" fmla="val 48537"/>
                <a:gd name="adj2" fmla="val 31058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050" name="AutoShape 10"/>
            <p:cNvCxnSpPr>
              <a:cxnSpLocks noChangeShapeType="1"/>
              <a:stCxn id="87044" idx="5"/>
              <a:endCxn id="87046" idx="2"/>
            </p:cNvCxnSpPr>
            <p:nvPr/>
          </p:nvCxnSpPr>
          <p:spPr bwMode="auto">
            <a:xfrm rot="16200000" flipH="1">
              <a:off x="6189688" y="3869042"/>
              <a:ext cx="474662" cy="105727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051" name="AutoShape 11"/>
            <p:cNvCxnSpPr>
              <a:cxnSpLocks noChangeShapeType="1"/>
              <a:stCxn id="87046" idx="6"/>
              <a:endCxn id="87047" idx="2"/>
            </p:cNvCxnSpPr>
            <p:nvPr/>
          </p:nvCxnSpPr>
          <p:spPr bwMode="auto">
            <a:xfrm flipV="1">
              <a:off x="7412856" y="4025411"/>
              <a:ext cx="762000" cy="60960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>
            <a:off x="4410075" y="5093777"/>
            <a:ext cx="3886200" cy="1371600"/>
            <a:chOff x="4114800" y="4876800"/>
            <a:chExt cx="3886200" cy="1371600"/>
          </a:xfrm>
        </p:grpSpPr>
        <p:sp>
          <p:nvSpPr>
            <p:cNvPr id="87052" name="Oval 12"/>
            <p:cNvSpPr>
              <a:spLocks noChangeArrowheads="1"/>
            </p:cNvSpPr>
            <p:nvPr/>
          </p:nvSpPr>
          <p:spPr bwMode="auto">
            <a:xfrm>
              <a:off x="4114800" y="5943600"/>
              <a:ext cx="295275" cy="304800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7053" name="Oval 13"/>
            <p:cNvSpPr>
              <a:spLocks noChangeArrowheads="1"/>
            </p:cNvSpPr>
            <p:nvPr/>
          </p:nvSpPr>
          <p:spPr bwMode="auto">
            <a:xfrm>
              <a:off x="4803775" y="5943600"/>
              <a:ext cx="295275" cy="304800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7054" name="Oval 14"/>
            <p:cNvSpPr>
              <a:spLocks noChangeArrowheads="1"/>
            </p:cNvSpPr>
            <p:nvPr/>
          </p:nvSpPr>
          <p:spPr bwMode="auto">
            <a:xfrm>
              <a:off x="5541963" y="5943600"/>
              <a:ext cx="295275" cy="304800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7055" name="Oval 15"/>
            <p:cNvSpPr>
              <a:spLocks noChangeArrowheads="1"/>
            </p:cNvSpPr>
            <p:nvPr/>
          </p:nvSpPr>
          <p:spPr bwMode="auto">
            <a:xfrm>
              <a:off x="6229350" y="5943600"/>
              <a:ext cx="295275" cy="304800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7056" name="Oval 16"/>
            <p:cNvSpPr>
              <a:spLocks noChangeArrowheads="1"/>
            </p:cNvSpPr>
            <p:nvPr/>
          </p:nvSpPr>
          <p:spPr bwMode="auto">
            <a:xfrm>
              <a:off x="7016750" y="5943600"/>
              <a:ext cx="295275" cy="304800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7057" name="Oval 17"/>
            <p:cNvSpPr>
              <a:spLocks noChangeArrowheads="1"/>
            </p:cNvSpPr>
            <p:nvPr/>
          </p:nvSpPr>
          <p:spPr bwMode="auto">
            <a:xfrm>
              <a:off x="7705725" y="5943600"/>
              <a:ext cx="295275" cy="304800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7059" name="Oval 19"/>
            <p:cNvSpPr>
              <a:spLocks noChangeArrowheads="1"/>
            </p:cNvSpPr>
            <p:nvPr/>
          </p:nvSpPr>
          <p:spPr bwMode="auto">
            <a:xfrm>
              <a:off x="6553200" y="5334000"/>
              <a:ext cx="295275" cy="304800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7060" name="Oval 20"/>
            <p:cNvSpPr>
              <a:spLocks noChangeArrowheads="1"/>
            </p:cNvSpPr>
            <p:nvPr/>
          </p:nvSpPr>
          <p:spPr bwMode="auto">
            <a:xfrm>
              <a:off x="7391400" y="5334000"/>
              <a:ext cx="295275" cy="304800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87062" name="AutoShape 22"/>
            <p:cNvCxnSpPr>
              <a:cxnSpLocks noChangeShapeType="1"/>
              <a:stCxn id="87052" idx="6"/>
              <a:endCxn id="87053" idx="2"/>
            </p:cNvCxnSpPr>
            <p:nvPr/>
          </p:nvCxnSpPr>
          <p:spPr bwMode="auto">
            <a:xfrm>
              <a:off x="4410075" y="6096000"/>
              <a:ext cx="3937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063" name="AutoShape 23"/>
            <p:cNvCxnSpPr>
              <a:cxnSpLocks noChangeShapeType="1"/>
              <a:stCxn id="87053" idx="6"/>
              <a:endCxn id="87054" idx="2"/>
            </p:cNvCxnSpPr>
            <p:nvPr/>
          </p:nvCxnSpPr>
          <p:spPr bwMode="auto">
            <a:xfrm>
              <a:off x="5099050" y="6096000"/>
              <a:ext cx="44291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064" name="AutoShape 24"/>
            <p:cNvCxnSpPr>
              <a:cxnSpLocks noChangeShapeType="1"/>
              <a:stCxn id="87054" idx="6"/>
              <a:endCxn id="87055" idx="2"/>
            </p:cNvCxnSpPr>
            <p:nvPr/>
          </p:nvCxnSpPr>
          <p:spPr bwMode="auto">
            <a:xfrm>
              <a:off x="5837238" y="6096000"/>
              <a:ext cx="39211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065" name="AutoShape 25"/>
            <p:cNvCxnSpPr>
              <a:cxnSpLocks noChangeShapeType="1"/>
              <a:stCxn id="87055" idx="6"/>
              <a:endCxn id="87056" idx="2"/>
            </p:cNvCxnSpPr>
            <p:nvPr/>
          </p:nvCxnSpPr>
          <p:spPr bwMode="auto">
            <a:xfrm>
              <a:off x="6524625" y="6096000"/>
              <a:ext cx="4921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066" name="AutoShape 26"/>
            <p:cNvCxnSpPr>
              <a:cxnSpLocks noChangeShapeType="1"/>
              <a:stCxn id="87056" idx="6"/>
              <a:endCxn id="87057" idx="2"/>
            </p:cNvCxnSpPr>
            <p:nvPr/>
          </p:nvCxnSpPr>
          <p:spPr bwMode="auto">
            <a:xfrm>
              <a:off x="7312025" y="6096000"/>
              <a:ext cx="3937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067" name="AutoShape 27"/>
            <p:cNvCxnSpPr>
              <a:cxnSpLocks noChangeShapeType="1"/>
              <a:stCxn id="87056" idx="1"/>
              <a:endCxn id="87059" idx="5"/>
            </p:cNvCxnSpPr>
            <p:nvPr/>
          </p:nvCxnSpPr>
          <p:spPr bwMode="auto">
            <a:xfrm rot="5400000" flipH="1">
              <a:off x="6735763" y="5664200"/>
              <a:ext cx="393700" cy="25400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068" name="AutoShape 28"/>
            <p:cNvCxnSpPr>
              <a:cxnSpLocks noChangeShapeType="1"/>
              <a:stCxn id="87060" idx="3"/>
              <a:endCxn id="87056" idx="7"/>
            </p:cNvCxnSpPr>
            <p:nvPr/>
          </p:nvCxnSpPr>
          <p:spPr bwMode="auto">
            <a:xfrm rot="5400000">
              <a:off x="7154863" y="5708650"/>
              <a:ext cx="393700" cy="16510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7071" name="Freeform 31"/>
            <p:cNvSpPr>
              <a:spLocks/>
            </p:cNvSpPr>
            <p:nvPr/>
          </p:nvSpPr>
          <p:spPr bwMode="auto">
            <a:xfrm>
              <a:off x="6667500" y="4953000"/>
              <a:ext cx="266700" cy="381000"/>
            </a:xfrm>
            <a:custGeom>
              <a:avLst/>
              <a:gdLst>
                <a:gd name="T0" fmla="*/ 24 w 168"/>
                <a:gd name="T1" fmla="*/ 240 h 240"/>
                <a:gd name="T2" fmla="*/ 24 w 168"/>
                <a:gd name="T3" fmla="*/ 96 h 240"/>
                <a:gd name="T4" fmla="*/ 168 w 168"/>
                <a:gd name="T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" h="240">
                  <a:moveTo>
                    <a:pt x="24" y="240"/>
                  </a:moveTo>
                  <a:cubicBezTo>
                    <a:pt x="12" y="188"/>
                    <a:pt x="0" y="136"/>
                    <a:pt x="24" y="96"/>
                  </a:cubicBezTo>
                  <a:cubicBezTo>
                    <a:pt x="48" y="56"/>
                    <a:pt x="108" y="28"/>
                    <a:pt x="168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2B2B2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3" name="Freeform 33"/>
            <p:cNvSpPr>
              <a:spLocks/>
            </p:cNvSpPr>
            <p:nvPr/>
          </p:nvSpPr>
          <p:spPr bwMode="auto">
            <a:xfrm flipH="1">
              <a:off x="7315200" y="4953000"/>
              <a:ext cx="266700" cy="381000"/>
            </a:xfrm>
            <a:custGeom>
              <a:avLst/>
              <a:gdLst>
                <a:gd name="T0" fmla="*/ 24 w 168"/>
                <a:gd name="T1" fmla="*/ 240 h 240"/>
                <a:gd name="T2" fmla="*/ 24 w 168"/>
                <a:gd name="T3" fmla="*/ 96 h 240"/>
                <a:gd name="T4" fmla="*/ 168 w 168"/>
                <a:gd name="T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" h="240">
                  <a:moveTo>
                    <a:pt x="24" y="240"/>
                  </a:moveTo>
                  <a:cubicBezTo>
                    <a:pt x="12" y="188"/>
                    <a:pt x="0" y="136"/>
                    <a:pt x="24" y="96"/>
                  </a:cubicBezTo>
                  <a:cubicBezTo>
                    <a:pt x="48" y="56"/>
                    <a:pt x="108" y="28"/>
                    <a:pt x="168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2B2B2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4" name="Text Box 34"/>
            <p:cNvSpPr txBox="1">
              <a:spLocks noChangeArrowheads="1"/>
            </p:cNvSpPr>
            <p:nvPr/>
          </p:nvSpPr>
          <p:spPr bwMode="auto">
            <a:xfrm>
              <a:off x="6918325" y="5070475"/>
              <a:ext cx="508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2B2B2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&lt;0</a:t>
              </a:r>
            </a:p>
          </p:txBody>
        </p:sp>
        <p:grpSp>
          <p:nvGrpSpPr>
            <p:cNvPr id="87078" name="Group 38"/>
            <p:cNvGrpSpPr>
              <a:grpSpLocks/>
            </p:cNvGrpSpPr>
            <p:nvPr/>
          </p:nvGrpSpPr>
          <p:grpSpPr bwMode="auto">
            <a:xfrm>
              <a:off x="6934200" y="4876800"/>
              <a:ext cx="304800" cy="76200"/>
              <a:chOff x="4368" y="3072"/>
              <a:chExt cx="240" cy="48"/>
            </a:xfrm>
          </p:grpSpPr>
          <p:sp>
            <p:nvSpPr>
              <p:cNvPr id="87075" name="Oval 35"/>
              <p:cNvSpPr>
                <a:spLocks noChangeArrowheads="1"/>
              </p:cNvSpPr>
              <p:nvPr/>
            </p:nvSpPr>
            <p:spPr bwMode="auto">
              <a:xfrm>
                <a:off x="4368" y="3072"/>
                <a:ext cx="48" cy="48"/>
              </a:xfrm>
              <a:prstGeom prst="ellipse">
                <a:avLst/>
              </a:prstGeom>
              <a:solidFill>
                <a:srgbClr val="FFFF66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76" name="Oval 36"/>
              <p:cNvSpPr>
                <a:spLocks noChangeArrowheads="1"/>
              </p:cNvSpPr>
              <p:nvPr/>
            </p:nvSpPr>
            <p:spPr bwMode="auto">
              <a:xfrm>
                <a:off x="4464" y="3072"/>
                <a:ext cx="48" cy="48"/>
              </a:xfrm>
              <a:prstGeom prst="ellipse">
                <a:avLst/>
              </a:prstGeom>
              <a:solidFill>
                <a:srgbClr val="FFFF66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77" name="Oval 37"/>
              <p:cNvSpPr>
                <a:spLocks noChangeArrowheads="1"/>
              </p:cNvSpPr>
              <p:nvPr/>
            </p:nvSpPr>
            <p:spPr bwMode="auto">
              <a:xfrm>
                <a:off x="4560" y="3072"/>
                <a:ext cx="48" cy="48"/>
              </a:xfrm>
              <a:prstGeom prst="ellipse">
                <a:avLst/>
              </a:prstGeom>
              <a:solidFill>
                <a:srgbClr val="FFFF66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25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Bellman-Ford </a:t>
            </a:r>
            <a:r>
              <a:rPr lang="en-US" dirty="0" smtClean="0"/>
              <a:t>Algorithm (cont.)</a:t>
            </a: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23770" cy="48530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sym typeface="Symbol" charset="0"/>
              </a:rPr>
              <a:t>BFS-based algorithm</a:t>
            </a:r>
            <a:r>
              <a:rPr lang="en-US" sz="2400" dirty="0">
                <a:sym typeface="Symbol" charset="0"/>
              </a:rPr>
              <a:t>, shortest paths (tree) easy to reconstruct.</a:t>
            </a:r>
          </a:p>
          <a:p>
            <a:pPr lvl="1">
              <a:lnSpc>
                <a:spcPct val="160000"/>
              </a:lnSpc>
            </a:pPr>
            <a:r>
              <a:rPr lang="en-US" sz="2000" dirty="0">
                <a:sym typeface="Symbol" charset="0"/>
              </a:rPr>
              <a:t>Initially, for each </a:t>
            </a:r>
            <a:r>
              <a:rPr lang="en-US" sz="2000" dirty="0"/>
              <a:t>v </a:t>
            </a:r>
            <a:r>
              <a:rPr lang="en-US" sz="2000" dirty="0">
                <a:sym typeface="Symbol" charset="0"/>
              </a:rPr>
              <a:t> V, d[v]   and d[s]   0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ym typeface="Symbol" charset="0"/>
              </a:rPr>
              <a:t>Relaxation</a:t>
            </a:r>
            <a:endParaRPr lang="en-US" sz="2000" dirty="0">
              <a:sym typeface="Symbol" charset="0"/>
            </a:endParaRPr>
          </a:p>
          <a:p>
            <a:pPr lvl="1">
              <a:buFontTx/>
              <a:buNone/>
            </a:pPr>
            <a:r>
              <a:rPr lang="en-US" sz="2000" dirty="0">
                <a:sym typeface="Symbol" charset="0"/>
              </a:rPr>
              <a:t>for </a:t>
            </a:r>
            <a:r>
              <a:rPr lang="en-US" sz="2000" dirty="0" err="1">
                <a:sym typeface="Symbol" charset="0"/>
              </a:rPr>
              <a:t>i</a:t>
            </a:r>
            <a:r>
              <a:rPr lang="en-US" sz="2000" dirty="0">
                <a:sym typeface="Symbol" charset="0"/>
              </a:rPr>
              <a:t> =1,...,|V|-1 do</a:t>
            </a:r>
          </a:p>
          <a:p>
            <a:pPr lvl="1">
              <a:buFontTx/>
              <a:buNone/>
            </a:pPr>
            <a:r>
              <a:rPr lang="en-US" sz="2000" dirty="0">
                <a:sym typeface="Symbol" charset="0"/>
              </a:rPr>
              <a:t>	for each edge (</a:t>
            </a:r>
            <a:r>
              <a:rPr lang="en-US" sz="2000" dirty="0" err="1">
                <a:sym typeface="Symbol" charset="0"/>
              </a:rPr>
              <a:t>u,v</a:t>
            </a:r>
            <a:r>
              <a:rPr lang="en-US" sz="2000" dirty="0">
                <a:sym typeface="Symbol" charset="0"/>
              </a:rPr>
              <a:t>)  E do</a:t>
            </a:r>
          </a:p>
          <a:p>
            <a:pPr lvl="1">
              <a:buFontTx/>
              <a:buNone/>
            </a:pPr>
            <a:r>
              <a:rPr lang="en-US" sz="2000" dirty="0">
                <a:sym typeface="Symbol" charset="0"/>
              </a:rPr>
              <a:t>			d[v]  min{d[v], d[u]+w(</a:t>
            </a:r>
            <a:r>
              <a:rPr lang="en-US" sz="2000" dirty="0" err="1">
                <a:sym typeface="Symbol" charset="0"/>
              </a:rPr>
              <a:t>u,v</a:t>
            </a:r>
            <a:r>
              <a:rPr lang="en-US" sz="2000" dirty="0">
                <a:sym typeface="Symbol" charset="0"/>
              </a:rPr>
              <a:t>)</a:t>
            </a:r>
            <a:r>
              <a:rPr lang="en-US" sz="2000" dirty="0" smtClean="0">
                <a:sym typeface="Symbol" charset="0"/>
              </a:rPr>
              <a:t>}	    </a:t>
            </a:r>
          </a:p>
          <a:p>
            <a:pPr lvl="1"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sym typeface="Symbol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sym typeface="Symbol" charset="0"/>
              </a:rPr>
              <a:t>		//update local shortest paths for each vertex</a:t>
            </a:r>
            <a:endParaRPr lang="en-US" sz="2000" b="1" dirty="0">
              <a:solidFill>
                <a:srgbClr val="FF0000"/>
              </a:solidFill>
              <a:sym typeface="Symbol" charset="0"/>
            </a:endParaRPr>
          </a:p>
          <a:p>
            <a:pPr lvl="1">
              <a:lnSpc>
                <a:spcPct val="160000"/>
              </a:lnSpc>
            </a:pPr>
            <a:r>
              <a:rPr lang="en-US" sz="2000" dirty="0">
                <a:sym typeface="Symbol" charset="0"/>
              </a:rPr>
              <a:t>Negative cycle checking</a:t>
            </a:r>
          </a:p>
          <a:p>
            <a:pPr lvl="1">
              <a:buFontTx/>
              <a:buNone/>
            </a:pPr>
            <a:r>
              <a:rPr lang="en-US" sz="2000" dirty="0">
                <a:sym typeface="Symbol" charset="0"/>
              </a:rPr>
              <a:t> for each </a:t>
            </a:r>
            <a:r>
              <a:rPr lang="en-US" sz="2000" dirty="0"/>
              <a:t>v </a:t>
            </a:r>
            <a:r>
              <a:rPr lang="en-US" sz="2000" dirty="0" smtClean="0">
                <a:sym typeface="Symbol" charset="0"/>
              </a:rPr>
              <a:t> V </a:t>
            </a:r>
            <a:r>
              <a:rPr lang="en-US" sz="2000" dirty="0">
                <a:sym typeface="Symbol" charset="0"/>
              </a:rPr>
              <a:t>do </a:t>
            </a:r>
            <a:endParaRPr lang="en-US" sz="2000" dirty="0" smtClean="0">
              <a:sym typeface="Symbol" charset="0"/>
            </a:endParaRPr>
          </a:p>
          <a:p>
            <a:pPr lvl="1">
              <a:buFontTx/>
              <a:buNone/>
            </a:pPr>
            <a:r>
              <a:rPr lang="en-US" sz="2000" dirty="0">
                <a:sym typeface="Symbol" charset="0"/>
              </a:rPr>
              <a:t>	</a:t>
            </a:r>
            <a:r>
              <a:rPr lang="en-US" sz="2000" dirty="0" smtClean="0">
                <a:sym typeface="Symbol" charset="0"/>
              </a:rPr>
              <a:t>if </a:t>
            </a:r>
            <a:r>
              <a:rPr lang="en-US" sz="2000" dirty="0">
                <a:sym typeface="Symbol" charset="0"/>
              </a:rPr>
              <a:t>d[v]&gt; d[u] + w(</a:t>
            </a:r>
            <a:r>
              <a:rPr lang="en-US" sz="2000" dirty="0" err="1">
                <a:sym typeface="Symbol" charset="0"/>
              </a:rPr>
              <a:t>u,v</a:t>
            </a:r>
            <a:r>
              <a:rPr lang="en-US" sz="2000" dirty="0">
                <a:sym typeface="Symbol" charset="0"/>
              </a:rPr>
              <a:t>) then no </a:t>
            </a:r>
            <a:r>
              <a:rPr lang="en-US" sz="2000" dirty="0" smtClean="0">
                <a:sym typeface="Symbol" charset="0"/>
              </a:rPr>
              <a:t>solution 	</a:t>
            </a:r>
            <a:r>
              <a:rPr lang="en-US" sz="2000" b="1" dirty="0" smtClean="0">
                <a:solidFill>
                  <a:srgbClr val="FF0000"/>
                </a:solidFill>
                <a:sym typeface="Symbol" charset="0"/>
              </a:rPr>
              <a:t>//negative weight cycle</a:t>
            </a:r>
            <a:endParaRPr lang="en-US" sz="2000" b="1" dirty="0">
              <a:solidFill>
                <a:srgbClr val="FF0000"/>
              </a:solidFill>
              <a:sym typeface="Symbol" charset="0"/>
            </a:endParaRPr>
          </a:p>
          <a:p>
            <a:pPr lvl="1">
              <a:lnSpc>
                <a:spcPct val="160000"/>
              </a:lnSpc>
            </a:pPr>
            <a:r>
              <a:rPr lang="en-US" sz="2000" dirty="0" smtClean="0">
                <a:sym typeface="Symbol" charset="0"/>
              </a:rPr>
              <a:t>Finally, </a:t>
            </a:r>
            <a:r>
              <a:rPr lang="en-US" sz="2000" dirty="0">
                <a:sym typeface="Symbol" charset="0"/>
              </a:rPr>
              <a:t>d[v</a:t>
            </a:r>
            <a:r>
              <a:rPr lang="en-US" sz="2000" dirty="0" smtClean="0">
                <a:sym typeface="Symbol" charset="0"/>
              </a:rPr>
              <a:t>] = </a:t>
            </a:r>
            <a:r>
              <a:rPr lang="en-US" sz="2000" dirty="0"/>
              <a:t>actual shortest-path </a:t>
            </a:r>
            <a:r>
              <a:rPr lang="en-US" sz="2000" dirty="0" smtClean="0"/>
              <a:t>weight</a:t>
            </a:r>
            <a:r>
              <a:rPr lang="en-US" sz="2000" dirty="0" smtClean="0">
                <a:sym typeface="Symbol" charset="0"/>
              </a:rPr>
              <a:t> </a:t>
            </a:r>
            <a:r>
              <a:rPr lang="en-US" sz="2000" dirty="0">
                <a:sym typeface="Symbol" charset="0"/>
              </a:rPr>
              <a:t>(</a:t>
            </a:r>
            <a:r>
              <a:rPr lang="en-US" sz="2000" dirty="0" err="1">
                <a:sym typeface="Symbol" charset="0"/>
              </a:rPr>
              <a:t>s,v</a:t>
            </a:r>
            <a:r>
              <a:rPr lang="en-US" sz="2000" dirty="0">
                <a:sym typeface="Symbol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87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Bellman-Ford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BellmanFord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20" y="1747947"/>
            <a:ext cx="4977800" cy="3657600"/>
          </a:xfrm>
          <a:prstGeom prst="rect">
            <a:avLst/>
          </a:prstGeom>
        </p:spPr>
      </p:pic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110522" y="4632624"/>
            <a:ext cx="3394677" cy="1660429"/>
          </a:xfrm>
          <a:prstGeom prst="rect">
            <a:avLst/>
          </a:prstGeom>
          <a:solidFill>
            <a:srgbClr val="00009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lvl="1">
              <a:lnSpc>
                <a:spcPct val="160000"/>
              </a:lnSpc>
            </a:pPr>
            <a:r>
              <a:rPr lang="en-US" sz="2000" dirty="0">
                <a:sym typeface="Symbol" charset="0"/>
              </a:rPr>
              <a:t>for each </a:t>
            </a:r>
            <a:r>
              <a:rPr lang="en-US" sz="2000" dirty="0"/>
              <a:t>v </a:t>
            </a:r>
            <a:r>
              <a:rPr lang="en-US" sz="2000" dirty="0">
                <a:sym typeface="Symbol" charset="0"/>
              </a:rPr>
              <a:t> </a:t>
            </a:r>
            <a:r>
              <a:rPr lang="en-US" sz="2000" dirty="0" smtClean="0">
                <a:sym typeface="Symbol" charset="0"/>
              </a:rPr>
              <a:t>V</a:t>
            </a:r>
            <a:r>
              <a:rPr lang="en-US" sz="2000" dirty="0">
                <a:sym typeface="Symbol" charset="0"/>
              </a:rPr>
              <a:t> </a:t>
            </a:r>
            <a:r>
              <a:rPr lang="en-US" sz="2000" dirty="0" smtClean="0">
                <a:sym typeface="Symbol" charset="0"/>
              </a:rPr>
              <a:t>do</a:t>
            </a:r>
          </a:p>
          <a:p>
            <a:pPr marL="0" lvl="1">
              <a:lnSpc>
                <a:spcPct val="160000"/>
              </a:lnSpc>
            </a:pPr>
            <a:r>
              <a:rPr lang="en-US" sz="2000" dirty="0">
                <a:sym typeface="Symbol" charset="0"/>
              </a:rPr>
              <a:t>	</a:t>
            </a:r>
            <a:r>
              <a:rPr lang="en-US" sz="2000" dirty="0" smtClean="0">
                <a:sym typeface="Symbol" charset="0"/>
              </a:rPr>
              <a:t>d</a:t>
            </a:r>
            <a:r>
              <a:rPr lang="en-US" sz="2000" dirty="0">
                <a:sym typeface="Symbol" charset="0"/>
              </a:rPr>
              <a:t>[v]   and d[s]   </a:t>
            </a:r>
            <a:r>
              <a:rPr lang="en-US" sz="2000" dirty="0" smtClean="0">
                <a:sym typeface="Symbol" charset="0"/>
              </a:rPr>
              <a:t>0</a:t>
            </a:r>
          </a:p>
          <a:p>
            <a:pPr marL="0" lvl="1">
              <a:lnSpc>
                <a:spcPct val="160000"/>
              </a:lnSpc>
            </a:pPr>
            <a:r>
              <a:rPr lang="en-US" sz="2000" dirty="0">
                <a:sym typeface="Symbol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sym typeface="Symbol" charset="0"/>
              </a:rPr>
              <a:t>//initiation</a:t>
            </a:r>
            <a:endParaRPr lang="en-US" sz="2000" b="1" dirty="0">
              <a:solidFill>
                <a:srgbClr val="FF0000"/>
              </a:solidFill>
              <a:sym typeface="Symbol" charset="0"/>
            </a:endParaRPr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4255948" y="3306713"/>
            <a:ext cx="462176" cy="462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64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Bellman-Ford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 descr="BellmanFord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672" y="1746088"/>
            <a:ext cx="4848447" cy="3657600"/>
          </a:xfrm>
          <a:prstGeom prst="rect">
            <a:avLst/>
          </a:prstGeom>
        </p:spPr>
      </p:pic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110522" y="4632624"/>
            <a:ext cx="4133987" cy="1660429"/>
          </a:xfrm>
          <a:prstGeom prst="rect">
            <a:avLst/>
          </a:prstGeom>
          <a:solidFill>
            <a:srgbClr val="00009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lvl="1">
              <a:buFontTx/>
              <a:buNone/>
            </a:pPr>
            <a:r>
              <a:rPr lang="en-US" sz="2000" dirty="0">
                <a:sym typeface="Symbol" charset="0"/>
              </a:rPr>
              <a:t>for </a:t>
            </a:r>
            <a:r>
              <a:rPr lang="en-US" sz="2000" dirty="0" err="1">
                <a:sym typeface="Symbol" charset="0"/>
              </a:rPr>
              <a:t>i</a:t>
            </a:r>
            <a:r>
              <a:rPr lang="en-US" sz="2000" dirty="0">
                <a:sym typeface="Symbol" charset="0"/>
              </a:rPr>
              <a:t> =1,...,|V|-1 do</a:t>
            </a:r>
          </a:p>
          <a:p>
            <a:pPr marL="0" lvl="1">
              <a:buFontTx/>
              <a:buNone/>
            </a:pPr>
            <a:r>
              <a:rPr lang="en-US" sz="2000" dirty="0" smtClean="0">
                <a:sym typeface="Symbol" charset="0"/>
              </a:rPr>
              <a:t>	for </a:t>
            </a:r>
            <a:r>
              <a:rPr lang="en-US" sz="2000" dirty="0">
                <a:sym typeface="Symbol" charset="0"/>
              </a:rPr>
              <a:t>each edge (</a:t>
            </a:r>
            <a:r>
              <a:rPr lang="en-US" sz="2000" dirty="0" err="1">
                <a:sym typeface="Symbol" charset="0"/>
              </a:rPr>
              <a:t>u,v</a:t>
            </a:r>
            <a:r>
              <a:rPr lang="en-US" sz="2000" dirty="0">
                <a:sym typeface="Symbol" charset="0"/>
              </a:rPr>
              <a:t>)  E do</a:t>
            </a:r>
          </a:p>
          <a:p>
            <a:pPr marL="0" lvl="1">
              <a:buFontTx/>
              <a:buNone/>
            </a:pPr>
            <a:r>
              <a:rPr lang="en-US" sz="2000" dirty="0">
                <a:sym typeface="Symbol" charset="0"/>
              </a:rPr>
              <a:t>	</a:t>
            </a:r>
            <a:r>
              <a:rPr lang="en-US" sz="2000" dirty="0" smtClean="0">
                <a:sym typeface="Symbol" charset="0"/>
              </a:rPr>
              <a:t>	d</a:t>
            </a:r>
            <a:r>
              <a:rPr lang="en-US" sz="2000" dirty="0">
                <a:sym typeface="Symbol" charset="0"/>
              </a:rPr>
              <a:t>[v]  min{d[v], d[u]+w(</a:t>
            </a:r>
            <a:r>
              <a:rPr lang="en-US" sz="2000" dirty="0" err="1">
                <a:sym typeface="Symbol" charset="0"/>
              </a:rPr>
              <a:t>u,v</a:t>
            </a:r>
            <a:r>
              <a:rPr lang="en-US" sz="2000" dirty="0">
                <a:sym typeface="Symbol" charset="0"/>
              </a:rPr>
              <a:t>)}	    </a:t>
            </a:r>
          </a:p>
          <a:p>
            <a:pPr marL="0" lvl="1"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sym typeface="Symbol" charset="0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sym typeface="Symbol" charset="0"/>
              </a:rPr>
              <a:t>/</a:t>
            </a:r>
            <a:r>
              <a:rPr lang="en-US" sz="2000" b="1" dirty="0">
                <a:solidFill>
                  <a:srgbClr val="FF0000"/>
                </a:solidFill>
                <a:sym typeface="Symbol" charset="0"/>
              </a:rPr>
              <a:t>/update local shortest paths </a:t>
            </a:r>
            <a:endParaRPr lang="en-US" sz="2000" b="1" dirty="0" smtClean="0">
              <a:solidFill>
                <a:srgbClr val="FF0000"/>
              </a:solidFill>
              <a:sym typeface="Symbol" charset="0"/>
            </a:endParaRPr>
          </a:p>
          <a:p>
            <a:pPr marL="0" lvl="1"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sym typeface="Symbol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sym typeface="Symbol" charset="0"/>
              </a:rPr>
              <a:t>	   for </a:t>
            </a:r>
            <a:r>
              <a:rPr lang="en-US" sz="2000" b="1" dirty="0">
                <a:solidFill>
                  <a:srgbClr val="FF0000"/>
                </a:solidFill>
                <a:sym typeface="Symbol" charset="0"/>
              </a:rPr>
              <a:t>each vertex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4267389" y="3318155"/>
            <a:ext cx="462176" cy="462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9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Bellman-Ford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BellmanFord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675" y="1748832"/>
            <a:ext cx="4869586" cy="3657600"/>
          </a:xfrm>
          <a:prstGeom prst="rect">
            <a:avLst/>
          </a:prstGeom>
        </p:spPr>
      </p:pic>
      <p:sp>
        <p:nvSpPr>
          <p:cNvPr id="8" name="Rectangle 52"/>
          <p:cNvSpPr>
            <a:spLocks noChangeArrowheads="1"/>
          </p:cNvSpPr>
          <p:nvPr/>
        </p:nvSpPr>
        <p:spPr bwMode="auto">
          <a:xfrm>
            <a:off x="110522" y="4632624"/>
            <a:ext cx="4133987" cy="1660429"/>
          </a:xfrm>
          <a:prstGeom prst="rect">
            <a:avLst/>
          </a:prstGeom>
          <a:solidFill>
            <a:srgbClr val="00009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lvl="1">
              <a:buFontTx/>
              <a:buNone/>
            </a:pPr>
            <a:r>
              <a:rPr lang="en-US" sz="2000" dirty="0">
                <a:sym typeface="Symbol" charset="0"/>
              </a:rPr>
              <a:t>for </a:t>
            </a:r>
            <a:r>
              <a:rPr lang="en-US" sz="2000" dirty="0" err="1">
                <a:sym typeface="Symbol" charset="0"/>
              </a:rPr>
              <a:t>i</a:t>
            </a:r>
            <a:r>
              <a:rPr lang="en-US" sz="2000" dirty="0">
                <a:sym typeface="Symbol" charset="0"/>
              </a:rPr>
              <a:t> =1,...,|V|-1 do</a:t>
            </a:r>
          </a:p>
          <a:p>
            <a:pPr marL="0" lvl="1">
              <a:buFontTx/>
              <a:buNone/>
            </a:pPr>
            <a:r>
              <a:rPr lang="en-US" sz="2000" dirty="0" smtClean="0">
                <a:sym typeface="Symbol" charset="0"/>
              </a:rPr>
              <a:t>	for </a:t>
            </a:r>
            <a:r>
              <a:rPr lang="en-US" sz="2000" dirty="0">
                <a:sym typeface="Symbol" charset="0"/>
              </a:rPr>
              <a:t>each edge (</a:t>
            </a:r>
            <a:r>
              <a:rPr lang="en-US" sz="2000" dirty="0" err="1">
                <a:sym typeface="Symbol" charset="0"/>
              </a:rPr>
              <a:t>u,v</a:t>
            </a:r>
            <a:r>
              <a:rPr lang="en-US" sz="2000" dirty="0">
                <a:sym typeface="Symbol" charset="0"/>
              </a:rPr>
              <a:t>)  E do</a:t>
            </a:r>
          </a:p>
          <a:p>
            <a:pPr marL="0" lvl="1">
              <a:buFontTx/>
              <a:buNone/>
            </a:pPr>
            <a:r>
              <a:rPr lang="en-US" sz="2000" dirty="0">
                <a:sym typeface="Symbol" charset="0"/>
              </a:rPr>
              <a:t>	</a:t>
            </a:r>
            <a:r>
              <a:rPr lang="en-US" sz="2000" dirty="0" smtClean="0">
                <a:sym typeface="Symbol" charset="0"/>
              </a:rPr>
              <a:t>	d</a:t>
            </a:r>
            <a:r>
              <a:rPr lang="en-US" sz="2000" dirty="0">
                <a:sym typeface="Symbol" charset="0"/>
              </a:rPr>
              <a:t>[v]  min{d[v], d[u]+w(</a:t>
            </a:r>
            <a:r>
              <a:rPr lang="en-US" sz="2000" dirty="0" err="1">
                <a:sym typeface="Symbol" charset="0"/>
              </a:rPr>
              <a:t>u,v</a:t>
            </a:r>
            <a:r>
              <a:rPr lang="en-US" sz="2000" dirty="0">
                <a:sym typeface="Symbol" charset="0"/>
              </a:rPr>
              <a:t>)}	    </a:t>
            </a:r>
          </a:p>
          <a:p>
            <a:pPr marL="0" lvl="1"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sym typeface="Symbol" charset="0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sym typeface="Symbol" charset="0"/>
              </a:rPr>
              <a:t>/</a:t>
            </a:r>
            <a:r>
              <a:rPr lang="en-US" sz="2000" b="1" dirty="0">
                <a:solidFill>
                  <a:srgbClr val="FF0000"/>
                </a:solidFill>
                <a:sym typeface="Symbol" charset="0"/>
              </a:rPr>
              <a:t>/update local shortest paths </a:t>
            </a:r>
            <a:endParaRPr lang="en-US" sz="2000" b="1" dirty="0" smtClean="0">
              <a:solidFill>
                <a:srgbClr val="FF0000"/>
              </a:solidFill>
              <a:sym typeface="Symbol" charset="0"/>
            </a:endParaRPr>
          </a:p>
          <a:p>
            <a:pPr marL="0" lvl="1"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sym typeface="Symbol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sym typeface="Symbol" charset="0"/>
              </a:rPr>
              <a:t>	   for </a:t>
            </a:r>
            <a:r>
              <a:rPr lang="en-US" sz="2000" b="1" dirty="0">
                <a:solidFill>
                  <a:srgbClr val="FF0000"/>
                </a:solidFill>
                <a:sym typeface="Symbol" charset="0"/>
              </a:rPr>
              <a:t>each vertex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5869090" y="2208289"/>
            <a:ext cx="462176" cy="462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869090" y="4346575"/>
            <a:ext cx="462176" cy="462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51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Bellman-Ford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 descr="BellmanFord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616" y="1735188"/>
            <a:ext cx="4714710" cy="3657600"/>
          </a:xfrm>
          <a:prstGeom prst="rect">
            <a:avLst/>
          </a:prstGeom>
        </p:spPr>
      </p:pic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110522" y="4632624"/>
            <a:ext cx="4133987" cy="1660429"/>
          </a:xfrm>
          <a:prstGeom prst="rect">
            <a:avLst/>
          </a:prstGeom>
          <a:solidFill>
            <a:srgbClr val="00009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lvl="1">
              <a:buFontTx/>
              <a:buNone/>
            </a:pPr>
            <a:r>
              <a:rPr lang="en-US" sz="2000" dirty="0">
                <a:sym typeface="Symbol" charset="0"/>
              </a:rPr>
              <a:t>for </a:t>
            </a:r>
            <a:r>
              <a:rPr lang="en-US" sz="2000" dirty="0" err="1">
                <a:sym typeface="Symbol" charset="0"/>
              </a:rPr>
              <a:t>i</a:t>
            </a:r>
            <a:r>
              <a:rPr lang="en-US" sz="2000" dirty="0">
                <a:sym typeface="Symbol" charset="0"/>
              </a:rPr>
              <a:t> =1,...,|V|-1 do</a:t>
            </a:r>
          </a:p>
          <a:p>
            <a:pPr marL="0" lvl="1">
              <a:buFontTx/>
              <a:buNone/>
            </a:pPr>
            <a:r>
              <a:rPr lang="en-US" sz="2000" dirty="0" smtClean="0">
                <a:sym typeface="Symbol" charset="0"/>
              </a:rPr>
              <a:t>	for </a:t>
            </a:r>
            <a:r>
              <a:rPr lang="en-US" sz="2000" dirty="0">
                <a:sym typeface="Symbol" charset="0"/>
              </a:rPr>
              <a:t>each edge (</a:t>
            </a:r>
            <a:r>
              <a:rPr lang="en-US" sz="2000" dirty="0" err="1">
                <a:sym typeface="Symbol" charset="0"/>
              </a:rPr>
              <a:t>u,v</a:t>
            </a:r>
            <a:r>
              <a:rPr lang="en-US" sz="2000" dirty="0">
                <a:sym typeface="Symbol" charset="0"/>
              </a:rPr>
              <a:t>)  E do</a:t>
            </a:r>
          </a:p>
          <a:p>
            <a:pPr marL="0" lvl="1">
              <a:buFontTx/>
              <a:buNone/>
            </a:pPr>
            <a:r>
              <a:rPr lang="en-US" sz="2000" dirty="0">
                <a:sym typeface="Symbol" charset="0"/>
              </a:rPr>
              <a:t>	</a:t>
            </a:r>
            <a:r>
              <a:rPr lang="en-US" sz="2000" dirty="0" smtClean="0">
                <a:sym typeface="Symbol" charset="0"/>
              </a:rPr>
              <a:t>	d</a:t>
            </a:r>
            <a:r>
              <a:rPr lang="en-US" sz="2000" dirty="0">
                <a:sym typeface="Symbol" charset="0"/>
              </a:rPr>
              <a:t>[v]  min{d[v], d[u]+w(</a:t>
            </a:r>
            <a:r>
              <a:rPr lang="en-US" sz="2000" dirty="0" err="1">
                <a:sym typeface="Symbol" charset="0"/>
              </a:rPr>
              <a:t>u,v</a:t>
            </a:r>
            <a:r>
              <a:rPr lang="en-US" sz="2000" dirty="0">
                <a:sym typeface="Symbol" charset="0"/>
              </a:rPr>
              <a:t>)}	    </a:t>
            </a:r>
          </a:p>
          <a:p>
            <a:pPr marL="0" lvl="1"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sym typeface="Symbol" charset="0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sym typeface="Symbol" charset="0"/>
              </a:rPr>
              <a:t>/</a:t>
            </a:r>
            <a:r>
              <a:rPr lang="en-US" sz="2000" b="1" dirty="0">
                <a:solidFill>
                  <a:srgbClr val="FF0000"/>
                </a:solidFill>
                <a:sym typeface="Symbol" charset="0"/>
              </a:rPr>
              <a:t>/update local shortest paths </a:t>
            </a:r>
            <a:endParaRPr lang="en-US" sz="2000" b="1" dirty="0" smtClean="0">
              <a:solidFill>
                <a:srgbClr val="FF0000"/>
              </a:solidFill>
              <a:sym typeface="Symbol" charset="0"/>
            </a:endParaRPr>
          </a:p>
          <a:p>
            <a:pPr marL="0" lvl="1"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sym typeface="Symbol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sym typeface="Symbol" charset="0"/>
              </a:rPr>
              <a:t>	   for </a:t>
            </a:r>
            <a:r>
              <a:rPr lang="en-US" sz="2000" b="1" dirty="0">
                <a:solidFill>
                  <a:srgbClr val="FF0000"/>
                </a:solidFill>
                <a:sym typeface="Symbol" charset="0"/>
              </a:rPr>
              <a:t>each vertex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7905539" y="2231172"/>
            <a:ext cx="462176" cy="462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8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1218</Words>
  <Application>Microsoft Macintosh PowerPoint</Application>
  <PresentationFormat>On-screen Show (4:3)</PresentationFormat>
  <Paragraphs>662</Paragraphs>
  <Slides>24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Document</vt:lpstr>
      <vt:lpstr>Single-Source Shortest Paths</vt:lpstr>
      <vt:lpstr>Which path do you prefer?</vt:lpstr>
      <vt:lpstr>Shortest-Paths Problems</vt:lpstr>
      <vt:lpstr> Shortest Paths</vt:lpstr>
      <vt:lpstr> Bellman-Ford Algorithm (cont.)</vt:lpstr>
      <vt:lpstr>Example: Bellman-Ford</vt:lpstr>
      <vt:lpstr>Example: Bellman-Ford (cont.)</vt:lpstr>
      <vt:lpstr>Example: Bellman-Ford (cont.)</vt:lpstr>
      <vt:lpstr>Example: Bellman-Ford (cont.)</vt:lpstr>
      <vt:lpstr>Example: Bellman-Ford (cont.)</vt:lpstr>
      <vt:lpstr> Dijkstra’s Shortest Paths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Bellman-Ford vs. Dijkstra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62</cp:revision>
  <dcterms:created xsi:type="dcterms:W3CDTF">2016-08-15T16:38:04Z</dcterms:created>
  <dcterms:modified xsi:type="dcterms:W3CDTF">2017-10-25T01:37:45Z</dcterms:modified>
</cp:coreProperties>
</file>