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6" r:id="rId4"/>
    <p:sldId id="273" r:id="rId5"/>
    <p:sldId id="274" r:id="rId6"/>
    <p:sldId id="272" r:id="rId7"/>
    <p:sldId id="261" r:id="rId8"/>
    <p:sldId id="277" r:id="rId9"/>
    <p:sldId id="257" r:id="rId10"/>
    <p:sldId id="266" r:id="rId11"/>
    <p:sldId id="267" r:id="rId12"/>
    <p:sldId id="268" r:id="rId13"/>
    <p:sldId id="269" r:id="rId14"/>
    <p:sldId id="270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7D313-796E-D242-A22C-D2BACB4C07B5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C094F-21C9-2842-866C-D545033C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6B9B8-DCF4-6747-A8C2-3F3183EFB57F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EEE42-DCD1-D643-9916-C9B70649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2BC35-9C71-9040-8FAE-578E62C871F3}" type="slidenum">
              <a:rPr lang="en-US"/>
              <a:pPr/>
              <a:t>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320A2-7200-1A4A-881A-DA2D29E01252}" type="slidenum">
              <a:rPr lang="en-US"/>
              <a:pPr/>
              <a:t>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3A9D-CD3A-6649-8917-D6ADCADF237F}" type="slidenum">
              <a:rPr lang="en-US"/>
              <a:pPr/>
              <a:t>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F722E-105D-8C47-A0C9-4E939CB92968}" type="slidenum">
              <a:rPr lang="en-US"/>
              <a:pPr/>
              <a:t>8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256B-727B-6243-AF65-F9F211C0359E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0804-C8AF-F84F-94DA-1A032389B880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7A9F-1347-2445-AE64-D70ACFF70C20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4677-2810-B447-9805-E4934CE7BD4D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A9A2-C04C-D34E-9407-54CCFCF7FF17}" type="datetime1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6352-E223-3A40-A56C-D45E0CA00DE5}" type="datetime1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6268-FA4E-8149-BDF9-0CE29F06369B}" type="datetime1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C613-A852-6149-ABD5-E92822ACE109}" type="datetime1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DE6-1AF0-3A42-AB42-E81F47354529}" type="datetime1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2BFA-BF98-244E-B199-2D219769165E}" type="datetime1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082-E969-5D49-BABF-308EFA3D5BFD}" type="datetime1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01FFF86-8FEB-F848-8D0D-AE201BD81DE2}" type="datetime1">
              <a:rPr lang="en-US" smtClean="0"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All-Pair Shortest Paths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721"/>
            <a:ext cx="8467095" cy="9626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1st round, vertex 1 is selected as intermediate node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0" lvl="1" indent="0">
              <a:buNone/>
            </a:pPr>
            <a:r>
              <a:rPr lang="en-US" dirty="0" err="1" smtClean="0">
                <a:sym typeface="Symbol" charset="0"/>
              </a:rPr>
              <a:t>d</a:t>
            </a:r>
            <a:r>
              <a:rPr lang="en-US" baseline="-25000" dirty="0" err="1" smtClean="0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(1)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=  min {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</a:t>
            </a:r>
            <a:r>
              <a:rPr lang="en-US" baseline="30000" dirty="0">
                <a:sym typeface="Symbol" charset="0"/>
              </a:rPr>
              <a:t>0</a:t>
            </a:r>
            <a:r>
              <a:rPr lang="en-US" baseline="30000" dirty="0" smtClean="0">
                <a:sym typeface="Symbol" charset="0"/>
              </a:rPr>
              <a:t>) </a:t>
            </a:r>
            <a:r>
              <a:rPr lang="en-US" dirty="0">
                <a:sym typeface="Symbol" charset="0"/>
              </a:rPr>
              <a:t>,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>
                <a:solidFill>
                  <a:srgbClr val="FF0000"/>
                </a:solidFill>
                <a:sym typeface="Symbol" charset="0"/>
              </a:rPr>
              <a:t>im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</a:t>
            </a:r>
            <a:r>
              <a:rPr lang="en-US" baseline="30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+ </a:t>
            </a:r>
            <a:r>
              <a:rPr lang="en-US" dirty="0" err="1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 err="1">
                <a:solidFill>
                  <a:srgbClr val="FF0000"/>
                </a:solidFill>
                <a:sym typeface="Symbol" charset="0"/>
              </a:rPr>
              <a:t>mj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</a:t>
            </a:r>
            <a:r>
              <a:rPr lang="en-US" baseline="30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) </a:t>
            </a:r>
            <a:r>
              <a:rPr lang="en-US" dirty="0">
                <a:sym typeface="Symbol" charset="0"/>
              </a:rPr>
              <a:t>} 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Floyd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6" y="2438467"/>
            <a:ext cx="3858426" cy="32004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96617"/>
              </p:ext>
            </p:extLst>
          </p:nvPr>
        </p:nvGraphicFramePr>
        <p:xfrm>
          <a:off x="1179341" y="2995754"/>
          <a:ext cx="3832790" cy="2551764"/>
        </p:xfrm>
        <a:graphic>
          <a:graphicData uri="http://schemas.openxmlformats.org/drawingml/2006/table">
            <a:tbl>
              <a:tblPr/>
              <a:tblGrid>
                <a:gridCol w="766558"/>
                <a:gridCol w="766558"/>
                <a:gridCol w="766558"/>
                <a:gridCol w="766558"/>
                <a:gridCol w="766558"/>
              </a:tblGrid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-5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6576" y="2581098"/>
            <a:ext cx="119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From\To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4620" y="3075135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12684" y="262152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3758" y="262152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43511" y="262650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14611" y="2636071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92067" y="262650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4620" y="352238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4620" y="3987331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4620" y="454382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4620" y="517961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9628" y="3424593"/>
            <a:ext cx="455781" cy="4954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490352"/>
            <a:ext cx="106948" cy="2159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63979" y="4490350"/>
            <a:ext cx="106948" cy="2159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5843691"/>
            <a:ext cx="642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New Paths: P(4, 2) = {4,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,2}; P(4, 5) = {4,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,5}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00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561"/>
            <a:ext cx="8467095" cy="9626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2nd round, vertex 2 is selected as intermediate node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0" lvl="1" indent="0">
              <a:buNone/>
            </a:pPr>
            <a:r>
              <a:rPr lang="en-US" dirty="0" err="1" smtClean="0">
                <a:sym typeface="Symbol" charset="0"/>
              </a:rPr>
              <a:t>d</a:t>
            </a:r>
            <a:r>
              <a:rPr lang="en-US" baseline="-25000" dirty="0" err="1" smtClean="0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(2)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=  min {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(1) </a:t>
            </a:r>
            <a:r>
              <a:rPr lang="en-US" dirty="0">
                <a:sym typeface="Symbol" charset="0"/>
              </a:rPr>
              <a:t>,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>
                <a:solidFill>
                  <a:srgbClr val="FF0000"/>
                </a:solidFill>
                <a:sym typeface="Symbol" charset="0"/>
              </a:rPr>
              <a:t>im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(1)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+ </a:t>
            </a:r>
            <a:r>
              <a:rPr lang="en-US" dirty="0" err="1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 err="1">
                <a:solidFill>
                  <a:srgbClr val="FF0000"/>
                </a:solidFill>
                <a:sym typeface="Symbol" charset="0"/>
              </a:rPr>
              <a:t>mj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(1) </a:t>
            </a:r>
            <a:r>
              <a:rPr lang="en-US" dirty="0">
                <a:sym typeface="Symbol" charset="0"/>
              </a:rPr>
              <a:t>} 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Floyd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6" y="2626561"/>
            <a:ext cx="3858426" cy="32004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00834"/>
              </p:ext>
            </p:extLst>
          </p:nvPr>
        </p:nvGraphicFramePr>
        <p:xfrm>
          <a:off x="1179341" y="2918954"/>
          <a:ext cx="3832790" cy="2790123"/>
        </p:xfrm>
        <a:graphic>
          <a:graphicData uri="http://schemas.openxmlformats.org/drawingml/2006/table">
            <a:tbl>
              <a:tblPr/>
              <a:tblGrid>
                <a:gridCol w="766558"/>
                <a:gridCol w="766558"/>
                <a:gridCol w="766558"/>
                <a:gridCol w="766558"/>
                <a:gridCol w="766558"/>
              </a:tblGrid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-4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-5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2771" y="2476686"/>
            <a:ext cx="119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From\To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4620" y="2998335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12684" y="254472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3758" y="254472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43511" y="254970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14611" y="2559271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92067" y="254970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4620" y="3672840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4620" y="4311571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4620" y="481459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4620" y="531134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7177" y="2642720"/>
            <a:ext cx="455781" cy="4954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620" y="5934685"/>
            <a:ext cx="79098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Arial"/>
                <a:cs typeface="Arial"/>
              </a:rPr>
              <a:t>New Paths: P(1,4)={1,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,4}; P(3,4)={3,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,4}; P(3,5)={3,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,5}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796631" y="2998335"/>
            <a:ext cx="106948" cy="2159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07324" y="4184715"/>
            <a:ext cx="106948" cy="2159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50610" y="4193843"/>
            <a:ext cx="106948" cy="2159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6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61"/>
            <a:ext cx="8467095" cy="9626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3rd round, vertex 3 is selected as intermediate node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0" lvl="1" indent="0">
              <a:buNone/>
            </a:pPr>
            <a:r>
              <a:rPr lang="en-US" dirty="0" err="1" smtClean="0">
                <a:sym typeface="Symbol" charset="0"/>
              </a:rPr>
              <a:t>d</a:t>
            </a:r>
            <a:r>
              <a:rPr lang="en-US" baseline="-25000" dirty="0" err="1" smtClean="0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(3)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=  min {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(2) </a:t>
            </a:r>
            <a:r>
              <a:rPr lang="en-US" dirty="0">
                <a:sym typeface="Symbol" charset="0"/>
              </a:rPr>
              <a:t>,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>
                <a:solidFill>
                  <a:srgbClr val="FF0000"/>
                </a:solidFill>
                <a:sym typeface="Symbol" charset="0"/>
              </a:rPr>
              <a:t>im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(2)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+ </a:t>
            </a:r>
            <a:r>
              <a:rPr lang="en-US" dirty="0" err="1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 err="1">
                <a:solidFill>
                  <a:srgbClr val="FF0000"/>
                </a:solidFill>
                <a:sym typeface="Symbol" charset="0"/>
              </a:rPr>
              <a:t>mj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(2) </a:t>
            </a:r>
            <a:r>
              <a:rPr lang="en-US" dirty="0">
                <a:sym typeface="Symbol" charset="0"/>
              </a:rPr>
              <a:t>} 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Floyd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6" y="2511505"/>
            <a:ext cx="3858426" cy="32004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7038"/>
              </p:ext>
            </p:extLst>
          </p:nvPr>
        </p:nvGraphicFramePr>
        <p:xfrm>
          <a:off x="1179341" y="3066002"/>
          <a:ext cx="3832790" cy="2551764"/>
        </p:xfrm>
        <a:graphic>
          <a:graphicData uri="http://schemas.openxmlformats.org/drawingml/2006/table">
            <a:tbl>
              <a:tblPr/>
              <a:tblGrid>
                <a:gridCol w="766558"/>
                <a:gridCol w="766558"/>
                <a:gridCol w="766558"/>
                <a:gridCol w="766558"/>
                <a:gridCol w="766558"/>
              </a:tblGrid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-5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2771" y="2623734"/>
            <a:ext cx="119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From\To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4620" y="3145383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12684" y="269177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3758" y="269177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43511" y="269675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14611" y="2706319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92067" y="269675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4620" y="359263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4620" y="4057579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4620" y="465838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4620" y="5206638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9854" y="3502653"/>
            <a:ext cx="455781" cy="4954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4620" y="5844530"/>
            <a:ext cx="37518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Arial"/>
                <a:cs typeface="Arial"/>
              </a:rPr>
              <a:t>New Paths: P(4,2)={4,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,2}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189748" y="4533864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3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61"/>
            <a:ext cx="8467095" cy="962690"/>
          </a:xfrm>
        </p:spPr>
        <p:txBody>
          <a:bodyPr>
            <a:normAutofit/>
          </a:bodyPr>
          <a:lstStyle/>
          <a:p>
            <a:pPr marL="0" lvl="1" indent="0">
              <a:lnSpc>
                <a:spcPct val="90000"/>
              </a:lnSpc>
              <a:buNone/>
            </a:pPr>
            <a:r>
              <a:rPr lang="en-US" sz="2000" dirty="0" smtClean="0"/>
              <a:t>4th round, vertex 4 is selected as intermediate node</a:t>
            </a:r>
            <a:r>
              <a:rPr lang="en-US" sz="2000" dirty="0" smtClean="0">
                <a:sym typeface="Symbol" charset="0"/>
              </a:rPr>
              <a:t>: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sz="2000" dirty="0" err="1" smtClean="0">
                <a:sym typeface="Symbol" charset="0"/>
              </a:rPr>
              <a:t>d</a:t>
            </a:r>
            <a:r>
              <a:rPr lang="en-US" sz="2000" baseline="-25000" dirty="0" err="1" smtClean="0">
                <a:sym typeface="Symbol" charset="0"/>
              </a:rPr>
              <a:t>ij</a:t>
            </a:r>
            <a:r>
              <a:rPr lang="en-US" sz="2000" baseline="30000" dirty="0" smtClean="0">
                <a:sym typeface="Symbol" charset="0"/>
              </a:rPr>
              <a:t>(4)</a:t>
            </a:r>
            <a:r>
              <a:rPr lang="en-US" sz="2000" dirty="0" smtClean="0">
                <a:sym typeface="Symbol" charset="0"/>
              </a:rPr>
              <a:t> =  min {</a:t>
            </a:r>
            <a:r>
              <a:rPr lang="en-US" sz="2000" dirty="0" err="1" smtClean="0">
                <a:sym typeface="Symbol" charset="0"/>
              </a:rPr>
              <a:t>d</a:t>
            </a:r>
            <a:r>
              <a:rPr lang="en-US" sz="2000" baseline="-25000" dirty="0" err="1" smtClean="0">
                <a:sym typeface="Symbol" charset="0"/>
              </a:rPr>
              <a:t>ij</a:t>
            </a:r>
            <a:r>
              <a:rPr lang="en-US" sz="2000" baseline="30000" dirty="0" smtClean="0">
                <a:sym typeface="Symbol" charset="0"/>
              </a:rPr>
              <a:t>(3) </a:t>
            </a:r>
            <a:r>
              <a:rPr lang="en-US" sz="2000" dirty="0" smtClean="0">
                <a:sym typeface="Symbol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sz="2000" baseline="-25000" dirty="0" smtClean="0">
                <a:solidFill>
                  <a:srgbClr val="FF0000"/>
                </a:solidFill>
                <a:sym typeface="Symbol" charset="0"/>
              </a:rPr>
              <a:t>im</a:t>
            </a:r>
            <a:r>
              <a:rPr lang="en-US" sz="2000" baseline="30000" dirty="0" smtClean="0">
                <a:solidFill>
                  <a:srgbClr val="FF0000"/>
                </a:solidFill>
                <a:sym typeface="Symbol" charset="0"/>
              </a:rPr>
              <a:t>(3)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 + </a:t>
            </a:r>
            <a:r>
              <a:rPr lang="en-US" sz="2000" dirty="0" err="1" smtClean="0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sz="2000" baseline="-25000" dirty="0" err="1" smtClean="0">
                <a:solidFill>
                  <a:srgbClr val="FF0000"/>
                </a:solidFill>
                <a:sym typeface="Symbol" charset="0"/>
              </a:rPr>
              <a:t>mj</a:t>
            </a:r>
            <a:r>
              <a:rPr lang="en-US" sz="2000" baseline="30000" dirty="0" smtClean="0">
                <a:solidFill>
                  <a:srgbClr val="FF0000"/>
                </a:solidFill>
                <a:sym typeface="Symbol" charset="0"/>
              </a:rPr>
              <a:t>(3) </a:t>
            </a:r>
            <a:r>
              <a:rPr lang="en-US" sz="2000" dirty="0" smtClean="0">
                <a:sym typeface="Symbol" charset="0"/>
              </a:rPr>
              <a:t>}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 descr="Floyd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69" y="2074741"/>
            <a:ext cx="3858426" cy="32004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04546"/>
              </p:ext>
            </p:extLst>
          </p:nvPr>
        </p:nvGraphicFramePr>
        <p:xfrm>
          <a:off x="1179341" y="2524760"/>
          <a:ext cx="3832790" cy="3266841"/>
        </p:xfrm>
        <a:graphic>
          <a:graphicData uri="http://schemas.openxmlformats.org/drawingml/2006/table">
            <a:tbl>
              <a:tblPr/>
              <a:tblGrid>
                <a:gridCol w="766558"/>
                <a:gridCol w="766558"/>
                <a:gridCol w="766558"/>
                <a:gridCol w="766558"/>
                <a:gridCol w="766558"/>
              </a:tblGrid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-5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∞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2771" y="2082492"/>
            <a:ext cx="119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From\To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4620" y="2737821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12684" y="215053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3758" y="215053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43511" y="215551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14611" y="2165077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92067" y="215551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4620" y="3398958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4620" y="4131265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4620" y="470112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4620" y="5336916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60526" y="4658016"/>
            <a:ext cx="455781" cy="4954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47864" y="5781548"/>
            <a:ext cx="928544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Arial"/>
                <a:cs typeface="Arial"/>
              </a:rPr>
              <a:t>P(1, 3)={1,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,3}; P(2,1)={2,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,1}; P(2,3)={2,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,3}; P{2,5}={2,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2000" dirty="0" smtClean="0">
                <a:latin typeface="Arial"/>
                <a:cs typeface="Arial"/>
              </a:rPr>
              <a:t>,5}; P(3,1)={3,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,1}; P(3,5)={3,2,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,5}; P</a:t>
            </a:r>
            <a:r>
              <a:rPr lang="en-US" sz="2000" dirty="0">
                <a:latin typeface="Arial"/>
                <a:cs typeface="Arial"/>
              </a:rPr>
              <a:t>(5,1)=</a:t>
            </a:r>
            <a:r>
              <a:rPr lang="en-US" sz="2000" dirty="0" smtClean="0">
                <a:latin typeface="Arial"/>
                <a:cs typeface="Arial"/>
              </a:rPr>
              <a:t>{5,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,1}</a:t>
            </a:r>
            <a:r>
              <a:rPr lang="en-US" sz="2000" dirty="0">
                <a:latin typeface="Arial"/>
                <a:cs typeface="Arial"/>
              </a:rPr>
              <a:t>; P(5,2)=</a:t>
            </a:r>
            <a:r>
              <a:rPr lang="en-US" sz="2000" dirty="0" smtClean="0">
                <a:latin typeface="Arial"/>
                <a:cs typeface="Arial"/>
              </a:rPr>
              <a:t>{5,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latin typeface="Arial"/>
                <a:cs typeface="Arial"/>
              </a:rPr>
              <a:t>,2}</a:t>
            </a:r>
            <a:r>
              <a:rPr lang="en-US" sz="2000" dirty="0">
                <a:latin typeface="Arial"/>
                <a:cs typeface="Arial"/>
              </a:rPr>
              <a:t>; P(5,3)=</a:t>
            </a:r>
            <a:r>
              <a:rPr lang="en-US" sz="2000" dirty="0" smtClean="0">
                <a:latin typeface="Arial"/>
                <a:cs typeface="Arial"/>
              </a:rPr>
              <a:t>{5,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,3}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938380" y="2612478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45539" y="3273615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84198" y="3292789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38380" y="3292789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84198" y="4005922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84198" y="5153468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89748" y="5186010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38380" y="5153468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72275" y="4005922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2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721"/>
            <a:ext cx="8467095" cy="9626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5th round, vertex 5 is selected as intermediate node</a:t>
            </a:r>
            <a:r>
              <a:rPr lang="en-US" dirty="0" smtClean="0">
                <a:sym typeface="Symbol" charset="0"/>
              </a:rPr>
              <a:t>:</a:t>
            </a:r>
          </a:p>
          <a:p>
            <a:pPr marL="0" lvl="1" indent="0">
              <a:buNone/>
            </a:pPr>
            <a:r>
              <a:rPr lang="en-US" dirty="0" err="1" smtClean="0">
                <a:sym typeface="Symbol" charset="0"/>
              </a:rPr>
              <a:t>d</a:t>
            </a:r>
            <a:r>
              <a:rPr lang="en-US" baseline="-25000" dirty="0" err="1" smtClean="0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(5)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=  min {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>
                <a:sym typeface="Symbol" charset="0"/>
              </a:rPr>
              <a:t>ij</a:t>
            </a:r>
            <a:r>
              <a:rPr lang="en-US" baseline="30000" dirty="0" smtClean="0">
                <a:sym typeface="Symbol" charset="0"/>
              </a:rPr>
              <a:t>(4) </a:t>
            </a:r>
            <a:r>
              <a:rPr lang="en-US" dirty="0">
                <a:sym typeface="Symbol" charset="0"/>
              </a:rPr>
              <a:t>,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>
                <a:solidFill>
                  <a:srgbClr val="FF0000"/>
                </a:solidFill>
                <a:sym typeface="Symbol" charset="0"/>
              </a:rPr>
              <a:t>im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(4)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+ </a:t>
            </a:r>
            <a:r>
              <a:rPr lang="en-US" dirty="0" err="1">
                <a:solidFill>
                  <a:srgbClr val="FF0000"/>
                </a:solidFill>
                <a:sym typeface="Symbol" charset="0"/>
              </a:rPr>
              <a:t>d</a:t>
            </a:r>
            <a:r>
              <a:rPr lang="en-US" baseline="-25000" dirty="0" err="1">
                <a:solidFill>
                  <a:srgbClr val="FF0000"/>
                </a:solidFill>
                <a:sym typeface="Symbol" charset="0"/>
              </a:rPr>
              <a:t>mj</a:t>
            </a:r>
            <a:r>
              <a:rPr lang="en-US" baseline="30000" dirty="0" smtClean="0">
                <a:solidFill>
                  <a:srgbClr val="FF0000"/>
                </a:solidFill>
                <a:sym typeface="Symbol" charset="0"/>
              </a:rPr>
              <a:t>(4) </a:t>
            </a:r>
            <a:r>
              <a:rPr lang="en-US" dirty="0">
                <a:sym typeface="Symbol" charset="0"/>
              </a:rPr>
              <a:t>} 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Floyd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6" y="2449721"/>
            <a:ext cx="3858426" cy="32004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54134"/>
              </p:ext>
            </p:extLst>
          </p:nvPr>
        </p:nvGraphicFramePr>
        <p:xfrm>
          <a:off x="1179341" y="3058718"/>
          <a:ext cx="3832790" cy="2551764"/>
        </p:xfrm>
        <a:graphic>
          <a:graphicData uri="http://schemas.openxmlformats.org/drawingml/2006/table">
            <a:tbl>
              <a:tblPr/>
              <a:tblGrid>
                <a:gridCol w="766558"/>
                <a:gridCol w="766558"/>
                <a:gridCol w="766558"/>
                <a:gridCol w="766558"/>
                <a:gridCol w="766558"/>
              </a:tblGrid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-1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800" b="0" dirty="0" smtClean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en-US" sz="20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2771" y="2616450"/>
            <a:ext cx="119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From\To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4620" y="3285147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12684" y="2684490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3758" y="2684490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43511" y="2689470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14611" y="2699035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92067" y="2689470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4620" y="381260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4620" y="4264183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4620" y="4740468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4620" y="5210630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3860" y="5015778"/>
            <a:ext cx="455781" cy="4954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5976804"/>
            <a:ext cx="8679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Arial"/>
                <a:cs typeface="Arial"/>
              </a:rPr>
              <a:t>New Paths: P(1,2)={1,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lang="en-US" sz="2400" dirty="0" smtClean="0">
                <a:latin typeface="Arial"/>
                <a:cs typeface="Arial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latin typeface="Arial"/>
                <a:cs typeface="Arial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,2}; P(1,3)={1,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lang="en-US" sz="2400" dirty="0" smtClean="0">
                <a:latin typeface="Arial"/>
                <a:cs typeface="Arial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latin typeface="Arial"/>
                <a:cs typeface="Arial"/>
              </a:rPr>
              <a:t>,3}; P(1,4)={1,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lang="en-US" sz="2400" dirty="0" smtClean="0">
                <a:latin typeface="Arial"/>
                <a:cs typeface="Arial"/>
              </a:rPr>
              <a:t>,4}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63966" y="3146436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38380" y="3159804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21555" y="3159804"/>
            <a:ext cx="299380" cy="25068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0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Ch. 24.1, 24.2, 24.3, 24.4, 25.2 in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88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Graph G(V, E)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V = {v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is-IS" sz="2000" dirty="0" smtClean="0"/>
              <a:t>…, v</a:t>
            </a:r>
            <a:r>
              <a:rPr lang="is-IS" sz="2000" baseline="-25000" dirty="0" smtClean="0"/>
              <a:t>n</a:t>
            </a:r>
            <a:r>
              <a:rPr lang="en-US" sz="2000" dirty="0" smtClean="0"/>
              <a:t>}: set of vertices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(v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): weight of edge e</a:t>
            </a:r>
            <a:r>
              <a:rPr lang="en-US" sz="2000" dirty="0"/>
              <a:t>(v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r>
              <a:rPr lang="en-US" sz="20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, v</a:t>
            </a:r>
            <a:r>
              <a:rPr lang="en-US" sz="2000" baseline="-25000" dirty="0"/>
              <a:t>1</a:t>
            </a:r>
            <a:r>
              <a:rPr lang="en-US" sz="2000" dirty="0"/>
              <a:t>, v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is-IS" sz="2000" dirty="0"/>
              <a:t>…, </a:t>
            </a:r>
            <a:r>
              <a:rPr lang="is-IS" sz="2000" dirty="0" smtClean="0"/>
              <a:t>v</a:t>
            </a:r>
            <a:r>
              <a:rPr lang="is-IS" sz="2000" baseline="-25000" dirty="0" smtClean="0"/>
              <a:t>k</a:t>
            </a:r>
            <a:r>
              <a:rPr lang="en-US" sz="2000" dirty="0" smtClean="0"/>
              <a:t>): a path from 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to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endParaRPr lang="en-US" sz="2000" baseline="-25000" dirty="0" smtClean="0"/>
          </a:p>
          <a:p>
            <a:pPr lvl="1">
              <a:lnSpc>
                <a:spcPct val="11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(p) =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+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+ </a:t>
            </a:r>
            <a:r>
              <a:rPr lang="is-IS" sz="2000" dirty="0" smtClean="0"/>
              <a:t>… + </a:t>
            </a:r>
            <a:r>
              <a:rPr lang="en-US" sz="2000" dirty="0"/>
              <a:t>w(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): weight of path p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Problems: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Single-Source Shortest-Paths: find a shortest path </a:t>
            </a:r>
            <a:r>
              <a:rPr lang="en-US" sz="2000" b="1" dirty="0" smtClean="0">
                <a:solidFill>
                  <a:srgbClr val="FF0000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 source s to every vertex v in V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100" dirty="0" smtClean="0"/>
              <a:t>All-Pair Shortest Paths: find </a:t>
            </a:r>
            <a:r>
              <a:rPr lang="en-US" sz="2100" dirty="0"/>
              <a:t>a shortest path </a:t>
            </a:r>
            <a:r>
              <a:rPr lang="en-US" sz="2100" b="1" dirty="0">
                <a:solidFill>
                  <a:srgbClr val="FF0000"/>
                </a:solidFill>
              </a:rPr>
              <a:t>between every pair of nodes </a:t>
            </a:r>
            <a:r>
              <a:rPr lang="en-US" sz="2100" b="1" dirty="0" smtClean="0">
                <a:solidFill>
                  <a:srgbClr val="FF0000"/>
                </a:solidFill>
              </a:rPr>
              <a:t>in graph </a:t>
            </a:r>
            <a:r>
              <a:rPr lang="en-US" sz="2100" b="1" dirty="0">
                <a:solidFill>
                  <a:srgbClr val="FF0000"/>
                </a:solidFill>
              </a:rPr>
              <a:t>G</a:t>
            </a:r>
            <a:r>
              <a:rPr lang="en-US" sz="2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Shortest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sym typeface="Symbol" charset="0"/>
              </a:rPr>
              <a:t>Combines BFS and Prim’s algorithm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ym typeface="Symbol" charset="0"/>
              </a:rPr>
              <a:t>Better </a:t>
            </a:r>
            <a:r>
              <a:rPr lang="en-US" sz="2400" dirty="0">
                <a:sym typeface="Symbol" charset="0"/>
              </a:rPr>
              <a:t>than </a:t>
            </a:r>
            <a:r>
              <a:rPr lang="en-US" sz="2400" dirty="0" smtClean="0">
                <a:sym typeface="Symbol" charset="0"/>
              </a:rPr>
              <a:t>BFS </a:t>
            </a:r>
            <a:r>
              <a:rPr lang="en-US" sz="2400" dirty="0">
                <a:sym typeface="Symbol" charset="0"/>
              </a:rPr>
              <a:t>since non-negative </a:t>
            </a:r>
            <a:r>
              <a:rPr lang="en-US" sz="2400" dirty="0" smtClean="0">
                <a:sym typeface="Symbol" charset="0"/>
              </a:rPr>
              <a:t>weights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sym typeface="Symbol" charset="0"/>
              </a:rPr>
              <a:t>For </a:t>
            </a:r>
            <a:r>
              <a:rPr lang="en-US" sz="2400" dirty="0">
                <a:sym typeface="Symbol" charset="0"/>
              </a:rPr>
              <a:t>each </a:t>
            </a:r>
            <a:r>
              <a:rPr lang="en-US" sz="2400" dirty="0"/>
              <a:t>v </a:t>
            </a:r>
            <a:r>
              <a:rPr lang="en-US" sz="2400" dirty="0" smtClean="0">
                <a:sym typeface="Symbol" charset="0"/>
              </a:rPr>
              <a:t> V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do </a:t>
            </a:r>
            <a:r>
              <a:rPr lang="en-US" sz="2400" dirty="0">
                <a:sym typeface="Symbol" charset="0"/>
              </a:rPr>
              <a:t>d[v]  </a:t>
            </a:r>
            <a:r>
              <a:rPr lang="en-US" sz="2400" dirty="0" smtClean="0">
                <a:sym typeface="Symbol" charset="0"/>
              </a:rPr>
              <a:t> and </a:t>
            </a:r>
            <a:r>
              <a:rPr lang="en-US" sz="2400" dirty="0">
                <a:sym typeface="Symbol" charset="0"/>
              </a:rPr>
              <a:t>d[s]  </a:t>
            </a:r>
            <a:r>
              <a:rPr lang="en-US" sz="2400" dirty="0" smtClean="0">
                <a:sym typeface="Symbol" charset="0"/>
              </a:rPr>
              <a:t>0 			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// initiation</a:t>
            </a:r>
            <a:endParaRPr lang="en-US" sz="2400" dirty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sz="2400" dirty="0" smtClean="0">
                <a:sym typeface="Symbol" charset="0"/>
              </a:rPr>
              <a:t>V’ </a:t>
            </a:r>
            <a:r>
              <a:rPr lang="en-US" sz="2400" dirty="0">
                <a:sym typeface="Symbol" charset="0"/>
              </a:rPr>
              <a:t> </a:t>
            </a:r>
            <a:r>
              <a:rPr lang="en-US" sz="2400" dirty="0" smtClean="0">
                <a:sym typeface="Symbol" charset="0"/>
              </a:rPr>
              <a:t>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For each </a:t>
            </a:r>
            <a:r>
              <a:rPr lang="en-US" sz="2400" dirty="0" smtClean="0">
                <a:sym typeface="Symbol" charset="0"/>
              </a:rPr>
              <a:t>u</a:t>
            </a:r>
            <a:r>
              <a:rPr lang="en-US" sz="2400" dirty="0" smtClean="0"/>
              <a:t>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dirty="0" smtClean="0">
                <a:sym typeface="Symbol" charset="0"/>
              </a:rPr>
              <a:t>V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Let u in V-V’ and d[u] is minimum	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//select a local shortest path</a:t>
            </a:r>
          </a:p>
          <a:p>
            <a:pPr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V’ </a:t>
            </a:r>
            <a:r>
              <a:rPr lang="en-US" sz="2400" dirty="0">
                <a:sym typeface="Symbol" charset="0"/>
              </a:rPr>
              <a:t> </a:t>
            </a:r>
            <a:r>
              <a:rPr lang="en-US" sz="2400" dirty="0" smtClean="0">
                <a:sym typeface="Symbol" charset="0"/>
              </a:rPr>
              <a:t>V’ U {u}</a:t>
            </a:r>
            <a:endParaRPr lang="en-US" sz="2400" dirty="0">
              <a:sym typeface="Symbol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For each v </a:t>
            </a:r>
            <a:r>
              <a:rPr lang="en-US" dirty="0">
                <a:sym typeface="Symbol" charset="0"/>
              </a:rPr>
              <a:t>adjacent to u do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		d[v]  min{d[v], d[u]+w(</a:t>
            </a:r>
            <a:r>
              <a:rPr lang="en-US" dirty="0" err="1">
                <a:sym typeface="Symbol" charset="0"/>
              </a:rPr>
              <a:t>u,v</a:t>
            </a:r>
            <a:r>
              <a:rPr lang="en-US" dirty="0">
                <a:sym typeface="Symbol" charset="0"/>
              </a:rPr>
              <a:t>)</a:t>
            </a:r>
            <a:r>
              <a:rPr lang="en-US" dirty="0" smtClean="0">
                <a:sym typeface="Symbol" charset="0"/>
              </a:rPr>
              <a:t>}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 smtClean="0">
                <a:sym typeface="Symbol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//update shortest paths for each neighboring vertex</a:t>
            </a:r>
            <a:endParaRPr lang="en-US" dirty="0">
              <a:solidFill>
                <a:srgbClr val="FF0000"/>
              </a:solidFill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950118" y="1705767"/>
            <a:ext cx="5257800" cy="4278313"/>
            <a:chOff x="3505200" y="1517650"/>
            <a:chExt cx="5257800" cy="4278313"/>
          </a:xfrm>
        </p:grpSpPr>
        <p:sp>
          <p:nvSpPr>
            <p:cNvPr id="66" name="Rectangle 2"/>
            <p:cNvSpPr>
              <a:spLocks noChangeArrowheads="1"/>
            </p:cNvSpPr>
            <p:nvPr/>
          </p:nvSpPr>
          <p:spPr bwMode="auto">
            <a:xfrm>
              <a:off x="3886200" y="3600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0</a:t>
              </a:r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7188200" y="34226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27</a:t>
              </a: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4891088" y="4489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8</a:t>
              </a:r>
            </a:p>
          </p:txBody>
        </p:sp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6254750" y="51752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29</a:t>
              </a:r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6254750" y="42608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19</a:t>
              </a:r>
            </a:p>
          </p:txBody>
        </p: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6254750" y="2584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25</a:t>
              </a: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8050213" y="41846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23</a:t>
              </a: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8050213" y="2584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34</a:t>
              </a: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7116763" y="18224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28</a:t>
              </a: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962525" y="2432050"/>
              <a:ext cx="358775" cy="381000"/>
            </a:xfrm>
            <a:prstGeom prst="rect">
              <a:avLst/>
            </a:prstGeom>
            <a:noFill/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12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4433888" y="3905250"/>
              <a:ext cx="3238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5222875" y="3790950"/>
              <a:ext cx="4381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10</a:t>
              </a: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5486400" y="4337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5486400" y="4946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7315200" y="48704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7162800" y="4184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2" name="Rectangle 18"/>
            <p:cNvSpPr>
              <a:spLocks noChangeArrowheads="1"/>
            </p:cNvSpPr>
            <p:nvPr/>
          </p:nvSpPr>
          <p:spPr bwMode="auto">
            <a:xfrm>
              <a:off x="6019800" y="33464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12</a:t>
              </a:r>
            </a:p>
          </p:txBody>
        </p:sp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5465763" y="3246438"/>
              <a:ext cx="323850" cy="39211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7</a:t>
              </a: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5537200" y="25844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13</a:t>
              </a:r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6553200" y="20510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7188200" y="26606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87" name="Rectangle 23"/>
            <p:cNvSpPr>
              <a:spLocks noChangeArrowheads="1"/>
            </p:cNvSpPr>
            <p:nvPr/>
          </p:nvSpPr>
          <p:spPr bwMode="auto">
            <a:xfrm>
              <a:off x="6781800" y="2889250"/>
              <a:ext cx="3111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88" name="Rectangle 24"/>
            <p:cNvSpPr>
              <a:spLocks noChangeArrowheads="1"/>
            </p:cNvSpPr>
            <p:nvPr/>
          </p:nvSpPr>
          <p:spPr bwMode="auto">
            <a:xfrm>
              <a:off x="7696200" y="31178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22</a:t>
              </a:r>
            </a:p>
          </p:txBody>
        </p: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8229600" y="34226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" name="Rectangle 26"/>
            <p:cNvSpPr>
              <a:spLocks noChangeArrowheads="1"/>
            </p:cNvSpPr>
            <p:nvPr/>
          </p:nvSpPr>
          <p:spPr bwMode="auto">
            <a:xfrm>
              <a:off x="6705600" y="3703638"/>
              <a:ext cx="323850" cy="39211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91" name="Rectangle 27"/>
            <p:cNvSpPr>
              <a:spLocks noChangeArrowheads="1"/>
            </p:cNvSpPr>
            <p:nvPr/>
          </p:nvSpPr>
          <p:spPr bwMode="auto">
            <a:xfrm>
              <a:off x="6019800" y="4718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2" name="Rectangle 28"/>
            <p:cNvSpPr>
              <a:spLocks noChangeArrowheads="1"/>
            </p:cNvSpPr>
            <p:nvPr/>
          </p:nvSpPr>
          <p:spPr bwMode="auto">
            <a:xfrm>
              <a:off x="4343400" y="2813050"/>
              <a:ext cx="43815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7696200" y="2051050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17</a:t>
              </a:r>
            </a:p>
          </p:txBody>
        </p:sp>
        <p:sp>
          <p:nvSpPr>
            <p:cNvPr id="94" name="Rectangle 30"/>
            <p:cNvSpPr>
              <a:spLocks noChangeArrowheads="1"/>
            </p:cNvSpPr>
            <p:nvPr/>
          </p:nvSpPr>
          <p:spPr bwMode="auto">
            <a:xfrm>
              <a:off x="4789488" y="3230563"/>
              <a:ext cx="412750" cy="36195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5" name="Line 31"/>
            <p:cNvSpPr>
              <a:spLocks noChangeShapeType="1"/>
            </p:cNvSpPr>
            <p:nvPr/>
          </p:nvSpPr>
          <p:spPr bwMode="auto">
            <a:xfrm>
              <a:off x="4267200" y="4038600"/>
              <a:ext cx="623888" cy="45085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 flipV="1">
              <a:off x="4244975" y="2813050"/>
              <a:ext cx="717550" cy="7620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4244975" y="3727450"/>
              <a:ext cx="200977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 flipV="1">
              <a:off x="5106988" y="281305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35"/>
            <p:cNvSpPr>
              <a:spLocks noChangeShapeType="1"/>
            </p:cNvSpPr>
            <p:nvPr/>
          </p:nvSpPr>
          <p:spPr bwMode="auto">
            <a:xfrm flipH="1">
              <a:off x="5257800" y="4641850"/>
              <a:ext cx="9969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5257800" y="4870450"/>
              <a:ext cx="99695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37"/>
            <p:cNvSpPr>
              <a:spLocks noChangeShapeType="1"/>
            </p:cNvSpPr>
            <p:nvPr/>
          </p:nvSpPr>
          <p:spPr bwMode="auto">
            <a:xfrm flipV="1">
              <a:off x="6629400" y="4572000"/>
              <a:ext cx="1420813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38"/>
            <p:cNvSpPr>
              <a:spLocks noChangeShapeType="1"/>
            </p:cNvSpPr>
            <p:nvPr/>
          </p:nvSpPr>
          <p:spPr bwMode="auto">
            <a:xfrm flipV="1">
              <a:off x="6399213" y="4641850"/>
              <a:ext cx="0" cy="5334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39"/>
            <p:cNvSpPr>
              <a:spLocks noChangeShapeType="1"/>
            </p:cNvSpPr>
            <p:nvPr/>
          </p:nvSpPr>
          <p:spPr bwMode="auto">
            <a:xfrm>
              <a:off x="5321300" y="2813050"/>
              <a:ext cx="933450" cy="14478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6399213" y="2965450"/>
              <a:ext cx="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5334000" y="2667000"/>
              <a:ext cx="93345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42"/>
            <p:cNvSpPr>
              <a:spLocks noChangeShapeType="1"/>
            </p:cNvSpPr>
            <p:nvPr/>
          </p:nvSpPr>
          <p:spPr bwMode="auto">
            <a:xfrm flipH="1">
              <a:off x="6613525" y="2203450"/>
              <a:ext cx="503238" cy="38100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43"/>
            <p:cNvSpPr>
              <a:spLocks noChangeShapeType="1"/>
            </p:cNvSpPr>
            <p:nvPr/>
          </p:nvSpPr>
          <p:spPr bwMode="auto">
            <a:xfrm flipH="1">
              <a:off x="6629400" y="2736850"/>
              <a:ext cx="1420813" cy="635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44"/>
            <p:cNvSpPr>
              <a:spLocks noChangeShapeType="1"/>
            </p:cNvSpPr>
            <p:nvPr/>
          </p:nvSpPr>
          <p:spPr bwMode="auto">
            <a:xfrm>
              <a:off x="6613525" y="2965450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45"/>
            <p:cNvSpPr>
              <a:spLocks noChangeShapeType="1"/>
            </p:cNvSpPr>
            <p:nvPr/>
          </p:nvSpPr>
          <p:spPr bwMode="auto">
            <a:xfrm>
              <a:off x="6629400" y="2971800"/>
              <a:ext cx="558800" cy="450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 flipV="1">
              <a:off x="6613525" y="3803650"/>
              <a:ext cx="574675" cy="4572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47"/>
            <p:cNvSpPr>
              <a:spLocks noChangeShapeType="1"/>
            </p:cNvSpPr>
            <p:nvPr/>
          </p:nvSpPr>
          <p:spPr bwMode="auto">
            <a:xfrm flipH="1">
              <a:off x="7546975" y="2965450"/>
              <a:ext cx="503238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48"/>
            <p:cNvSpPr>
              <a:spLocks noChangeShapeType="1"/>
            </p:cNvSpPr>
            <p:nvPr/>
          </p:nvSpPr>
          <p:spPr bwMode="auto">
            <a:xfrm>
              <a:off x="8264525" y="296545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49"/>
            <p:cNvSpPr>
              <a:spLocks noChangeShapeType="1"/>
            </p:cNvSpPr>
            <p:nvPr/>
          </p:nvSpPr>
          <p:spPr bwMode="auto">
            <a:xfrm flipV="1">
              <a:off x="6629400" y="4337050"/>
              <a:ext cx="1420813" cy="23495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0"/>
            <p:cNvSpPr>
              <a:spLocks noChangeShapeType="1"/>
            </p:cNvSpPr>
            <p:nvPr/>
          </p:nvSpPr>
          <p:spPr bwMode="auto">
            <a:xfrm>
              <a:off x="7475538" y="2203450"/>
              <a:ext cx="574675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52"/>
            <p:cNvSpPr>
              <a:spLocks noChangeArrowheads="1"/>
            </p:cNvSpPr>
            <p:nvPr/>
          </p:nvSpPr>
          <p:spPr bwMode="auto">
            <a:xfrm>
              <a:off x="3505200" y="32702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16" name="Rectangle 53"/>
            <p:cNvSpPr>
              <a:spLocks noChangeArrowheads="1"/>
            </p:cNvSpPr>
            <p:nvPr/>
          </p:nvSpPr>
          <p:spPr bwMode="auto">
            <a:xfrm>
              <a:off x="4572000" y="21272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17" name="Rectangle 54"/>
            <p:cNvSpPr>
              <a:spLocks noChangeArrowheads="1"/>
            </p:cNvSpPr>
            <p:nvPr/>
          </p:nvSpPr>
          <p:spPr bwMode="auto">
            <a:xfrm>
              <a:off x="4495800" y="47180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g</a:t>
              </a: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5943600" y="2203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6781800" y="15176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120" name="Rectangle 57"/>
            <p:cNvSpPr>
              <a:spLocks noChangeArrowheads="1"/>
            </p:cNvSpPr>
            <p:nvPr/>
          </p:nvSpPr>
          <p:spPr bwMode="auto">
            <a:xfrm>
              <a:off x="6781800" y="34226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f</a:t>
              </a:r>
            </a:p>
          </p:txBody>
        </p:sp>
        <p:sp>
          <p:nvSpPr>
            <p:cNvPr id="121" name="Rectangle 58"/>
            <p:cNvSpPr>
              <a:spLocks noChangeArrowheads="1"/>
            </p:cNvSpPr>
            <p:nvPr/>
          </p:nvSpPr>
          <p:spPr bwMode="auto">
            <a:xfrm>
              <a:off x="8458200" y="2203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122" name="Rectangle 59"/>
            <p:cNvSpPr>
              <a:spLocks noChangeArrowheads="1"/>
            </p:cNvSpPr>
            <p:nvPr/>
          </p:nvSpPr>
          <p:spPr bwMode="auto">
            <a:xfrm>
              <a:off x="8458200" y="44894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123" name="Rectangle 60"/>
            <p:cNvSpPr>
              <a:spLocks noChangeArrowheads="1"/>
            </p:cNvSpPr>
            <p:nvPr/>
          </p:nvSpPr>
          <p:spPr bwMode="auto">
            <a:xfrm>
              <a:off x="6629400" y="46418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124" name="Rectangle 61"/>
            <p:cNvSpPr>
              <a:spLocks noChangeArrowheads="1"/>
            </p:cNvSpPr>
            <p:nvPr/>
          </p:nvSpPr>
          <p:spPr bwMode="auto">
            <a:xfrm>
              <a:off x="5867400" y="5403850"/>
              <a:ext cx="304800" cy="39211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00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For each vertex in the graph, run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Totally, </a:t>
            </a:r>
            <a:r>
              <a:rPr lang="en-US" dirty="0" err="1" smtClean="0"/>
              <a:t>Dijkstra</a:t>
            </a:r>
            <a:r>
              <a:rPr lang="en-US" dirty="0" smtClean="0"/>
              <a:t> algorithm needs to be perform |V| times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Dijkstra</a:t>
            </a:r>
            <a:r>
              <a:rPr lang="en-US" dirty="0" smtClean="0"/>
              <a:t>, each node is checked to update shortest paths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Can we do it in another way?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Intermediate Node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 smtClean="0"/>
              <a:t>If m </a:t>
            </a:r>
            <a:r>
              <a:rPr lang="en-US" sz="2000" dirty="0"/>
              <a:t>is not an intermediate vertex of path p, then all intermediate vertices </a:t>
            </a:r>
            <a:r>
              <a:rPr lang="en-US" sz="2000" dirty="0" smtClean="0"/>
              <a:t>of path </a:t>
            </a:r>
            <a:r>
              <a:rPr lang="en-US" sz="2000" dirty="0"/>
              <a:t>p are in the </a:t>
            </a:r>
            <a:r>
              <a:rPr lang="en-US" sz="2000" dirty="0">
                <a:sym typeface="Symbol" charset="0"/>
              </a:rPr>
              <a:t>set {1, 2, ..., </a:t>
            </a:r>
            <a:r>
              <a:rPr lang="en-US" sz="2000" dirty="0" smtClean="0">
                <a:sym typeface="Symbol" charset="0"/>
              </a:rPr>
              <a:t>m-1}</a:t>
            </a:r>
            <a:r>
              <a:rPr lang="en-US" sz="2000" dirty="0" smtClean="0"/>
              <a:t>. </a:t>
            </a:r>
          </a:p>
          <a:p>
            <a:pPr>
              <a:lnSpc>
                <a:spcPct val="14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m</a:t>
            </a:r>
            <a:r>
              <a:rPr lang="en-US" sz="2000" dirty="0" smtClean="0"/>
              <a:t> </a:t>
            </a:r>
            <a:r>
              <a:rPr lang="en-US" sz="2000" dirty="0"/>
              <a:t>is an intermediate vertex of path p, </a:t>
            </a:r>
            <a:r>
              <a:rPr lang="en-US" sz="2000" dirty="0" smtClean="0"/>
              <a:t>p</a:t>
            </a:r>
            <a:r>
              <a:rPr lang="en-US" sz="2000" baseline="-25000" dirty="0"/>
              <a:t>1</a:t>
            </a:r>
            <a:r>
              <a:rPr lang="en-US" sz="2000" dirty="0" smtClean="0"/>
              <a:t> </a:t>
            </a:r>
            <a:r>
              <a:rPr lang="en-US" sz="2000" dirty="0"/>
              <a:t>is a shortest path from </a:t>
            </a:r>
            <a:r>
              <a:rPr lang="en-US" sz="2000" dirty="0" err="1"/>
              <a:t>i</a:t>
            </a:r>
            <a:r>
              <a:rPr lang="en-US" sz="2000" dirty="0"/>
              <a:t> to </a:t>
            </a:r>
            <a:r>
              <a:rPr lang="en-US" sz="2000" dirty="0" smtClean="0"/>
              <a:t>m </a:t>
            </a:r>
            <a:r>
              <a:rPr lang="en-US" sz="2000" dirty="0"/>
              <a:t>with all intermediate vertices in the </a:t>
            </a:r>
            <a:r>
              <a:rPr lang="en-US" sz="2000" dirty="0">
                <a:sym typeface="Symbol" charset="0"/>
              </a:rPr>
              <a:t>set {1, 2, ..., </a:t>
            </a:r>
            <a:r>
              <a:rPr lang="en-US" sz="2000" dirty="0" smtClean="0">
                <a:sym typeface="Symbol" charset="0"/>
              </a:rPr>
              <a:t>m-1} </a:t>
            </a:r>
            <a:r>
              <a:rPr lang="en-US" sz="2000" dirty="0" smtClean="0"/>
              <a:t>. </a:t>
            </a:r>
            <a:r>
              <a:rPr lang="en-US" sz="2000" dirty="0"/>
              <a:t>Similarly, p</a:t>
            </a:r>
            <a:r>
              <a:rPr lang="en-US" sz="2000" baseline="-25000" dirty="0"/>
              <a:t>2</a:t>
            </a:r>
            <a:r>
              <a:rPr lang="en-US" sz="2000" dirty="0"/>
              <a:t> is a shortest path from vertex </a:t>
            </a:r>
            <a:r>
              <a:rPr lang="en-US" sz="2000" dirty="0" smtClean="0"/>
              <a:t>m </a:t>
            </a:r>
            <a:r>
              <a:rPr lang="en-US" sz="2000" dirty="0"/>
              <a:t>to vertex j </a:t>
            </a:r>
            <a:r>
              <a:rPr lang="en-US" sz="2000" dirty="0" smtClean="0"/>
              <a:t>with all </a:t>
            </a:r>
            <a:r>
              <a:rPr lang="en-US" sz="2000" dirty="0"/>
              <a:t>intermediate vertices in the </a:t>
            </a:r>
            <a:r>
              <a:rPr lang="en-US" sz="2000" dirty="0">
                <a:sym typeface="Symbol" charset="0"/>
              </a:rPr>
              <a:t>set {1, 2, ..., </a:t>
            </a:r>
            <a:r>
              <a:rPr lang="en-US" sz="2000" dirty="0" smtClean="0">
                <a:sym typeface="Symbol" charset="0"/>
              </a:rPr>
              <a:t>m-1} </a:t>
            </a:r>
            <a:r>
              <a:rPr lang="en-US" sz="2000" dirty="0" smtClean="0"/>
              <a:t>.</a:t>
            </a:r>
            <a:r>
              <a:rPr lang="hr-HR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09800" y="4419600"/>
            <a:ext cx="4572000" cy="1513820"/>
            <a:chOff x="2209800" y="4419600"/>
            <a:chExt cx="4572000" cy="151382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209800" y="5470525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4724400" y="4556125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477000" y="5253470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/>
                <a:t>j</a:t>
              </a:r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14600" y="4683125"/>
              <a:ext cx="2209800" cy="863600"/>
            </a:xfrm>
            <a:custGeom>
              <a:avLst/>
              <a:gdLst>
                <a:gd name="T0" fmla="*/ 0 w 1392"/>
                <a:gd name="T1" fmla="*/ 544 h 544"/>
                <a:gd name="T2" fmla="*/ 96 w 1392"/>
                <a:gd name="T3" fmla="*/ 400 h 544"/>
                <a:gd name="T4" fmla="*/ 384 w 1392"/>
                <a:gd name="T5" fmla="*/ 352 h 544"/>
                <a:gd name="T6" fmla="*/ 720 w 1392"/>
                <a:gd name="T7" fmla="*/ 112 h 544"/>
                <a:gd name="T8" fmla="*/ 912 w 1392"/>
                <a:gd name="T9" fmla="*/ 112 h 544"/>
                <a:gd name="T10" fmla="*/ 1248 w 1392"/>
                <a:gd name="T11" fmla="*/ 16 h 544"/>
                <a:gd name="T12" fmla="*/ 1392 w 1392"/>
                <a:gd name="T13" fmla="*/ 1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544">
                  <a:moveTo>
                    <a:pt x="0" y="544"/>
                  </a:moveTo>
                  <a:cubicBezTo>
                    <a:pt x="16" y="488"/>
                    <a:pt x="32" y="432"/>
                    <a:pt x="96" y="400"/>
                  </a:cubicBezTo>
                  <a:cubicBezTo>
                    <a:pt x="160" y="368"/>
                    <a:pt x="280" y="400"/>
                    <a:pt x="384" y="352"/>
                  </a:cubicBezTo>
                  <a:cubicBezTo>
                    <a:pt x="488" y="304"/>
                    <a:pt x="632" y="152"/>
                    <a:pt x="720" y="112"/>
                  </a:cubicBezTo>
                  <a:cubicBezTo>
                    <a:pt x="808" y="72"/>
                    <a:pt x="824" y="128"/>
                    <a:pt x="912" y="112"/>
                  </a:cubicBezTo>
                  <a:cubicBezTo>
                    <a:pt x="1000" y="96"/>
                    <a:pt x="1168" y="32"/>
                    <a:pt x="1248" y="16"/>
                  </a:cubicBezTo>
                  <a:cubicBezTo>
                    <a:pt x="1328" y="0"/>
                    <a:pt x="1360" y="8"/>
                    <a:pt x="1392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419350" y="5432425"/>
              <a:ext cx="4114800" cy="342900"/>
            </a:xfrm>
            <a:custGeom>
              <a:avLst/>
              <a:gdLst>
                <a:gd name="T0" fmla="*/ 0 w 2592"/>
                <a:gd name="T1" fmla="*/ 216 h 216"/>
                <a:gd name="T2" fmla="*/ 636 w 2592"/>
                <a:gd name="T3" fmla="*/ 130 h 216"/>
                <a:gd name="T4" fmla="*/ 1128 w 2592"/>
                <a:gd name="T5" fmla="*/ 10 h 216"/>
                <a:gd name="T6" fmla="*/ 1524 w 2592"/>
                <a:gd name="T7" fmla="*/ 190 h 216"/>
                <a:gd name="T8" fmla="*/ 1884 w 2592"/>
                <a:gd name="T9" fmla="*/ 34 h 216"/>
                <a:gd name="T10" fmla="*/ 2232 w 2592"/>
                <a:gd name="T11" fmla="*/ 154 h 216"/>
                <a:gd name="T12" fmla="*/ 2592 w 2592"/>
                <a:gd name="T13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2" h="216">
                  <a:moveTo>
                    <a:pt x="0" y="216"/>
                  </a:moveTo>
                  <a:cubicBezTo>
                    <a:pt x="106" y="202"/>
                    <a:pt x="448" y="164"/>
                    <a:pt x="636" y="130"/>
                  </a:cubicBezTo>
                  <a:cubicBezTo>
                    <a:pt x="824" y="96"/>
                    <a:pt x="980" y="0"/>
                    <a:pt x="1128" y="10"/>
                  </a:cubicBezTo>
                  <a:cubicBezTo>
                    <a:pt x="1276" y="20"/>
                    <a:pt x="1398" y="186"/>
                    <a:pt x="1524" y="190"/>
                  </a:cubicBezTo>
                  <a:cubicBezTo>
                    <a:pt x="1650" y="194"/>
                    <a:pt x="1766" y="40"/>
                    <a:pt x="1884" y="34"/>
                  </a:cubicBezTo>
                  <a:cubicBezTo>
                    <a:pt x="2002" y="28"/>
                    <a:pt x="2114" y="150"/>
                    <a:pt x="2232" y="154"/>
                  </a:cubicBezTo>
                  <a:cubicBezTo>
                    <a:pt x="2350" y="158"/>
                    <a:pt x="2517" y="80"/>
                    <a:pt x="2592" y="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029200" y="4708525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235490" y="5405580"/>
              <a:ext cx="268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590800" y="4572000"/>
              <a:ext cx="4946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ym typeface="Symbol" charset="0"/>
                </a:rPr>
                <a:t>p</a:t>
              </a:r>
              <a:r>
                <a:rPr lang="en-US" sz="2800" baseline="-25000" dirty="0" smtClean="0">
                  <a:sym typeface="Symbol" charset="0"/>
                </a:rPr>
                <a:t>1</a:t>
              </a:r>
              <a:endParaRPr lang="en-US" sz="2800" baseline="-25000" dirty="0">
                <a:sym typeface="Symbol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559425" y="4419600"/>
              <a:ext cx="11461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dirty="0" smtClean="0">
                  <a:sym typeface="Symbol" charset="0"/>
                </a:rPr>
                <a:t>p</a:t>
              </a:r>
              <a:r>
                <a:rPr lang="en-US" sz="2800" baseline="-25000" dirty="0" smtClean="0">
                  <a:sym typeface="Symbol" charset="0"/>
                </a:rPr>
                <a:t>2</a:t>
              </a:r>
              <a:endParaRPr lang="en-US" sz="2800" baseline="-25000" dirty="0">
                <a:sym typeface="Symbol" charset="0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690380" y="4468813"/>
              <a:ext cx="381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endParaRPr lang="en-US" dirty="0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3733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ym typeface="Symbol" charset="0"/>
                </a:rPr>
                <a:t>p</a:t>
              </a:r>
              <a:endParaRPr lang="en-US" sz="2800" baseline="30000" dirty="0">
                <a:sym typeface="Symbol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753834" y="5968122"/>
            <a:ext cx="3636332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en-US" dirty="0">
                <a:latin typeface="Arial"/>
                <a:cs typeface="Arial"/>
                <a:sym typeface="Symbol" charset="0"/>
              </a:rPr>
              <a:t>intermediate nodes in {1, 2, ..., m} </a:t>
            </a:r>
          </a:p>
        </p:txBody>
      </p:sp>
    </p:spTree>
    <p:extLst>
      <p:ext uri="{BB962C8B-B14F-4D97-AF65-F5344CB8AC3E}">
        <p14:creationId xmlns:p14="http://schemas.microsoft.com/office/powerpoint/2010/main" val="66697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11120"/>
            <a:ext cx="7772400" cy="49775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ym typeface="Symbol" charset="0"/>
              </a:rPr>
              <a:t>D</a:t>
            </a:r>
            <a:r>
              <a:rPr lang="en-US" sz="2600" dirty="0" smtClean="0">
                <a:sym typeface="Symbol" charset="0"/>
              </a:rPr>
              <a:t>ynamic Programming (DP) </a:t>
            </a:r>
            <a:r>
              <a:rPr lang="mr-IN" sz="2600" dirty="0" smtClean="0">
                <a:sym typeface="Symbol" charset="0"/>
              </a:rPr>
              <a:t>–</a:t>
            </a:r>
            <a:r>
              <a:rPr lang="en-US" sz="2600" dirty="0" smtClean="0">
                <a:sym typeface="Symbol" charset="0"/>
              </a:rPr>
              <a:t>based method</a:t>
            </a:r>
            <a:endParaRPr lang="en-US" sz="2600" dirty="0"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 smtClean="0">
                <a:sym typeface="Symbol" charset="0"/>
              </a:rPr>
              <a:t>d</a:t>
            </a:r>
            <a:r>
              <a:rPr lang="en-US" sz="2600" baseline="-25000" dirty="0" err="1" smtClean="0">
                <a:sym typeface="Symbol" charset="0"/>
              </a:rPr>
              <a:t>ij</a:t>
            </a:r>
            <a:r>
              <a:rPr lang="en-US" sz="2600" baseline="30000" dirty="0">
                <a:sym typeface="Symbol" charset="0"/>
              </a:rPr>
              <a:t>(m)</a:t>
            </a:r>
            <a:r>
              <a:rPr lang="en-US" sz="2600" dirty="0">
                <a:sym typeface="Symbol" charset="0"/>
              </a:rPr>
              <a:t> </a:t>
            </a:r>
            <a:r>
              <a:rPr lang="en-US" sz="2600" dirty="0" smtClean="0">
                <a:sym typeface="Symbol" charset="0"/>
              </a:rPr>
              <a:t>= length of a shortest path </a:t>
            </a:r>
            <a:r>
              <a:rPr lang="en-US" sz="2600" dirty="0">
                <a:sym typeface="Symbol" charset="0"/>
              </a:rPr>
              <a:t>from </a:t>
            </a:r>
            <a:r>
              <a:rPr lang="en-US" sz="2600" dirty="0" err="1">
                <a:sym typeface="Symbol" charset="0"/>
              </a:rPr>
              <a:t>i</a:t>
            </a:r>
            <a:r>
              <a:rPr lang="en-US" sz="2600" dirty="0">
                <a:sym typeface="Symbol" charset="0"/>
              </a:rPr>
              <a:t> to j with intermediate vertices in the set {1, 2, ..., m} </a:t>
            </a:r>
            <a:endParaRPr lang="en-US" sz="2600" dirty="0" smtClean="0"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smtClean="0">
                <a:sym typeface="Symbol" charset="0"/>
              </a:rPr>
              <a:t>DP</a:t>
            </a:r>
            <a:r>
              <a:rPr lang="en-US" sz="2600" dirty="0">
                <a:sym typeface="Symbol" charset="0"/>
              </a:rPr>
              <a:t>: compute </a:t>
            </a:r>
            <a:r>
              <a:rPr lang="en-US" sz="2600" dirty="0" err="1" smtClean="0">
                <a:sym typeface="Symbol" charset="0"/>
              </a:rPr>
              <a:t>d</a:t>
            </a:r>
            <a:r>
              <a:rPr lang="en-US" sz="2600" baseline="-25000" dirty="0" err="1" smtClean="0">
                <a:sym typeface="Symbol" charset="0"/>
              </a:rPr>
              <a:t>ij</a:t>
            </a:r>
            <a:r>
              <a:rPr lang="en-US" sz="2600" baseline="30000" dirty="0" smtClean="0">
                <a:sym typeface="Symbol" charset="0"/>
              </a:rPr>
              <a:t>(m)</a:t>
            </a:r>
            <a:r>
              <a:rPr lang="en-US" sz="2600" dirty="0" smtClean="0">
                <a:sym typeface="Symbol" charset="0"/>
              </a:rPr>
              <a:t>  </a:t>
            </a:r>
            <a:r>
              <a:rPr lang="en-US" sz="2600" dirty="0">
                <a:sym typeface="Symbol" charset="0"/>
              </a:rPr>
              <a:t>in terms of smaller </a:t>
            </a:r>
            <a:r>
              <a:rPr lang="en-US" sz="2600" dirty="0" err="1" smtClean="0">
                <a:sym typeface="Symbol" charset="0"/>
              </a:rPr>
              <a:t>d</a:t>
            </a:r>
            <a:r>
              <a:rPr lang="en-US" sz="2600" baseline="-25000" dirty="0" err="1" smtClean="0">
                <a:sym typeface="Symbol" charset="0"/>
              </a:rPr>
              <a:t>ij</a:t>
            </a:r>
            <a:r>
              <a:rPr lang="en-US" sz="2600" baseline="30000" dirty="0" smtClean="0">
                <a:sym typeface="Symbol" charset="0"/>
              </a:rPr>
              <a:t>(m-</a:t>
            </a:r>
            <a:r>
              <a:rPr lang="en-US" sz="2600" baseline="30000" dirty="0">
                <a:sym typeface="Symbol" charset="0"/>
              </a:rPr>
              <a:t>1)</a:t>
            </a:r>
          </a:p>
          <a:p>
            <a:pPr lvl="1">
              <a:lnSpc>
                <a:spcPct val="120000"/>
              </a:lnSpc>
            </a:pPr>
            <a:r>
              <a:rPr lang="en-US" sz="2600" dirty="0" err="1" smtClean="0">
                <a:sym typeface="Symbol" charset="0"/>
              </a:rPr>
              <a:t>d</a:t>
            </a:r>
            <a:r>
              <a:rPr lang="en-US" sz="2600" baseline="-25000" dirty="0" err="1" smtClean="0">
                <a:sym typeface="Symbol" charset="0"/>
              </a:rPr>
              <a:t>ij</a:t>
            </a:r>
            <a:r>
              <a:rPr lang="en-US" sz="2600" baseline="30000" dirty="0">
                <a:sym typeface="Symbol" charset="0"/>
              </a:rPr>
              <a:t>(0)</a:t>
            </a:r>
            <a:r>
              <a:rPr lang="en-US" sz="2600" dirty="0">
                <a:sym typeface="Symbol" charset="0"/>
              </a:rPr>
              <a:t> = </a:t>
            </a:r>
            <a:r>
              <a:rPr lang="en-US" sz="2600" dirty="0" err="1">
                <a:sym typeface="Symbol" charset="0"/>
              </a:rPr>
              <a:t>w</a:t>
            </a:r>
            <a:r>
              <a:rPr lang="en-US" sz="2600" baseline="-25000" dirty="0" err="1">
                <a:sym typeface="Symbol" charset="0"/>
              </a:rPr>
              <a:t>ij</a:t>
            </a:r>
            <a:endParaRPr lang="en-US" sz="2600" baseline="-25000" dirty="0"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sz="2600" dirty="0" err="1" smtClean="0">
                <a:sym typeface="Symbol" charset="0"/>
              </a:rPr>
              <a:t>d</a:t>
            </a:r>
            <a:r>
              <a:rPr lang="en-US" sz="2600" baseline="-25000" dirty="0" err="1" smtClean="0">
                <a:sym typeface="Symbol" charset="0"/>
              </a:rPr>
              <a:t>ij</a:t>
            </a:r>
            <a:r>
              <a:rPr lang="en-US" sz="2600" baseline="30000" dirty="0">
                <a:sym typeface="Symbol" charset="0"/>
              </a:rPr>
              <a:t>(m)</a:t>
            </a:r>
            <a:r>
              <a:rPr lang="en-US" sz="2600" dirty="0">
                <a:sym typeface="Symbol" charset="0"/>
              </a:rPr>
              <a:t> =  min </a:t>
            </a:r>
            <a:r>
              <a:rPr lang="en-US" sz="2600" dirty="0" smtClean="0">
                <a:sym typeface="Symbol" charset="0"/>
              </a:rPr>
              <a:t>{</a:t>
            </a:r>
            <a:r>
              <a:rPr lang="en-US" sz="2600" dirty="0" err="1" smtClean="0">
                <a:solidFill>
                  <a:srgbClr val="0000FF"/>
                </a:solidFill>
                <a:sym typeface="Symbol" charset="0"/>
              </a:rPr>
              <a:t>d</a:t>
            </a:r>
            <a:r>
              <a:rPr lang="en-US" sz="2600" baseline="-25000" dirty="0" err="1" smtClean="0">
                <a:solidFill>
                  <a:srgbClr val="0000FF"/>
                </a:solidFill>
                <a:sym typeface="Symbol" charset="0"/>
              </a:rPr>
              <a:t>ij</a:t>
            </a:r>
            <a:r>
              <a:rPr lang="en-US" sz="2600" baseline="30000" dirty="0">
                <a:solidFill>
                  <a:srgbClr val="0000FF"/>
                </a:solidFill>
                <a:sym typeface="Symbol" charset="0"/>
              </a:rPr>
              <a:t>(</a:t>
            </a:r>
            <a:r>
              <a:rPr lang="en-US" sz="2600" baseline="30000" dirty="0" smtClean="0">
                <a:solidFill>
                  <a:srgbClr val="0000FF"/>
                </a:solidFill>
                <a:sym typeface="Symbol" charset="0"/>
              </a:rPr>
              <a:t>m-1)</a:t>
            </a:r>
            <a:r>
              <a:rPr lang="en-US" sz="2600" baseline="30000" dirty="0" smtClean="0">
                <a:sym typeface="Symbol" charset="0"/>
              </a:rPr>
              <a:t> </a:t>
            </a:r>
            <a:r>
              <a:rPr lang="en-US" sz="2600" dirty="0">
                <a:sym typeface="Symbol" charset="0"/>
              </a:rPr>
              <a:t>, </a:t>
            </a:r>
            <a:r>
              <a:rPr lang="en-US" sz="2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2600" baseline="-25000" dirty="0" smtClean="0">
                <a:solidFill>
                  <a:srgbClr val="008000"/>
                </a:solidFill>
                <a:sym typeface="Symbol" charset="0"/>
              </a:rPr>
              <a:t>im</a:t>
            </a:r>
            <a:r>
              <a:rPr lang="en-US" sz="2600" baseline="30000" dirty="0">
                <a:solidFill>
                  <a:srgbClr val="008000"/>
                </a:solidFill>
                <a:sym typeface="Symbol" charset="0"/>
              </a:rPr>
              <a:t>(m-1)</a:t>
            </a:r>
            <a:r>
              <a:rPr lang="en-US" sz="2600" dirty="0">
                <a:solidFill>
                  <a:srgbClr val="008000"/>
                </a:solidFill>
                <a:sym typeface="Symbol" charset="0"/>
              </a:rPr>
              <a:t> + </a:t>
            </a:r>
            <a:r>
              <a:rPr lang="en-US" sz="2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2600" baseline="-25000" dirty="0" err="1" smtClean="0">
                <a:solidFill>
                  <a:srgbClr val="008000"/>
                </a:solidFill>
                <a:sym typeface="Symbol" charset="0"/>
              </a:rPr>
              <a:t>mj</a:t>
            </a:r>
            <a:r>
              <a:rPr lang="en-US" sz="2600" baseline="30000" dirty="0">
                <a:solidFill>
                  <a:srgbClr val="008000"/>
                </a:solidFill>
                <a:sym typeface="Symbol" charset="0"/>
              </a:rPr>
              <a:t>(m-1) </a:t>
            </a:r>
            <a:r>
              <a:rPr lang="en-US" sz="2600" dirty="0">
                <a:sym typeface="Symbol" charset="0"/>
              </a:rPr>
              <a:t>} 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sym typeface="Symbol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sym typeface="Symbol" charset="0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sym typeface="Symbol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>
                <a:sym typeface="Symbol" charset="0"/>
              </a:rPr>
              <a:t>                      </a:t>
            </a:r>
            <a:endParaRPr lang="en-US" sz="2000" dirty="0" smtClean="0">
              <a:sym typeface="Symbol" charset="0"/>
            </a:endParaRP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sz="2200" dirty="0" smtClean="0">
                <a:sym typeface="Symbol" charset="0"/>
              </a:rPr>
              <a:t>intermediate </a:t>
            </a:r>
            <a:r>
              <a:rPr lang="en-US" sz="2200" dirty="0">
                <a:sym typeface="Symbol" charset="0"/>
              </a:rPr>
              <a:t>nodes in {1, 2, ..., m}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4419600"/>
            <a:ext cx="4572000" cy="1513820"/>
            <a:chOff x="2209800" y="4419600"/>
            <a:chExt cx="4572000" cy="1513820"/>
          </a:xfrm>
        </p:grpSpPr>
        <p:sp>
          <p:nvSpPr>
            <p:cNvPr id="91140" name="Oval 4"/>
            <p:cNvSpPr>
              <a:spLocks noChangeArrowheads="1"/>
            </p:cNvSpPr>
            <p:nvPr/>
          </p:nvSpPr>
          <p:spPr bwMode="auto">
            <a:xfrm>
              <a:off x="2209800" y="5470525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1141" name="Oval 5"/>
            <p:cNvSpPr>
              <a:spLocks noChangeArrowheads="1"/>
            </p:cNvSpPr>
            <p:nvPr/>
          </p:nvSpPr>
          <p:spPr bwMode="auto">
            <a:xfrm>
              <a:off x="4724400" y="4556125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1144" name="Oval 8"/>
            <p:cNvSpPr>
              <a:spLocks noChangeArrowheads="1"/>
            </p:cNvSpPr>
            <p:nvPr/>
          </p:nvSpPr>
          <p:spPr bwMode="auto">
            <a:xfrm>
              <a:off x="6477000" y="5241925"/>
              <a:ext cx="304800" cy="304800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j</a:t>
              </a:r>
              <a:endParaRPr lang="en-US"/>
            </a:p>
          </p:txBody>
        </p:sp>
        <p:sp>
          <p:nvSpPr>
            <p:cNvPr id="91145" name="Freeform 9"/>
            <p:cNvSpPr>
              <a:spLocks/>
            </p:cNvSpPr>
            <p:nvPr/>
          </p:nvSpPr>
          <p:spPr bwMode="auto">
            <a:xfrm>
              <a:off x="2514600" y="4683125"/>
              <a:ext cx="2209800" cy="863600"/>
            </a:xfrm>
            <a:custGeom>
              <a:avLst/>
              <a:gdLst>
                <a:gd name="T0" fmla="*/ 0 w 1392"/>
                <a:gd name="T1" fmla="*/ 544 h 544"/>
                <a:gd name="T2" fmla="*/ 96 w 1392"/>
                <a:gd name="T3" fmla="*/ 400 h 544"/>
                <a:gd name="T4" fmla="*/ 384 w 1392"/>
                <a:gd name="T5" fmla="*/ 352 h 544"/>
                <a:gd name="T6" fmla="*/ 720 w 1392"/>
                <a:gd name="T7" fmla="*/ 112 h 544"/>
                <a:gd name="T8" fmla="*/ 912 w 1392"/>
                <a:gd name="T9" fmla="*/ 112 h 544"/>
                <a:gd name="T10" fmla="*/ 1248 w 1392"/>
                <a:gd name="T11" fmla="*/ 16 h 544"/>
                <a:gd name="T12" fmla="*/ 1392 w 1392"/>
                <a:gd name="T13" fmla="*/ 1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544">
                  <a:moveTo>
                    <a:pt x="0" y="544"/>
                  </a:moveTo>
                  <a:cubicBezTo>
                    <a:pt x="16" y="488"/>
                    <a:pt x="32" y="432"/>
                    <a:pt x="96" y="400"/>
                  </a:cubicBezTo>
                  <a:cubicBezTo>
                    <a:pt x="160" y="368"/>
                    <a:pt x="280" y="400"/>
                    <a:pt x="384" y="352"/>
                  </a:cubicBezTo>
                  <a:cubicBezTo>
                    <a:pt x="488" y="304"/>
                    <a:pt x="632" y="152"/>
                    <a:pt x="720" y="112"/>
                  </a:cubicBezTo>
                  <a:cubicBezTo>
                    <a:pt x="808" y="72"/>
                    <a:pt x="824" y="128"/>
                    <a:pt x="912" y="112"/>
                  </a:cubicBezTo>
                  <a:cubicBezTo>
                    <a:pt x="1000" y="96"/>
                    <a:pt x="1168" y="32"/>
                    <a:pt x="1248" y="16"/>
                  </a:cubicBezTo>
                  <a:cubicBezTo>
                    <a:pt x="1328" y="0"/>
                    <a:pt x="1360" y="8"/>
                    <a:pt x="1392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419350" y="5432425"/>
              <a:ext cx="4114800" cy="342900"/>
            </a:xfrm>
            <a:custGeom>
              <a:avLst/>
              <a:gdLst>
                <a:gd name="T0" fmla="*/ 0 w 2592"/>
                <a:gd name="T1" fmla="*/ 216 h 216"/>
                <a:gd name="T2" fmla="*/ 636 w 2592"/>
                <a:gd name="T3" fmla="*/ 130 h 216"/>
                <a:gd name="T4" fmla="*/ 1128 w 2592"/>
                <a:gd name="T5" fmla="*/ 10 h 216"/>
                <a:gd name="T6" fmla="*/ 1524 w 2592"/>
                <a:gd name="T7" fmla="*/ 190 h 216"/>
                <a:gd name="T8" fmla="*/ 1884 w 2592"/>
                <a:gd name="T9" fmla="*/ 34 h 216"/>
                <a:gd name="T10" fmla="*/ 2232 w 2592"/>
                <a:gd name="T11" fmla="*/ 154 h 216"/>
                <a:gd name="T12" fmla="*/ 2592 w 2592"/>
                <a:gd name="T13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2" h="216">
                  <a:moveTo>
                    <a:pt x="0" y="216"/>
                  </a:moveTo>
                  <a:cubicBezTo>
                    <a:pt x="106" y="202"/>
                    <a:pt x="448" y="164"/>
                    <a:pt x="636" y="130"/>
                  </a:cubicBezTo>
                  <a:cubicBezTo>
                    <a:pt x="824" y="96"/>
                    <a:pt x="980" y="0"/>
                    <a:pt x="1128" y="10"/>
                  </a:cubicBezTo>
                  <a:cubicBezTo>
                    <a:pt x="1276" y="20"/>
                    <a:pt x="1398" y="186"/>
                    <a:pt x="1524" y="190"/>
                  </a:cubicBezTo>
                  <a:cubicBezTo>
                    <a:pt x="1650" y="194"/>
                    <a:pt x="1766" y="40"/>
                    <a:pt x="1884" y="34"/>
                  </a:cubicBezTo>
                  <a:cubicBezTo>
                    <a:pt x="2002" y="28"/>
                    <a:pt x="2114" y="150"/>
                    <a:pt x="2232" y="154"/>
                  </a:cubicBezTo>
                  <a:cubicBezTo>
                    <a:pt x="2350" y="158"/>
                    <a:pt x="2517" y="80"/>
                    <a:pt x="2592" y="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9" name="Line 13"/>
            <p:cNvSpPr>
              <a:spLocks noChangeShapeType="1"/>
            </p:cNvSpPr>
            <p:nvPr/>
          </p:nvSpPr>
          <p:spPr bwMode="auto">
            <a:xfrm>
              <a:off x="5029200" y="4708525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3" name="Text Box 17"/>
            <p:cNvSpPr txBox="1">
              <a:spLocks noChangeArrowheads="1"/>
            </p:cNvSpPr>
            <p:nvPr/>
          </p:nvSpPr>
          <p:spPr bwMode="auto">
            <a:xfrm>
              <a:off x="2270125" y="5359400"/>
              <a:ext cx="268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91156" name="Text Box 20"/>
            <p:cNvSpPr txBox="1">
              <a:spLocks noChangeArrowheads="1"/>
            </p:cNvSpPr>
            <p:nvPr/>
          </p:nvSpPr>
          <p:spPr bwMode="auto">
            <a:xfrm>
              <a:off x="2590800" y="4572000"/>
              <a:ext cx="11504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sym typeface="Symbol" charset="0"/>
                </a:rPr>
                <a:t>d</a:t>
              </a:r>
              <a:r>
                <a:rPr lang="en-US" sz="2800" baseline="-25000" dirty="0" smtClean="0">
                  <a:solidFill>
                    <a:srgbClr val="008000"/>
                  </a:solidFill>
                  <a:sym typeface="Symbol" charset="0"/>
                </a:rPr>
                <a:t>im</a:t>
              </a:r>
              <a:r>
                <a:rPr lang="en-US" sz="2800" baseline="30000" dirty="0">
                  <a:solidFill>
                    <a:srgbClr val="008000"/>
                  </a:solidFill>
                  <a:sym typeface="Symbol" charset="0"/>
                </a:rPr>
                <a:t>(m-1)</a:t>
              </a:r>
            </a:p>
          </p:txBody>
        </p:sp>
        <p:sp>
          <p:nvSpPr>
            <p:cNvPr id="91157" name="Text Box 21"/>
            <p:cNvSpPr txBox="1">
              <a:spLocks noChangeArrowheads="1"/>
            </p:cNvSpPr>
            <p:nvPr/>
          </p:nvSpPr>
          <p:spPr bwMode="auto">
            <a:xfrm>
              <a:off x="5559425" y="4419600"/>
              <a:ext cx="11461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dirty="0" err="1" smtClean="0">
                  <a:solidFill>
                    <a:srgbClr val="008000"/>
                  </a:solidFill>
                  <a:sym typeface="Symbol" charset="0"/>
                </a:rPr>
                <a:t>d</a:t>
              </a:r>
              <a:r>
                <a:rPr lang="en-US" sz="2800" baseline="-25000" dirty="0" err="1" smtClean="0">
                  <a:solidFill>
                    <a:srgbClr val="008000"/>
                  </a:solidFill>
                  <a:sym typeface="Symbol" charset="0"/>
                </a:rPr>
                <a:t>mj</a:t>
              </a:r>
              <a:r>
                <a:rPr lang="en-US" sz="2800" baseline="30000" dirty="0">
                  <a:solidFill>
                    <a:srgbClr val="008000"/>
                  </a:solidFill>
                  <a:sym typeface="Symbol" charset="0"/>
                </a:rPr>
                <a:t>(m-1)</a:t>
              </a:r>
            </a:p>
          </p:txBody>
        </p:sp>
        <p:sp>
          <p:nvSpPr>
            <p:cNvPr id="91158" name="Text Box 22"/>
            <p:cNvSpPr txBox="1">
              <a:spLocks noChangeArrowheads="1"/>
            </p:cNvSpPr>
            <p:nvPr/>
          </p:nvSpPr>
          <p:spPr bwMode="auto">
            <a:xfrm>
              <a:off x="4690380" y="4468813"/>
              <a:ext cx="381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endParaRPr lang="en-US" dirty="0"/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10165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0000FF"/>
                  </a:solidFill>
                  <a:sym typeface="Symbol" charset="0"/>
                </a:rPr>
                <a:t>d</a:t>
              </a:r>
              <a:r>
                <a:rPr lang="en-US" sz="2800" baseline="-25000" dirty="0" err="1" smtClean="0">
                  <a:solidFill>
                    <a:srgbClr val="0000FF"/>
                  </a:solidFill>
                  <a:sym typeface="Symbol" charset="0"/>
                </a:rPr>
                <a:t>ij</a:t>
              </a:r>
              <a:r>
                <a:rPr lang="en-US" sz="2800" baseline="30000" dirty="0">
                  <a:solidFill>
                    <a:srgbClr val="0000FF"/>
                  </a:solidFill>
                  <a:sym typeface="Symbol" charset="0"/>
                </a:rPr>
                <a:t>(m-1)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ym typeface="Symbol" charset="0"/>
              </a:rPr>
              <a:t>Difference from previous: 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we do not check </a:t>
            </a:r>
            <a:r>
              <a:rPr lang="en-US" sz="2400" dirty="0" smtClean="0">
                <a:solidFill>
                  <a:srgbClr val="FF0000"/>
                </a:solidFill>
                <a:sym typeface="Symbol" charset="0"/>
              </a:rPr>
              <a:t>all </a:t>
            </a:r>
            <a:r>
              <a:rPr lang="en-US" sz="2400" dirty="0">
                <a:solidFill>
                  <a:srgbClr val="FF0000"/>
                </a:solidFill>
                <a:sym typeface="Symbol" charset="0"/>
              </a:rPr>
              <a:t>possible intermediate vertices.</a:t>
            </a:r>
          </a:p>
          <a:p>
            <a:r>
              <a:rPr lang="en-US" sz="2400" dirty="0" smtClean="0">
                <a:sym typeface="Symbol" charset="0"/>
              </a:rPr>
              <a:t>Implementation</a:t>
            </a:r>
          </a:p>
          <a:p>
            <a:pPr marL="0" indent="0"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for </a:t>
            </a:r>
            <a:r>
              <a:rPr lang="en-US" sz="2400" dirty="0">
                <a:sym typeface="Symbol" charset="0"/>
              </a:rPr>
              <a:t>m=</a:t>
            </a:r>
            <a:r>
              <a:rPr lang="en-US" sz="2400" dirty="0" smtClean="0">
                <a:sym typeface="Symbol" charset="0"/>
              </a:rPr>
              <a:t>1</a:t>
            </a:r>
            <a:r>
              <a:rPr lang="mr-IN" sz="2400" dirty="0" smtClean="0">
                <a:sym typeface="Symbol" charset="0"/>
              </a:rPr>
              <a:t>…</a:t>
            </a:r>
            <a:r>
              <a:rPr lang="en-US" sz="2400" dirty="0" smtClean="0">
                <a:sym typeface="Symbol" charset="0"/>
              </a:rPr>
              <a:t> |V| do </a:t>
            </a:r>
          </a:p>
          <a:p>
            <a:pPr marL="0" indent="0">
              <a:buNone/>
            </a:pPr>
            <a:r>
              <a:rPr lang="en-US" sz="2400" dirty="0" smtClean="0">
                <a:sym typeface="Symbol" charset="0"/>
              </a:rPr>
              <a:t>		for </a:t>
            </a:r>
            <a:r>
              <a:rPr lang="en-US" sz="2400" dirty="0" err="1">
                <a:sym typeface="Symbol" charset="0"/>
              </a:rPr>
              <a:t>i</a:t>
            </a:r>
            <a:r>
              <a:rPr lang="en-US" sz="2400" dirty="0">
                <a:sym typeface="Symbol" charset="0"/>
              </a:rPr>
              <a:t>=</a:t>
            </a:r>
            <a:r>
              <a:rPr lang="en-US" sz="2400" dirty="0" smtClean="0">
                <a:sym typeface="Symbol" charset="0"/>
              </a:rPr>
              <a:t>1</a:t>
            </a:r>
            <a:r>
              <a:rPr lang="mr-IN" sz="2400" dirty="0" smtClean="0">
                <a:sym typeface="Symbol" charset="0"/>
              </a:rPr>
              <a:t>…</a:t>
            </a:r>
            <a:r>
              <a:rPr lang="en-US" sz="2400" dirty="0" smtClean="0">
                <a:sym typeface="Symbol" charset="0"/>
              </a:rPr>
              <a:t> |V| </a:t>
            </a:r>
            <a:r>
              <a:rPr lang="en-US" sz="2400" dirty="0">
                <a:sym typeface="Symbol" charset="0"/>
              </a:rPr>
              <a:t>do </a:t>
            </a:r>
            <a:endParaRPr lang="en-US" sz="2400" dirty="0" smtClean="0">
              <a:sym typeface="Symbol" charset="0"/>
            </a:endParaRPr>
          </a:p>
          <a:p>
            <a:pPr marL="0" indent="0">
              <a:buNone/>
            </a:pPr>
            <a:r>
              <a:rPr lang="en-US" sz="2400" dirty="0">
                <a:sym typeface="Symbol" charset="0"/>
              </a:rPr>
              <a:t>	</a:t>
            </a:r>
            <a:r>
              <a:rPr lang="en-US" sz="2400" dirty="0" smtClean="0">
                <a:sym typeface="Symbol" charset="0"/>
              </a:rPr>
              <a:t>		for </a:t>
            </a:r>
            <a:r>
              <a:rPr lang="en-US" sz="2400" dirty="0">
                <a:sym typeface="Symbol" charset="0"/>
              </a:rPr>
              <a:t>j = </a:t>
            </a:r>
            <a:r>
              <a:rPr lang="en-US" sz="2400" dirty="0" smtClean="0">
                <a:sym typeface="Symbol" charset="0"/>
              </a:rPr>
              <a:t>1</a:t>
            </a:r>
            <a:r>
              <a:rPr lang="mr-IN" sz="2400" dirty="0" smtClean="0">
                <a:sym typeface="Symbol" charset="0"/>
              </a:rPr>
              <a:t>…</a:t>
            </a:r>
            <a:r>
              <a:rPr lang="en-US" sz="2400" dirty="0" smtClean="0">
                <a:sym typeface="Symbol" charset="0"/>
              </a:rPr>
              <a:t> |V| </a:t>
            </a:r>
            <a:r>
              <a:rPr lang="en-US" sz="2400" dirty="0">
                <a:sym typeface="Symbol" charset="0"/>
              </a:rPr>
              <a:t>do</a:t>
            </a:r>
          </a:p>
          <a:p>
            <a:pPr>
              <a:buFontTx/>
              <a:buNone/>
            </a:pPr>
            <a:r>
              <a:rPr lang="en-US" sz="2400" dirty="0">
                <a:sym typeface="Symbol" charset="0"/>
              </a:rPr>
              <a:t>     </a:t>
            </a:r>
            <a:r>
              <a:rPr lang="en-US" sz="2400" dirty="0" smtClean="0">
                <a:sym typeface="Symbol" charset="0"/>
              </a:rPr>
              <a:t>				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 smtClean="0">
                <a:sym typeface="Symbol" charset="0"/>
              </a:rPr>
              <a:t>ij</a:t>
            </a:r>
            <a:r>
              <a:rPr lang="en-US" baseline="30000" dirty="0">
                <a:sym typeface="Symbol" charset="0"/>
              </a:rPr>
              <a:t>(m)</a:t>
            </a:r>
            <a:r>
              <a:rPr lang="en-US" dirty="0">
                <a:sym typeface="Symbol" charset="0"/>
              </a:rPr>
              <a:t> =  min </a:t>
            </a:r>
            <a:r>
              <a:rPr lang="en-US" dirty="0" smtClean="0">
                <a:sym typeface="Symbol" charset="0"/>
              </a:rPr>
              <a:t>{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 smtClean="0">
                <a:sym typeface="Symbol" charset="0"/>
              </a:rPr>
              <a:t>ij</a:t>
            </a:r>
            <a:r>
              <a:rPr lang="en-US" baseline="30000" dirty="0">
                <a:sym typeface="Symbol" charset="0"/>
              </a:rPr>
              <a:t>(m-1) </a:t>
            </a:r>
            <a:r>
              <a:rPr lang="en-US" dirty="0">
                <a:sym typeface="Symbol" charset="0"/>
              </a:rPr>
              <a:t>, d</a:t>
            </a:r>
            <a:r>
              <a:rPr lang="en-US" baseline="-25000" dirty="0" smtClean="0">
                <a:sym typeface="Symbol" charset="0"/>
              </a:rPr>
              <a:t>im</a:t>
            </a:r>
            <a:r>
              <a:rPr lang="en-US" baseline="30000" dirty="0">
                <a:sym typeface="Symbol" charset="0"/>
              </a:rPr>
              <a:t>(m-1)</a:t>
            </a:r>
            <a:r>
              <a:rPr lang="en-US" dirty="0">
                <a:sym typeface="Symbol" charset="0"/>
              </a:rPr>
              <a:t> + 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 smtClean="0">
                <a:sym typeface="Symbol" charset="0"/>
              </a:rPr>
              <a:t>mj</a:t>
            </a:r>
            <a:r>
              <a:rPr lang="en-US" baseline="30000" dirty="0">
                <a:sym typeface="Symbol" charset="0"/>
              </a:rPr>
              <a:t>(m-1) </a:t>
            </a:r>
            <a:r>
              <a:rPr lang="en-US" dirty="0">
                <a:sym typeface="Symbol" charset="0"/>
              </a:rPr>
              <a:t>} </a:t>
            </a:r>
          </a:p>
          <a:p>
            <a:r>
              <a:rPr lang="en-US" sz="2400" dirty="0" smtClean="0">
                <a:sym typeface="Symbol" charset="0"/>
              </a:rPr>
              <a:t>Runtime: </a:t>
            </a:r>
            <a:r>
              <a:rPr lang="en-US" sz="2400" dirty="0">
                <a:sym typeface="Symbol" charset="0"/>
              </a:rPr>
              <a:t>O</a:t>
            </a:r>
            <a:r>
              <a:rPr lang="en-US" sz="2400" dirty="0" smtClean="0">
                <a:sym typeface="Symbol" charset="0"/>
              </a:rPr>
              <a:t>(|V|</a:t>
            </a:r>
            <a:r>
              <a:rPr lang="en-US" sz="2400" baseline="30000" dirty="0" smtClean="0">
                <a:sym typeface="Symbol" charset="0"/>
              </a:rPr>
              <a:t>3 </a:t>
            </a:r>
            <a:r>
              <a:rPr lang="en-US" sz="2400" dirty="0">
                <a:sym typeface="Symbol" charset="0"/>
              </a:rPr>
              <a:t>)</a:t>
            </a:r>
            <a:endParaRPr lang="en-US" sz="2400" baseline="30000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67095" cy="9626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Initially, </a:t>
            </a:r>
            <a:r>
              <a:rPr lang="en-US" dirty="0" err="1">
                <a:sym typeface="Symbol" charset="0"/>
              </a:rPr>
              <a:t>d</a:t>
            </a:r>
            <a:r>
              <a:rPr lang="en-US" baseline="-25000" dirty="0" err="1">
                <a:sym typeface="Symbol" charset="0"/>
              </a:rPr>
              <a:t>ij</a:t>
            </a:r>
            <a:r>
              <a:rPr lang="en-US" baseline="30000" dirty="0">
                <a:sym typeface="Symbol" charset="0"/>
              </a:rPr>
              <a:t>(0)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 smtClean="0">
                <a:sym typeface="Symbol" charset="0"/>
              </a:rPr>
              <a:t>w</a:t>
            </a:r>
            <a:r>
              <a:rPr lang="en-US" baseline="-25000" dirty="0" err="1" smtClean="0">
                <a:sym typeface="Symbol" charset="0"/>
              </a:rPr>
              <a:t>ij</a:t>
            </a:r>
            <a:r>
              <a:rPr lang="en-US" dirty="0">
                <a:sym typeface="Symbol" charset="0"/>
              </a:rPr>
              <a:t>,</a:t>
            </a:r>
            <a:r>
              <a:rPr lang="en-US" dirty="0" smtClean="0">
                <a:sym typeface="Symbol" charset="0"/>
              </a:rPr>
              <a:t> because no intermediate node is selected.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6594"/>
              </p:ext>
            </p:extLst>
          </p:nvPr>
        </p:nvGraphicFramePr>
        <p:xfrm>
          <a:off x="1179341" y="3163922"/>
          <a:ext cx="3832790" cy="2313405"/>
        </p:xfrm>
        <a:graphic>
          <a:graphicData uri="http://schemas.openxmlformats.org/drawingml/2006/table">
            <a:tbl>
              <a:tblPr/>
              <a:tblGrid>
                <a:gridCol w="766558"/>
                <a:gridCol w="766558"/>
                <a:gridCol w="766558"/>
                <a:gridCol w="766558"/>
                <a:gridCol w="766558"/>
              </a:tblGrid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-4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-5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6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∞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2771" y="2721654"/>
            <a:ext cx="119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From\To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4620" y="3243303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312684" y="278969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83758" y="278969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843511" y="279467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14611" y="2804239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92067" y="279467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620" y="369055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04620" y="4155499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04620" y="4631784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4620" y="5080422"/>
            <a:ext cx="498946" cy="317525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/>
                <a:cs typeface="Arial"/>
              </a:rPr>
              <a:t>5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3" name="Picture 42" descr="Floyd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96" y="2496769"/>
            <a:ext cx="3858426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1235</Words>
  <Application>Microsoft Macintosh PowerPoint</Application>
  <PresentationFormat>On-screen Show (4:3)</PresentationFormat>
  <Paragraphs>382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All-Pair Shortest Paths</vt:lpstr>
      <vt:lpstr>Shortest-Paths Problems</vt:lpstr>
      <vt:lpstr> Dijkstra’s Shortest Paths</vt:lpstr>
      <vt:lpstr>Example:</vt:lpstr>
      <vt:lpstr>Intuitive Methods</vt:lpstr>
      <vt:lpstr> Intermediate Node</vt:lpstr>
      <vt:lpstr>Floyd-Warshall Algorithm</vt:lpstr>
      <vt:lpstr>Floyd-Warshall Algorithm</vt:lpstr>
      <vt:lpstr>Example</vt:lpstr>
      <vt:lpstr>Example (cont.)</vt:lpstr>
      <vt:lpstr>Example (cont.)</vt:lpstr>
      <vt:lpstr>Example (cont.)</vt:lpstr>
      <vt:lpstr>Example (cont.)</vt:lpstr>
      <vt:lpstr>Example (cont.)</vt:lpstr>
      <vt:lpstr>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109</cp:revision>
  <dcterms:created xsi:type="dcterms:W3CDTF">2016-08-15T16:38:04Z</dcterms:created>
  <dcterms:modified xsi:type="dcterms:W3CDTF">2017-10-26T20:42:42Z</dcterms:modified>
</cp:coreProperties>
</file>