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0" r:id="rId4"/>
    <p:sldId id="258" r:id="rId5"/>
    <p:sldId id="260" r:id="rId6"/>
    <p:sldId id="259" r:id="rId7"/>
    <p:sldId id="261" r:id="rId8"/>
    <p:sldId id="264" r:id="rId9"/>
    <p:sldId id="262" r:id="rId10"/>
    <p:sldId id="267" r:id="rId11"/>
    <p:sldId id="265" r:id="rId12"/>
    <p:sldId id="266" r:id="rId13"/>
    <p:sldId id="268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0F87B-FF02-AF46-8E0C-C488A49545E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BB41-F762-1C4E-83B8-25AABDE9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2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48410-238B-904C-8A7F-042AF040E40D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AB54-CE61-5E49-9151-CEDC17A3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5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5776-4338-2745-BAF5-24823F2E4934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20AB-949E-6046-AE9A-8829833651F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891A-36A8-FF40-9D8E-C343FABC2D6B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AD72-E748-AC41-AB66-36D584575F0C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AFCF-905F-F34D-B9D2-2A8208EEEB1A}" type="datetime1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112-761E-7245-8EF5-677A81EF4E37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2336-135B-934E-9783-48C4155F2B12}" type="datetime1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8CC5-A7DB-954F-9C1A-DFBBBD647545}" type="datetime1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DCA1-BECA-B341-9D05-0A9E7CBD5E92}" type="datetime1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4754-45DB-DF48-9F56-BF2B2809264B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C6EB-1409-1844-AFD0-BA69A63291B9}" type="datetime1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6720EB7-144F-764E-AADB-68AE51A01990}" type="datetime1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n3z7lbm3PLY" TargetMode="External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Stable Matching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Students to Schools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set of preferences among hospitals and med-school students, design a self-reinforcing admissions process. </a:t>
            </a:r>
          </a:p>
          <a:p>
            <a:r>
              <a:rPr lang="en-US" sz="2400" dirty="0"/>
              <a:t>Unstable pair: student x and hospital y are unstable </a:t>
            </a:r>
            <a:r>
              <a:rPr lang="en-US" sz="2400" dirty="0" smtClean="0"/>
              <a:t>if:</a:t>
            </a:r>
          </a:p>
          <a:p>
            <a:pPr lvl="1"/>
            <a:r>
              <a:rPr lang="en-US" sz="2000" dirty="0" smtClean="0"/>
              <a:t>x </a:t>
            </a:r>
            <a:r>
              <a:rPr lang="en-US" sz="2000" dirty="0"/>
              <a:t>prefers y to its assigned </a:t>
            </a:r>
            <a:r>
              <a:rPr lang="en-US" sz="2000" dirty="0" smtClean="0"/>
              <a:t>hospital</a:t>
            </a:r>
          </a:p>
          <a:p>
            <a:pPr lvl="1"/>
            <a:r>
              <a:rPr lang="en-US" sz="2000" dirty="0" smtClean="0"/>
              <a:t>y </a:t>
            </a:r>
            <a:r>
              <a:rPr lang="en-US" sz="2000" dirty="0"/>
              <a:t>prefers x to one of its admitted </a:t>
            </a:r>
            <a:r>
              <a:rPr lang="en-US" sz="2000" dirty="0" smtClean="0"/>
              <a:t>students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Stable assignment: assignment without unstable pairs</a:t>
            </a:r>
          </a:p>
          <a:p>
            <a:pPr lvl="1"/>
            <a:r>
              <a:rPr lang="en-US" sz="2000" dirty="0"/>
              <a:t>Natural and desirable condition</a:t>
            </a:r>
          </a:p>
          <a:p>
            <a:pPr lvl="1"/>
            <a:r>
              <a:rPr lang="en-US" sz="2000" dirty="0" smtClean="0"/>
              <a:t>Individual </a:t>
            </a:r>
            <a:r>
              <a:rPr lang="en-US" sz="2000" dirty="0"/>
              <a:t>self-interest prevents any hospital–student side </a:t>
            </a:r>
            <a:r>
              <a:rPr lang="en-US" sz="2000" dirty="0" smtClean="0"/>
              <a:t>deal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Matching Students to Schools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set of preferences among hospitals and med-school students, design a self-reinforcing admissions process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Solution:</a:t>
            </a:r>
          </a:p>
          <a:p>
            <a:pPr lvl="1"/>
            <a:r>
              <a:rPr lang="en-US" sz="2000" dirty="0" smtClean="0"/>
              <a:t>Map hospitals to “men”</a:t>
            </a:r>
          </a:p>
          <a:p>
            <a:pPr lvl="1"/>
            <a:r>
              <a:rPr lang="en-US" sz="2000" dirty="0" smtClean="0"/>
              <a:t>Map students to “women”</a:t>
            </a:r>
          </a:p>
          <a:p>
            <a:pPr lvl="1"/>
            <a:r>
              <a:rPr lang="en-US" sz="2000" dirty="0" smtClean="0"/>
              <a:t>Apply stable matching algorithm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2012 Nobel Prize in Economics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97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Lloyd </a:t>
            </a:r>
            <a:r>
              <a:rPr lang="en-US" sz="2400" dirty="0" smtClean="0"/>
              <a:t>Shapley: </a:t>
            </a:r>
            <a:r>
              <a:rPr lang="en-US" sz="2400" dirty="0"/>
              <a:t>Stable matching theory and Gale-Shapley </a:t>
            </a:r>
            <a:r>
              <a:rPr lang="en-US" sz="2400" dirty="0" smtClean="0"/>
              <a:t>algorithm.</a:t>
            </a:r>
          </a:p>
          <a:p>
            <a:r>
              <a:rPr lang="en-US" sz="2400" dirty="0" smtClean="0"/>
              <a:t>Alvin Roth: </a:t>
            </a:r>
            <a:r>
              <a:rPr lang="en-US" sz="2400" dirty="0"/>
              <a:t>Applied Gale-Shapley to matching new doctors with hospitals</a:t>
            </a:r>
            <a:r>
              <a:rPr lang="en-US" sz="2400" dirty="0" smtClean="0"/>
              <a:t>, students </a:t>
            </a:r>
            <a:r>
              <a:rPr lang="en-US" sz="2400" dirty="0"/>
              <a:t>with schools, and organ donors with patients.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://www.youtube.com/watch?v=</a:t>
            </a:r>
            <a:r>
              <a:rPr lang="en-US" sz="2400" dirty="0" smtClean="0">
                <a:hlinkClick r:id="rId2"/>
              </a:rPr>
              <a:t>n3z7lbm3PLY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tableMatching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2" y="3904127"/>
            <a:ext cx="523854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Roommate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roommate problem. </a:t>
            </a:r>
          </a:p>
          <a:p>
            <a:pPr lvl="1"/>
            <a:r>
              <a:rPr lang="en-US" dirty="0" smtClean="0"/>
              <a:t>2n people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person ranks others from 1 to </a:t>
            </a:r>
            <a:r>
              <a:rPr lang="en-US" dirty="0" smtClean="0"/>
              <a:t>2n </a:t>
            </a:r>
            <a:r>
              <a:rPr lang="en-US" dirty="0"/>
              <a:t>–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Assign </a:t>
            </a:r>
            <a:r>
              <a:rPr lang="en-US" dirty="0"/>
              <a:t>roommate pairs so that no unstable </a:t>
            </a:r>
            <a:r>
              <a:rPr lang="en-US" dirty="0" smtClean="0"/>
              <a:t>pairs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tableMatching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" y="3557483"/>
            <a:ext cx="9116567" cy="28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G(V, E): an undirected graph</a:t>
            </a:r>
          </a:p>
          <a:p>
            <a:r>
              <a:rPr lang="en-US" sz="2400" dirty="0" smtClean="0"/>
              <a:t>Matching M</a:t>
            </a:r>
          </a:p>
          <a:p>
            <a:pPr lvl="1"/>
            <a:r>
              <a:rPr lang="en-US" sz="2000" dirty="0" smtClean="0"/>
              <a:t>a subset of E</a:t>
            </a:r>
          </a:p>
          <a:p>
            <a:pPr lvl="1"/>
            <a:r>
              <a:rPr lang="en-US" sz="2000" dirty="0" smtClean="0"/>
              <a:t>for each node v in V, </a:t>
            </a:r>
            <a:r>
              <a:rPr lang="en-US" sz="2000" b="1" dirty="0" smtClean="0">
                <a:solidFill>
                  <a:srgbClr val="FF0000"/>
                </a:solidFill>
              </a:rPr>
              <a:t>at most one edge</a:t>
            </a:r>
            <a:r>
              <a:rPr lang="en-US" sz="2000" dirty="0" smtClean="0"/>
              <a:t> of M is incident on v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BiGraph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9" y="3479244"/>
            <a:ext cx="38943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6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Bipartite Graph G(V, E): V = </a:t>
            </a:r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 U </a:t>
            </a:r>
            <a:r>
              <a:rPr lang="en-US" sz="2400" b="1" dirty="0" smtClean="0">
                <a:solidFill>
                  <a:srgbClr val="008000"/>
                </a:solidFill>
              </a:rPr>
              <a:t>R</a:t>
            </a:r>
          </a:p>
          <a:p>
            <a:r>
              <a:rPr lang="en-US" sz="2400" dirty="0"/>
              <a:t>Bipartite </a:t>
            </a:r>
            <a:r>
              <a:rPr lang="en-US" sz="2400" dirty="0" smtClean="0"/>
              <a:t>matching: 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bipartite graph G = (L ∪ R, E), find </a:t>
            </a:r>
            <a:r>
              <a:rPr lang="en-US" sz="2400" dirty="0" smtClean="0"/>
              <a:t>a matching M.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61742" y="3142681"/>
            <a:ext cx="3814655" cy="3097614"/>
            <a:chOff x="675001" y="3085471"/>
            <a:chExt cx="3814655" cy="3097614"/>
          </a:xfrm>
        </p:grpSpPr>
        <p:pic>
          <p:nvPicPr>
            <p:cNvPr id="5" name="Picture 4" descr="BiMatching0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633" y="3165565"/>
              <a:ext cx="2872725" cy="301752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018223" y="3085471"/>
              <a:ext cx="594917" cy="28528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5001" y="4325045"/>
              <a:ext cx="336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endParaRPr lang="en-US" sz="20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15971" y="3085471"/>
              <a:ext cx="594917" cy="2852884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9768" y="4325045"/>
              <a:ext cx="369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8000"/>
                  </a:solidFill>
                  <a:latin typeface="Arial"/>
                  <a:cs typeface="Arial"/>
                </a:rPr>
                <a:t>R</a:t>
              </a:r>
              <a:endParaRPr lang="en-US" sz="2000" b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39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Matching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set of n</a:t>
            </a:r>
            <a:r>
              <a:rPr lang="en-US" sz="2400" i="1" dirty="0"/>
              <a:t> </a:t>
            </a:r>
            <a:r>
              <a:rPr lang="en-US" sz="2400" dirty="0"/>
              <a:t>men and a set of n</a:t>
            </a:r>
            <a:r>
              <a:rPr lang="en-US" sz="2400" i="1" dirty="0"/>
              <a:t> </a:t>
            </a:r>
            <a:r>
              <a:rPr lang="en-US" sz="2400" dirty="0"/>
              <a:t>women, find a "suitable" </a:t>
            </a:r>
            <a:r>
              <a:rPr lang="en-US" sz="2400" dirty="0" smtClean="0"/>
              <a:t>matching</a:t>
            </a:r>
          </a:p>
          <a:p>
            <a:pPr lvl="1"/>
            <a:r>
              <a:rPr lang="en-US" sz="2000" dirty="0" smtClean="0"/>
              <a:t>Participants </a:t>
            </a:r>
            <a:r>
              <a:rPr lang="en-US" sz="2000" dirty="0"/>
              <a:t>rank members of opposite </a:t>
            </a:r>
            <a:r>
              <a:rPr lang="en-US" sz="2000" dirty="0" smtClean="0"/>
              <a:t>sex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man lists women in order of preference from best to </a:t>
            </a:r>
            <a:r>
              <a:rPr lang="en-US" sz="2000" dirty="0" smtClean="0"/>
              <a:t>worst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woman lists men in order of preference from best to </a:t>
            </a:r>
            <a:r>
              <a:rPr lang="en-US" sz="2000" dirty="0" smtClean="0"/>
              <a:t>worst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tableMatching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5" y="3666066"/>
            <a:ext cx="3868259" cy="2743200"/>
          </a:xfrm>
          <a:prstGeom prst="rect">
            <a:avLst/>
          </a:prstGeom>
        </p:spPr>
      </p:pic>
      <p:pic>
        <p:nvPicPr>
          <p:cNvPr id="6" name="Picture 5" descr="StableMatching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3" y="3666066"/>
            <a:ext cx="376424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5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Matching S:</a:t>
            </a:r>
          </a:p>
          <a:p>
            <a:pPr lvl="1"/>
            <a:r>
              <a:rPr lang="en-US" dirty="0" smtClean="0"/>
              <a:t>A bipartite matching M for G(L U R, E)</a:t>
            </a:r>
          </a:p>
          <a:p>
            <a:pPr lvl="1"/>
            <a:r>
              <a:rPr lang="en-US" dirty="0" smtClean="0"/>
              <a:t>Each v in L is matched</a:t>
            </a:r>
          </a:p>
          <a:p>
            <a:pPr lvl="1"/>
            <a:r>
              <a:rPr lang="en-US" dirty="0" smtClean="0"/>
              <a:t>Each u in R is matched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tableMatching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2590"/>
            <a:ext cx="9144000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Unstable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Definition: </a:t>
            </a:r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</a:t>
            </a:r>
            <a:r>
              <a:rPr lang="en-US" sz="2400" dirty="0" smtClean="0"/>
              <a:t>matching </a:t>
            </a:r>
            <a:r>
              <a:rPr lang="en-US" sz="2400" dirty="0"/>
              <a:t>S</a:t>
            </a:r>
            <a:r>
              <a:rPr lang="en-US" sz="2400" dirty="0" smtClean="0"/>
              <a:t>, </a:t>
            </a:r>
            <a:r>
              <a:rPr lang="en-US" sz="2400" dirty="0"/>
              <a:t>man m and woman w are unstable </a:t>
            </a:r>
            <a:r>
              <a:rPr lang="en-US" sz="2400" dirty="0" smtClean="0"/>
              <a:t>if:</a:t>
            </a:r>
          </a:p>
          <a:p>
            <a:pPr lvl="1"/>
            <a:r>
              <a:rPr lang="en-US" sz="2000" dirty="0" smtClean="0"/>
              <a:t>m </a:t>
            </a:r>
            <a:r>
              <a:rPr lang="en-US" sz="2000" dirty="0"/>
              <a:t>prefers w to his current </a:t>
            </a:r>
            <a:r>
              <a:rPr lang="en-US" sz="2000" dirty="0" smtClean="0"/>
              <a:t>partner</a:t>
            </a:r>
          </a:p>
          <a:p>
            <a:pPr lvl="1"/>
            <a:r>
              <a:rPr lang="en-US" sz="2000" dirty="0" smtClean="0"/>
              <a:t>w </a:t>
            </a:r>
            <a:r>
              <a:rPr lang="en-US" sz="2000" dirty="0"/>
              <a:t>prefers m to her current partner. </a:t>
            </a:r>
          </a:p>
          <a:p>
            <a:r>
              <a:rPr lang="en-US" sz="2400" dirty="0"/>
              <a:t>Key </a:t>
            </a:r>
            <a:r>
              <a:rPr lang="en-US" sz="2400" dirty="0" smtClean="0"/>
              <a:t>point: </a:t>
            </a:r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unstable pair m–w could each improve partner by joint action.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tableMatching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194"/>
            <a:ext cx="9144000" cy="23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Definition: a </a:t>
            </a:r>
            <a:r>
              <a:rPr lang="en-US" sz="2400" dirty="0"/>
              <a:t>stable matching is a perfect matching with no unstable pairs.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3596761"/>
            <a:ext cx="9144000" cy="2592840"/>
            <a:chOff x="0" y="3596761"/>
            <a:chExt cx="9144000" cy="2592840"/>
          </a:xfrm>
        </p:grpSpPr>
        <p:pic>
          <p:nvPicPr>
            <p:cNvPr id="5" name="Picture 4" descr="StableMatching0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96761"/>
              <a:ext cx="9144000" cy="237384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5743843"/>
              <a:ext cx="9144000" cy="261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42808" y="5820269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A Stable Matching S={ X-A, Y-B, Z-C}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79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May exist more than one stable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StableMatching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6072"/>
            <a:ext cx="9144000" cy="2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4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Gale-Shapley </a:t>
            </a:r>
            <a:r>
              <a:rPr lang="en-US" dirty="0" smtClean="0"/>
              <a:t>Deferred </a:t>
            </a:r>
            <a:r>
              <a:rPr lang="en-US" dirty="0"/>
              <a:t>A</a:t>
            </a:r>
            <a:r>
              <a:rPr lang="en-US" dirty="0" smtClean="0"/>
              <a:t>cceptance </a:t>
            </a:r>
            <a:r>
              <a:rPr lang="en-US" dirty="0"/>
              <a:t>A</a:t>
            </a:r>
            <a:r>
              <a:rPr lang="en-US" dirty="0" smtClean="0"/>
              <a:t>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StableMatching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06" y="1392168"/>
            <a:ext cx="743923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480</Words>
  <Application>Microsoft Macintosh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Stable Matching</vt:lpstr>
      <vt:lpstr>Matching</vt:lpstr>
      <vt:lpstr>Bipartite Matching</vt:lpstr>
      <vt:lpstr>Stable Matching Problem</vt:lpstr>
      <vt:lpstr>Perfect Matching</vt:lpstr>
      <vt:lpstr>Unstable Pairs</vt:lpstr>
      <vt:lpstr>Stable Matching</vt:lpstr>
      <vt:lpstr>Solutions</vt:lpstr>
      <vt:lpstr>Gale-Shapley Deferred Acceptance Algorithm </vt:lpstr>
      <vt:lpstr>Matching Students to Schools</vt:lpstr>
      <vt:lpstr>Matching Students to Schools (cont.)</vt:lpstr>
      <vt:lpstr>2012 Nobel Prize in Economics </vt:lpstr>
      <vt:lpstr>PowerPoint Presentation</vt:lpstr>
      <vt:lpstr>Stable Roommate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28</cp:revision>
  <dcterms:created xsi:type="dcterms:W3CDTF">2016-08-15T16:38:04Z</dcterms:created>
  <dcterms:modified xsi:type="dcterms:W3CDTF">2017-10-31T18:42:17Z</dcterms:modified>
</cp:coreProperties>
</file>