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7FADA-D416-F044-B809-555E8AB3F661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61BF-7C76-A949-9242-8E8986C8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6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1712-CD9C-4C44-ACD4-FC33E2B13C4D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8CE9-9993-A54D-8A81-C2D79D87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2757-67BF-174F-9DEF-EEADD332E716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045B-CB2E-0C48-A96C-8C84444927B8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8426-CB04-9D45-A632-F554BED5CE2E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15CF-26E0-B84E-AB5C-5FE189CF443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9C5B-3B26-0546-B333-3042867B0F4A}" type="datetime1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18FB-5603-6A4E-8DE1-A4FA1DA5DD2A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91CD-73FC-0E4A-9207-5C1FD3930EBB}" type="datetime1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A74-1D62-0844-9120-73905E6A3395}" type="datetime1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1838-8131-C34B-9091-72D272DC31D6}" type="datetime1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FF2-7501-0D46-B4CB-8E820F6C1E36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A2E-DEC0-F64D-A526-818ECB5B21A9}" type="datetime1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B44BC7A-948D-D34C-AA92-79435289067F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 Flow_1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</a:t>
            </a:r>
            <a:r>
              <a:rPr lang="en-US" sz="2400" dirty="0" smtClean="0"/>
              <a:t>f(</a:t>
            </a:r>
            <a:r>
              <a:rPr lang="en-US" sz="2400" dirty="0"/>
              <a:t>e) = 0 for all edge e ∈ </a:t>
            </a:r>
            <a:r>
              <a:rPr lang="en-US" sz="2400" dirty="0" smtClean="0"/>
              <a:t>E.</a:t>
            </a:r>
            <a:endParaRPr lang="en-US" sz="2400" dirty="0"/>
          </a:p>
          <a:p>
            <a:r>
              <a:rPr lang="en-US" sz="2400" dirty="0" smtClean="0"/>
              <a:t>Find a </a:t>
            </a:r>
            <a:r>
              <a:rPr lang="en-US" sz="2400" dirty="0"/>
              <a:t>path </a:t>
            </a:r>
            <a:r>
              <a:rPr lang="en-US" sz="2400" dirty="0" smtClean="0"/>
              <a:t>P(s, t) </a:t>
            </a:r>
            <a:r>
              <a:rPr lang="en-US" sz="2400" dirty="0"/>
              <a:t>where each edge has f (e) ≤ c(e)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Augment </a:t>
            </a:r>
            <a:r>
              <a:rPr lang="en-US" sz="2400" dirty="0"/>
              <a:t>flow along path </a:t>
            </a:r>
            <a:r>
              <a:rPr lang="en-US" sz="2400" dirty="0" smtClean="0"/>
              <a:t>P(s, t).</a:t>
            </a:r>
            <a:endParaRPr lang="en-US" sz="2400" dirty="0"/>
          </a:p>
          <a:p>
            <a:r>
              <a:rPr lang="en-US" sz="2400" dirty="0" smtClean="0"/>
              <a:t>Repeat </a:t>
            </a:r>
            <a:r>
              <a:rPr lang="en-US" sz="2400" dirty="0"/>
              <a:t>until you get stuck.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0159" y="3619674"/>
            <a:ext cx="9053037" cy="2689976"/>
            <a:chOff x="120159" y="3619674"/>
            <a:chExt cx="9053037" cy="2689976"/>
          </a:xfrm>
        </p:grpSpPr>
        <p:grpSp>
          <p:nvGrpSpPr>
            <p:cNvPr id="6" name="Group 5"/>
            <p:cNvGrpSpPr/>
            <p:nvPr/>
          </p:nvGrpSpPr>
          <p:grpSpPr>
            <a:xfrm>
              <a:off x="120159" y="3619674"/>
              <a:ext cx="9053037" cy="2689976"/>
              <a:chOff x="120159" y="3619674"/>
              <a:chExt cx="9053037" cy="2689976"/>
            </a:xfrm>
          </p:grpSpPr>
          <p:pic>
            <p:nvPicPr>
              <p:cNvPr id="4" name="Picture 3" descr="NetworkFlow08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59" y="3630326"/>
                <a:ext cx="8942832" cy="267932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9567" y="3619674"/>
                <a:ext cx="2673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Val(f) = 8 + 2 + 6 = 16</a:t>
                </a:r>
                <a:endParaRPr lang="en-US" sz="2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978041" y="37082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8041" y="580585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6876" y="3675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3914" y="579125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0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06" y="1439611"/>
            <a:ext cx="8403958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A flow network </a:t>
            </a:r>
            <a:r>
              <a:rPr lang="en-US" sz="2200" dirty="0" smtClean="0"/>
              <a:t>G = (V, E) </a:t>
            </a:r>
            <a:r>
              <a:rPr lang="en-US" sz="2200" dirty="0"/>
              <a:t>for the Lucky Puck Company’s trucking problem. The Vancouver factory is the source </a:t>
            </a:r>
            <a:r>
              <a:rPr lang="en-US" sz="2200" b="1" i="1" dirty="0">
                <a:solidFill>
                  <a:srgbClr val="000000"/>
                </a:solidFill>
              </a:rPr>
              <a:t>s</a:t>
            </a:r>
            <a:r>
              <a:rPr lang="en-US" sz="2200" dirty="0"/>
              <a:t>, and the Winnipeg warehouse is the sink </a:t>
            </a:r>
            <a:r>
              <a:rPr lang="en-US" sz="2200" b="1" i="1" dirty="0"/>
              <a:t>t</a:t>
            </a:r>
            <a:r>
              <a:rPr lang="en-US" sz="2200" dirty="0"/>
              <a:t>. The company ships pucks through intermediate cities, but only </a:t>
            </a:r>
            <a:r>
              <a:rPr lang="en-US" sz="2200" dirty="0" smtClean="0"/>
              <a:t>c(u, v) crates </a:t>
            </a:r>
            <a:r>
              <a:rPr lang="en-US" sz="2200" dirty="0"/>
              <a:t>per day can go from city u to </a:t>
            </a:r>
            <a:r>
              <a:rPr lang="en-US" sz="2200" dirty="0" smtClean="0"/>
              <a:t>city v. </a:t>
            </a:r>
            <a:r>
              <a:rPr lang="en-US" sz="2200" dirty="0"/>
              <a:t>Each edge is labeled with its capacity. 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200" i="1" dirty="0" smtClean="0"/>
              <a:t>How to find a maximum flow from s to t?</a:t>
            </a:r>
            <a:endParaRPr lang="en-US" sz="2200" i="1" dirty="0"/>
          </a:p>
          <a:p>
            <a:pPr marL="0" indent="0">
              <a:lnSpc>
                <a:spcPct val="110000"/>
              </a:lnSpc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ExMax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24" y="3730151"/>
            <a:ext cx="5672004" cy="27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6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7874" y="1454102"/>
            <a:ext cx="7630027" cy="2286000"/>
            <a:chOff x="747874" y="1353962"/>
            <a:chExt cx="7630027" cy="2286000"/>
          </a:xfrm>
        </p:grpSpPr>
        <p:pic>
          <p:nvPicPr>
            <p:cNvPr id="9" name="Picture 8" descr="NetworkFlow08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74" y="1353962"/>
              <a:ext cx="7630027" cy="2286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82969" y="1365720"/>
              <a:ext cx="1368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  <a:cs typeface="Arial"/>
                </a:rPr>
                <a:t>Val(f) = 16</a:t>
              </a:r>
              <a:endParaRPr lang="en-US" sz="2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7874" y="4071431"/>
            <a:ext cx="7793337" cy="2286000"/>
            <a:chOff x="747874" y="3843923"/>
            <a:chExt cx="7793337" cy="2286000"/>
          </a:xfrm>
        </p:grpSpPr>
        <p:pic>
          <p:nvPicPr>
            <p:cNvPr id="8" name="Picture 7" descr="NetworkFlow09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74" y="3843923"/>
              <a:ext cx="7620000" cy="2286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00819" y="3861215"/>
              <a:ext cx="204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Arial"/>
                  <a:cs typeface="Arial"/>
                </a:rPr>
                <a:t>Max-Value = 19</a:t>
              </a:r>
              <a:endParaRPr lang="en-US" sz="2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04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21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Abstraction for material flowing through the </a:t>
            </a:r>
            <a:r>
              <a:rPr lang="en-US" sz="2400" dirty="0" smtClean="0"/>
              <a:t>edges</a:t>
            </a:r>
          </a:p>
          <a:p>
            <a:r>
              <a:rPr lang="en-US" sz="2400" dirty="0"/>
              <a:t>Digraph G = (V, E) with source s ∈ V and sink t ∈ V</a:t>
            </a:r>
            <a:r>
              <a:rPr lang="en-US" sz="2400" dirty="0" smtClean="0"/>
              <a:t>. (no </a:t>
            </a:r>
            <a:r>
              <a:rPr lang="en-US" sz="2400" dirty="0"/>
              <a:t>parallel </a:t>
            </a:r>
            <a:r>
              <a:rPr lang="en-US" sz="2400" dirty="0" smtClean="0"/>
              <a:t>edges; no </a:t>
            </a:r>
            <a:r>
              <a:rPr lang="en-US" sz="2400" dirty="0"/>
              <a:t>edge enters </a:t>
            </a:r>
            <a:r>
              <a:rPr lang="en-US" sz="2400" dirty="0" smtClean="0"/>
              <a:t>s; no </a:t>
            </a:r>
            <a:r>
              <a:rPr lang="en-US" sz="2400" dirty="0"/>
              <a:t>edge leaves </a:t>
            </a:r>
            <a:r>
              <a:rPr lang="en-US" sz="2400" dirty="0" smtClean="0"/>
              <a:t>t)</a:t>
            </a:r>
          </a:p>
          <a:p>
            <a:r>
              <a:rPr lang="en-US" sz="2400" dirty="0"/>
              <a:t>Nonnegative integer capacity c</a:t>
            </a:r>
            <a:r>
              <a:rPr lang="en-US" sz="2400" dirty="0" smtClean="0"/>
              <a:t>(u, v) </a:t>
            </a:r>
            <a:r>
              <a:rPr lang="en-US" sz="2400" dirty="0"/>
              <a:t>for each </a:t>
            </a:r>
            <a:r>
              <a:rPr lang="en-US" sz="2400" dirty="0" smtClean="0"/>
              <a:t>(u, v) </a:t>
            </a:r>
            <a:r>
              <a:rPr lang="en-US" sz="2400" dirty="0"/>
              <a:t>∈ E.</a:t>
            </a:r>
          </a:p>
        </p:txBody>
      </p:sp>
      <p:pic>
        <p:nvPicPr>
          <p:cNvPr id="4" name="Picture 3" descr="NetworkFlow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25" y="3209775"/>
            <a:ext cx="4982278" cy="34472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5814"/>
            <a:ext cx="842080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Capacity Constraint: flow of an edge cannot exceed its capacity, i.e., 0 ≤ f(u, v) ≤ c(u, v)</a:t>
            </a:r>
          </a:p>
          <a:p>
            <a:r>
              <a:rPr lang="en-US" sz="2400" dirty="0" smtClean="0"/>
              <a:t>Flow Conservation: volume of in-flow = volume of out-flow, i.e.,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u∈V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f(u, v) = </a:t>
            </a:r>
            <a:r>
              <a:rPr lang="en-US" sz="2400" dirty="0" err="1" smtClean="0"/>
              <a:t>Σ</a:t>
            </a:r>
            <a:r>
              <a:rPr lang="en-US" sz="2400" baseline="-25000" dirty="0" err="1" smtClean="0"/>
              <a:t>w∈V</a:t>
            </a:r>
            <a:r>
              <a:rPr lang="en-US" sz="2400" dirty="0" smtClean="0"/>
              <a:t> f(v, w)</a:t>
            </a:r>
            <a:endParaRPr lang="en-US" sz="2400" dirty="0"/>
          </a:p>
        </p:txBody>
      </p:sp>
      <p:pic>
        <p:nvPicPr>
          <p:cNvPr id="4" name="Picture 3" descr="NetworkFlow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03" y="3131566"/>
            <a:ext cx="6457982" cy="3474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Value of a flow = volume of out-flows from source</a:t>
            </a:r>
          </a:p>
          <a:p>
            <a:pPr marL="0" indent="0">
              <a:buNone/>
            </a:pPr>
            <a:r>
              <a:rPr lang="en-US" sz="2400" dirty="0" smtClean="0"/>
              <a:t>i.e., </a:t>
            </a:r>
            <a:r>
              <a:rPr lang="en-US" sz="2400" dirty="0" err="1" smtClean="0"/>
              <a:t>val</a:t>
            </a:r>
            <a:r>
              <a:rPr lang="en-US" sz="2400" dirty="0" smtClean="0"/>
              <a:t>(f) = </a:t>
            </a:r>
            <a:r>
              <a:rPr lang="en-US" sz="2400" dirty="0" err="1"/>
              <a:t>Σ</a:t>
            </a:r>
            <a:r>
              <a:rPr lang="en-US" sz="2400" baseline="-25000" dirty="0" err="1"/>
              <a:t>u∈V</a:t>
            </a:r>
            <a:r>
              <a:rPr lang="en-US" sz="2400" baseline="-25000" dirty="0"/>
              <a:t> </a:t>
            </a:r>
            <a:r>
              <a:rPr lang="en-US" sz="2400" dirty="0"/>
              <a:t>f</a:t>
            </a:r>
            <a:r>
              <a:rPr lang="en-US" sz="2400" dirty="0" smtClean="0"/>
              <a:t>(s, u)</a:t>
            </a:r>
            <a:endParaRPr lang="en-US" sz="2400" dirty="0"/>
          </a:p>
        </p:txBody>
      </p:sp>
      <p:pic>
        <p:nvPicPr>
          <p:cNvPr id="4" name="Picture 3" descr="NetworkFlow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5" y="2796538"/>
            <a:ext cx="7620934" cy="3474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80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Given: a flow network G with source S and sink t</a:t>
            </a:r>
          </a:p>
          <a:p>
            <a:r>
              <a:rPr lang="en-US" sz="2400" dirty="0" smtClean="0"/>
              <a:t>Objective: find a flow of maximum value</a:t>
            </a:r>
          </a:p>
          <a:p>
            <a:r>
              <a:rPr lang="en-US" sz="2400" dirty="0" smtClean="0"/>
              <a:t>Constraints: capacity constraint &amp; flow conservation</a:t>
            </a:r>
            <a:endParaRPr lang="en-US" sz="2400" dirty="0"/>
          </a:p>
        </p:txBody>
      </p:sp>
      <p:pic>
        <p:nvPicPr>
          <p:cNvPr id="4" name="Picture 3" descr="NetworkFlow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5" y="2938907"/>
            <a:ext cx="7620934" cy="34747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</a:t>
            </a:r>
            <a:r>
              <a:rPr lang="en-US" sz="2400" dirty="0" smtClean="0"/>
              <a:t>f(</a:t>
            </a:r>
            <a:r>
              <a:rPr lang="en-US" sz="2400" dirty="0"/>
              <a:t>e) = 0 for all edge e ∈ </a:t>
            </a:r>
            <a:r>
              <a:rPr lang="en-US" sz="2400" dirty="0" smtClean="0"/>
              <a:t>E.</a:t>
            </a:r>
            <a:endParaRPr lang="en-US" sz="2400" dirty="0"/>
          </a:p>
          <a:p>
            <a:r>
              <a:rPr lang="en-US" sz="2400" dirty="0" smtClean="0"/>
              <a:t>Find a </a:t>
            </a:r>
            <a:r>
              <a:rPr lang="en-US" sz="2400" dirty="0"/>
              <a:t>path </a:t>
            </a:r>
            <a:r>
              <a:rPr lang="en-US" sz="2400" dirty="0" smtClean="0"/>
              <a:t>P(s, t) </a:t>
            </a:r>
            <a:r>
              <a:rPr lang="en-US" sz="2400" dirty="0"/>
              <a:t>where each edge has </a:t>
            </a:r>
            <a:r>
              <a:rPr lang="en-US" sz="2400" dirty="0" smtClean="0"/>
              <a:t>f(</a:t>
            </a:r>
            <a:r>
              <a:rPr lang="en-US" sz="2400" dirty="0"/>
              <a:t>e) </a:t>
            </a:r>
            <a:r>
              <a:rPr lang="en-US" sz="2400" dirty="0" smtClean="0"/>
              <a:t>≤ c</a:t>
            </a:r>
            <a:r>
              <a:rPr lang="en-US" sz="2400" dirty="0"/>
              <a:t>(e)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Augment </a:t>
            </a:r>
            <a:r>
              <a:rPr lang="en-US" sz="2400" dirty="0"/>
              <a:t>flow along path </a:t>
            </a:r>
            <a:r>
              <a:rPr lang="en-US" sz="2400" dirty="0" smtClean="0"/>
              <a:t>P(s, t).</a:t>
            </a:r>
            <a:endParaRPr lang="en-US" sz="2400" dirty="0"/>
          </a:p>
          <a:p>
            <a:r>
              <a:rPr lang="en-US" sz="2400" dirty="0" smtClean="0"/>
              <a:t>Repeat </a:t>
            </a:r>
            <a:r>
              <a:rPr lang="en-US" sz="2400" dirty="0"/>
              <a:t>until you get stuck.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0062" y="3613986"/>
            <a:ext cx="8934882" cy="2780186"/>
            <a:chOff x="110062" y="3613986"/>
            <a:chExt cx="8934882" cy="2780186"/>
          </a:xfrm>
        </p:grpSpPr>
        <p:pic>
          <p:nvPicPr>
            <p:cNvPr id="4" name="Picture 3" descr="NetworkFlow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2" y="3613986"/>
              <a:ext cx="8934882" cy="27801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0905" y="417538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0905" y="596644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1800" y="41431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838" y="596644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7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</a:t>
            </a:r>
            <a:r>
              <a:rPr lang="en-US" sz="2400" dirty="0" smtClean="0"/>
              <a:t>f(</a:t>
            </a:r>
            <a:r>
              <a:rPr lang="en-US" sz="2400" dirty="0"/>
              <a:t>e) = 0 for all edge e ∈ </a:t>
            </a:r>
            <a:r>
              <a:rPr lang="en-US" sz="2400" dirty="0" smtClean="0"/>
              <a:t>E.</a:t>
            </a:r>
            <a:endParaRPr lang="en-US" sz="2400" dirty="0"/>
          </a:p>
          <a:p>
            <a:r>
              <a:rPr lang="en-US" sz="2400" dirty="0" smtClean="0"/>
              <a:t>Find a </a:t>
            </a:r>
            <a:r>
              <a:rPr lang="en-US" sz="2400" dirty="0"/>
              <a:t>path </a:t>
            </a:r>
            <a:r>
              <a:rPr lang="en-US" sz="2400" dirty="0" smtClean="0"/>
              <a:t>P(s, t) </a:t>
            </a:r>
            <a:r>
              <a:rPr lang="en-US" sz="2400" dirty="0"/>
              <a:t>where each edge has </a:t>
            </a:r>
            <a:r>
              <a:rPr lang="en-US" sz="2400" dirty="0" smtClean="0"/>
              <a:t>f(</a:t>
            </a:r>
            <a:r>
              <a:rPr lang="en-US" sz="2400" dirty="0"/>
              <a:t>e) ≤ c(e)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Augment </a:t>
            </a:r>
            <a:r>
              <a:rPr lang="en-US" sz="2400" dirty="0"/>
              <a:t>flow along path </a:t>
            </a:r>
            <a:r>
              <a:rPr lang="en-US" sz="2400" dirty="0" smtClean="0"/>
              <a:t>P(s, t).</a:t>
            </a:r>
            <a:endParaRPr lang="en-US" sz="2400" dirty="0"/>
          </a:p>
          <a:p>
            <a:r>
              <a:rPr lang="en-US" sz="2400" dirty="0" smtClean="0"/>
              <a:t>Repeat </a:t>
            </a:r>
            <a:r>
              <a:rPr lang="en-US" sz="2400" dirty="0"/>
              <a:t>until you get stuck.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261" y="3598906"/>
            <a:ext cx="8942835" cy="2722379"/>
            <a:chOff x="105261" y="3598906"/>
            <a:chExt cx="8942835" cy="2722379"/>
          </a:xfrm>
        </p:grpSpPr>
        <p:grpSp>
          <p:nvGrpSpPr>
            <p:cNvPr id="7" name="Group 6"/>
            <p:cNvGrpSpPr/>
            <p:nvPr/>
          </p:nvGrpSpPr>
          <p:grpSpPr>
            <a:xfrm>
              <a:off x="105261" y="3598906"/>
              <a:ext cx="8942835" cy="2718134"/>
              <a:chOff x="105261" y="3598906"/>
              <a:chExt cx="8942835" cy="2718134"/>
            </a:xfrm>
          </p:grpSpPr>
          <p:pic>
            <p:nvPicPr>
              <p:cNvPr id="5" name="Picture 4" descr="NetworkFlow05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61" y="3598906"/>
                <a:ext cx="8942835" cy="271813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753718" y="3617453"/>
                <a:ext cx="1226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Val(f) = 8</a:t>
                </a:r>
                <a:endParaRPr lang="en-US" sz="2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1284648" y="4525771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340145" y="4406043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7081824" y="5499728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8845" y="370821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8845" y="580585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7680" y="3675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4718" y="579125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</a:t>
            </a:r>
            <a:r>
              <a:rPr lang="en-US" sz="2400" dirty="0" smtClean="0"/>
              <a:t>f(</a:t>
            </a:r>
            <a:r>
              <a:rPr lang="en-US" sz="2400" dirty="0"/>
              <a:t>e) = 0 for all edge e ∈ </a:t>
            </a:r>
            <a:r>
              <a:rPr lang="en-US" sz="2400" dirty="0" smtClean="0"/>
              <a:t>E.</a:t>
            </a:r>
            <a:endParaRPr lang="en-US" sz="2400" dirty="0"/>
          </a:p>
          <a:p>
            <a:r>
              <a:rPr lang="en-US" sz="2400" dirty="0" smtClean="0"/>
              <a:t>Find a </a:t>
            </a:r>
            <a:r>
              <a:rPr lang="en-US" sz="2400" dirty="0"/>
              <a:t>path </a:t>
            </a:r>
            <a:r>
              <a:rPr lang="en-US" sz="2400" dirty="0" smtClean="0"/>
              <a:t>P(s, t) </a:t>
            </a:r>
            <a:r>
              <a:rPr lang="en-US" sz="2400" dirty="0"/>
              <a:t>where each edge has f (e) ≤ c(e)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Augment </a:t>
            </a:r>
            <a:r>
              <a:rPr lang="en-US" sz="2400" dirty="0"/>
              <a:t>flow along path </a:t>
            </a:r>
            <a:r>
              <a:rPr lang="en-US" sz="2400" dirty="0" smtClean="0"/>
              <a:t>P(s, t).</a:t>
            </a:r>
            <a:endParaRPr lang="en-US" sz="2400" dirty="0"/>
          </a:p>
          <a:p>
            <a:r>
              <a:rPr lang="en-US" sz="2400" dirty="0" smtClean="0"/>
              <a:t>Repeat </a:t>
            </a:r>
            <a:r>
              <a:rPr lang="en-US" sz="2400" dirty="0"/>
              <a:t>until you get stuck. 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4216" y="3692345"/>
            <a:ext cx="8960758" cy="2647549"/>
            <a:chOff x="124216" y="3692345"/>
            <a:chExt cx="8960758" cy="2647549"/>
          </a:xfrm>
        </p:grpSpPr>
        <p:grpSp>
          <p:nvGrpSpPr>
            <p:cNvPr id="6" name="Group 5"/>
            <p:cNvGrpSpPr/>
            <p:nvPr/>
          </p:nvGrpSpPr>
          <p:grpSpPr>
            <a:xfrm>
              <a:off x="124216" y="3692345"/>
              <a:ext cx="8960758" cy="2647549"/>
              <a:chOff x="124216" y="3692345"/>
              <a:chExt cx="8960758" cy="2647549"/>
            </a:xfrm>
          </p:grpSpPr>
          <p:pic>
            <p:nvPicPr>
              <p:cNvPr id="4" name="Picture 3" descr="NetworkFlow06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16" y="3692345"/>
                <a:ext cx="8942832" cy="2647549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846285" y="3696293"/>
                <a:ext cx="2238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Val(f) = 8 + 2 = 10</a:t>
                </a:r>
                <a:endParaRPr lang="en-US" sz="2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54699" y="4525771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284648" y="4525771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298312" y="5518337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066704" y="5518337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4247" y="376661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4247" y="58642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23082" y="37343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0120" y="58496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89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</a:t>
            </a:r>
            <a:r>
              <a:rPr lang="en-US" sz="2400" dirty="0" smtClean="0"/>
              <a:t>f(</a:t>
            </a:r>
            <a:r>
              <a:rPr lang="en-US" sz="2400" dirty="0"/>
              <a:t>e) = 0 for all edge e ∈ </a:t>
            </a:r>
            <a:r>
              <a:rPr lang="en-US" sz="2400" dirty="0" smtClean="0"/>
              <a:t>E.</a:t>
            </a:r>
            <a:endParaRPr lang="en-US" sz="2400" dirty="0"/>
          </a:p>
          <a:p>
            <a:r>
              <a:rPr lang="en-US" sz="2400" dirty="0" smtClean="0"/>
              <a:t>Find a </a:t>
            </a:r>
            <a:r>
              <a:rPr lang="en-US" sz="2400" dirty="0"/>
              <a:t>path </a:t>
            </a:r>
            <a:r>
              <a:rPr lang="en-US" sz="2400" dirty="0" smtClean="0"/>
              <a:t>P(s, t) </a:t>
            </a:r>
            <a:r>
              <a:rPr lang="en-US" sz="2400" dirty="0"/>
              <a:t>where each edge has f (e) ≤ c(e)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Augment </a:t>
            </a:r>
            <a:r>
              <a:rPr lang="en-US" sz="2400" dirty="0"/>
              <a:t>flow along path </a:t>
            </a:r>
            <a:r>
              <a:rPr lang="en-US" sz="2400" dirty="0" smtClean="0"/>
              <a:t>P(s, t).</a:t>
            </a:r>
            <a:endParaRPr lang="en-US" sz="2400" dirty="0"/>
          </a:p>
          <a:p>
            <a:r>
              <a:rPr lang="en-US" sz="2400" dirty="0" smtClean="0"/>
              <a:t>Repeat </a:t>
            </a:r>
            <a:r>
              <a:rPr lang="en-US" sz="2400" dirty="0"/>
              <a:t>until you get stuck.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4495" y="3759216"/>
            <a:ext cx="8942832" cy="2669200"/>
            <a:chOff x="104495" y="3759216"/>
            <a:chExt cx="8942832" cy="2669200"/>
          </a:xfrm>
        </p:grpSpPr>
        <p:grpSp>
          <p:nvGrpSpPr>
            <p:cNvPr id="6" name="Group 5"/>
            <p:cNvGrpSpPr/>
            <p:nvPr/>
          </p:nvGrpSpPr>
          <p:grpSpPr>
            <a:xfrm>
              <a:off x="104495" y="3759216"/>
              <a:ext cx="8942832" cy="2651037"/>
              <a:chOff x="133691" y="3759216"/>
              <a:chExt cx="8942832" cy="2651037"/>
            </a:xfrm>
          </p:grpSpPr>
          <p:pic>
            <p:nvPicPr>
              <p:cNvPr id="5" name="Picture 4" descr="NetworkFlow07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691" y="3759216"/>
                <a:ext cx="8942832" cy="265103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695192" y="3759216"/>
                <a:ext cx="2381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Val(f) = 10 + 6 = 16</a:t>
                </a:r>
                <a:endParaRPr lang="en-US" sz="20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212686" y="4510988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71972" y="4510988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431766" y="5591887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380619" y="5606859"/>
              <a:ext cx="908622" cy="8215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3443" y="385420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3443" y="5951845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2278" y="38219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9316" y="593724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680</Words>
  <Application>Microsoft Macintosh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Maximum Flow_1</vt:lpstr>
      <vt:lpstr>Flow Networks</vt:lpstr>
      <vt:lpstr>Flows</vt:lpstr>
      <vt:lpstr>Value of Flows</vt:lpstr>
      <vt:lpstr>Maximum-Flow Problem</vt:lpstr>
      <vt:lpstr>Greedy Algorithm</vt:lpstr>
      <vt:lpstr>Greedy Algorithm (cont.)</vt:lpstr>
      <vt:lpstr>Greedy Algorithm (cont.)</vt:lpstr>
      <vt:lpstr>Greedy Algorithm (cont.)</vt:lpstr>
      <vt:lpstr>Greedy Algorithm (cont.)</vt:lpstr>
      <vt:lpstr>Exercise</vt:lpstr>
      <vt:lpstr>Can we do better?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70</cp:revision>
  <dcterms:created xsi:type="dcterms:W3CDTF">2016-08-15T16:38:04Z</dcterms:created>
  <dcterms:modified xsi:type="dcterms:W3CDTF">2017-11-03T01:46:33Z</dcterms:modified>
</cp:coreProperties>
</file>