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7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58" r:id="rId13"/>
    <p:sldId id="259" r:id="rId14"/>
    <p:sldId id="261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 autoAdjust="0"/>
    <p:restoredTop sz="94679"/>
  </p:normalViewPr>
  <p:slideViewPr>
    <p:cSldViewPr snapToGrid="0" snapToObjects="1">
      <p:cViewPr varScale="1">
        <p:scale>
          <a:sx n="51" d="100"/>
          <a:sy n="51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3D6E-66C1-5349-8D7A-F6E1F87349E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8B5F-6739-794A-9F96-EFA11A33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84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84AAC-0D96-464D-B338-3151BB6A1125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3134-9F56-534A-9880-BAD05D10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95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B449-8A3F-164E-9784-EA885C8B36A3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0C0-4F77-2642-92CC-A5A4FF0B7239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49DC-21C4-204F-9847-15087A880F49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9DC-0021-384A-AA9E-61825E79782B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E07-41BD-BF40-AB9F-75694E0A0967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A44-65A1-5F4E-997A-00E2567E0087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0651-1D56-D140-88C0-1C4CDDC813D6}" type="datetime1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900E-F19E-4846-8C46-A6E31065A7DF}" type="datetime1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F1C-60A3-304C-A8A8-A8DF167165A8}" type="datetime1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6FE0-F735-9A42-9CE5-E1EB695E296F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BAA7-5C49-ED40-B9B6-B5C0A4092B74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142777A-6812-F84C-9FB3-19D6B31D59D1}" type="datetime1">
              <a:rPr lang="en-US" smtClean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Maximum Flow_2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Ford-Fulkerson </a:t>
            </a:r>
            <a:r>
              <a:rPr lang="en-US" dirty="0" smtClean="0"/>
              <a:t>Alg.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f (e) = 0 for all edge e ∈ 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 an augmenting path P in residual graph </a:t>
            </a:r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Augment flow along path P.</a:t>
            </a:r>
          </a:p>
          <a:p>
            <a:r>
              <a:rPr lang="en-US" sz="2400" dirty="0"/>
              <a:t>Repeat until you get stuck.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FordFulkerson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8" y="3508374"/>
            <a:ext cx="8463522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2791" y="3533532"/>
            <a:ext cx="238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Val(f) = 18 + 1 = 19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466037" y="5966899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Ford-Fulkerson </a:t>
            </a:r>
            <a:r>
              <a:rPr lang="en-US" dirty="0" smtClean="0"/>
              <a:t>Alg.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f (e) = 0 for all edge e ∈ 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 an augmenting path P in residual graph </a:t>
            </a:r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Augment flow along path P.</a:t>
            </a:r>
          </a:p>
          <a:p>
            <a:r>
              <a:rPr lang="en-US" sz="2400" dirty="0"/>
              <a:t>Repeat until you get stuck.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9403" y="3606767"/>
            <a:ext cx="9052560" cy="2715768"/>
            <a:chOff x="59403" y="3642041"/>
            <a:chExt cx="9052560" cy="2715768"/>
          </a:xfrm>
        </p:grpSpPr>
        <p:pic>
          <p:nvPicPr>
            <p:cNvPr id="20" name="Picture 19" descr="NetworkFlow09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3" y="3642041"/>
              <a:ext cx="9052560" cy="271576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939493" y="3654136"/>
              <a:ext cx="204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/>
                  <a:cs typeface="Arial"/>
                </a:rPr>
                <a:t>Max-Value = 19</a:t>
              </a:r>
              <a:endParaRPr lang="en-US" sz="2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31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6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Bipartite Graph G(V, E): V = </a:t>
            </a: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 U </a:t>
            </a:r>
            <a:r>
              <a:rPr lang="en-US" sz="2400" b="1" dirty="0" smtClean="0">
                <a:solidFill>
                  <a:srgbClr val="008000"/>
                </a:solidFill>
              </a:rPr>
              <a:t>R</a:t>
            </a:r>
          </a:p>
          <a:p>
            <a:r>
              <a:rPr lang="en-US" sz="2400" dirty="0"/>
              <a:t>Bipartite </a:t>
            </a:r>
            <a:r>
              <a:rPr lang="en-US" sz="2400" dirty="0" smtClean="0"/>
              <a:t>matching: </a:t>
            </a:r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 bipartite graph G = (L ∪ R, E), find </a:t>
            </a:r>
            <a:r>
              <a:rPr lang="en-US" sz="2400" dirty="0" smtClean="0"/>
              <a:t>a matching M.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61742" y="3142681"/>
            <a:ext cx="3814655" cy="3097614"/>
            <a:chOff x="675001" y="3085471"/>
            <a:chExt cx="3814655" cy="3097614"/>
          </a:xfrm>
        </p:grpSpPr>
        <p:pic>
          <p:nvPicPr>
            <p:cNvPr id="5" name="Picture 4" descr="BiMatching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633" y="3165565"/>
              <a:ext cx="2872725" cy="301752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018223" y="3085471"/>
              <a:ext cx="594917" cy="28528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001" y="4325045"/>
              <a:ext cx="336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L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15971" y="3085471"/>
              <a:ext cx="594917" cy="285288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9768" y="432504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R</a:t>
              </a:r>
              <a:endParaRPr lang="en-US" sz="2000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09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Maximum Bipartite matching: </a:t>
            </a:r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 bipartite graph G = (L ∪ R</a:t>
            </a:r>
            <a:r>
              <a:rPr lang="en-US" sz="2400" dirty="0" smtClean="0"/>
              <a:t>, E</a:t>
            </a:r>
            <a:r>
              <a:rPr lang="en-US" sz="2400" dirty="0"/>
              <a:t>), find </a:t>
            </a:r>
            <a:r>
              <a:rPr lang="en-US" sz="2400" dirty="0" smtClean="0"/>
              <a:t>a maximum matching M; i.e., the cardinality of a match, |M| is maximized.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7796" y="2902257"/>
            <a:ext cx="3814655" cy="3097614"/>
            <a:chOff x="675001" y="3085471"/>
            <a:chExt cx="3814655" cy="3097614"/>
          </a:xfrm>
        </p:grpSpPr>
        <p:pic>
          <p:nvPicPr>
            <p:cNvPr id="5" name="Picture 4" descr="BiMatching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633" y="3165565"/>
              <a:ext cx="2872725" cy="301752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018223" y="3085471"/>
              <a:ext cx="594917" cy="28528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001" y="4325045"/>
              <a:ext cx="336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L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15971" y="3085471"/>
              <a:ext cx="594917" cy="285288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9768" y="432504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R</a:t>
              </a:r>
              <a:endParaRPr lang="en-US" sz="2000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11741" y="2902257"/>
            <a:ext cx="3757451" cy="3435619"/>
            <a:chOff x="4911741" y="3051003"/>
            <a:chExt cx="3757451" cy="3435619"/>
          </a:xfrm>
        </p:grpSpPr>
        <p:grpSp>
          <p:nvGrpSpPr>
            <p:cNvPr id="16" name="Group 15"/>
            <p:cNvGrpSpPr/>
            <p:nvPr/>
          </p:nvGrpSpPr>
          <p:grpSpPr>
            <a:xfrm>
              <a:off x="4911741" y="3051003"/>
              <a:ext cx="3757451" cy="3132082"/>
              <a:chOff x="4877418" y="3051003"/>
              <a:chExt cx="3757451" cy="3132082"/>
            </a:xfrm>
          </p:grpSpPr>
          <p:pic>
            <p:nvPicPr>
              <p:cNvPr id="6" name="Picture 5" descr="BiMatching0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1216" y="3165565"/>
                <a:ext cx="2828208" cy="3017520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5220640" y="3051003"/>
                <a:ext cx="594917" cy="285288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77418" y="4290577"/>
                <a:ext cx="336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L</a:t>
                </a:r>
                <a:endParaRPr lang="en-US" sz="2000" b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61184" y="3085471"/>
                <a:ext cx="594917" cy="2852884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64981" y="4325045"/>
                <a:ext cx="3698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8000"/>
                    </a:solidFill>
                    <a:latin typeface="Arial"/>
                    <a:cs typeface="Arial"/>
                  </a:rPr>
                  <a:t>R</a:t>
                </a:r>
                <a:endParaRPr lang="en-US" sz="2000" b="1" dirty="0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579384" y="6086512"/>
              <a:ext cx="2564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Maximum Matching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0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6312"/>
            <a:ext cx="8363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Max cardinality of a matching in G = value of max flow in </a:t>
            </a:r>
            <a:r>
              <a:rPr lang="en-US" sz="2400" dirty="0" smtClean="0">
                <a:solidFill>
                  <a:srgbClr val="FF0000"/>
                </a:solidFill>
              </a:rPr>
              <a:t>G’, i.e., |M| = </a:t>
            </a:r>
            <a:r>
              <a:rPr lang="en-US" sz="2400" dirty="0" err="1" smtClean="0">
                <a:solidFill>
                  <a:srgbClr val="FF0000"/>
                </a:solidFill>
              </a:rPr>
              <a:t>val</a:t>
            </a:r>
            <a:r>
              <a:rPr lang="en-US" sz="2400" dirty="0" smtClean="0">
                <a:solidFill>
                  <a:srgbClr val="FF0000"/>
                </a:solidFill>
              </a:rPr>
              <a:t>(f).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a max matching M of cardinality </a:t>
            </a:r>
            <a:r>
              <a:rPr lang="en-US" sz="2000" dirty="0" smtClean="0"/>
              <a:t>k.</a:t>
            </a:r>
            <a:endParaRPr lang="en-US" sz="2000" dirty="0"/>
          </a:p>
          <a:p>
            <a:pPr lvl="1"/>
            <a:r>
              <a:rPr lang="en-US" sz="2000" dirty="0" smtClean="0"/>
              <a:t>Consider </a:t>
            </a:r>
            <a:r>
              <a:rPr lang="en-US" sz="2000" dirty="0"/>
              <a:t>flow f that sends 1 unit along each </a:t>
            </a:r>
            <a:r>
              <a:rPr lang="en-US" sz="2000" dirty="0" smtClean="0"/>
              <a:t>of k paths.</a:t>
            </a:r>
          </a:p>
          <a:p>
            <a:pPr lvl="1"/>
            <a:r>
              <a:rPr lang="en-US" sz="2000" dirty="0" smtClean="0"/>
              <a:t>f </a:t>
            </a:r>
            <a:r>
              <a:rPr lang="en-US" sz="2000" dirty="0"/>
              <a:t>is a flow, and has value k.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BiMatching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2" y="3607270"/>
            <a:ext cx="7573709" cy="28346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</p:spPr>
        <p:txBody>
          <a:bodyPr/>
          <a:lstStyle/>
          <a:p>
            <a:r>
              <a:rPr lang="en-US" dirty="0" smtClean="0"/>
              <a:t>Bipartite Matching &amp; Max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5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 Idea: solve </a:t>
            </a:r>
            <a:r>
              <a:rPr lang="en-US" sz="2400" dirty="0"/>
              <a:t>via reduction to maximum </a:t>
            </a:r>
            <a:r>
              <a:rPr lang="en-US" sz="2400" dirty="0" smtClean="0"/>
              <a:t>flow</a:t>
            </a:r>
          </a:p>
          <a:p>
            <a:r>
              <a:rPr lang="en-US" sz="2400" dirty="0" smtClean="0"/>
              <a:t>Steps: </a:t>
            </a:r>
          </a:p>
          <a:p>
            <a:pPr lvl="1"/>
            <a:r>
              <a:rPr lang="en-US" sz="2000" dirty="0"/>
              <a:t>Direct all edges from L to R, and assign unit </a:t>
            </a:r>
            <a:r>
              <a:rPr lang="en-US" sz="2000" dirty="0" smtClean="0"/>
              <a:t>capacity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Add source s, and unit capacity edges from s to each node in L.</a:t>
            </a:r>
          </a:p>
          <a:p>
            <a:pPr lvl="1"/>
            <a:r>
              <a:rPr lang="en-US" sz="2000" dirty="0"/>
              <a:t>Add sink t, and unit capacity edges from each node in R to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BiMatching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33" y="3680748"/>
            <a:ext cx="53446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7" y="1466520"/>
            <a:ext cx="8861787" cy="4525963"/>
          </a:xfrm>
        </p:spPr>
        <p:txBody>
          <a:bodyPr>
            <a:normAutofit/>
          </a:bodyPr>
          <a:lstStyle/>
          <a:p>
            <a:r>
              <a:rPr lang="en-US" sz="2400" dirty="0"/>
              <a:t>Residual </a:t>
            </a:r>
            <a:r>
              <a:rPr lang="en-US" sz="2400" dirty="0" smtClean="0"/>
              <a:t>graph G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: (</a:t>
            </a:r>
            <a:r>
              <a:rPr lang="en-US" sz="2400" dirty="0" smtClean="0">
                <a:solidFill>
                  <a:srgbClr val="FF0000"/>
                </a:solidFill>
              </a:rPr>
              <a:t>property of bipartite matching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(x, y) </a:t>
            </a:r>
            <a:r>
              <a:rPr lang="en-US" sz="2000" dirty="0" smtClean="0"/>
              <a:t>is not in M</a:t>
            </a:r>
            <a:r>
              <a:rPr lang="en-US" sz="2000" dirty="0"/>
              <a:t>, then (x, y) is in </a:t>
            </a:r>
            <a:r>
              <a:rPr lang="en-US" sz="2000" dirty="0" smtClean="0"/>
              <a:t>G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	</a:t>
            </a:r>
            <a:endParaRPr lang="en-US" sz="2000" dirty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(x, y) </a:t>
            </a:r>
            <a:r>
              <a:rPr lang="en-US" sz="2000" dirty="0" smtClean="0"/>
              <a:t>is </a:t>
            </a:r>
            <a:r>
              <a:rPr lang="en-US" sz="2000" dirty="0"/>
              <a:t>M, then (y, x) is in </a:t>
            </a:r>
            <a:r>
              <a:rPr lang="en-US" sz="2000" dirty="0" smtClean="0"/>
              <a:t>G</a:t>
            </a:r>
            <a:r>
              <a:rPr lang="en-US" sz="2000" baseline="-25000" dirty="0" smtClean="0"/>
              <a:t>M</a:t>
            </a:r>
            <a:endParaRPr lang="en-US" sz="2000" baseline="-25000" dirty="0"/>
          </a:p>
          <a:p>
            <a:r>
              <a:rPr lang="en-US" sz="2400" dirty="0" smtClean="0"/>
              <a:t>Augmenting </a:t>
            </a:r>
            <a:r>
              <a:rPr lang="en-US" sz="2400" dirty="0"/>
              <a:t>path simplifies to: (</a:t>
            </a:r>
            <a:r>
              <a:rPr lang="en-US" sz="2400" dirty="0">
                <a:solidFill>
                  <a:srgbClr val="FF0000"/>
                </a:solidFill>
              </a:rPr>
              <a:t>property of bipartite matching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Edge </a:t>
            </a:r>
            <a:r>
              <a:rPr lang="en-US" sz="2000" dirty="0"/>
              <a:t>from s to an unmatched node x </a:t>
            </a:r>
            <a:r>
              <a:rPr lang="en-US" sz="2000" dirty="0" smtClean="0"/>
              <a:t>in X</a:t>
            </a:r>
            <a:endParaRPr lang="en-US" sz="2000" dirty="0"/>
          </a:p>
          <a:p>
            <a:pPr lvl="1"/>
            <a:r>
              <a:rPr lang="en-US" sz="2000" dirty="0" smtClean="0"/>
              <a:t>Edge </a:t>
            </a:r>
            <a:r>
              <a:rPr lang="en-US" sz="2000" dirty="0"/>
              <a:t>from unmatched node y </a:t>
            </a:r>
            <a:r>
              <a:rPr lang="en-US" sz="2000" dirty="0" smtClean="0"/>
              <a:t>in </a:t>
            </a:r>
            <a:r>
              <a:rPr lang="en-US" sz="2000" dirty="0"/>
              <a:t>Y to t.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BiMatching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33" y="3985092"/>
            <a:ext cx="4810213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Maximum-Flow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Given: a flow network G with source S and sink t</a:t>
            </a:r>
          </a:p>
          <a:p>
            <a:r>
              <a:rPr lang="en-US" sz="2400" dirty="0" smtClean="0"/>
              <a:t>Objective: find a flow of maximum value</a:t>
            </a:r>
          </a:p>
          <a:p>
            <a:r>
              <a:rPr lang="en-US" sz="2400" dirty="0" smtClean="0"/>
              <a:t>Constraints: capacity constraint &amp; flow conservation</a:t>
            </a:r>
            <a:endParaRPr lang="en-US" sz="2400" dirty="0"/>
          </a:p>
        </p:txBody>
      </p:sp>
      <p:pic>
        <p:nvPicPr>
          <p:cNvPr id="4" name="Picture 3" descr="NetworkFlow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0" y="3048262"/>
            <a:ext cx="7420384" cy="33832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1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Original edge: </a:t>
            </a:r>
            <a:r>
              <a:rPr lang="en-US" sz="2400" dirty="0" smtClean="0"/>
              <a:t>e(</a:t>
            </a:r>
            <a:r>
              <a:rPr lang="en-US" sz="2400" dirty="0"/>
              <a:t>u, v) ∈ 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Capacity: c(u, v)</a:t>
            </a:r>
          </a:p>
          <a:p>
            <a:pPr lvl="1"/>
            <a:r>
              <a:rPr lang="en-US" sz="2000" dirty="0" smtClean="0"/>
              <a:t>Flow: f(u, v)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Residual </a:t>
            </a:r>
            <a:r>
              <a:rPr lang="en-US" dirty="0" smtClean="0"/>
              <a:t>edge: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(u, v) (undo flow set)</a:t>
            </a:r>
          </a:p>
          <a:p>
            <a:pPr lvl="1"/>
            <a:r>
              <a:rPr lang="en-US" sz="2000" dirty="0"/>
              <a:t>Residual Capacity: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f</a:t>
            </a:r>
            <a:r>
              <a:rPr lang="en-US" sz="2000" dirty="0"/>
              <a:t>(u, v) </a:t>
            </a:r>
            <a:r>
              <a:rPr lang="en-US" sz="2000" dirty="0" smtClean="0"/>
              <a:t>= c(u, v) – f(u, v)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Residual </a:t>
            </a:r>
            <a:r>
              <a:rPr lang="en-US" dirty="0" smtClean="0"/>
              <a:t>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(V,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/>
              <a:t>0 </a:t>
            </a:r>
            <a:r>
              <a:rPr lang="en-US" sz="2000" dirty="0" smtClean="0"/>
              <a:t>≤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f</a:t>
            </a:r>
            <a:r>
              <a:rPr lang="en-US" sz="2000" dirty="0"/>
              <a:t>(u, v) ≤ c(u, v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(v, u) in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 indicates a decrease of flow f(u, v)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 descr="Original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6" y="4678541"/>
            <a:ext cx="4397708" cy="1639824"/>
          </a:xfrm>
          <a:prstGeom prst="rect">
            <a:avLst/>
          </a:prstGeom>
        </p:spPr>
      </p:pic>
      <p:pic>
        <p:nvPicPr>
          <p:cNvPr id="5" name="Picture 4" descr="ResidualN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71" y="4678541"/>
            <a:ext cx="4496622" cy="16454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53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Augmenting Path: a simple path P(s, t) in residual graph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Residual Capacity of P(s, t): </a:t>
            </a:r>
            <a:r>
              <a:rPr lang="en-US" sz="2400" dirty="0"/>
              <a:t>minimum </a:t>
            </a:r>
            <a:r>
              <a:rPr lang="en-US" sz="2400" dirty="0" smtClean="0"/>
              <a:t>residual </a:t>
            </a:r>
            <a:r>
              <a:rPr lang="en-US" sz="2400" dirty="0"/>
              <a:t>capacity of any edge </a:t>
            </a:r>
            <a:r>
              <a:rPr lang="en-US" sz="2400" dirty="0" smtClean="0"/>
              <a:t>in path P(s, t)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FordFulkerson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4871"/>
            <a:ext cx="9144000" cy="2779960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/>
        </p:nvSpPr>
        <p:spPr>
          <a:xfrm>
            <a:off x="4632476" y="4819809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Ford-Fulkerson </a:t>
            </a:r>
            <a:r>
              <a:rPr lang="en-US" dirty="0" smtClean="0"/>
              <a:t>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3" y="1600200"/>
            <a:ext cx="2474243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with f (e) = 0 for all edge </a:t>
            </a:r>
            <a:r>
              <a:rPr lang="en-US" sz="2000" dirty="0" smtClean="0"/>
              <a:t>e </a:t>
            </a:r>
            <a:r>
              <a:rPr lang="en-US" sz="2000" dirty="0"/>
              <a:t>∈ </a:t>
            </a:r>
            <a:r>
              <a:rPr lang="en-US" sz="2000" dirty="0" smtClean="0"/>
              <a:t>E.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Find </a:t>
            </a:r>
            <a:r>
              <a:rPr lang="en-US" sz="2000" dirty="0">
                <a:solidFill>
                  <a:srgbClr val="FF0000"/>
                </a:solidFill>
              </a:rPr>
              <a:t>an augmenting </a:t>
            </a:r>
            <a:r>
              <a:rPr lang="en-US" sz="2000" dirty="0" smtClean="0">
                <a:solidFill>
                  <a:srgbClr val="FF0000"/>
                </a:solidFill>
              </a:rPr>
              <a:t>path </a:t>
            </a:r>
            <a:r>
              <a:rPr lang="en-US" sz="2000" dirty="0">
                <a:solidFill>
                  <a:srgbClr val="FF0000"/>
                </a:solidFill>
              </a:rPr>
              <a:t>P </a:t>
            </a:r>
            <a:r>
              <a:rPr lang="en-US" sz="2000" dirty="0" smtClean="0">
                <a:solidFill>
                  <a:srgbClr val="FF0000"/>
                </a:solidFill>
              </a:rPr>
              <a:t>in residual </a:t>
            </a:r>
            <a:r>
              <a:rPr lang="en-US" sz="2000" dirty="0">
                <a:solidFill>
                  <a:srgbClr val="FF0000"/>
                </a:solidFill>
              </a:rPr>
              <a:t>graph </a:t>
            </a:r>
            <a:r>
              <a:rPr lang="en-US" sz="2000" dirty="0" err="1" smtClean="0">
                <a:solidFill>
                  <a:srgbClr val="FF0000"/>
                </a:solidFill>
              </a:rPr>
              <a:t>G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f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Augment </a:t>
            </a:r>
            <a:r>
              <a:rPr lang="en-US" sz="2000" dirty="0">
                <a:solidFill>
                  <a:srgbClr val="FF0000"/>
                </a:solidFill>
              </a:rPr>
              <a:t>flow along path </a:t>
            </a:r>
            <a:r>
              <a:rPr lang="en-US" sz="2000" dirty="0" smtClean="0">
                <a:solidFill>
                  <a:srgbClr val="FF0000"/>
                </a:solidFill>
              </a:rPr>
              <a:t>P.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Repeat </a:t>
            </a:r>
            <a:r>
              <a:rPr lang="en-US" sz="2000" dirty="0"/>
              <a:t>until you get stuck.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FordFulkerson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36" y="1440695"/>
            <a:ext cx="6594665" cy="49377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Ford-Fulkerson </a:t>
            </a:r>
            <a:r>
              <a:rPr lang="en-US" dirty="0" smtClean="0"/>
              <a:t>Alg. (cont.)</a:t>
            </a:r>
            <a:endParaRPr lang="en-US" dirty="0"/>
          </a:p>
        </p:txBody>
      </p:sp>
      <p:pic>
        <p:nvPicPr>
          <p:cNvPr id="7" name="Picture 6" descr="FordFulkerson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4871"/>
            <a:ext cx="9144000" cy="27799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f (e) = 0 for all edge e ∈ 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 an augmenting path P in residual graph </a:t>
            </a:r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Augment flow along path P.</a:t>
            </a:r>
          </a:p>
          <a:p>
            <a:r>
              <a:rPr lang="en-US" sz="2400" dirty="0"/>
              <a:t>Repeat until you get stuck.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07931" y="3666577"/>
            <a:ext cx="122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Val(f) = 8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632476" y="4819809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Ford-Fulkerson </a:t>
            </a:r>
            <a:r>
              <a:rPr lang="en-US" dirty="0" smtClean="0"/>
              <a:t>Alg.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f (e) = 0 for all edge e ∈ 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 an augmenting path P in residual graph </a:t>
            </a:r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Augment flow along path P.</a:t>
            </a:r>
          </a:p>
          <a:p>
            <a:r>
              <a:rPr lang="en-US" sz="2400" dirty="0"/>
              <a:t>Repeat until you get stuck.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 descr="FordFulkerson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819"/>
            <a:ext cx="9144000" cy="30288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07931" y="3557722"/>
            <a:ext cx="2238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Val(f) = 8 + 2 = 10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120572" y="4692667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700591" y="4957022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351681" y="5815563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2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Ford-Fulkerson </a:t>
            </a:r>
            <a:r>
              <a:rPr lang="en-US" dirty="0" smtClean="0"/>
              <a:t>Alg.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f (e) = 0 for all edge e ∈ 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 an augmenting path P in residual graph </a:t>
            </a:r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Augment flow along path P.</a:t>
            </a:r>
          </a:p>
          <a:p>
            <a:r>
              <a:rPr lang="en-US" sz="2400" dirty="0"/>
              <a:t>Repeat until you get stuck.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FordFulkerson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590"/>
            <a:ext cx="9144000" cy="3055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2791" y="3509342"/>
            <a:ext cx="238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Val(f) = 10 + 6 = 16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253239" y="4692667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Ford-Fulkerson </a:t>
            </a:r>
            <a:r>
              <a:rPr lang="en-US" dirty="0" smtClean="0"/>
              <a:t>Alg.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f (e) = 0 for all edge e ∈ 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 an augmenting path P in residual graph </a:t>
            </a:r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Augment flow along path P.</a:t>
            </a:r>
          </a:p>
          <a:p>
            <a:r>
              <a:rPr lang="en-US" sz="2400" dirty="0"/>
              <a:t>Repeat until you get stuck.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FordFulkerson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846"/>
            <a:ext cx="9144000" cy="3063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62791" y="3509342"/>
            <a:ext cx="238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Val(f) = 16 + 2 = 18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096382" y="4680286"/>
            <a:ext cx="387048" cy="393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828</Words>
  <Application>Microsoft Macintosh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Maximum Flow_2</vt:lpstr>
      <vt:lpstr>Maximum-Flow Problem</vt:lpstr>
      <vt:lpstr>Residual Graph</vt:lpstr>
      <vt:lpstr>Augmenting Paths</vt:lpstr>
      <vt:lpstr>Ford-Fulkerson Alg.</vt:lpstr>
      <vt:lpstr>Ford-Fulkerson Alg. (cont.)</vt:lpstr>
      <vt:lpstr>Ford-Fulkerson Alg. (cont.)</vt:lpstr>
      <vt:lpstr>Ford-Fulkerson Alg. (cont.)</vt:lpstr>
      <vt:lpstr>Ford-Fulkerson Alg. (cont.)</vt:lpstr>
      <vt:lpstr>Ford-Fulkerson Alg. (cont.)</vt:lpstr>
      <vt:lpstr>Ford-Fulkerson Alg. (cont.)</vt:lpstr>
      <vt:lpstr>Bipartite Matching</vt:lpstr>
      <vt:lpstr>Maximum Bipartite Matching</vt:lpstr>
      <vt:lpstr>Bipartite Matching &amp; Max Flow</vt:lpstr>
      <vt:lpstr>Bipartite Matching Methods</vt:lpstr>
      <vt:lpstr>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46</cp:revision>
  <dcterms:created xsi:type="dcterms:W3CDTF">2016-08-15T16:38:04Z</dcterms:created>
  <dcterms:modified xsi:type="dcterms:W3CDTF">2017-11-07T21:17:58Z</dcterms:modified>
</cp:coreProperties>
</file>