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9" r:id="rId4"/>
    <p:sldId id="280" r:id="rId5"/>
    <p:sldId id="276" r:id="rId6"/>
    <p:sldId id="261" r:id="rId7"/>
    <p:sldId id="277" r:id="rId8"/>
    <p:sldId id="284" r:id="rId9"/>
    <p:sldId id="281" r:id="rId10"/>
    <p:sldId id="282" r:id="rId11"/>
    <p:sldId id="283" r:id="rId12"/>
    <p:sldId id="262" r:id="rId13"/>
    <p:sldId id="285" r:id="rId14"/>
    <p:sldId id="265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31" autoAdjust="0"/>
  </p:normalViewPr>
  <p:slideViewPr>
    <p:cSldViewPr snapToGrid="0" snapToObjects="1">
      <p:cViewPr>
        <p:scale>
          <a:sx n="103" d="100"/>
          <a:sy n="103" d="100"/>
        </p:scale>
        <p:origin x="-60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A0E3D-CDB8-4C42-88E1-FFAD504018F3}" type="datetimeFigureOut">
              <a:rPr lang="en-US" smtClean="0"/>
              <a:t>8/22/17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7C8C5-C2EC-B945-A075-114490D1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2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88044-C2D0-7248-9271-25672C1A60C9}" type="datetimeFigureOut">
              <a:rPr lang="en-US" smtClean="0"/>
              <a:t>8/22/17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DAE5-A2EA-4D41-B60B-86CF1EDE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2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FC56-63E1-B245-B405-50C8BF975C70}" type="datetime1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C4B8-7883-FB44-A68F-AB6D49C380D5}" type="datetime1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A68B-A7CD-5245-9336-5D9F9DA7716F}" type="datetime1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7B0-93AB-AD4C-ABA8-39F4BE1DE0B6}" type="datetime1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87F-8E5F-F846-8658-FEAB162EF564}" type="datetime1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8459-5503-024A-A315-A845BE3AD77E}" type="datetime1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297A-20DD-5F44-9086-1F131EE0CD30}" type="datetime1">
              <a:rPr lang="en-US" smtClean="0"/>
              <a:t>8/22/17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C20F-7012-F24B-B582-88398A8D96D4}" type="datetime1">
              <a:rPr lang="en-US" smtClean="0"/>
              <a:t>8/22/17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00AD-F389-974A-B192-984763B824B3}" type="datetime1">
              <a:rPr lang="en-US" smtClean="0"/>
              <a:t>8/22/17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447C-CD60-554E-A045-472E6C8AC2DF}" type="datetime1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3A5B-1BEC-D54E-94D6-0E3E47DE83A0}" type="datetime1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48739EE-B576-B443-9619-ADFC8BA626FC}" type="datetime1">
              <a:rPr lang="en-US" smtClean="0"/>
              <a:t>8/22/17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li28@gsu.edu" TargetMode="External"/><Relationship Id="rId3" Type="http://schemas.openxmlformats.org/officeDocument/2006/relationships/hyperlink" Target="mailto:ksooksatra1@student.gsu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42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Typical Algorithms: 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Sorting Algorithms, Dynamic Programming, Greedy 	Algorithms, and Graph Algorithms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Key Ideas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Time Complexity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Selected Topics: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Matching Problem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Vertex-Cover Problem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Traveling-Salesman Problem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3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Objectives &amp;</a:t>
            </a:r>
            <a:r>
              <a:rPr lang="en-US" dirty="0" smtClean="0"/>
              <a:t> </a:t>
            </a:r>
            <a:r>
              <a:rPr lang="en-US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Upon </a:t>
            </a:r>
            <a:r>
              <a:rPr lang="en-US" sz="2400" dirty="0"/>
              <a:t>successful completion of this course, students should have the knowledge to</a:t>
            </a:r>
            <a:r>
              <a:rPr lang="en-US" sz="2400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Understand </a:t>
            </a:r>
            <a:r>
              <a:rPr lang="en-US" sz="2400" dirty="0"/>
              <a:t>the fundamentals of time complexity and major characteristics of data structure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/>
              <a:t>Understand the main ideas, advantages, and disadvantages of various algorithms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/>
              <a:t>Understand various algorithm implementations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Problem: resorting a sequence number in a non-decreasing order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Input: a sequence with n numbers 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Output: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978274"/>
              </p:ext>
            </p:extLst>
          </p:nvPr>
        </p:nvGraphicFramePr>
        <p:xfrm>
          <a:off x="2116372" y="3509994"/>
          <a:ext cx="2593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" name="Equation" r:id="rId3" imgW="990600" imgH="228600" progId="Equation.3">
                  <p:embed/>
                </p:oleObj>
              </mc:Choice>
              <mc:Fallback>
                <p:oleObj name="Equation" r:id="rId3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372" y="3509994"/>
                        <a:ext cx="25939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064754"/>
              </p:ext>
            </p:extLst>
          </p:nvPr>
        </p:nvGraphicFramePr>
        <p:xfrm>
          <a:off x="6269837" y="2872848"/>
          <a:ext cx="1828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" name="Equation" r:id="rId5" imgW="698500" imgH="228600" progId="Equation.3">
                  <p:embed/>
                </p:oleObj>
              </mc:Choice>
              <mc:Fallback>
                <p:oleObj name="Equation" r:id="rId5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837" y="2872848"/>
                        <a:ext cx="1828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13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</a:t>
            </a:r>
            <a:r>
              <a:rPr lang="en-US" dirty="0" smtClean="0"/>
              <a:t>Sort: Main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InsertCar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15" y="1446259"/>
            <a:ext cx="4521200" cy="396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1217" y="5653513"/>
            <a:ext cx="539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Insert cards in a non-decreasing order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22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59" y="1600200"/>
            <a:ext cx="8522685" cy="488642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Key Idea: insert current number A[j] into sorted sequence A[1, 2, </a:t>
            </a:r>
            <a:r>
              <a:rPr lang="is-IS" dirty="0" smtClean="0"/>
              <a:t>…, j-1</a:t>
            </a:r>
            <a:r>
              <a:rPr lang="en-US" dirty="0" smtClean="0"/>
              <a:t>].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Procedure:</a:t>
            </a:r>
          </a:p>
          <a:p>
            <a:pPr lvl="1">
              <a:lnSpc>
                <a:spcPct val="110000"/>
              </a:lnSpc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/>
              <a:t>for j = 2 to n </a:t>
            </a:r>
            <a:r>
              <a:rPr lang="en-US" dirty="0" smtClean="0"/>
              <a:t>do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// j is index of current number for sorting</a:t>
            </a:r>
            <a:endParaRPr lang="en-US" sz="2000" dirty="0">
              <a:solidFill>
                <a:srgbClr val="0000FF"/>
              </a:solidFill>
            </a:endParaRPr>
          </a:p>
          <a:p>
            <a:pPr lvl="2">
              <a:lnSpc>
                <a:spcPct val="110000"/>
              </a:lnSpc>
              <a:buFontTx/>
              <a:buNone/>
              <a:defRPr/>
            </a:pPr>
            <a:r>
              <a:rPr lang="en-US" sz="2400" dirty="0"/>
              <a:t>k</a:t>
            </a:r>
            <a:r>
              <a:rPr lang="en-US" sz="2400" dirty="0" smtClean="0"/>
              <a:t>ey = A</a:t>
            </a:r>
            <a:r>
              <a:rPr lang="en-US" sz="2400" dirty="0"/>
              <a:t>[j]</a:t>
            </a:r>
          </a:p>
          <a:p>
            <a:pPr lvl="2">
              <a:lnSpc>
                <a:spcPct val="110000"/>
              </a:lnSpc>
              <a:buFontTx/>
              <a:buNone/>
              <a:defRPr/>
            </a:pPr>
            <a:r>
              <a:rPr lang="en-US" sz="2400" dirty="0" err="1"/>
              <a:t>i</a:t>
            </a:r>
            <a:r>
              <a:rPr lang="en-US" sz="2400" dirty="0"/>
              <a:t> = j -</a:t>
            </a:r>
            <a:r>
              <a:rPr lang="en-US" sz="2400" dirty="0" smtClean="0"/>
              <a:t> 1						</a:t>
            </a:r>
            <a:r>
              <a:rPr lang="en-US" dirty="0" smtClean="0">
                <a:solidFill>
                  <a:srgbClr val="0000FF"/>
                </a:solidFill>
              </a:rPr>
              <a:t>//use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as index to scan sequence</a:t>
            </a:r>
            <a:endParaRPr lang="en-US" sz="2400" dirty="0">
              <a:solidFill>
                <a:srgbClr val="0000FF"/>
              </a:solidFill>
            </a:endParaRPr>
          </a:p>
          <a:p>
            <a:pPr lvl="2">
              <a:lnSpc>
                <a:spcPct val="110000"/>
              </a:lnSpc>
              <a:buFontTx/>
              <a:buNone/>
              <a:defRPr/>
            </a:pPr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&gt; 0 &amp; A[</a:t>
            </a:r>
            <a:r>
              <a:rPr lang="en-US" sz="2400" dirty="0" err="1"/>
              <a:t>i</a:t>
            </a:r>
            <a:r>
              <a:rPr lang="en-US" sz="2400" dirty="0"/>
              <a:t>] &gt; </a:t>
            </a:r>
            <a:r>
              <a:rPr lang="en-US" sz="2400" dirty="0" smtClean="0"/>
              <a:t>key do	</a:t>
            </a:r>
            <a:endParaRPr lang="en-US" sz="1800" dirty="0"/>
          </a:p>
          <a:p>
            <a:pPr lvl="3">
              <a:lnSpc>
                <a:spcPct val="110000"/>
              </a:lnSpc>
              <a:buFontTx/>
              <a:buNone/>
              <a:defRPr/>
            </a:pPr>
            <a:r>
              <a:rPr lang="en-US" sz="2400" dirty="0" smtClean="0"/>
              <a:t>A[</a:t>
            </a:r>
            <a:r>
              <a:rPr lang="en-US" sz="2400" dirty="0" err="1" smtClean="0"/>
              <a:t>i</a:t>
            </a:r>
            <a:r>
              <a:rPr lang="en-US" sz="2400" dirty="0" smtClean="0"/>
              <a:t> + 1] = A[</a:t>
            </a:r>
            <a:r>
              <a:rPr lang="en-US" sz="2400" dirty="0" err="1" smtClean="0"/>
              <a:t>i</a:t>
            </a:r>
            <a:r>
              <a:rPr lang="en-US" sz="2400" dirty="0" smtClean="0"/>
              <a:t>]</a:t>
            </a:r>
            <a:r>
              <a:rPr lang="en-US" sz="2400" dirty="0"/>
              <a:t>	</a:t>
            </a:r>
            <a:r>
              <a:rPr lang="en-US" sz="2400" dirty="0" smtClean="0"/>
              <a:t>		     </a:t>
            </a:r>
            <a:r>
              <a:rPr lang="en-US" sz="2000" dirty="0" smtClean="0">
                <a:solidFill>
                  <a:srgbClr val="0000FF"/>
                </a:solidFill>
              </a:rPr>
              <a:t>//move a larger number backward </a:t>
            </a:r>
          </a:p>
          <a:p>
            <a:pPr lvl="3">
              <a:lnSpc>
                <a:spcPct val="110000"/>
              </a:lnSpc>
              <a:buFontTx/>
              <a:buNone/>
              <a:defRPr/>
            </a:pP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i</a:t>
            </a:r>
            <a:r>
              <a:rPr lang="en-US" sz="2400" dirty="0"/>
              <a:t> -</a:t>
            </a:r>
            <a:r>
              <a:rPr lang="en-US" sz="2400" dirty="0" smtClean="0"/>
              <a:t> 1					</a:t>
            </a:r>
            <a:r>
              <a:rPr lang="en-US" sz="2000" dirty="0" smtClean="0">
                <a:solidFill>
                  <a:srgbClr val="0000FF"/>
                </a:solidFill>
              </a:rPr>
              <a:t>//scan sequence from j-1 to 1</a:t>
            </a:r>
            <a:endParaRPr lang="en-US" sz="2000" dirty="0">
              <a:solidFill>
                <a:srgbClr val="0000FF"/>
              </a:solidFill>
            </a:endParaRPr>
          </a:p>
          <a:p>
            <a:pPr lvl="2">
              <a:lnSpc>
                <a:spcPct val="110000"/>
              </a:lnSpc>
              <a:buFontTx/>
              <a:buNone/>
              <a:defRPr/>
            </a:pPr>
            <a:r>
              <a:rPr lang="en-US" sz="2400" dirty="0"/>
              <a:t>A[</a:t>
            </a:r>
            <a:r>
              <a:rPr lang="en-US" sz="2400" dirty="0" err="1"/>
              <a:t>i</a:t>
            </a:r>
            <a:r>
              <a:rPr lang="en-US" sz="2400" dirty="0"/>
              <a:t> + 1] = </a:t>
            </a:r>
            <a:r>
              <a:rPr lang="en-US" sz="2400" dirty="0" smtClean="0"/>
              <a:t>key		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smtClean="0">
                <a:solidFill>
                  <a:srgbClr val="0000FF"/>
                </a:solidFill>
              </a:rPr>
              <a:t>/A[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] &lt;= key and insert key at the i+1 position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Sorting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InsertS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5113"/>
            <a:ext cx="9144000" cy="239456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38038" y="1676742"/>
            <a:ext cx="710451" cy="813714"/>
            <a:chOff x="742118" y="1676742"/>
            <a:chExt cx="710451" cy="813714"/>
          </a:xfrm>
        </p:grpSpPr>
        <p:sp>
          <p:nvSpPr>
            <p:cNvPr id="7" name="TextBox 6"/>
            <p:cNvSpPr txBox="1"/>
            <p:nvPr/>
          </p:nvSpPr>
          <p:spPr>
            <a:xfrm>
              <a:off x="742118" y="1676742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key</a:t>
              </a:r>
              <a:endParaRPr lang="en-US" sz="24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863070" y="2076762"/>
              <a:ext cx="234274" cy="4136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260520" y="1657576"/>
            <a:ext cx="710451" cy="813714"/>
            <a:chOff x="766778" y="1676742"/>
            <a:chExt cx="710451" cy="813714"/>
          </a:xfrm>
        </p:grpSpPr>
        <p:sp>
          <p:nvSpPr>
            <p:cNvPr id="14" name="TextBox 13"/>
            <p:cNvSpPr txBox="1"/>
            <p:nvPr/>
          </p:nvSpPr>
          <p:spPr>
            <a:xfrm>
              <a:off x="766778" y="1676742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key</a:t>
              </a:r>
              <a:endParaRPr lang="en-US" sz="24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1122001" y="2138407"/>
              <a:ext cx="3" cy="3520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799141" y="1676742"/>
            <a:ext cx="710451" cy="813714"/>
            <a:chOff x="742118" y="1676742"/>
            <a:chExt cx="710451" cy="813714"/>
          </a:xfrm>
        </p:grpSpPr>
        <p:sp>
          <p:nvSpPr>
            <p:cNvPr id="17" name="TextBox 16"/>
            <p:cNvSpPr txBox="1"/>
            <p:nvPr/>
          </p:nvSpPr>
          <p:spPr>
            <a:xfrm>
              <a:off x="742118" y="1676742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key</a:t>
              </a:r>
              <a:endParaRPr lang="en-US" sz="24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122001" y="2076762"/>
              <a:ext cx="0" cy="4136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843903" y="4339804"/>
            <a:ext cx="710451" cy="931536"/>
            <a:chOff x="1843903" y="4339804"/>
            <a:chExt cx="710451" cy="931536"/>
          </a:xfrm>
        </p:grpSpPr>
        <p:sp>
          <p:nvSpPr>
            <p:cNvPr id="20" name="TextBox 19"/>
            <p:cNvSpPr txBox="1"/>
            <p:nvPr/>
          </p:nvSpPr>
          <p:spPr>
            <a:xfrm>
              <a:off x="1843903" y="480967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key</a:t>
              </a:r>
              <a:endParaRPr lang="en-US" sz="24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186800" y="4339804"/>
              <a:ext cx="0" cy="579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349977" y="4840839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endParaRPr 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692874" y="4370968"/>
            <a:ext cx="0" cy="5794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45819" y="1674357"/>
            <a:ext cx="270176" cy="813714"/>
            <a:chOff x="742118" y="1676742"/>
            <a:chExt cx="270176" cy="813714"/>
          </a:xfrm>
        </p:grpSpPr>
        <p:sp>
          <p:nvSpPr>
            <p:cNvPr id="22" name="TextBox 21"/>
            <p:cNvSpPr txBox="1"/>
            <p:nvPr/>
          </p:nvSpPr>
          <p:spPr>
            <a:xfrm>
              <a:off x="742118" y="1676742"/>
              <a:ext cx="270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endParaRPr lang="en-US" sz="24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863070" y="2138407"/>
              <a:ext cx="14136" cy="3520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965684" y="1666480"/>
            <a:ext cx="270176" cy="823976"/>
            <a:chOff x="742118" y="1676742"/>
            <a:chExt cx="270176" cy="823976"/>
          </a:xfrm>
        </p:grpSpPr>
        <p:sp>
          <p:nvSpPr>
            <p:cNvPr id="27" name="TextBox 26"/>
            <p:cNvSpPr txBox="1"/>
            <p:nvPr/>
          </p:nvSpPr>
          <p:spPr>
            <a:xfrm>
              <a:off x="742118" y="1676742"/>
              <a:ext cx="270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endParaRPr lang="en-US" sz="24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cxnSp>
          <p:nvCxnSpPr>
            <p:cNvPr id="28" name="Straight Arrow Connector 27"/>
            <p:cNvCxnSpPr>
              <a:stCxn id="27" idx="2"/>
            </p:cNvCxnSpPr>
            <p:nvPr/>
          </p:nvCxnSpPr>
          <p:spPr>
            <a:xfrm>
              <a:off x="877206" y="2138407"/>
              <a:ext cx="135088" cy="3623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521015" y="1720609"/>
            <a:ext cx="270176" cy="823976"/>
            <a:chOff x="742118" y="1676742"/>
            <a:chExt cx="270176" cy="823976"/>
          </a:xfrm>
        </p:grpSpPr>
        <p:sp>
          <p:nvSpPr>
            <p:cNvPr id="30" name="TextBox 29"/>
            <p:cNvSpPr txBox="1"/>
            <p:nvPr/>
          </p:nvSpPr>
          <p:spPr>
            <a:xfrm>
              <a:off x="742118" y="1676742"/>
              <a:ext cx="270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endParaRPr lang="en-US" sz="24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cxnSp>
          <p:nvCxnSpPr>
            <p:cNvPr id="31" name="Straight Arrow Connector 30"/>
            <p:cNvCxnSpPr>
              <a:stCxn id="30" idx="2"/>
            </p:cNvCxnSpPr>
            <p:nvPr/>
          </p:nvCxnSpPr>
          <p:spPr>
            <a:xfrm>
              <a:off x="877206" y="2138407"/>
              <a:ext cx="135088" cy="3623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04234" y="4370968"/>
            <a:ext cx="339669" cy="917153"/>
            <a:chOff x="1843903" y="4354187"/>
            <a:chExt cx="339669" cy="917153"/>
          </a:xfrm>
        </p:grpSpPr>
        <p:sp>
          <p:nvSpPr>
            <p:cNvPr id="34" name="TextBox 33"/>
            <p:cNvSpPr txBox="1"/>
            <p:nvPr/>
          </p:nvSpPr>
          <p:spPr>
            <a:xfrm>
              <a:off x="1843903" y="4809675"/>
              <a:ext cx="270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endParaRPr lang="en-US" sz="24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001850" y="4354187"/>
              <a:ext cx="181722" cy="5527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010308" y="4441853"/>
            <a:ext cx="339669" cy="917153"/>
            <a:chOff x="1843903" y="4354187"/>
            <a:chExt cx="339669" cy="917153"/>
          </a:xfrm>
        </p:grpSpPr>
        <p:sp>
          <p:nvSpPr>
            <p:cNvPr id="39" name="TextBox 38"/>
            <p:cNvSpPr txBox="1"/>
            <p:nvPr/>
          </p:nvSpPr>
          <p:spPr>
            <a:xfrm>
              <a:off x="1843903" y="4809675"/>
              <a:ext cx="270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endParaRPr lang="en-US" sz="24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001850" y="4354187"/>
              <a:ext cx="181722" cy="5527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91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</a:t>
            </a:r>
            <a:r>
              <a:rPr lang="en-US" altLang="zh-CN" dirty="0" smtClean="0"/>
              <a:t>er</a:t>
            </a:r>
            <a:r>
              <a:rPr lang="en-US" dirty="0" smtClean="0"/>
              <a:t>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Given a sequence of number with size of 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Resort the sequence in a non-increasing order (Sorting Problem)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F</a:t>
            </a:r>
            <a:r>
              <a:rPr lang="en-US" dirty="0" smtClean="0"/>
              <a:t>ind the maximum number of a sequence number (Maximum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01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Sorting Problem: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Key Idea: use the method similar to that applied for resorting sequence in non-decreasing order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10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Maximum Problem: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Key Idea: compare any two neighboring numbers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n-1 comparisons for n numbers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0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8555"/>
            <a:ext cx="8522685" cy="48864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CSC 4520/6520: Design and Analysis of Algorithm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Instructor: Dr. Wei (Lisa) Li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Office Hours: </a:t>
            </a:r>
            <a:r>
              <a:rPr lang="en-US" sz="2400" dirty="0"/>
              <a:t>TR 1:30 pm - 2:30 pm 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Office Room: Room 733, 25 Park Place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Email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wli28@</a:t>
            </a:r>
            <a:r>
              <a:rPr lang="en-US" sz="2400" dirty="0" smtClean="0">
                <a:hlinkClick r:id="rId2"/>
              </a:rPr>
              <a:t>gsu.edu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Phone: (404) 413-6658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TA: </a:t>
            </a:r>
            <a:r>
              <a:rPr lang="en-US" sz="2400" dirty="0" err="1"/>
              <a:t>Korn</a:t>
            </a:r>
            <a:r>
              <a:rPr lang="en-US" sz="2400" dirty="0"/>
              <a:t> </a:t>
            </a:r>
            <a:r>
              <a:rPr lang="en-US" sz="2400" dirty="0" err="1"/>
              <a:t>Sooksatra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Email: </a:t>
            </a:r>
            <a:r>
              <a:rPr lang="en-US" sz="2000" u="sng" dirty="0">
                <a:hlinkClick r:id="rId3"/>
              </a:rPr>
              <a:t>ksooksatra1@student.gsu.edu</a:t>
            </a:r>
            <a:r>
              <a:rPr lang="en-US" sz="2000" dirty="0"/>
              <a:t> 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Office Hours: Wed. 3:00 pm </a:t>
            </a:r>
            <a:r>
              <a:rPr lang="mr-IN" sz="2000" dirty="0" smtClean="0"/>
              <a:t>–</a:t>
            </a:r>
            <a:r>
              <a:rPr lang="en-US" sz="2000" dirty="0" smtClean="0"/>
              <a:t> 5:00 pm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Office Room: 641A, 25 Park Place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 (cont</a:t>
            </a:r>
            <a:r>
              <a:rPr lang="en-US" dirty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CSC 4520: CSC </a:t>
            </a:r>
            <a:r>
              <a:rPr lang="en-US" sz="2400" dirty="0"/>
              <a:t>2720 and </a:t>
            </a:r>
            <a:r>
              <a:rPr lang="en-US" sz="2400" dirty="0" smtClean="0"/>
              <a:t>Math </a:t>
            </a:r>
            <a:r>
              <a:rPr lang="en-US" sz="2400" dirty="0"/>
              <a:t>3030 with grades of "C" or </a:t>
            </a:r>
            <a:r>
              <a:rPr lang="en-US" sz="2400" dirty="0" smtClean="0"/>
              <a:t>higher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CSC 6520: CSC </a:t>
            </a:r>
            <a:r>
              <a:rPr lang="en-US" sz="2400" dirty="0"/>
              <a:t>3410 and Math 3030</a:t>
            </a:r>
            <a:endParaRPr lang="en-US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“</a:t>
            </a:r>
            <a:r>
              <a:rPr lang="en-US" sz="2400" b="1" i="1" dirty="0"/>
              <a:t>The department will strictly enforce all prerequisites. Students without proper prerequisites will be dropped from the class, without any prior notice, at any time during the semester. 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9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20" y="1346065"/>
            <a:ext cx="8296874" cy="5165215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Textbook: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Introduction to Algorithms (3rd Edition)</a:t>
            </a:r>
            <a:r>
              <a:rPr lang="en-US" sz="2400" dirty="0" smtClean="0"/>
              <a:t>,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/>
              <a:t>Thomas H. </a:t>
            </a:r>
            <a:r>
              <a:rPr lang="en-US" sz="2400" dirty="0" err="1" smtClean="0"/>
              <a:t>Cormen</a:t>
            </a:r>
            <a:r>
              <a:rPr lang="en-US" sz="2400" dirty="0" smtClean="0"/>
              <a:t>, Charles E. </a:t>
            </a:r>
            <a:r>
              <a:rPr lang="en-US" sz="2400" dirty="0" err="1" smtClean="0"/>
              <a:t>Leiserson</a:t>
            </a:r>
            <a:r>
              <a:rPr lang="en-US" sz="2400" dirty="0" smtClean="0"/>
              <a:t>,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/>
              <a:t>Ronald L. </a:t>
            </a:r>
            <a:r>
              <a:rPr lang="en-US" sz="2400" dirty="0" err="1" smtClean="0"/>
              <a:t>Rivest</a:t>
            </a:r>
            <a:r>
              <a:rPr lang="en-US" sz="2400" dirty="0" smtClean="0"/>
              <a:t>, and Clifford Stein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000" dirty="0"/>
          </a:p>
          <a:p>
            <a:pPr>
              <a:lnSpc>
                <a:spcPct val="130000"/>
              </a:lnSpc>
            </a:pPr>
            <a:r>
              <a:rPr lang="en-US" dirty="0" smtClean="0"/>
              <a:t>Grading Policy: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Attendance											10%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Homework Assignments</a:t>
            </a:r>
            <a:r>
              <a:rPr lang="en-US" sz="2400" dirty="0"/>
              <a:t>	</a:t>
            </a:r>
            <a:r>
              <a:rPr lang="en-US" sz="2400" dirty="0" smtClean="0"/>
              <a:t>						30%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Midterm Exam (TBA)        							30%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Final Exam (TBA)            							30%</a:t>
            </a:r>
            <a:endParaRPr lang="en-US" sz="2400" dirty="0"/>
          </a:p>
          <a:p>
            <a:pPr marL="0" indent="0">
              <a:lnSpc>
                <a:spcPct val="130000"/>
              </a:lnSpc>
              <a:buNone/>
            </a:pPr>
            <a:endParaRPr lang="en-US" sz="2400" dirty="0"/>
          </a:p>
          <a:p>
            <a:pPr>
              <a:lnSpc>
                <a:spcPct val="130000"/>
              </a:lnSpc>
            </a:pPr>
            <a:endParaRPr lang="en-US" sz="2400" dirty="0" smtClean="0"/>
          </a:p>
          <a:p>
            <a:pPr>
              <a:lnSpc>
                <a:spcPct val="13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cormen-3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85" y="1875891"/>
            <a:ext cx="15513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1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2685" cy="477588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 smtClean="0"/>
              <a:t>Late</a:t>
            </a:r>
            <a:r>
              <a:rPr lang="en-US" dirty="0"/>
              <a:t>-Submission Policy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dirty="0"/>
              <a:t>For each late submission, 10% will be deducted from your score.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Assignments will NOT be accepted after one week</a:t>
            </a:r>
            <a:r>
              <a:rPr lang="en-US" dirty="0" smtClean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1000" dirty="0"/>
          </a:p>
          <a:p>
            <a:pPr lvl="0">
              <a:lnSpc>
                <a:spcPct val="120000"/>
              </a:lnSpc>
            </a:pPr>
            <a:r>
              <a:rPr lang="en-US" dirty="0"/>
              <a:t>Make-Up Exams</a:t>
            </a: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sz="2400" dirty="0" smtClean="0"/>
              <a:t>Make </a:t>
            </a:r>
            <a:r>
              <a:rPr lang="en-US" sz="2400" dirty="0"/>
              <a:t>up exams will be given only for absences discussed with the instructor prior to the exam. If no arrangements are made, your grade will be a ZERO.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0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“An </a:t>
            </a:r>
            <a:r>
              <a:rPr lang="en-US" i="1" dirty="0"/>
              <a:t>algorithm is any well-defined computational </a:t>
            </a:r>
            <a:r>
              <a:rPr lang="en-US" b="1" i="1" dirty="0">
                <a:solidFill>
                  <a:srgbClr val="FF0000"/>
                </a:solidFill>
              </a:rPr>
              <a:t>procedure</a:t>
            </a:r>
            <a:r>
              <a:rPr lang="en-US" i="1" dirty="0"/>
              <a:t> that </a:t>
            </a:r>
            <a:r>
              <a:rPr lang="en-US" i="1" dirty="0" smtClean="0"/>
              <a:t>takes some </a:t>
            </a:r>
            <a:r>
              <a:rPr lang="en-US" i="1" dirty="0"/>
              <a:t>value, or set of values, as </a:t>
            </a:r>
            <a:r>
              <a:rPr lang="en-US" b="1" i="1" dirty="0">
                <a:solidFill>
                  <a:srgbClr val="FF0000"/>
                </a:solidFill>
              </a:rPr>
              <a:t>input</a:t>
            </a:r>
            <a:r>
              <a:rPr lang="en-US" i="1" dirty="0"/>
              <a:t> and produces some value, or set of values, </a:t>
            </a:r>
            <a:r>
              <a:rPr lang="en-US" i="1" dirty="0" smtClean="0"/>
              <a:t>as </a:t>
            </a:r>
            <a:r>
              <a:rPr lang="en-US" b="1" i="1" dirty="0" smtClean="0">
                <a:solidFill>
                  <a:srgbClr val="FF0000"/>
                </a:solidFill>
              </a:rPr>
              <a:t>output</a:t>
            </a:r>
            <a:r>
              <a:rPr lang="en-US" i="1" dirty="0" smtClean="0"/>
              <a:t>.”</a:t>
            </a:r>
          </a:p>
          <a:p>
            <a:pPr marL="0" indent="0">
              <a:buNone/>
            </a:pP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007972" y="4224597"/>
            <a:ext cx="5128056" cy="1221948"/>
            <a:chOff x="1210962" y="4252095"/>
            <a:chExt cx="5128056" cy="1221948"/>
          </a:xfrm>
        </p:grpSpPr>
        <p:grpSp>
          <p:nvGrpSpPr>
            <p:cNvPr id="9" name="Group 8"/>
            <p:cNvGrpSpPr/>
            <p:nvPr/>
          </p:nvGrpSpPr>
          <p:grpSpPr>
            <a:xfrm>
              <a:off x="1210962" y="4252095"/>
              <a:ext cx="1087395" cy="752391"/>
              <a:chOff x="1210962" y="4252095"/>
              <a:chExt cx="1087395" cy="752391"/>
            </a:xfrm>
          </p:grpSpPr>
          <p:sp>
            <p:nvSpPr>
              <p:cNvPr id="7" name="Right Arrow 6"/>
              <p:cNvSpPr/>
              <p:nvPr/>
            </p:nvSpPr>
            <p:spPr>
              <a:xfrm>
                <a:off x="1210962" y="4621427"/>
                <a:ext cx="1087395" cy="38305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272747" y="4252095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rial" charset="0"/>
                    <a:ea typeface="Arial" charset="0"/>
                    <a:cs typeface="Arial" charset="0"/>
                  </a:rPr>
                  <a:t>Inputs</a:t>
                </a:r>
                <a:endParaRPr lang="en-US" sz="20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2384854" y="4252095"/>
              <a:ext cx="2718487" cy="12219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Algorithm Procedure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165124" y="4276009"/>
              <a:ext cx="1173894" cy="752391"/>
              <a:chOff x="1124463" y="4252095"/>
              <a:chExt cx="1173894" cy="752391"/>
            </a:xfrm>
          </p:grpSpPr>
          <p:sp>
            <p:nvSpPr>
              <p:cNvPr id="12" name="Right Arrow 11"/>
              <p:cNvSpPr/>
              <p:nvPr/>
            </p:nvSpPr>
            <p:spPr>
              <a:xfrm>
                <a:off x="1210962" y="4621427"/>
                <a:ext cx="1087395" cy="38305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24463" y="4252095"/>
                <a:ext cx="11673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rial" charset="0"/>
                    <a:ea typeface="Arial" charset="0"/>
                    <a:cs typeface="Arial" charset="0"/>
                  </a:rPr>
                  <a:t>Outputs</a:t>
                </a:r>
                <a:endParaRPr lang="en-US" sz="20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1815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45" y="1365948"/>
            <a:ext cx="4759815" cy="512067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Compute summation from 1 to 100, i.e.,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smtClean="0"/>
              <a:t>    Sum = 1 + 2 + , </a:t>
            </a:r>
            <a:r>
              <a:rPr lang="mr-IN" dirty="0" smtClean="0"/>
              <a:t>…</a:t>
            </a:r>
            <a:r>
              <a:rPr lang="en-US" dirty="0" smtClean="0"/>
              <a:t> + 99 + 		     100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Find the shortest path from GSU campus to ATL airport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0" lvl="2" indent="0" algn="ct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How to effectively and efficiently obtain solutions?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ShortestPa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59" y="1390606"/>
            <a:ext cx="414609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cover in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What are the basics of algorithm?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Input, output, and procedure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How to evaluate an algorithm?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Good or bad?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Fast or </a:t>
            </a:r>
            <a:r>
              <a:rPr lang="en-US" dirty="0" smtClean="0"/>
              <a:t>slow</a:t>
            </a:r>
            <a:r>
              <a:rPr lang="en-US" dirty="0" smtClean="0"/>
              <a:t>?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How to implement an algorithm?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How to apply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ormen-3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52" y="2790291"/>
            <a:ext cx="15513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2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4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Fundamentals of Algorithm Design and Analysis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Basic Concepts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Time Complexity (How good/efficient is an algorithm?)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Data Structure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Important Data Structures: stack, queue, list, tree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Operations: search, insert, delete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Divide-and-Conquer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Key Idea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Recurrence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607</Words>
  <Application>Microsoft Macintosh PowerPoint</Application>
  <PresentationFormat>On-screen Show (4:3)</PresentationFormat>
  <Paragraphs>138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Introduction to Algorithm</vt:lpstr>
      <vt:lpstr>Course Information</vt:lpstr>
      <vt:lpstr>Course Information (cont.)</vt:lpstr>
      <vt:lpstr>Course Information (cont.)</vt:lpstr>
      <vt:lpstr>Course Information (cont.)</vt:lpstr>
      <vt:lpstr>What is algorithm?</vt:lpstr>
      <vt:lpstr>Why algorithm?</vt:lpstr>
      <vt:lpstr>What to cover in this course?</vt:lpstr>
      <vt:lpstr>Course Outline</vt:lpstr>
      <vt:lpstr>Course Outline (cont.)</vt:lpstr>
      <vt:lpstr>Objectives &amp; Outcomes</vt:lpstr>
      <vt:lpstr>Example: Insertion Sort</vt:lpstr>
      <vt:lpstr>Insertion Sort: Main Idea</vt:lpstr>
      <vt:lpstr>Insertion Sorting</vt:lpstr>
      <vt:lpstr>Insertion Sorting (cont.)</vt:lpstr>
      <vt:lpstr>Exercises</vt:lpstr>
      <vt:lpstr>Hints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211</cp:revision>
  <dcterms:created xsi:type="dcterms:W3CDTF">2016-08-15T16:38:04Z</dcterms:created>
  <dcterms:modified xsi:type="dcterms:W3CDTF">2017-08-22T20:36:17Z</dcterms:modified>
</cp:coreProperties>
</file>