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76" r:id="rId7"/>
    <p:sldId id="265" r:id="rId8"/>
    <p:sldId id="263" r:id="rId9"/>
    <p:sldId id="269" r:id="rId10"/>
    <p:sldId id="270" r:id="rId11"/>
    <p:sldId id="271" r:id="rId12"/>
    <p:sldId id="267" r:id="rId13"/>
    <p:sldId id="272" r:id="rId14"/>
    <p:sldId id="274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76F0-CB2D-2F44-AFF7-0E04ED453A97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8443-9583-404B-AEF2-0F553937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4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0CC-9907-444B-8B8C-B6F12057BB3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A74EC-1835-0244-802A-9D60AF736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1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1287-A03B-9C4B-9CF0-F9B60D03D471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0FBA-8D49-9D4B-B072-9266DFFF9212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4C84-DB95-F242-89D3-C5F964D21D47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5AD2-5587-B24C-B6F5-873A391616CD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B897-B1F9-5B44-B8AD-5AD75FBE2259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BEF0-F24E-D042-B88D-C5330AD1905E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95B-86FB-954C-89E4-BF0C23CA4E71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394-CA42-8143-8873-1C85B18CF0D8}" type="datetime1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89CE-EDF6-0945-BEFB-9B51F86327F8}" type="datetime1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6205-12AE-1D49-BEE9-32ED0E0E7029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F16-8FCD-FE46-BCEC-BBB4163AE77B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34A1747-24A8-8448-A27C-A322CD0FAD22}" type="datetime1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NP-Completeness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3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 is an undirected graph </a:t>
            </a:r>
            <a:r>
              <a:rPr lang="en-US" sz="2400" dirty="0"/>
              <a:t>with edge cost </a:t>
            </a:r>
            <a:r>
              <a:rPr lang="en-US" sz="2400" dirty="0" smtClean="0"/>
              <a:t>c(u, v)</a:t>
            </a:r>
            <a:r>
              <a:rPr lang="en-US" sz="2400" baseline="-25000" dirty="0" smtClean="0"/>
              <a:t> </a:t>
            </a:r>
            <a:r>
              <a:rPr lang="en-US" sz="2400" dirty="0"/>
              <a:t>&gt; 0.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tour of G is a </a:t>
            </a:r>
            <a:r>
              <a:rPr lang="en-US" sz="2400" dirty="0" smtClean="0"/>
              <a:t>simple cycle </a:t>
            </a:r>
            <a:r>
              <a:rPr lang="en-US" sz="2400" dirty="0"/>
              <a:t>that includes every vertex of </a:t>
            </a:r>
            <a:r>
              <a:rPr lang="en-US" sz="2400" dirty="0" smtClean="0"/>
              <a:t>G.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cost of a tour is the sum of </a:t>
            </a:r>
            <a:r>
              <a:rPr lang="en-US" sz="2400" dirty="0" smtClean="0"/>
              <a:t>the edge costs </a:t>
            </a:r>
            <a:r>
              <a:rPr lang="en-US" sz="2400" dirty="0"/>
              <a:t>on </a:t>
            </a:r>
            <a:r>
              <a:rPr lang="en-US" sz="2400" dirty="0" smtClean="0"/>
              <a:t>the tour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traveling salesperson problem is to </a:t>
            </a:r>
            <a:r>
              <a:rPr lang="en-US" sz="2400" dirty="0">
                <a:solidFill>
                  <a:srgbClr val="FF0000"/>
                </a:solidFill>
              </a:rPr>
              <a:t>find a tour of minimum cost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ontent_bbeeTS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40" y="3740981"/>
            <a:ext cx="43489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9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sym typeface="Symbol" charset="0"/>
              </a:rPr>
              <a:t>Given an </a:t>
            </a:r>
            <a:r>
              <a:rPr lang="en-US" dirty="0">
                <a:sym typeface="Symbol" charset="0"/>
              </a:rPr>
              <a:t>undirected graph </a:t>
            </a:r>
            <a:r>
              <a:rPr lang="en-US" dirty="0" smtClean="0">
                <a:sym typeface="Symbol" charset="0"/>
              </a:rPr>
              <a:t>G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ym typeface="Symbol" charset="0"/>
              </a:rPr>
              <a:t>Find a cycle </a:t>
            </a:r>
            <a:r>
              <a:rPr lang="en-US" dirty="0">
                <a:sym typeface="Symbol" charset="0"/>
              </a:rPr>
              <a:t>which visits each point exactly </a:t>
            </a:r>
            <a:r>
              <a:rPr lang="en-US" dirty="0" smtClean="0">
                <a:sym typeface="Symbol" charset="0"/>
              </a:rPr>
              <a:t>once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090581" y="2759838"/>
            <a:ext cx="5186831" cy="3657600"/>
            <a:chOff x="2090581" y="2759838"/>
            <a:chExt cx="5186831" cy="3657600"/>
          </a:xfrm>
        </p:grpSpPr>
        <p:pic>
          <p:nvPicPr>
            <p:cNvPr id="5" name="Picture 4" descr="HamCycl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581" y="2759838"/>
              <a:ext cx="5186831" cy="3657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37719" y="6017328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82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an undirected graph </a:t>
            </a:r>
            <a:r>
              <a:rPr lang="en-US" sz="2400" i="1" dirty="0"/>
              <a:t>G</a:t>
            </a:r>
            <a:r>
              <a:rPr lang="en-US" sz="2400" dirty="0"/>
              <a:t>, can the nodes be colored </a:t>
            </a:r>
            <a:r>
              <a:rPr lang="en-US" sz="2400" dirty="0" smtClean="0"/>
              <a:t>in k colors </a:t>
            </a:r>
            <a:r>
              <a:rPr lang="en-US" sz="2400" dirty="0"/>
              <a:t>so that no adjacent nodes have the same color?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02507" y="2725984"/>
            <a:ext cx="4543778" cy="3592616"/>
            <a:chOff x="2302507" y="2508586"/>
            <a:chExt cx="4543778" cy="3592616"/>
          </a:xfrm>
        </p:grpSpPr>
        <p:pic>
          <p:nvPicPr>
            <p:cNvPr id="5" name="Picture 4" descr="3-Colo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507" y="2508586"/>
              <a:ext cx="4543778" cy="3200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883063" y="5731870"/>
              <a:ext cx="350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An example of 3-Coloring Graph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14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Color Map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4-ColorU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42" y="2315970"/>
            <a:ext cx="5911273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1793" y="606822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 Four-Coloring Map of USA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381" y="1437887"/>
            <a:ext cx="8660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more than four colors</a:t>
            </a:r>
            <a:r>
              <a:rPr lang="en-US" sz="2400" dirty="0">
                <a:latin typeface="Arial"/>
                <a:cs typeface="Arial"/>
              </a:rPr>
              <a:t> are required to color the regions of the map so that no two adjacent regions have the same </a:t>
            </a:r>
            <a:r>
              <a:rPr lang="en-US" sz="2400" dirty="0" smtClean="0">
                <a:latin typeface="Arial"/>
                <a:cs typeface="Arial"/>
              </a:rPr>
              <a:t>color.”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24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Color Map Theorem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4250" y="6103332"/>
            <a:ext cx="36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 Four-Coloring Map of the World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 descr="world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2" y="2445732"/>
            <a:ext cx="8289178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381" y="1437887"/>
            <a:ext cx="8660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more than four colors</a:t>
            </a:r>
            <a:r>
              <a:rPr lang="en-US" sz="2400" dirty="0">
                <a:latin typeface="Arial"/>
                <a:cs typeface="Arial"/>
              </a:rPr>
              <a:t> are required to color the regions of the map so that no two adjacent regions have the same </a:t>
            </a:r>
            <a:r>
              <a:rPr lang="en-US" sz="2400" dirty="0" smtClean="0">
                <a:latin typeface="Arial"/>
                <a:cs typeface="Arial"/>
              </a:rPr>
              <a:t>color.”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45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5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Exam Time Schedule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How to schedule the exam so that no two exams with a common student are scheduled at the same time?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How many minimum time slots are needed to schedule all exams?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Radio Frequency/Channel Assignment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Each tower has a interference region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Two towers cannot assigned the same frequency/channel if they are within interference region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How to assign frequency/channel without interference among towers?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Complexity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1473175"/>
            <a:ext cx="8305800" cy="5638800"/>
            <a:chOff x="457200" y="1473175"/>
            <a:chExt cx="8305800" cy="5638800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457200" y="1473175"/>
              <a:ext cx="2700524" cy="556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000" dirty="0" smtClean="0">
                  <a:sym typeface="Symbol" charset="0"/>
                </a:rPr>
                <a:t>Runtime Order:</a:t>
              </a: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constant</a:t>
              </a: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almost constant</a:t>
              </a:r>
            </a:p>
            <a:p>
              <a:pPr lvl="1">
                <a:lnSpc>
                  <a:spcPct val="110000"/>
                </a:lnSpc>
              </a:pPr>
              <a:endParaRPr lang="en-US" sz="1800" dirty="0" smtClean="0">
                <a:sym typeface="Symbo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Logarithmic</a:t>
              </a:r>
            </a:p>
            <a:p>
              <a:pPr marL="457200" lvl="1" indent="0">
                <a:lnSpc>
                  <a:spcPct val="110000"/>
                </a:lnSpc>
                <a:buNone/>
              </a:pPr>
              <a:endParaRPr lang="en-US" sz="1800" dirty="0" smtClean="0">
                <a:sym typeface="Symbo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 sz="1800" dirty="0" err="1" smtClean="0">
                  <a:sym typeface="Symbol" charset="0"/>
                </a:rPr>
                <a:t>sublinear</a:t>
              </a:r>
              <a:endParaRPr lang="en-US" sz="1800" dirty="0" smtClean="0">
                <a:sym typeface="Symbo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linear</a:t>
              </a:r>
            </a:p>
            <a:p>
              <a:pPr lvl="1">
                <a:lnSpc>
                  <a:spcPct val="110000"/>
                </a:lnSpc>
              </a:pPr>
              <a:r>
                <a:rPr lang="en-US" sz="1800" dirty="0" err="1" smtClean="0">
                  <a:sym typeface="Symbol" charset="0"/>
                </a:rPr>
                <a:t>pseudolinear</a:t>
              </a:r>
              <a:endParaRPr lang="en-US" sz="1800" dirty="0" smtClean="0">
                <a:sym typeface="Symbo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quadratic</a:t>
              </a: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Polynomial</a:t>
              </a:r>
            </a:p>
            <a:p>
              <a:pPr lvl="1">
                <a:lnSpc>
                  <a:spcPct val="110000"/>
                </a:lnSpc>
              </a:pPr>
              <a:r>
                <a:rPr lang="en-US" sz="1800" dirty="0" smtClean="0">
                  <a:sym typeface="Symbol" charset="0"/>
                </a:rPr>
                <a:t>exponential</a:t>
              </a:r>
            </a:p>
            <a:p>
              <a:pPr lvl="1">
                <a:lnSpc>
                  <a:spcPct val="110000"/>
                </a:lnSpc>
              </a:pPr>
              <a:r>
                <a:rPr lang="en-US" sz="1800" dirty="0" err="1" smtClean="0">
                  <a:sym typeface="Symbol" charset="0"/>
                </a:rPr>
                <a:t>superexponential</a:t>
              </a:r>
              <a:endParaRPr lang="en-US" sz="1800" dirty="0" smtClean="0">
                <a:sym typeface="Symbol" charset="0"/>
              </a:endParaRPr>
            </a:p>
            <a:p>
              <a:pPr marL="457200" lvl="1" indent="0">
                <a:lnSpc>
                  <a:spcPct val="110000"/>
                </a:lnSpc>
                <a:buNone/>
              </a:pPr>
              <a:endParaRPr lang="en-US" sz="1800" dirty="0" smtClean="0">
                <a:sym typeface="Symbol" charset="0"/>
              </a:endParaRPr>
            </a:p>
            <a:p>
              <a:pPr>
                <a:lnSpc>
                  <a:spcPct val="110000"/>
                </a:lnSpc>
              </a:pPr>
              <a:endParaRPr lang="en-US" dirty="0">
                <a:sym typeface="Symbol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2999619" y="1473175"/>
              <a:ext cx="5763381" cy="563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sz="2000" dirty="0" smtClean="0">
                  <a:latin typeface="Arial"/>
                  <a:cs typeface="Arial"/>
                  <a:sym typeface="Symbol" charset="0"/>
                </a:rPr>
                <a:t>Example:</a:t>
              </a:r>
              <a:endParaRPr lang="en-US" sz="2000" dirty="0">
                <a:latin typeface="Arial"/>
                <a:cs typeface="Arial"/>
                <a:sym typeface="Symbol" charset="0"/>
              </a:endParaRP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dirty="0" smtClean="0">
                  <a:latin typeface="Arial"/>
                  <a:cs typeface="Arial"/>
                  <a:sym typeface="Symbol" charset="0"/>
                </a:rPr>
                <a:t>O(1)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, adding </a:t>
              </a:r>
              <a:r>
                <a:rPr lang="en-US" sz="1800" dirty="0">
                  <a:latin typeface="Arial"/>
                  <a:cs typeface="Arial"/>
                  <a:sym typeface="Symbol" charset="0"/>
                </a:rPr>
                <a:t>an element in a queue/stack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800" dirty="0">
                  <a:latin typeface="Arial"/>
                  <a:cs typeface="Arial"/>
                  <a:sym typeface="Symbol" charset="0"/>
                </a:rPr>
                <a:t>inverse Ackerman function = O(</a:t>
              </a:r>
              <a:r>
                <a:rPr lang="en-US" sz="1800" dirty="0" err="1">
                  <a:latin typeface="Arial"/>
                  <a:cs typeface="Arial"/>
                  <a:sym typeface="Symbol" charset="0"/>
                </a:rPr>
                <a:t>loglog</a:t>
              </a:r>
              <a:r>
                <a:rPr lang="en-US" sz="1800" dirty="0">
                  <a:latin typeface="Arial"/>
                  <a:cs typeface="Arial"/>
                  <a:sym typeface="Symbol" charset="0"/>
                </a:rPr>
                <a:t>…log n)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800" dirty="0">
                  <a:latin typeface="Arial"/>
                  <a:cs typeface="Arial"/>
                  <a:sym typeface="Symbol" charset="0"/>
                </a:rPr>
                <a:t>					     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                          n </a:t>
              </a:r>
              <a:r>
                <a:rPr lang="en-US" sz="1800" dirty="0">
                  <a:latin typeface="Arial"/>
                  <a:cs typeface="Arial"/>
                  <a:sym typeface="Symbol" charset="0"/>
                </a:rPr>
                <a:t>times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O(log n), extracting </a:t>
              </a:r>
              <a:r>
                <a:rPr lang="en-US" sz="1800" dirty="0">
                  <a:latin typeface="Arial"/>
                  <a:cs typeface="Arial"/>
                  <a:sym typeface="Symbol" charset="0"/>
                </a:rPr>
                <a:t>minimum from binary </a:t>
              </a:r>
              <a:r>
                <a:rPr lang="en-US" dirty="0" smtClean="0">
                  <a:latin typeface="Arial"/>
                  <a:cs typeface="Arial"/>
                  <a:sym typeface="Symbol" charset="0"/>
                </a:rPr>
                <a:t>search tree</a:t>
              </a:r>
              <a:endParaRPr lang="en-US" sz="1800" dirty="0">
                <a:latin typeface="Arial"/>
                <a:cs typeface="Arial"/>
                <a:sym typeface="Symbol" charset="0"/>
              </a:endParaRP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800" dirty="0">
                  <a:latin typeface="Arial"/>
                  <a:cs typeface="Arial"/>
                  <a:sym typeface="Symbol" charset="0"/>
                </a:rPr>
                <a:t>n</a:t>
              </a:r>
              <a:r>
                <a:rPr lang="en-US" sz="1800" b="1" baseline="30000" dirty="0">
                  <a:latin typeface="Arial"/>
                  <a:cs typeface="Arial"/>
                  <a:sym typeface="Symbol" charset="0"/>
                </a:rPr>
                <a:t>1/2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dirty="0" err="1">
                  <a:latin typeface="Arial"/>
                  <a:cs typeface="Arial"/>
                  <a:sym typeface="Symbol" charset="0"/>
                </a:rPr>
                <a:t>k</a:t>
              </a:r>
              <a:r>
                <a:rPr lang="en-US" sz="1800" dirty="0" err="1" smtClean="0">
                  <a:latin typeface="Arial"/>
                  <a:cs typeface="Arial"/>
                  <a:sym typeface="Symbol" charset="0"/>
                </a:rPr>
                <a:t>n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, traversing </a:t>
              </a:r>
              <a:r>
                <a:rPr lang="en-US" sz="1800" dirty="0">
                  <a:latin typeface="Arial"/>
                  <a:cs typeface="Arial"/>
                  <a:sym typeface="Symbol" charset="0"/>
                </a:rPr>
                <a:t>binary search tree, list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800" dirty="0">
                  <a:latin typeface="Arial"/>
                  <a:cs typeface="Arial"/>
                  <a:sym typeface="Symbol" charset="0"/>
                </a:rPr>
                <a:t>O(n log n)  sorting n 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numbers, MST</a:t>
              </a:r>
              <a:endParaRPr lang="en-US" sz="1800" dirty="0">
                <a:latin typeface="Arial"/>
                <a:cs typeface="Arial"/>
                <a:sym typeface="Symbol" charset="0"/>
              </a:endParaRP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dirty="0">
                  <a:latin typeface="Arial"/>
                  <a:cs typeface="Arial"/>
                  <a:sym typeface="Symbol" charset="0"/>
                </a:rPr>
                <a:t>n</a:t>
              </a:r>
              <a:r>
                <a:rPr lang="en-US" sz="1800" baseline="30000" dirty="0" smtClean="0">
                  <a:latin typeface="Arial"/>
                  <a:cs typeface="Arial"/>
                  <a:sym typeface="Symbol" charset="0"/>
                </a:rPr>
                <a:t>2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, selection sort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dirty="0" err="1" smtClean="0">
                  <a:latin typeface="Arial"/>
                  <a:cs typeface="Arial"/>
                  <a:sym typeface="Symbol" charset="0"/>
                </a:rPr>
                <a:t>n</a:t>
              </a:r>
              <a:r>
                <a:rPr lang="en-US" baseline="30000" dirty="0" err="1" smtClean="0">
                  <a:latin typeface="Arial"/>
                  <a:cs typeface="Arial"/>
                  <a:sym typeface="Symbol" charset="0"/>
                </a:rPr>
                <a:t>k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 </a:t>
              </a:r>
              <a:endParaRPr lang="en-US" sz="1800" dirty="0">
                <a:latin typeface="Arial"/>
                <a:cs typeface="Arial"/>
                <a:sym typeface="Symbol" charset="0"/>
              </a:endParaRP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800" b="1" i="1" dirty="0" smtClean="0">
                  <a:latin typeface="Arial"/>
                  <a:cs typeface="Arial"/>
                  <a:sym typeface="Symbol" charset="0"/>
                </a:rPr>
                <a:t>e</a:t>
              </a:r>
              <a:r>
                <a:rPr lang="en-US" sz="1800" baseline="30000" dirty="0" smtClean="0">
                  <a:latin typeface="Arial"/>
                  <a:cs typeface="Arial"/>
                  <a:sym typeface="Symbol" charset="0"/>
                </a:rPr>
                <a:t>n 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, 2</a:t>
              </a:r>
              <a:r>
                <a:rPr lang="en-US" sz="1800" baseline="30000" dirty="0" smtClean="0">
                  <a:latin typeface="Arial"/>
                  <a:cs typeface="Arial"/>
                  <a:sym typeface="Symbol" charset="0"/>
                </a:rPr>
                <a:t>n</a:t>
              </a:r>
              <a:r>
                <a:rPr lang="en-US" sz="1800" dirty="0" smtClean="0">
                  <a:latin typeface="Arial"/>
                  <a:cs typeface="Arial"/>
                  <a:sym typeface="Symbol" charset="0"/>
                </a:rPr>
                <a:t>, </a:t>
              </a:r>
              <a:r>
                <a:rPr lang="en-US" sz="1800" dirty="0">
                  <a:latin typeface="Arial"/>
                  <a:cs typeface="Arial"/>
                  <a:sym typeface="Symbol" charset="0"/>
                </a:rPr>
                <a:t>n!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20000"/>
                </a:spcBef>
                <a:buFontTx/>
                <a:buChar char="–"/>
              </a:pPr>
              <a:r>
                <a:rPr lang="en-US" sz="1800" dirty="0">
                  <a:latin typeface="Arial"/>
                  <a:cs typeface="Arial"/>
                  <a:sym typeface="Symbol" charset="0"/>
                </a:rPr>
                <a:t>Ackerman function </a:t>
              </a:r>
              <a:endParaRPr lang="en-US" sz="1800" baseline="30000" dirty="0">
                <a:latin typeface="Arial"/>
                <a:cs typeface="Arial"/>
                <a:sym typeface="Symbo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761456" y="4997242"/>
            <a:ext cx="857250" cy="987425"/>
            <a:chOff x="4088" y="2928"/>
            <a:chExt cx="540" cy="622"/>
          </a:xfrm>
        </p:grpSpPr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4088" y="2928"/>
              <a:ext cx="364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sz="2000" b="1" dirty="0"/>
                <a:t>     </a:t>
              </a:r>
              <a:r>
                <a:rPr lang="en-US" sz="1200" b="1" dirty="0"/>
                <a:t>2</a:t>
              </a:r>
            </a:p>
            <a:p>
              <a:pPr>
                <a:lnSpc>
                  <a:spcPct val="60000"/>
                </a:lnSpc>
              </a:pPr>
              <a:r>
                <a:rPr lang="en-US" sz="1200" b="1" dirty="0"/>
                <a:t>       .</a:t>
              </a:r>
            </a:p>
            <a:p>
              <a:pPr>
                <a:lnSpc>
                  <a:spcPct val="60000"/>
                </a:lnSpc>
              </a:pPr>
              <a:r>
                <a:rPr lang="en-US" sz="1200" b="1" dirty="0"/>
                <a:t>      .</a:t>
              </a:r>
            </a:p>
            <a:p>
              <a:pPr>
                <a:lnSpc>
                  <a:spcPct val="60000"/>
                </a:lnSpc>
              </a:pPr>
              <a:r>
                <a:rPr lang="en-US" sz="1200" b="1" dirty="0"/>
                <a:t>     .</a:t>
              </a:r>
            </a:p>
            <a:p>
              <a:pPr>
                <a:lnSpc>
                  <a:spcPct val="60000"/>
                </a:lnSpc>
              </a:pPr>
              <a:r>
                <a:rPr lang="en-US" sz="1200" b="1" dirty="0"/>
                <a:t>  2</a:t>
              </a:r>
            </a:p>
            <a:p>
              <a:r>
                <a:rPr lang="en-US" sz="1800" dirty="0"/>
                <a:t>2</a:t>
              </a:r>
            </a:p>
          </p:txBody>
        </p:sp>
        <p:sp>
          <p:nvSpPr>
            <p:cNvPr id="13" name="AutoShape 40"/>
            <p:cNvSpPr>
              <a:spLocks/>
            </p:cNvSpPr>
            <p:nvPr/>
          </p:nvSpPr>
          <p:spPr bwMode="auto">
            <a:xfrm rot="1395721" flipV="1">
              <a:off x="4368" y="2976"/>
              <a:ext cx="61" cy="423"/>
            </a:xfrm>
            <a:prstGeom prst="rightBrace">
              <a:avLst>
                <a:gd name="adj1" fmla="val 577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 rot="-4021998">
              <a:off x="4276" y="3116"/>
              <a:ext cx="4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 times</a:t>
              </a:r>
              <a:endParaRPr lang="en-US"/>
            </a:p>
          </p:txBody>
        </p:sp>
      </p:grpSp>
      <p:sp>
        <p:nvSpPr>
          <p:cNvPr id="17" name="AutoShape 37"/>
          <p:cNvSpPr>
            <a:spLocks/>
          </p:cNvSpPr>
          <p:nvPr/>
        </p:nvSpPr>
        <p:spPr bwMode="auto">
          <a:xfrm rot="5400000" flipV="1">
            <a:off x="7600785" y="1984679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Time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85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Definition: </a:t>
            </a:r>
            <a:r>
              <a:rPr lang="en-US" sz="2400" dirty="0"/>
              <a:t>on inputs of size n, </a:t>
            </a:r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worst-case</a:t>
            </a:r>
            <a:r>
              <a:rPr lang="en-US" sz="2400" dirty="0"/>
              <a:t> running time is </a:t>
            </a:r>
            <a:r>
              <a:rPr lang="en-US" sz="2400" dirty="0" smtClean="0"/>
              <a:t>O(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k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  <a:r>
              <a:rPr lang="en-US" sz="2400" dirty="0"/>
              <a:t>for some </a:t>
            </a:r>
            <a:r>
              <a:rPr lang="en-US" sz="2400" dirty="0" smtClean="0"/>
              <a:t>constant </a:t>
            </a:r>
            <a:r>
              <a:rPr lang="en-US" sz="2400" dirty="0"/>
              <a:t>k. </a:t>
            </a:r>
            <a:endParaRPr lang="en-US" sz="2400" dirty="0" smtClean="0"/>
          </a:p>
          <a:p>
            <a:r>
              <a:rPr lang="en-US" sz="2400" dirty="0" smtClean="0"/>
              <a:t>Classes:</a:t>
            </a:r>
          </a:p>
          <a:p>
            <a:pPr lvl="1"/>
            <a:r>
              <a:rPr lang="en-US" sz="2000" dirty="0" smtClean="0"/>
              <a:t>Constant: O(k) = O(1)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Almost constant: </a:t>
            </a:r>
            <a:r>
              <a:rPr lang="en-US" sz="2000" dirty="0">
                <a:sym typeface="Symbol" charset="0"/>
              </a:rPr>
              <a:t>O(</a:t>
            </a:r>
            <a:r>
              <a:rPr lang="en-US" sz="2000" dirty="0" err="1">
                <a:sym typeface="Symbol" charset="0"/>
              </a:rPr>
              <a:t>loglog</a:t>
            </a:r>
            <a:r>
              <a:rPr lang="en-US" sz="2000" dirty="0">
                <a:sym typeface="Symbol" charset="0"/>
              </a:rPr>
              <a:t>…log n</a:t>
            </a:r>
            <a:r>
              <a:rPr lang="en-US" sz="2000" dirty="0" smtClean="0">
                <a:sym typeface="Symbol" charset="0"/>
              </a:rPr>
              <a:t>)</a:t>
            </a:r>
          </a:p>
          <a:p>
            <a:pPr lvl="1">
              <a:lnSpc>
                <a:spcPct val="110000"/>
              </a:lnSpc>
            </a:pPr>
            <a:endParaRPr lang="en-US" sz="2000" dirty="0">
              <a:sym typeface="Symbol" charset="0"/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Logarithmic: O(log n)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Sublinear</a:t>
            </a:r>
            <a:r>
              <a:rPr lang="en-US" sz="2000" dirty="0" smtClean="0"/>
              <a:t>: O(</a:t>
            </a:r>
            <a:r>
              <a:rPr lang="en-US" sz="2000" dirty="0" err="1" smtClean="0"/>
              <a:t>n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), 0&lt; k &lt; 1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Linear: O(</a:t>
            </a:r>
            <a:r>
              <a:rPr lang="en-US" sz="2000" dirty="0" err="1" smtClean="0"/>
              <a:t>kn</a:t>
            </a:r>
            <a:r>
              <a:rPr lang="en-US" sz="2000" dirty="0" smtClean="0"/>
              <a:t>) = O(n)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Pseudolinear</a:t>
            </a:r>
            <a:r>
              <a:rPr lang="en-US" sz="2000" dirty="0" smtClean="0"/>
              <a:t>: O(n log n)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Polynomial: O(</a:t>
            </a:r>
            <a:r>
              <a:rPr lang="en-US" sz="2000" dirty="0" err="1" smtClean="0"/>
              <a:t>n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), k&gt;1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sp>
        <p:nvSpPr>
          <p:cNvPr id="8" name="Slide Number Placeholder 9"/>
          <p:cNvSpPr txBox="1">
            <a:spLocks/>
          </p:cNvSpPr>
          <p:nvPr/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8448B6-F1B9-5748-85E5-359D81A009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AutoShape 37"/>
          <p:cNvSpPr>
            <a:spLocks/>
          </p:cNvSpPr>
          <p:nvPr/>
        </p:nvSpPr>
        <p:spPr bwMode="auto">
          <a:xfrm rot="5400000" flipV="1">
            <a:off x="4130374" y="3158882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5023" y="3678367"/>
            <a:ext cx="1011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n times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16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Nondeterministic Polynomial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392"/>
            <a:ext cx="8229600" cy="4886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NP Problem: 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Its status is unknown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polynomial-time algorithm has been discovered for it.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NP-hard Problem: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At least </a:t>
            </a:r>
            <a:r>
              <a:rPr lang="en-US" sz="2000" dirty="0">
                <a:solidFill>
                  <a:srgbClr val="FF0000"/>
                </a:solidFill>
              </a:rPr>
              <a:t>as hard as the hardest problems</a:t>
            </a:r>
            <a:r>
              <a:rPr lang="en-US" sz="2000" dirty="0"/>
              <a:t> in NP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It </a:t>
            </a:r>
            <a:r>
              <a:rPr lang="en-US" sz="2000" dirty="0">
                <a:solidFill>
                  <a:srgbClr val="FF0000"/>
                </a:solidFill>
              </a:rPr>
              <a:t>do not have to be </a:t>
            </a:r>
            <a:r>
              <a:rPr lang="en-US" sz="2000" dirty="0"/>
              <a:t>elements of </a:t>
            </a:r>
            <a:r>
              <a:rPr lang="en-US" sz="2000" dirty="0" smtClean="0"/>
              <a:t>NP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NP-complete </a:t>
            </a:r>
            <a:r>
              <a:rPr lang="en-US" sz="2400" dirty="0" smtClean="0"/>
              <a:t>Problem (NPC): 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It </a:t>
            </a:r>
            <a:r>
              <a:rPr lang="en-US" sz="2000" dirty="0" smtClean="0"/>
              <a:t>is NP-hard. 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It </a:t>
            </a:r>
            <a:r>
              <a:rPr lang="en-US" sz="2000" dirty="0">
                <a:solidFill>
                  <a:srgbClr val="FF0000"/>
                </a:solidFill>
              </a:rPr>
              <a:t>has to be </a:t>
            </a:r>
            <a:r>
              <a:rPr lang="en-US" sz="2000" dirty="0"/>
              <a:t>in NP. 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NPC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76" y="3713319"/>
            <a:ext cx="362866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1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≠ NP or N = NP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885" y="1643896"/>
            <a:ext cx="3429000" cy="2232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Millennium </a:t>
            </a:r>
            <a:r>
              <a:rPr lang="en-US" sz="2200" dirty="0" smtClean="0"/>
              <a:t>prize: $</a:t>
            </a:r>
            <a:r>
              <a:rPr lang="en-US" sz="2200" dirty="0"/>
              <a:t>1 million for resolution of </a:t>
            </a:r>
            <a:r>
              <a:rPr lang="en-US" sz="2200" b="1" dirty="0"/>
              <a:t>P </a:t>
            </a:r>
            <a:r>
              <a:rPr lang="en-US" sz="2200" b="1" dirty="0" smtClean="0"/>
              <a:t>versus </a:t>
            </a:r>
            <a:r>
              <a:rPr lang="en-US" sz="2200" b="1" dirty="0"/>
              <a:t>NP </a:t>
            </a:r>
            <a:r>
              <a:rPr lang="en-US" sz="2200" dirty="0"/>
              <a:t>problem.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PvsN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4" y="1351193"/>
            <a:ext cx="52035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Karp’s 21 NPC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NPT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6" y="1354846"/>
            <a:ext cx="78172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Given</a:t>
            </a:r>
            <a:r>
              <a:rPr lang="en-US" sz="2400" dirty="0" smtClean="0"/>
              <a:t>: n </a:t>
            </a:r>
            <a:r>
              <a:rPr lang="en-US" sz="2400" dirty="0"/>
              <a:t>items with </a:t>
            </a:r>
            <a:r>
              <a:rPr lang="en-US" sz="2400" dirty="0" smtClean="0"/>
              <a:t>profit </a:t>
            </a:r>
            <a:r>
              <a:rPr lang="en-US" altLang="zh-CN" sz="2400" dirty="0"/>
              <a:t>P=(p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is-IS" altLang="zh-CN" sz="2400" dirty="0"/>
              <a:t>…, p</a:t>
            </a:r>
            <a:r>
              <a:rPr lang="is-IS" altLang="zh-CN" sz="2400" baseline="-25000" dirty="0"/>
              <a:t>n</a:t>
            </a:r>
            <a:r>
              <a:rPr lang="en-US" altLang="zh-CN" sz="2400" dirty="0"/>
              <a:t>) and </a:t>
            </a:r>
            <a:r>
              <a:rPr lang="en-US" altLang="zh-CN" sz="2400" dirty="0" smtClean="0"/>
              <a:t>weight </a:t>
            </a:r>
            <a:r>
              <a:rPr lang="en-US" altLang="zh-CN" sz="2400" dirty="0"/>
              <a:t>W=(w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w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is-IS" altLang="zh-CN" sz="2400" dirty="0"/>
              <a:t>…, w</a:t>
            </a:r>
            <a:r>
              <a:rPr lang="is-IS" altLang="zh-CN" sz="2400" baseline="-25000" dirty="0"/>
              <a:t>n</a:t>
            </a:r>
            <a:r>
              <a:rPr lang="en-US" altLang="zh-CN" sz="2400" dirty="0"/>
              <a:t>), and a knapsack with capacity C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Goal: fill in the knapsack such that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 total profit is maximized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 total weight does exceed the capacity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Hardness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0-1 programming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NP-complete problem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486px-Knapsack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67" y="3857032"/>
            <a:ext cx="2955616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60830" y="1486495"/>
            <a:ext cx="8077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>
                <a:sym typeface="Symbol" charset="0"/>
              </a:rPr>
              <a:t>Vertex Cover: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charset="0"/>
              </a:rPr>
              <a:t>T</a:t>
            </a:r>
            <a:r>
              <a:rPr lang="en-US" sz="1800" dirty="0" smtClean="0">
                <a:sym typeface="Symbol" charset="0"/>
              </a:rPr>
              <a:t>he set of vertices which has at least  one endpoint in each edge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ym typeface="Symbol" charset="0"/>
              </a:rPr>
              <a:t>Minimum Vertex Cover (MVC):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sym typeface="Symbol" charset="0"/>
              </a:rPr>
              <a:t>The size of a vertex cover is minimum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ym typeface="Symbol" charset="0"/>
              </a:rPr>
              <a:t>Min Vertex Cover is NPC</a:t>
            </a:r>
            <a:r>
              <a:rPr lang="en-US" dirty="0" smtClean="0">
                <a:sym typeface="Symbol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sym typeface="Symbol" charset="0"/>
              </a:rPr>
              <a:t>If C is vertex cover, then V - C is an independent set</a:t>
            </a:r>
            <a:endParaRPr lang="en-US" dirty="0" smtClean="0">
              <a:sym typeface="Symbol" charset="0"/>
            </a:endParaRPr>
          </a:p>
          <a:p>
            <a:pPr>
              <a:lnSpc>
                <a:spcPct val="110000"/>
              </a:lnSpc>
            </a:pPr>
            <a:endParaRPr lang="en-US" dirty="0">
              <a:sym typeface="Symbol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927475" y="4600948"/>
            <a:ext cx="249238" cy="222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046788" y="3935785"/>
            <a:ext cx="250825" cy="222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5424488" y="6151935"/>
            <a:ext cx="249237" cy="222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4675188" y="4046910"/>
            <a:ext cx="250825" cy="2206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7294563" y="5820148"/>
            <a:ext cx="249237" cy="2222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5049838" y="5154985"/>
            <a:ext cx="249237" cy="2222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6421438" y="5154985"/>
            <a:ext cx="249237" cy="2222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4800600" y="4158035"/>
            <a:ext cx="1620838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4176713" y="4267573"/>
            <a:ext cx="49847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4176713" y="4823198"/>
            <a:ext cx="873125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5673725" y="5266110"/>
            <a:ext cx="747713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4926013" y="4046910"/>
            <a:ext cx="1246187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 flipV="1">
            <a:off x="4800600" y="4158035"/>
            <a:ext cx="374650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5299075" y="5377235"/>
            <a:ext cx="249238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6172200" y="4046910"/>
            <a:ext cx="374650" cy="1108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>
            <a:off x="5175250" y="4046910"/>
            <a:ext cx="871538" cy="1108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6670675" y="5377235"/>
            <a:ext cx="747713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5673725" y="5931273"/>
            <a:ext cx="1620838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6297613" y="4046910"/>
            <a:ext cx="1120775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5299075" y="5266110"/>
            <a:ext cx="112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2057400" y="5002585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red independent set</a:t>
            </a:r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133600" y="5535985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CC"/>
                </a:solidFill>
              </a:rPr>
              <a:t>blue vertex cover</a:t>
            </a:r>
            <a:r>
              <a:rPr lang="en-US" sz="1800">
                <a:solidFill>
                  <a:srgbClr val="FF0000"/>
                </a:solidFill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Given a set </a:t>
            </a:r>
            <a:r>
              <a:rPr lang="en-US" sz="2000" dirty="0" smtClean="0"/>
              <a:t>X </a:t>
            </a:r>
            <a:r>
              <a:rPr lang="en-US" sz="2000" dirty="0"/>
              <a:t>of elements, a collection S</a:t>
            </a:r>
            <a:r>
              <a:rPr lang="en-US" sz="2000" baseline="-25000" dirty="0"/>
              <a:t>1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, ..., S</a:t>
            </a:r>
            <a:r>
              <a:rPr lang="en-US" sz="2000" baseline="-25000" dirty="0"/>
              <a:t>m</a:t>
            </a:r>
            <a:r>
              <a:rPr lang="en-US" sz="2000" dirty="0"/>
              <a:t> of subsets of </a:t>
            </a:r>
            <a:r>
              <a:rPr lang="en-US" sz="2000" dirty="0" smtClean="0"/>
              <a:t>X, the union of 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 is equal to X, </a:t>
            </a:r>
            <a:r>
              <a:rPr lang="en-US" sz="2000" dirty="0" err="1" smtClean="0"/>
              <a:t>i.e</a:t>
            </a:r>
            <a:r>
              <a:rPr lang="en-US" sz="2000" dirty="0" smtClean="0"/>
              <a:t>, X =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U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U, </a:t>
            </a:r>
            <a:r>
              <a:rPr lang="mr-IN" sz="2000" dirty="0" smtClean="0"/>
              <a:t>…</a:t>
            </a:r>
            <a:r>
              <a:rPr lang="en-US" sz="2000" dirty="0" smtClean="0"/>
              <a:t>, U S</a:t>
            </a:r>
            <a:r>
              <a:rPr lang="en-US" sz="2000" baseline="-25000" dirty="0" smtClean="0"/>
              <a:t>m</a:t>
            </a:r>
          </a:p>
          <a:p>
            <a:r>
              <a:rPr lang="en-US" sz="2000" dirty="0"/>
              <a:t>Set cover problem: find a set cover that has the minimum </a:t>
            </a:r>
            <a:r>
              <a:rPr lang="en-US" sz="2000" dirty="0" smtClean="0"/>
              <a:t>size</a:t>
            </a:r>
          </a:p>
          <a:p>
            <a:r>
              <a:rPr lang="en-US" sz="2000" dirty="0" smtClean="0"/>
              <a:t>Applications: </a:t>
            </a:r>
            <a:endParaRPr lang="en-US" sz="2000" dirty="0"/>
          </a:p>
          <a:p>
            <a:pPr lvl="1"/>
            <a:r>
              <a:rPr lang="en-US" sz="1800" dirty="0" smtClean="0"/>
              <a:t>m </a:t>
            </a:r>
            <a:r>
              <a:rPr lang="en-US" sz="1800" dirty="0"/>
              <a:t>available pieces of </a:t>
            </a:r>
            <a:r>
              <a:rPr lang="en-US" sz="1800" dirty="0" smtClean="0"/>
              <a:t>software.</a:t>
            </a:r>
            <a:endParaRPr lang="en-US" sz="1800" dirty="0"/>
          </a:p>
          <a:p>
            <a:pPr lvl="1"/>
            <a:r>
              <a:rPr lang="en-US" sz="1800" dirty="0" smtClean="0"/>
              <a:t>Set </a:t>
            </a:r>
            <a:r>
              <a:rPr lang="en-US" sz="1800" dirty="0"/>
              <a:t>X</a:t>
            </a:r>
            <a:r>
              <a:rPr lang="en-US" sz="1800" dirty="0" smtClean="0"/>
              <a:t> </a:t>
            </a:r>
            <a:r>
              <a:rPr lang="en-US" sz="1800" dirty="0"/>
              <a:t>of n capabilities that we would like our system to </a:t>
            </a:r>
            <a:r>
              <a:rPr lang="en-US" sz="1800" dirty="0" smtClean="0"/>
              <a:t>have.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</a:t>
            </a:r>
            <a:r>
              <a:rPr lang="en-US" sz="1800" dirty="0"/>
              <a:t>piece of software provides the set S</a:t>
            </a:r>
            <a:r>
              <a:rPr lang="en-US" sz="1800" baseline="-25000" dirty="0"/>
              <a:t>i</a:t>
            </a:r>
            <a:r>
              <a:rPr lang="en-US" sz="1800" dirty="0"/>
              <a:t> ⊆ </a:t>
            </a:r>
            <a:r>
              <a:rPr lang="en-US" sz="1800" dirty="0" smtClean="0"/>
              <a:t>X </a:t>
            </a:r>
            <a:r>
              <a:rPr lang="en-US" sz="1800" dirty="0"/>
              <a:t>of </a:t>
            </a:r>
            <a:r>
              <a:rPr lang="en-US" sz="1800" dirty="0" smtClean="0"/>
              <a:t>capabilities.</a:t>
            </a:r>
          </a:p>
          <a:p>
            <a:pPr lvl="1"/>
            <a:r>
              <a:rPr lang="en-US" sz="1800" dirty="0" smtClean="0"/>
              <a:t>Goal</a:t>
            </a:r>
            <a:r>
              <a:rPr lang="en-US" sz="1800" dirty="0"/>
              <a:t>: achieve all n capabilities using fewest pieces of software. </a:t>
            </a:r>
          </a:p>
        </p:txBody>
      </p:sp>
      <p:pic>
        <p:nvPicPr>
          <p:cNvPr id="7" name="Picture 6" descr="SetCover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33" y="4427910"/>
            <a:ext cx="4002478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9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798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NP-Completeness</vt:lpstr>
      <vt:lpstr>Runtime Complexity Classes</vt:lpstr>
      <vt:lpstr>Polynomial Time Algorithms</vt:lpstr>
      <vt:lpstr>Nondeterministic Polynomial Time</vt:lpstr>
      <vt:lpstr>P ≠ NP or N = NP ?</vt:lpstr>
      <vt:lpstr>Karp’s 21 NPC Problems</vt:lpstr>
      <vt:lpstr>0-1 Knapsack Problem</vt:lpstr>
      <vt:lpstr>Vertex Cover</vt:lpstr>
      <vt:lpstr>Set Cover</vt:lpstr>
      <vt:lpstr>Traveling Salesman Problem</vt:lpstr>
      <vt:lpstr>Hamilton Cycle</vt:lpstr>
      <vt:lpstr>Graph Coloring</vt:lpstr>
      <vt:lpstr>Four Color Map Theorem</vt:lpstr>
      <vt:lpstr>Four Color Map Theorem (cont.)</vt:lpstr>
      <vt:lpstr>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66</cp:revision>
  <dcterms:created xsi:type="dcterms:W3CDTF">2016-08-15T16:38:04Z</dcterms:created>
  <dcterms:modified xsi:type="dcterms:W3CDTF">2017-11-09T19:45:03Z</dcterms:modified>
</cp:coreProperties>
</file>