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1" r:id="rId3"/>
    <p:sldId id="262" r:id="rId4"/>
    <p:sldId id="264" r:id="rId5"/>
    <p:sldId id="265" r:id="rId6"/>
    <p:sldId id="266" r:id="rId7"/>
    <p:sldId id="267" r:id="rId8"/>
    <p:sldId id="263" r:id="rId9"/>
    <p:sldId id="269" r:id="rId10"/>
    <p:sldId id="271" r:id="rId11"/>
    <p:sldId id="272" r:id="rId12"/>
    <p:sldId id="270" r:id="rId13"/>
    <p:sldId id="273" r:id="rId14"/>
    <p:sldId id="274" r:id="rId15"/>
    <p:sldId id="275" r:id="rId16"/>
    <p:sldId id="276" r:id="rId17"/>
    <p:sldId id="277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9" autoAdjust="0"/>
    <p:restoredTop sz="94679"/>
  </p:normalViewPr>
  <p:slideViewPr>
    <p:cSldViewPr snapToGrid="0" snapToObjects="1">
      <p:cViewPr>
        <p:scale>
          <a:sx n="99" d="100"/>
          <a:sy n="99" d="100"/>
        </p:scale>
        <p:origin x="-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05AE9-1ED8-B344-AED0-CC18AC18B36C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FFE70-FE51-684B-BA9F-921FC22FA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088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3FE33-075A-EF4E-9953-2502F21DDD0A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4B7BD-1B97-C543-916E-37F714456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717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4B7BD-1B97-C543-916E-37F714456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75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5BE3-5305-A341-8B59-89B09828285E}" type="datetime1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1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EA20-9D5A-ED41-B687-D194CDD0F6A1}" type="datetime1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7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04B-6226-514A-B1AC-67920F711027}" type="datetime1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3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5AA9-6FE6-AC47-88B3-6AD092511797}" type="datetime1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1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29B7B-481B-E24C-9EDB-633828DB758F}" type="datetime1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BF98-A6B7-2147-BEC3-D3FABC3BEB9D}" type="datetime1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8C09-CC71-8042-A6DC-616FA880D76A}" type="datetime1">
              <a:rPr lang="en-US" smtClean="0"/>
              <a:t>11/14/17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AD2B-44A8-4A43-94BE-DFF5EFD35BE9}" type="datetime1">
              <a:rPr lang="en-US" smtClean="0"/>
              <a:t>11/14/17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4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F08A-AB21-2D46-B910-6C616194DD13}" type="datetime1">
              <a:rPr lang="en-US" smtClean="0"/>
              <a:t>11/14/17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E9A8-78ED-0247-A01E-F760D82D5B55}" type="datetime1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AE27-A7CD-E145-B5BE-08E387F1A07A}" type="datetime1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0638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74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366C7150-00C0-CF4B-9A11-F3C7EB768664}" type="datetime1">
              <a:rPr lang="en-US" smtClean="0"/>
              <a:t>11/14/17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747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6285" y="64866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8448B6-F1B9-5748-85E5-359D81A009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287338" y="1305424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" name="Picture 8" descr="GSU 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58" y="0"/>
            <a:ext cx="1540584" cy="1316736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2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Covering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Instructor: Dr. Wei (Lisa) Li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Department of Computer Science, GSU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817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494" y="1800362"/>
            <a:ext cx="3721100" cy="2806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4368" y="4815010"/>
            <a:ext cx="56364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X: 12 black points</a:t>
            </a:r>
          </a:p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Subset Collection: S</a:t>
            </a:r>
            <a:r>
              <a:rPr lang="en-US" sz="2400" baseline="-25000" dirty="0" smtClean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, S</a:t>
            </a:r>
            <a:r>
              <a:rPr lang="en-US" sz="2400" baseline="-25000" dirty="0" smtClean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, S</a:t>
            </a:r>
            <a:r>
              <a:rPr lang="en-US" sz="2400" baseline="-25000" dirty="0" smtClean="0">
                <a:latin typeface="Arial" charset="0"/>
                <a:ea typeface="Arial" charset="0"/>
                <a:cs typeface="Arial" charset="0"/>
              </a:rPr>
              <a:t>3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, S</a:t>
            </a:r>
            <a:r>
              <a:rPr lang="en-US" sz="2400" baseline="-25000" dirty="0" smtClean="0">
                <a:latin typeface="Arial" charset="0"/>
                <a:ea typeface="Arial" charset="0"/>
                <a:cs typeface="Arial" charset="0"/>
              </a:rPr>
              <a:t>4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, S</a:t>
            </a:r>
            <a:r>
              <a:rPr lang="en-US" sz="2400" baseline="-25000" dirty="0" smtClean="0">
                <a:latin typeface="Arial" charset="0"/>
                <a:ea typeface="Arial" charset="0"/>
                <a:cs typeface="Arial" charset="0"/>
              </a:rPr>
              <a:t>5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, S</a:t>
            </a:r>
            <a:r>
              <a:rPr lang="en-US" sz="2400" baseline="-25000" dirty="0" smtClean="0">
                <a:latin typeface="Arial" charset="0"/>
                <a:ea typeface="Arial" charset="0"/>
                <a:cs typeface="Arial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60664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66" y="2251124"/>
            <a:ext cx="3030758" cy="228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8456" y="4686618"/>
            <a:ext cx="345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Optimal Set Cover: {S</a:t>
            </a:r>
            <a:r>
              <a:rPr lang="en-US" baseline="-25000" dirty="0" smtClean="0">
                <a:latin typeface="Arial" charset="0"/>
                <a:ea typeface="Arial" charset="0"/>
                <a:cs typeface="Arial" charset="0"/>
              </a:rPr>
              <a:t>3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S</a:t>
            </a:r>
            <a:r>
              <a:rPr lang="en-US" baseline="-25000" dirty="0" smtClean="0">
                <a:latin typeface="Arial" charset="0"/>
                <a:ea typeface="Arial" charset="0"/>
                <a:cs typeface="Arial" charset="0"/>
              </a:rPr>
              <a:t>4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S</a:t>
            </a:r>
            <a:r>
              <a:rPr lang="en-US" baseline="-25000" dirty="0" smtClean="0">
                <a:latin typeface="Arial" charset="0"/>
                <a:ea typeface="Arial" charset="0"/>
                <a:cs typeface="Arial" charset="0"/>
              </a:rPr>
              <a:t>5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787" y="2251124"/>
            <a:ext cx="3030758" cy="2286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971546" y="2239532"/>
            <a:ext cx="704088" cy="2286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00540" y="4684834"/>
            <a:ext cx="2879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Set Cover: {S</a:t>
            </a:r>
            <a:r>
              <a:rPr lang="en-US" baseline="-25000" dirty="0" smtClean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S</a:t>
            </a:r>
            <a:r>
              <a:rPr lang="en-US" baseline="-25000" dirty="0" smtClean="0">
                <a:latin typeface="Arial" charset="0"/>
                <a:ea typeface="Arial" charset="0"/>
                <a:cs typeface="Arial" charset="0"/>
              </a:rPr>
              <a:t>4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S</a:t>
            </a:r>
            <a:r>
              <a:rPr lang="en-US" baseline="-25000" dirty="0" smtClean="0">
                <a:latin typeface="Arial" charset="0"/>
                <a:ea typeface="Arial" charset="0"/>
                <a:cs typeface="Arial" charset="0"/>
              </a:rPr>
              <a:t>5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S</a:t>
            </a:r>
            <a:r>
              <a:rPr lang="en-US" baseline="-25000" dirty="0" smtClean="0">
                <a:latin typeface="Arial" charset="0"/>
                <a:ea typeface="Arial" charset="0"/>
                <a:cs typeface="Arial" charset="0"/>
              </a:rPr>
              <a:t>6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35601" y="2236958"/>
            <a:ext cx="704088" cy="2286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257297" y="2236958"/>
            <a:ext cx="704088" cy="2286000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6288134" y="1213836"/>
            <a:ext cx="704088" cy="3108960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5400000">
            <a:off x="5921644" y="3299579"/>
            <a:ext cx="450760" cy="1398522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447763" y="2251124"/>
            <a:ext cx="1544447" cy="2286000"/>
            <a:chOff x="5447763" y="2251124"/>
            <a:chExt cx="1544447" cy="2286000"/>
          </a:xfrm>
        </p:grpSpPr>
        <p:sp>
          <p:nvSpPr>
            <p:cNvPr id="14" name="Rectangle 13"/>
            <p:cNvSpPr/>
            <p:nvPr/>
          </p:nvSpPr>
          <p:spPr>
            <a:xfrm>
              <a:off x="6288122" y="2251124"/>
              <a:ext cx="704088" cy="22860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5400000">
              <a:off x="5642563" y="3080085"/>
              <a:ext cx="450760" cy="840359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288122" y="3274884"/>
              <a:ext cx="0" cy="430681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174095" y="2252360"/>
            <a:ext cx="1544447" cy="2286000"/>
            <a:chOff x="5447763" y="2251124"/>
            <a:chExt cx="1544447" cy="2286000"/>
          </a:xfrm>
        </p:grpSpPr>
        <p:sp>
          <p:nvSpPr>
            <p:cNvPr id="21" name="Rectangle 20"/>
            <p:cNvSpPr/>
            <p:nvPr/>
          </p:nvSpPr>
          <p:spPr>
            <a:xfrm>
              <a:off x="6288122" y="2251124"/>
              <a:ext cx="704088" cy="2286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rot="5400000">
              <a:off x="5642563" y="3080085"/>
              <a:ext cx="450760" cy="84035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6288122" y="3274884"/>
              <a:ext cx="0" cy="430681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7488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/>
      <p:bldP spid="13" grpId="0" animBg="1"/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Set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Key Idea: at each stage, choose a set S that covers the largest number of remaining uncovered elements.</a:t>
            </a:r>
          </a:p>
          <a:p>
            <a:r>
              <a:rPr lang="en-US" sz="2400" dirty="0" smtClean="0"/>
              <a:t>Process: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000" dirty="0"/>
              <a:t>A</a:t>
            </a:r>
            <a:r>
              <a:rPr lang="en-US" sz="2000" dirty="0" smtClean="0"/>
              <a:t> = X		</a:t>
            </a:r>
            <a:r>
              <a:rPr lang="en-US" sz="2000" dirty="0" smtClean="0">
                <a:solidFill>
                  <a:srgbClr val="FF0000"/>
                </a:solidFill>
              </a:rPr>
              <a:t>//initially, all elements are uncovered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C = ⏀		</a:t>
            </a:r>
            <a:r>
              <a:rPr lang="en-US" sz="2000" dirty="0" smtClean="0">
                <a:solidFill>
                  <a:srgbClr val="FF0000"/>
                </a:solidFill>
              </a:rPr>
              <a:t>//initial set cover is empty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while U is not empty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select a subset S that maximizes |S ⋂ A|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// </a:t>
            </a:r>
            <a:r>
              <a:rPr lang="en-US" sz="2000" dirty="0">
                <a:solidFill>
                  <a:srgbClr val="FF0000"/>
                </a:solidFill>
              </a:rPr>
              <a:t>S ⋂ </a:t>
            </a:r>
            <a:r>
              <a:rPr lang="en-US" sz="2000" dirty="0" smtClean="0">
                <a:solidFill>
                  <a:srgbClr val="FF0000"/>
                </a:solidFill>
              </a:rPr>
              <a:t>A is the set of uncovered elements that is included in S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A = A </a:t>
            </a:r>
            <a:r>
              <a:rPr lang="mr-IN" sz="2000" dirty="0" smtClean="0"/>
              <a:t>–</a:t>
            </a:r>
            <a:r>
              <a:rPr lang="en-US" sz="2000" dirty="0" smtClean="0"/>
              <a:t> S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C = C U {C}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return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33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494" y="1800362"/>
            <a:ext cx="3721100" cy="2806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45808" y="4815010"/>
            <a:ext cx="567775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Initially, </a:t>
            </a:r>
          </a:p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A = X and </a:t>
            </a:r>
            <a:r>
              <a:rPr lang="en-US" sz="2400" dirty="0" smtClean="0"/>
              <a:t>C </a:t>
            </a:r>
            <a:r>
              <a:rPr lang="en-US" sz="2400" dirty="0"/>
              <a:t>= </a:t>
            </a:r>
            <a:r>
              <a:rPr lang="en-US" sz="2400" dirty="0" smtClean="0"/>
              <a:t>⏀; 	</a:t>
            </a:r>
            <a:r>
              <a:rPr lang="en-US" sz="2400" dirty="0" smtClean="0">
                <a:solidFill>
                  <a:srgbClr val="FF0000"/>
                </a:solidFill>
              </a:rPr>
              <a:t>//cover set is empty</a:t>
            </a:r>
          </a:p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Subset Collection: S</a:t>
            </a:r>
            <a:r>
              <a:rPr lang="en-US" sz="2400" baseline="-25000" dirty="0" smtClean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, S</a:t>
            </a:r>
            <a:r>
              <a:rPr lang="en-US" sz="2400" baseline="-25000" dirty="0" smtClean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, S</a:t>
            </a:r>
            <a:r>
              <a:rPr lang="en-US" sz="2400" baseline="-25000" dirty="0" smtClean="0">
                <a:latin typeface="Arial" charset="0"/>
                <a:ea typeface="Arial" charset="0"/>
                <a:cs typeface="Arial" charset="0"/>
              </a:rPr>
              <a:t>3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, S</a:t>
            </a:r>
            <a:r>
              <a:rPr lang="en-US" sz="2400" baseline="-25000" dirty="0" smtClean="0">
                <a:latin typeface="Arial" charset="0"/>
                <a:ea typeface="Arial" charset="0"/>
                <a:cs typeface="Arial" charset="0"/>
              </a:rPr>
              <a:t>4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, S</a:t>
            </a:r>
            <a:r>
              <a:rPr lang="en-US" sz="2400" baseline="-25000" dirty="0" smtClean="0">
                <a:latin typeface="Arial" charset="0"/>
                <a:ea typeface="Arial" charset="0"/>
                <a:cs typeface="Arial" charset="0"/>
              </a:rPr>
              <a:t>5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, S</a:t>
            </a:r>
            <a:r>
              <a:rPr lang="en-US" sz="2400" baseline="-25000" dirty="0" smtClean="0">
                <a:latin typeface="Arial" charset="0"/>
                <a:ea typeface="Arial" charset="0"/>
                <a:cs typeface="Arial" charset="0"/>
              </a:rPr>
              <a:t>6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12025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654" y="1800362"/>
            <a:ext cx="3721100" cy="2806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30553" y="4822910"/>
            <a:ext cx="418365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At the 1st iteration:</a:t>
            </a:r>
          </a:p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Select subset S</a:t>
            </a:r>
            <a:r>
              <a:rPr lang="en-US" sz="2400" baseline="-25000" dirty="0" smtClean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;</a:t>
            </a:r>
            <a:endParaRPr lang="en-US" sz="2400" dirty="0" smtClean="0"/>
          </a:p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A = A - S</a:t>
            </a:r>
            <a:r>
              <a:rPr lang="en-US" sz="2400" baseline="-25000" dirty="0" smtClean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; C = C U S</a:t>
            </a:r>
            <a:r>
              <a:rPr lang="en-US" sz="2400" baseline="-25000" dirty="0" smtClean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= {S</a:t>
            </a:r>
            <a:r>
              <a:rPr lang="en-US" sz="2400" baseline="-25000" dirty="0" smtClean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 rot="5400000">
            <a:off x="3830046" y="2100702"/>
            <a:ext cx="1636998" cy="3375722"/>
          </a:xfrm>
          <a:prstGeom prst="rect">
            <a:avLst/>
          </a:prstGeom>
          <a:noFill/>
          <a:ln w="3810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36406" y="3280731"/>
            <a:ext cx="2189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Remaining Uncovered Elements</a:t>
            </a:r>
            <a:endParaRPr lang="en-US" sz="2000" dirty="0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 rot="5400000">
            <a:off x="4182667" y="597503"/>
            <a:ext cx="925873" cy="3713590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88806" y="1954401"/>
            <a:ext cx="2189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Covered by S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endParaRPr lang="en-US" sz="2000" baseline="-25000" dirty="0">
              <a:solidFill>
                <a:srgbClr val="008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41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494" y="1800362"/>
            <a:ext cx="3721100" cy="2806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74562" y="4776374"/>
            <a:ext cx="454593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At the 2nd iteration, </a:t>
            </a:r>
          </a:p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Select subset S</a:t>
            </a:r>
            <a:r>
              <a:rPr lang="en-US" sz="2400" baseline="-25000" dirty="0" smtClean="0">
                <a:latin typeface="Arial" charset="0"/>
                <a:ea typeface="Arial" charset="0"/>
                <a:cs typeface="Arial" charset="0"/>
              </a:rPr>
              <a:t>4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;</a:t>
            </a:r>
            <a:endParaRPr lang="en-US" sz="2400" dirty="0" smtClean="0"/>
          </a:p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A = A - S</a:t>
            </a:r>
            <a:r>
              <a:rPr lang="en-US" sz="2400" baseline="-25000" dirty="0" smtClean="0">
                <a:latin typeface="Arial" charset="0"/>
                <a:ea typeface="Arial" charset="0"/>
                <a:cs typeface="Arial" charset="0"/>
              </a:rPr>
              <a:t>4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; C = C U S</a:t>
            </a:r>
            <a:r>
              <a:rPr lang="en-US" sz="2400" baseline="-25000" dirty="0" smtClean="0">
                <a:latin typeface="Arial" charset="0"/>
                <a:ea typeface="Arial" charset="0"/>
                <a:cs typeface="Arial" charset="0"/>
              </a:rPr>
              <a:t>4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= {S</a:t>
            </a:r>
            <a:r>
              <a:rPr lang="en-US" sz="2400" baseline="-25000" dirty="0" smtClean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, S</a:t>
            </a:r>
            <a:r>
              <a:rPr lang="en-US" sz="2400" baseline="-25000" dirty="0" smtClean="0">
                <a:latin typeface="Arial" charset="0"/>
                <a:ea typeface="Arial" charset="0"/>
                <a:cs typeface="Arial" charset="0"/>
              </a:rPr>
              <a:t>4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02399" y="1920241"/>
            <a:ext cx="2189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Covered by S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 and S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lang="en-US" sz="2000" baseline="-25000" dirty="0">
              <a:solidFill>
                <a:srgbClr val="00B05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 rot="5400000">
            <a:off x="4182667" y="597503"/>
            <a:ext cx="925873" cy="3713590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273523" y="1800362"/>
            <a:ext cx="1765837" cy="2806700"/>
            <a:chOff x="5447763" y="2251124"/>
            <a:chExt cx="1544447" cy="2286000"/>
          </a:xfrm>
        </p:grpSpPr>
        <p:sp>
          <p:nvSpPr>
            <p:cNvPr id="10" name="Rectangle 9"/>
            <p:cNvSpPr/>
            <p:nvPr/>
          </p:nvSpPr>
          <p:spPr>
            <a:xfrm>
              <a:off x="6288122" y="2251124"/>
              <a:ext cx="704088" cy="22860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5400000">
              <a:off x="5642563" y="3080085"/>
              <a:ext cx="450760" cy="840359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6288122" y="3274884"/>
              <a:ext cx="0" cy="430681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 rot="5400000">
            <a:off x="5004965" y="3349899"/>
            <a:ext cx="1636998" cy="877327"/>
          </a:xfrm>
          <a:prstGeom prst="rect">
            <a:avLst/>
          </a:prstGeom>
          <a:noFill/>
          <a:ln w="3810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336406" y="3280731"/>
            <a:ext cx="2189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Remaining Uncovered Elements</a:t>
            </a:r>
            <a:endParaRPr lang="en-US" sz="2000" dirty="0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>
          <a:xfrm rot="5400000">
            <a:off x="3255807" y="3559921"/>
            <a:ext cx="529951" cy="722047"/>
          </a:xfrm>
          <a:prstGeom prst="rect">
            <a:avLst/>
          </a:prstGeom>
          <a:noFill/>
          <a:ln w="3810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87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  <p:bldP spid="14" grpId="0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494" y="1800362"/>
            <a:ext cx="3721100" cy="2806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00242" y="4767388"/>
            <a:ext cx="5093412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At the 3rd iteration, </a:t>
            </a:r>
          </a:p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Select subset S</a:t>
            </a:r>
            <a:r>
              <a:rPr lang="en-US" sz="2400" baseline="-25000" dirty="0" smtClean="0">
                <a:latin typeface="Arial" charset="0"/>
                <a:ea typeface="Arial" charset="0"/>
                <a:cs typeface="Arial" charset="0"/>
              </a:rPr>
              <a:t>5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;</a:t>
            </a:r>
            <a:endParaRPr lang="en-US" sz="2400" dirty="0" smtClean="0"/>
          </a:p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A = A - S</a:t>
            </a:r>
            <a:r>
              <a:rPr lang="en-US" sz="2400" baseline="-25000" dirty="0" smtClean="0">
                <a:latin typeface="Arial" charset="0"/>
                <a:ea typeface="Arial" charset="0"/>
                <a:cs typeface="Arial" charset="0"/>
              </a:rPr>
              <a:t>5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; C = C U S5 = {S</a:t>
            </a:r>
            <a:r>
              <a:rPr lang="en-US" sz="2400" baseline="-25000" dirty="0" smtClean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, S</a:t>
            </a:r>
            <a:r>
              <a:rPr lang="en-US" sz="2400" baseline="-25000" dirty="0" smtClean="0">
                <a:latin typeface="Arial" charset="0"/>
                <a:ea typeface="Arial" charset="0"/>
                <a:cs typeface="Arial" charset="0"/>
              </a:rPr>
              <a:t>4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, S</a:t>
            </a:r>
            <a:r>
              <a:rPr lang="en-US" sz="2400" baseline="-25000" dirty="0" smtClean="0">
                <a:latin typeface="Arial" charset="0"/>
                <a:ea typeface="Arial" charset="0"/>
                <a:cs typeface="Arial" charset="0"/>
              </a:rPr>
              <a:t>5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02399" y="1920241"/>
            <a:ext cx="2189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Covered by S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, S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, and S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5</a:t>
            </a:r>
            <a:endParaRPr lang="en-US" sz="2000" baseline="-25000" dirty="0">
              <a:solidFill>
                <a:srgbClr val="00B05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 rot="5400000">
            <a:off x="4182667" y="597503"/>
            <a:ext cx="925873" cy="3713590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73523" y="1800362"/>
            <a:ext cx="1765837" cy="2806700"/>
            <a:chOff x="5447763" y="2251124"/>
            <a:chExt cx="1544447" cy="2286000"/>
          </a:xfrm>
        </p:grpSpPr>
        <p:sp>
          <p:nvSpPr>
            <p:cNvPr id="11" name="Rectangle 10"/>
            <p:cNvSpPr/>
            <p:nvPr/>
          </p:nvSpPr>
          <p:spPr>
            <a:xfrm>
              <a:off x="6288122" y="2251124"/>
              <a:ext cx="704088" cy="22860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5642563" y="3080085"/>
              <a:ext cx="450760" cy="840359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6288122" y="3274884"/>
              <a:ext cx="0" cy="430681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2965" y="3442342"/>
            <a:ext cx="1456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Remaining Uncovered Elements</a:t>
            </a:r>
            <a:endParaRPr lang="en-US" sz="2000" dirty="0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>
          <a:xfrm rot="5400000">
            <a:off x="3255807" y="3559921"/>
            <a:ext cx="529951" cy="722047"/>
          </a:xfrm>
          <a:prstGeom prst="rect">
            <a:avLst/>
          </a:prstGeom>
          <a:noFill/>
          <a:ln w="3810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98016" y="1800362"/>
            <a:ext cx="850383" cy="2806700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93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494" y="1800362"/>
            <a:ext cx="3721100" cy="2806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38098" y="4791972"/>
            <a:ext cx="564088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At the 4th iteration, </a:t>
            </a:r>
          </a:p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Select subset S</a:t>
            </a:r>
            <a:r>
              <a:rPr lang="en-US" sz="2400" baseline="-25000" dirty="0" smtClean="0">
                <a:latin typeface="Arial" charset="0"/>
                <a:ea typeface="Arial" charset="0"/>
                <a:cs typeface="Arial" charset="0"/>
              </a:rPr>
              <a:t>6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;</a:t>
            </a:r>
            <a:endParaRPr lang="en-US" sz="2400" dirty="0" smtClean="0"/>
          </a:p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A = A - S</a:t>
            </a:r>
            <a:r>
              <a:rPr lang="en-US" sz="2400" baseline="-25000" dirty="0" smtClean="0">
                <a:latin typeface="Arial" charset="0"/>
                <a:ea typeface="Arial" charset="0"/>
                <a:cs typeface="Arial" charset="0"/>
              </a:rPr>
              <a:t>6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; C = C U S</a:t>
            </a:r>
            <a:r>
              <a:rPr lang="en-US" sz="2400" baseline="-25000" dirty="0" smtClean="0">
                <a:latin typeface="Arial" charset="0"/>
                <a:ea typeface="Arial" charset="0"/>
                <a:cs typeface="Arial" charset="0"/>
              </a:rPr>
              <a:t>6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= {S</a:t>
            </a:r>
            <a:r>
              <a:rPr lang="en-US" sz="2400" baseline="-25000" dirty="0" smtClean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, S</a:t>
            </a:r>
            <a:r>
              <a:rPr lang="en-US" sz="2400" baseline="-25000" dirty="0" smtClean="0">
                <a:latin typeface="Arial" charset="0"/>
                <a:ea typeface="Arial" charset="0"/>
                <a:cs typeface="Arial" charset="0"/>
              </a:rPr>
              <a:t>4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, S</a:t>
            </a:r>
            <a:r>
              <a:rPr lang="en-US" sz="2400" baseline="-25000" dirty="0" smtClean="0">
                <a:latin typeface="Arial" charset="0"/>
                <a:ea typeface="Arial" charset="0"/>
                <a:cs typeface="Arial" charset="0"/>
              </a:rPr>
              <a:t>5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, S</a:t>
            </a:r>
            <a:r>
              <a:rPr lang="en-US" sz="2400" baseline="-25000" dirty="0" smtClean="0">
                <a:latin typeface="Arial" charset="0"/>
                <a:ea typeface="Arial" charset="0"/>
                <a:cs typeface="Arial" charset="0"/>
              </a:rPr>
              <a:t>6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4182667" y="597503"/>
            <a:ext cx="925873" cy="3713590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273523" y="1800362"/>
            <a:ext cx="1765837" cy="2806700"/>
            <a:chOff x="5447763" y="2251124"/>
            <a:chExt cx="1544447" cy="2286000"/>
          </a:xfrm>
        </p:grpSpPr>
        <p:sp>
          <p:nvSpPr>
            <p:cNvPr id="10" name="Rectangle 9"/>
            <p:cNvSpPr/>
            <p:nvPr/>
          </p:nvSpPr>
          <p:spPr>
            <a:xfrm>
              <a:off x="6288122" y="2251124"/>
              <a:ext cx="704088" cy="22860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5400000">
              <a:off x="5642563" y="3080085"/>
              <a:ext cx="450760" cy="840359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6288122" y="3274884"/>
              <a:ext cx="0" cy="430681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5398016" y="1800362"/>
            <a:ext cx="850383" cy="2806700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3776611" y="3103711"/>
            <a:ext cx="536140" cy="1684557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60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Greedy-Set-Cover is a polynomial-time p-approximation algorithm, where p = H(max{|S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|}) and H(d) = </a:t>
            </a:r>
            <a:r>
              <a:rPr lang="en-US" sz="2400" dirty="0" err="1" smtClean="0"/>
              <a:t>Σ</a:t>
            </a:r>
            <a:r>
              <a:rPr lang="en-US" sz="2400" baseline="30000" dirty="0" err="1" smtClean="0"/>
              <a:t>d</a:t>
            </a:r>
            <a:r>
              <a:rPr lang="en-US" sz="2400" baseline="-25000" dirty="0" err="1" smtClean="0"/>
              <a:t>i</a:t>
            </a:r>
            <a:r>
              <a:rPr lang="en-US" sz="2400" baseline="-25000" dirty="0" smtClean="0"/>
              <a:t>=1</a:t>
            </a:r>
            <a:r>
              <a:rPr lang="en-US" sz="2400" dirty="0" smtClean="0"/>
              <a:t> 1/</a:t>
            </a:r>
            <a:r>
              <a:rPr lang="en-US" sz="2400" dirty="0" err="1" smtClean="0"/>
              <a:t>i</a:t>
            </a:r>
            <a:r>
              <a:rPr lang="en-US" sz="2400" dirty="0" smtClean="0"/>
              <a:t>.</a:t>
            </a:r>
            <a:endParaRPr lang="en-US" sz="2400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18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66" y="3200396"/>
            <a:ext cx="3030758" cy="2286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18456" y="5635890"/>
            <a:ext cx="345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Optimal Set Cover: {S</a:t>
            </a:r>
            <a:r>
              <a:rPr lang="en-US" baseline="-25000" dirty="0" smtClean="0">
                <a:latin typeface="Arial" charset="0"/>
                <a:ea typeface="Arial" charset="0"/>
                <a:cs typeface="Arial" charset="0"/>
              </a:rPr>
              <a:t>3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S</a:t>
            </a:r>
            <a:r>
              <a:rPr lang="en-US" baseline="-25000" dirty="0" smtClean="0">
                <a:latin typeface="Arial" charset="0"/>
                <a:ea typeface="Arial" charset="0"/>
                <a:cs typeface="Arial" charset="0"/>
              </a:rPr>
              <a:t>4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S</a:t>
            </a:r>
            <a:r>
              <a:rPr lang="en-US" baseline="-25000" dirty="0" smtClean="0">
                <a:latin typeface="Arial" charset="0"/>
                <a:ea typeface="Arial" charset="0"/>
                <a:cs typeface="Arial" charset="0"/>
              </a:rPr>
              <a:t>5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}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787" y="3200396"/>
            <a:ext cx="3030758" cy="22860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971546" y="3188804"/>
            <a:ext cx="704088" cy="2286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200540" y="5634106"/>
            <a:ext cx="2879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Set Cover: {S</a:t>
            </a:r>
            <a:r>
              <a:rPr lang="en-US" baseline="-25000" dirty="0" smtClean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S</a:t>
            </a:r>
            <a:r>
              <a:rPr lang="en-US" baseline="-25000" dirty="0" smtClean="0">
                <a:latin typeface="Arial" charset="0"/>
                <a:ea typeface="Arial" charset="0"/>
                <a:cs typeface="Arial" charset="0"/>
              </a:rPr>
              <a:t>4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S</a:t>
            </a:r>
            <a:r>
              <a:rPr lang="en-US" baseline="-25000" dirty="0" smtClean="0">
                <a:latin typeface="Arial" charset="0"/>
                <a:ea typeface="Arial" charset="0"/>
                <a:cs typeface="Arial" charset="0"/>
              </a:rPr>
              <a:t>5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S</a:t>
            </a:r>
            <a:r>
              <a:rPr lang="en-US" baseline="-25000" dirty="0" smtClean="0">
                <a:latin typeface="Arial" charset="0"/>
                <a:ea typeface="Arial" charset="0"/>
                <a:cs typeface="Arial" charset="0"/>
              </a:rPr>
              <a:t>6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}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25441" y="3186230"/>
            <a:ext cx="704088" cy="2286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257297" y="3186230"/>
            <a:ext cx="704088" cy="2286000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5400000">
            <a:off x="6288134" y="2163108"/>
            <a:ext cx="704088" cy="3108960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>
            <a:off x="5921644" y="4256343"/>
            <a:ext cx="450760" cy="1398522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447763" y="3206164"/>
            <a:ext cx="1544447" cy="2286000"/>
            <a:chOff x="5447763" y="2251124"/>
            <a:chExt cx="1544447" cy="2286000"/>
          </a:xfrm>
        </p:grpSpPr>
        <p:sp>
          <p:nvSpPr>
            <p:cNvPr id="28" name="Rectangle 27"/>
            <p:cNvSpPr/>
            <p:nvPr/>
          </p:nvSpPr>
          <p:spPr>
            <a:xfrm>
              <a:off x="6288122" y="2251124"/>
              <a:ext cx="704088" cy="22860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rot="5400000">
              <a:off x="5642563" y="3080085"/>
              <a:ext cx="450760" cy="840359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6288122" y="3274884"/>
              <a:ext cx="0" cy="430681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174095" y="3201632"/>
            <a:ext cx="1544447" cy="2286000"/>
            <a:chOff x="5447763" y="2251124"/>
            <a:chExt cx="1544447" cy="2286000"/>
          </a:xfrm>
        </p:grpSpPr>
        <p:sp>
          <p:nvSpPr>
            <p:cNvPr id="35" name="Rectangle 34"/>
            <p:cNvSpPr/>
            <p:nvPr/>
          </p:nvSpPr>
          <p:spPr>
            <a:xfrm>
              <a:off x="6288122" y="2251124"/>
              <a:ext cx="704088" cy="2286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5400000">
              <a:off x="5642563" y="3080085"/>
              <a:ext cx="450760" cy="84035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88122" y="3274884"/>
              <a:ext cx="0" cy="430681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1700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Vertex Cover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Vertex Cover: </a:t>
            </a:r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 subset of vertices V’ of V on undirected graph G(V, E)</a:t>
            </a:r>
          </a:p>
          <a:p>
            <a:pPr lvl="1"/>
            <a:r>
              <a:rPr lang="en-US" sz="2000" dirty="0" smtClean="0"/>
              <a:t>If e(u, v) in E, u is in V’, or v is in V’, or both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/>
              <a:t>Vertex Cover Problem: find a vertex cover of minimum size in a given undirected graph 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314839" y="3868670"/>
            <a:ext cx="4262033" cy="2301166"/>
            <a:chOff x="2314839" y="3868670"/>
            <a:chExt cx="4262033" cy="2301166"/>
          </a:xfrm>
        </p:grpSpPr>
        <p:grpSp>
          <p:nvGrpSpPr>
            <p:cNvPr id="7" name="Group 6"/>
            <p:cNvGrpSpPr/>
            <p:nvPr/>
          </p:nvGrpSpPr>
          <p:grpSpPr>
            <a:xfrm>
              <a:off x="2314839" y="3868670"/>
              <a:ext cx="4262033" cy="2301166"/>
              <a:chOff x="2520107" y="3740390"/>
              <a:chExt cx="4262033" cy="2301166"/>
            </a:xfrm>
          </p:grpSpPr>
          <p:pic>
            <p:nvPicPr>
              <p:cNvPr id="5" name="Picture 4" descr="VertexCover01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0107" y="3740390"/>
                <a:ext cx="4262033" cy="1828800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2678229" y="5641446"/>
                <a:ext cx="39488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Arial"/>
                    <a:cs typeface="Arial"/>
                  </a:rPr>
                  <a:t>Optimal Vertex Cover V’={b, d, e}</a:t>
                </a:r>
                <a:endParaRPr lang="en-US" sz="2000" dirty="0">
                  <a:latin typeface="Arial"/>
                  <a:cs typeface="Arial"/>
                </a:endParaRPr>
              </a:p>
            </p:txBody>
          </p:sp>
        </p:grp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4875089" y="3989408"/>
              <a:ext cx="387942" cy="39206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3667646" y="5206506"/>
              <a:ext cx="387942" cy="39206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2448873" y="3989408"/>
              <a:ext cx="387942" cy="39206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3926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Approximate Vertex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6422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Key Idea: iteratively add nodes to cover set via edge selection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Process: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	</a:t>
            </a:r>
            <a:r>
              <a:rPr lang="en-US" sz="2000" dirty="0" smtClean="0"/>
              <a:t>V’ = ⏀			</a:t>
            </a:r>
            <a:r>
              <a:rPr lang="en-US" sz="2000" dirty="0" smtClean="0">
                <a:solidFill>
                  <a:srgbClr val="FF0000"/>
                </a:solidFill>
              </a:rPr>
              <a:t>//Initial vertex cover is empty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E’ =  E			</a:t>
            </a:r>
            <a:r>
              <a:rPr lang="en-US" sz="2000" dirty="0" smtClean="0">
                <a:solidFill>
                  <a:srgbClr val="FF0000"/>
                </a:solidFill>
              </a:rPr>
              <a:t>//copy the edge set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while E’ is not empty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	choose an edge e(u, v) from E’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	V’ = V’ U {u, v}		</a:t>
            </a:r>
            <a:r>
              <a:rPr lang="en-US" sz="2000" dirty="0" smtClean="0">
                <a:solidFill>
                  <a:srgbClr val="FF0000"/>
                </a:solidFill>
              </a:rPr>
              <a:t>//add nodes u and v into cover set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	remove from E’ every edge incident on either u or v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//delete all edges in E’ that are covered by either u or v to avoid repeated selection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return V’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18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069" y="2018519"/>
            <a:ext cx="4148667" cy="1828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09242" y="4556761"/>
            <a:ext cx="54117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Initially,</a:t>
            </a:r>
          </a:p>
          <a:p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V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’ = ⏀			</a:t>
            </a:r>
            <a:r>
              <a:rPr lang="en-US" sz="2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//Initial vertex cover is empty</a:t>
            </a:r>
          </a:p>
          <a:p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E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’ =  E			</a:t>
            </a:r>
            <a:r>
              <a:rPr lang="en-US" sz="2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//copy the edge set</a:t>
            </a:r>
          </a:p>
        </p:txBody>
      </p:sp>
    </p:spTree>
    <p:extLst>
      <p:ext uri="{BB962C8B-B14F-4D97-AF65-F5344CB8AC3E}">
        <p14:creationId xmlns:p14="http://schemas.microsoft.com/office/powerpoint/2010/main" val="1326129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09242" y="4556761"/>
            <a:ext cx="55665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At the 1st iteration:</a:t>
            </a:r>
          </a:p>
          <a:p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choose edge e(b, c) from E’;</a:t>
            </a:r>
          </a:p>
          <a:p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dd nodes b and c into V’ </a:t>
            </a:r>
            <a:r>
              <a:rPr lang="en-US" sz="20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 V’ = {b, c};</a:t>
            </a:r>
          </a:p>
          <a:p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delete edges e(b, a), e(c, d) and e(c, e) from E’;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225" y="2018519"/>
            <a:ext cx="425580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32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09242" y="4556761"/>
            <a:ext cx="55665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At the 2nd iteration:</a:t>
            </a:r>
          </a:p>
          <a:p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choose edge e(e,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) from E’;</a:t>
            </a:r>
          </a:p>
          <a:p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dd nodes e and f into V’ </a:t>
            </a:r>
            <a:r>
              <a:rPr lang="en-US" sz="20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 V’ = {b, c, e, f};</a:t>
            </a:r>
          </a:p>
          <a:p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delete edges e(e,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) and e(f, d) from E’;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791" y="2018519"/>
            <a:ext cx="419946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84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09241" y="4556761"/>
            <a:ext cx="57468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At the 3rd iteration:</a:t>
            </a:r>
          </a:p>
          <a:p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choose edge e(d, g) from E’;</a:t>
            </a:r>
          </a:p>
          <a:p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dd nodes e and f into V’ </a:t>
            </a:r>
            <a:r>
              <a:rPr lang="en-US" sz="20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 V’ = {b, c, e, f, d, g};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033" y="2018519"/>
            <a:ext cx="436098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62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Running Time: O(V+E)</a:t>
            </a:r>
          </a:p>
          <a:p>
            <a:pPr lvl="1"/>
            <a:r>
              <a:rPr lang="en-US" sz="2000" dirty="0" smtClean="0"/>
              <a:t>At most |E| edges are selected from E’</a:t>
            </a:r>
          </a:p>
          <a:p>
            <a:pPr lvl="1"/>
            <a:r>
              <a:rPr lang="en-US" sz="2000" dirty="0" smtClean="0"/>
              <a:t>For every selected edge, each endpoint will be checked one time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/>
              <a:t>Approximation Ratio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sz="2000" dirty="0"/>
              <a:t>Output of approximate algorithm: </a:t>
            </a:r>
            <a:r>
              <a:rPr lang="en-US" sz="2000" dirty="0" smtClean="0"/>
              <a:t>V’</a:t>
            </a:r>
          </a:p>
          <a:p>
            <a:pPr lvl="1"/>
            <a:r>
              <a:rPr lang="en-US" sz="2000" dirty="0" smtClean="0"/>
              <a:t>An optimal vertex cover: V*</a:t>
            </a:r>
          </a:p>
          <a:p>
            <a:pPr lvl="1"/>
            <a:r>
              <a:rPr lang="en-US" sz="2000" dirty="0" smtClean="0"/>
              <a:t>|V’| ≤ 2|V*|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8</a:t>
            </a:fld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676142" y="4499799"/>
            <a:ext cx="3635584" cy="1828800"/>
            <a:chOff x="367048" y="4297363"/>
            <a:chExt cx="4360983" cy="219369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048" y="4297363"/>
              <a:ext cx="4360983" cy="18288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293928" y="6121727"/>
              <a:ext cx="22302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  <a:sym typeface="Wingdings"/>
                </a:rPr>
                <a:t>V’ = {b, c, e, f, d, g}</a:t>
              </a:r>
              <a:endParaRPr lang="en-US" dirty="0"/>
            </a:p>
          </p:txBody>
        </p:sp>
      </p:grp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4998488" y="4413300"/>
            <a:ext cx="3796455" cy="2011680"/>
            <a:chOff x="2520107" y="3740390"/>
            <a:chExt cx="4326164" cy="2292363"/>
          </a:xfrm>
        </p:grpSpPr>
        <p:pic>
          <p:nvPicPr>
            <p:cNvPr id="13" name="Picture 12" descr="VertexCover01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0107" y="3740390"/>
              <a:ext cx="4262033" cy="18288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520107" y="5610273"/>
              <a:ext cx="4326164" cy="422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rial"/>
                  <a:cs typeface="Arial"/>
                </a:rPr>
                <a:t>Optimal Vertex Cover V*={b, d, e}</a:t>
              </a:r>
              <a:endParaRPr lang="en-US" b="1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150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Cover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04613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Given a set </a:t>
            </a:r>
            <a:r>
              <a:rPr lang="en-US" sz="2400" dirty="0" smtClean="0"/>
              <a:t>X </a:t>
            </a:r>
            <a:r>
              <a:rPr lang="en-US" sz="2400" dirty="0"/>
              <a:t>of elements, a collection S</a:t>
            </a:r>
            <a:r>
              <a:rPr lang="en-US" sz="2400" baseline="-25000" dirty="0"/>
              <a:t>1</a:t>
            </a:r>
            <a:r>
              <a:rPr lang="en-US" sz="2400" dirty="0"/>
              <a:t>, S</a:t>
            </a:r>
            <a:r>
              <a:rPr lang="en-US" sz="2400" baseline="-25000" dirty="0"/>
              <a:t>2</a:t>
            </a:r>
            <a:r>
              <a:rPr lang="en-US" sz="2400" dirty="0"/>
              <a:t>, ..., S</a:t>
            </a:r>
            <a:r>
              <a:rPr lang="en-US" sz="2400" baseline="-25000" dirty="0"/>
              <a:t>m</a:t>
            </a:r>
            <a:r>
              <a:rPr lang="en-US" sz="2400" dirty="0"/>
              <a:t> of subsets of </a:t>
            </a:r>
            <a:r>
              <a:rPr lang="en-US" sz="2400" dirty="0" smtClean="0"/>
              <a:t>X, the union of </a:t>
            </a:r>
            <a:r>
              <a:rPr lang="en-US" sz="2400" dirty="0"/>
              <a:t>S</a:t>
            </a:r>
            <a:r>
              <a:rPr lang="en-US" sz="2400" baseline="-25000" dirty="0"/>
              <a:t>1</a:t>
            </a:r>
            <a:r>
              <a:rPr lang="en-US" sz="2400" dirty="0"/>
              <a:t>, S</a:t>
            </a:r>
            <a:r>
              <a:rPr lang="en-US" sz="2400" baseline="-25000" dirty="0"/>
              <a:t>2</a:t>
            </a:r>
            <a:r>
              <a:rPr lang="en-US" sz="2400" dirty="0"/>
              <a:t>, ..., </a:t>
            </a:r>
            <a:r>
              <a:rPr lang="en-US" sz="2400" dirty="0" smtClean="0"/>
              <a:t>S</a:t>
            </a:r>
            <a:r>
              <a:rPr lang="en-US" sz="2400" baseline="-25000" dirty="0" smtClean="0"/>
              <a:t>m</a:t>
            </a:r>
            <a:r>
              <a:rPr lang="en-US" sz="2400" dirty="0" smtClean="0"/>
              <a:t> is equal to X, </a:t>
            </a:r>
            <a:r>
              <a:rPr lang="en-US" sz="2400" dirty="0" err="1" smtClean="0"/>
              <a:t>i.e</a:t>
            </a:r>
            <a:r>
              <a:rPr lang="en-US" sz="2400" dirty="0" smtClean="0"/>
              <a:t>, X = S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U S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U, </a:t>
            </a:r>
            <a:r>
              <a:rPr lang="mr-IN" sz="2400" dirty="0" smtClean="0"/>
              <a:t>…</a:t>
            </a:r>
            <a:r>
              <a:rPr lang="en-US" sz="2400" dirty="0" smtClean="0"/>
              <a:t>, U S</a:t>
            </a:r>
            <a:r>
              <a:rPr lang="en-US" sz="2400" baseline="-25000" dirty="0" smtClean="0"/>
              <a:t>m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Set cover problem: find a set of subsets S to cover X such that this cover has the minimum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SetCoverExamp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015" y="4094393"/>
            <a:ext cx="454827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55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795</Words>
  <Application>Microsoft Macintosh PowerPoint</Application>
  <PresentationFormat>On-screen Show (4:3)</PresentationFormat>
  <Paragraphs>117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Covering Problem</vt:lpstr>
      <vt:lpstr>Vertex Cover Problem</vt:lpstr>
      <vt:lpstr>Approximate Vertex Cover</vt:lpstr>
      <vt:lpstr>Example:</vt:lpstr>
      <vt:lpstr>Example (cont.):</vt:lpstr>
      <vt:lpstr>Example (cont.):</vt:lpstr>
      <vt:lpstr>Example (cont.):</vt:lpstr>
      <vt:lpstr>Performance Analysis</vt:lpstr>
      <vt:lpstr>Set Cover Problem</vt:lpstr>
      <vt:lpstr>Example:</vt:lpstr>
      <vt:lpstr>Example (cont.):</vt:lpstr>
      <vt:lpstr>Greedy Set Cover</vt:lpstr>
      <vt:lpstr>Example:</vt:lpstr>
      <vt:lpstr>Example (cont.):</vt:lpstr>
      <vt:lpstr>Example (cont.):</vt:lpstr>
      <vt:lpstr>Example (cont.):</vt:lpstr>
      <vt:lpstr>Example (cont.):</vt:lpstr>
      <vt:lpstr>Approximation Ratio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Li</dc:creator>
  <cp:lastModifiedBy>Wei Li</cp:lastModifiedBy>
  <cp:revision>78</cp:revision>
  <dcterms:created xsi:type="dcterms:W3CDTF">2016-08-15T16:38:04Z</dcterms:created>
  <dcterms:modified xsi:type="dcterms:W3CDTF">2017-11-14T21:15:06Z</dcterms:modified>
</cp:coreProperties>
</file>