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1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2C78-DBC9-5143-B0E7-7878EDB929A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EE019-4529-7946-A5C9-1A4C62758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9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71B73-CE55-694C-88FE-B2FAD87272DE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8FD8-D157-7345-81E4-AA492B268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696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A19-21EB-FB45-85F0-11AB4F259C5E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A427-1285-224C-8B81-528B5C4EB3B9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AE8D-9764-B64D-90B5-25574D55B3F0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CF4-12C4-134D-8EAB-3FAC3B75EA75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340A-9373-0641-8C3E-3EBE754D45D9}" type="datetime1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2D3B-4A76-654D-ABE9-A5C608E47BC4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0F0F-8D23-8A47-A7CC-A3AE2321DBA9}" type="datetime1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E10D-B2B6-264E-A021-7FD2FC60E6FB}" type="datetime1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969B-B76A-FE4A-98DF-8E89AE25F3B9}" type="datetime1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8438-FAB8-0740-B71B-952E9EB05692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9495-8195-8E44-B8BA-F72724DF6258}" type="datetime1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092FAB7-046F-0E4A-8AED-0A836AA4D374}" type="datetime1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3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5136" y="18877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57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5136" y="18877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4717" y="467578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07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5136" y="18877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4717" y="467578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5918" y="373016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51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58003" y="3244326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28835" y="2257126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2588" y="4127145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1795" y="3192462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25904" y="3181685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67790" y="2531446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120754" y="3712620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70982" y="2531446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94735" y="3660756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233942" y="3456005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35136" y="18877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9994" y="467578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9436" y="374191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</a:t>
            </a:r>
          </a:p>
        </p:txBody>
      </p:sp>
      <p:cxnSp>
        <p:nvCxnSpPr>
          <p:cNvPr id="29" name="Straight Connector 28"/>
          <p:cNvCxnSpPr>
            <a:stCxn id="9" idx="4"/>
            <a:endCxn id="12" idx="0"/>
          </p:cNvCxnSpPr>
          <p:nvPr/>
        </p:nvCxnSpPr>
        <p:spPr>
          <a:xfrm>
            <a:off x="3499909" y="2805766"/>
            <a:ext cx="23753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5218" y="37126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997" y="5429216"/>
            <a:ext cx="401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Totally, 3 colors are needed.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98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610967" y="2233610"/>
            <a:ext cx="5910048" cy="2418659"/>
            <a:chOff x="1610967" y="2233610"/>
            <a:chExt cx="5910048" cy="2418659"/>
          </a:xfrm>
        </p:grpSpPr>
        <p:grpSp>
          <p:nvGrpSpPr>
            <p:cNvPr id="7" name="Group 6"/>
            <p:cNvGrpSpPr/>
            <p:nvPr/>
          </p:nvGrpSpPr>
          <p:grpSpPr>
            <a:xfrm>
              <a:off x="1610967" y="3220810"/>
              <a:ext cx="542147" cy="548640"/>
              <a:chOff x="2504642" y="2998354"/>
              <a:chExt cx="542147" cy="548640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577560" y="3033465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Arial"/>
                    <a:cs typeface="Arial"/>
                  </a:rPr>
                  <a:t>A</a:t>
                </a:r>
                <a:endParaRPr lang="en-US" sz="2400" b="1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05552" y="2233610"/>
              <a:ext cx="542147" cy="548640"/>
              <a:chOff x="2504642" y="2998354"/>
              <a:chExt cx="542147" cy="548640"/>
            </a:xfrm>
          </p:grpSpPr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75431" y="3033465"/>
                <a:ext cx="406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rial"/>
                    <a:cs typeface="Arial"/>
                  </a:rPr>
                  <a:t>B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05552" y="4103629"/>
              <a:ext cx="542147" cy="548640"/>
              <a:chOff x="2504642" y="2998354"/>
              <a:chExt cx="542147" cy="548640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75431" y="3033465"/>
                <a:ext cx="406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rial"/>
                    <a:cs typeface="Arial"/>
                  </a:rPr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644759" y="3168946"/>
              <a:ext cx="542147" cy="548640"/>
              <a:chOff x="2504642" y="2998354"/>
              <a:chExt cx="542147" cy="548640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75431" y="3033465"/>
                <a:ext cx="406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rial"/>
                    <a:cs typeface="Arial"/>
                  </a:rPr>
                  <a:t>D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978868" y="3158169"/>
              <a:ext cx="542147" cy="548640"/>
              <a:chOff x="2504642" y="2998354"/>
              <a:chExt cx="542147" cy="54864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583922" y="3033465"/>
                <a:ext cx="389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rial"/>
                    <a:cs typeface="Arial"/>
                  </a:rPr>
                  <a:t>E</a:t>
                </a:r>
              </a:p>
            </p:txBody>
          </p:sp>
        </p:grpSp>
        <p:cxnSp>
          <p:nvCxnSpPr>
            <p:cNvPr id="21" name="Straight Connector 20"/>
            <p:cNvCxnSpPr>
              <a:endCxn id="9" idx="2"/>
            </p:cNvCxnSpPr>
            <p:nvPr/>
          </p:nvCxnSpPr>
          <p:spPr>
            <a:xfrm flipV="1">
              <a:off x="2144507" y="2507930"/>
              <a:ext cx="1061045" cy="82170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5"/>
              <a:endCxn id="12" idx="2"/>
            </p:cNvCxnSpPr>
            <p:nvPr/>
          </p:nvCxnSpPr>
          <p:spPr>
            <a:xfrm>
              <a:off x="2073718" y="3689104"/>
              <a:ext cx="1131834" cy="688845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6"/>
            </p:cNvCxnSpPr>
            <p:nvPr/>
          </p:nvCxnSpPr>
          <p:spPr>
            <a:xfrm>
              <a:off x="3747699" y="2507930"/>
              <a:ext cx="1038638" cy="71288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6"/>
              <a:endCxn id="15" idx="3"/>
            </p:cNvCxnSpPr>
            <p:nvPr/>
          </p:nvCxnSpPr>
          <p:spPr>
            <a:xfrm flipV="1">
              <a:off x="3747699" y="3637240"/>
              <a:ext cx="976456" cy="74070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5" idx="6"/>
              <a:endCxn id="18" idx="2"/>
            </p:cNvCxnSpPr>
            <p:nvPr/>
          </p:nvCxnSpPr>
          <p:spPr>
            <a:xfrm flipV="1">
              <a:off x="5186906" y="3432489"/>
              <a:ext cx="1791962" cy="1077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4"/>
              <a:endCxn id="12" idx="0"/>
            </p:cNvCxnSpPr>
            <p:nvPr/>
          </p:nvCxnSpPr>
          <p:spPr>
            <a:xfrm>
              <a:off x="3476626" y="2782250"/>
              <a:ext cx="0" cy="132137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24203" y="1344352"/>
            <a:ext cx="365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Change order of coloring: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07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4203" y="1344352"/>
            <a:ext cx="365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Change order of coloring: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3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5136" y="18877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203" y="1344352"/>
            <a:ext cx="365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Change order of coloring: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48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5136" y="18877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4717" y="467578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4203" y="1344352"/>
            <a:ext cx="365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Change order of coloring: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90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Graph Coloring: assign colors to certain elements of a graph subject to certain constraints.</a:t>
            </a:r>
          </a:p>
          <a:p>
            <a:r>
              <a:rPr lang="en-US" sz="2400" dirty="0" smtClean="0"/>
              <a:t>Vertex Coloring</a:t>
            </a:r>
          </a:p>
          <a:p>
            <a:pPr lvl="1"/>
            <a:r>
              <a:rPr lang="en-US" sz="2000" dirty="0" smtClean="0"/>
              <a:t>Most common graph coloring problem</a:t>
            </a:r>
          </a:p>
          <a:p>
            <a:pPr lvl="1"/>
            <a:r>
              <a:rPr lang="en-US" sz="2000" dirty="0" smtClean="0"/>
              <a:t>Given k colors, find a way to color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the vertices of a graph such that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no two adjacent vertices have the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same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GraphColor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67" y="3237984"/>
            <a:ext cx="383453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5136" y="18877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4717" y="467578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4203" y="1344352"/>
            <a:ext cx="365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Change order of coloring: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5055" y="37175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41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220810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233610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103629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168946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158169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507930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689104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507930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637240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432489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2782250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9997" y="379296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5136" y="188779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4717" y="467578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4203" y="1344352"/>
            <a:ext cx="365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Change order of coloring: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5055" y="37175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85918" y="373016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49997" y="5436643"/>
            <a:ext cx="401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Totally, 4 colors are needed.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99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Degree of a vertex: number of edges associated to a vertex</a:t>
            </a:r>
          </a:p>
          <a:p>
            <a:r>
              <a:rPr lang="en-US" sz="2400" dirty="0" smtClean="0"/>
              <a:t>Maximum degree of a given graph: the maximum degree of vertices in the given graph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935122" y="3403805"/>
            <a:ext cx="5585893" cy="2286000"/>
            <a:chOff x="1610967" y="2233610"/>
            <a:chExt cx="5910048" cy="2418659"/>
          </a:xfrm>
        </p:grpSpPr>
        <p:grpSp>
          <p:nvGrpSpPr>
            <p:cNvPr id="6" name="Group 5"/>
            <p:cNvGrpSpPr/>
            <p:nvPr/>
          </p:nvGrpSpPr>
          <p:grpSpPr>
            <a:xfrm>
              <a:off x="1610967" y="3220810"/>
              <a:ext cx="542147" cy="548640"/>
              <a:chOff x="2504642" y="2998354"/>
              <a:chExt cx="542147" cy="548640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77560" y="3033465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Arial"/>
                    <a:cs typeface="Arial"/>
                  </a:rPr>
                  <a:t>A</a:t>
                </a:r>
                <a:endParaRPr lang="en-US" sz="2400" b="1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05552" y="2233610"/>
              <a:ext cx="542147" cy="548640"/>
              <a:chOff x="2504642" y="2998354"/>
              <a:chExt cx="542147" cy="54864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5431" y="3033465"/>
                <a:ext cx="406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rial"/>
                    <a:cs typeface="Arial"/>
                  </a:rPr>
                  <a:t>B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05552" y="4103629"/>
              <a:ext cx="542147" cy="548640"/>
              <a:chOff x="2504642" y="2998354"/>
              <a:chExt cx="542147" cy="548640"/>
            </a:xfrm>
          </p:grpSpPr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75431" y="3033465"/>
                <a:ext cx="406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rial"/>
                    <a:cs typeface="Arial"/>
                  </a:rPr>
                  <a:t>C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44759" y="3168946"/>
              <a:ext cx="542147" cy="548640"/>
              <a:chOff x="2504642" y="2998354"/>
              <a:chExt cx="542147" cy="548640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575431" y="3033465"/>
                <a:ext cx="406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rial"/>
                    <a:cs typeface="Arial"/>
                  </a:rPr>
                  <a:t>D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978868" y="3158169"/>
              <a:ext cx="542147" cy="548640"/>
              <a:chOff x="2504642" y="2998354"/>
              <a:chExt cx="542147" cy="548640"/>
            </a:xfrm>
          </p:grpSpPr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2504642" y="2998354"/>
                <a:ext cx="542147" cy="5486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83922" y="3033465"/>
                <a:ext cx="389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rial"/>
                    <a:cs typeface="Arial"/>
                  </a:rPr>
                  <a:t>E</a:t>
                </a:r>
              </a:p>
            </p:txBody>
          </p:sp>
        </p:grpSp>
        <p:cxnSp>
          <p:nvCxnSpPr>
            <p:cNvPr id="11" name="Straight Connector 10"/>
            <p:cNvCxnSpPr>
              <a:endCxn id="23" idx="2"/>
            </p:cNvCxnSpPr>
            <p:nvPr/>
          </p:nvCxnSpPr>
          <p:spPr>
            <a:xfrm flipV="1">
              <a:off x="2144507" y="2507930"/>
              <a:ext cx="1061045" cy="821708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5" idx="5"/>
              <a:endCxn id="21" idx="2"/>
            </p:cNvCxnSpPr>
            <p:nvPr/>
          </p:nvCxnSpPr>
          <p:spPr>
            <a:xfrm>
              <a:off x="2073718" y="3689104"/>
              <a:ext cx="1131834" cy="688845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3" idx="6"/>
            </p:cNvCxnSpPr>
            <p:nvPr/>
          </p:nvCxnSpPr>
          <p:spPr>
            <a:xfrm>
              <a:off x="3747699" y="2507930"/>
              <a:ext cx="1038638" cy="71288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1" idx="6"/>
              <a:endCxn id="19" idx="3"/>
            </p:cNvCxnSpPr>
            <p:nvPr/>
          </p:nvCxnSpPr>
          <p:spPr>
            <a:xfrm flipV="1">
              <a:off x="3747699" y="3637240"/>
              <a:ext cx="976456" cy="74070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9" idx="6"/>
              <a:endCxn id="17" idx="2"/>
            </p:cNvCxnSpPr>
            <p:nvPr/>
          </p:nvCxnSpPr>
          <p:spPr>
            <a:xfrm flipV="1">
              <a:off x="5186906" y="3432489"/>
              <a:ext cx="1791962" cy="10777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3" idx="4"/>
              <a:endCxn id="21" idx="0"/>
            </p:cNvCxnSpPr>
            <p:nvPr/>
          </p:nvCxnSpPr>
          <p:spPr>
            <a:xfrm>
              <a:off x="3476626" y="2782250"/>
              <a:ext cx="0" cy="1321379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85621" y="5867035"/>
            <a:ext cx="4160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A graph with maximum degree of 3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46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Welsh-Powell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Key Idea: color vertices in decreasing order of degrees.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Steps: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Compute the degree for each vertex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Sort vertices in decreasing order in terms of degrees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Color first vertex with first color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the following for the remaining |V|-1 vertices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For current picked vertex, color it with the lowest numbered color that has not been used on any previously colored vertices adjacent to it.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If all previously colors have been used on its adjacent vertices, assign a new color to current vertex</a:t>
            </a:r>
            <a:r>
              <a:rPr lang="en-US" sz="1800" dirty="0" smtClean="0"/>
              <a:t>.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444212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457012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327031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392348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381571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731332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3912506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731332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860642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655891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3005652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171" y="1343907"/>
            <a:ext cx="5779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Degrees: d(A)=2, d(B)=3, d(C)=3, d(D)=3, d(E)=1</a:t>
            </a:r>
          </a:p>
          <a:p>
            <a:r>
              <a:rPr lang="en-US" sz="2000" dirty="0" smtClean="0">
                <a:latin typeface="Arial"/>
                <a:cs typeface="Arial"/>
              </a:rPr>
              <a:t>Order: </a:t>
            </a:r>
            <a:r>
              <a:rPr lang="en-US" sz="2000" dirty="0">
                <a:latin typeface="Arial"/>
                <a:cs typeface="Arial"/>
              </a:rPr>
              <a:t>d(B)=3, d(C)=3, d(D)=</a:t>
            </a:r>
            <a:r>
              <a:rPr lang="en-US" sz="2000" dirty="0" smtClean="0">
                <a:latin typeface="Arial"/>
                <a:cs typeface="Arial"/>
              </a:rPr>
              <a:t>3, </a:t>
            </a:r>
            <a:r>
              <a:rPr lang="en-US" sz="2000" dirty="0">
                <a:latin typeface="Arial"/>
                <a:cs typeface="Arial"/>
              </a:rPr>
              <a:t>d(A)=</a:t>
            </a:r>
            <a:r>
              <a:rPr lang="en-US" sz="2000" dirty="0" smtClean="0">
                <a:latin typeface="Arial"/>
                <a:cs typeface="Arial"/>
              </a:rPr>
              <a:t>2, </a:t>
            </a:r>
            <a:r>
              <a:rPr lang="en-US" sz="2000" dirty="0">
                <a:latin typeface="Arial"/>
                <a:cs typeface="Arial"/>
              </a:rPr>
              <a:t>d(E)=1</a:t>
            </a:r>
          </a:p>
        </p:txBody>
      </p:sp>
    </p:spTree>
    <p:extLst>
      <p:ext uri="{BB962C8B-B14F-4D97-AF65-F5344CB8AC3E}">
        <p14:creationId xmlns:p14="http://schemas.microsoft.com/office/powerpoint/2010/main" val="37372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561792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574592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444611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509928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499151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848912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4030086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848912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978222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773471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3123232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171" y="1343907"/>
            <a:ext cx="5779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Degrees: d(A)=2, d(B)=3, d(C)=3, d(D)=3, d(E)=1</a:t>
            </a:r>
          </a:p>
          <a:p>
            <a:r>
              <a:rPr lang="en-US" sz="2000" dirty="0" smtClean="0">
                <a:latin typeface="Arial"/>
                <a:cs typeface="Arial"/>
              </a:rPr>
              <a:t>Order: </a:t>
            </a:r>
            <a:r>
              <a:rPr lang="en-US" sz="2000" dirty="0">
                <a:latin typeface="Arial"/>
                <a:cs typeface="Arial"/>
              </a:rPr>
              <a:t>d(B)=3, d(C)=3, d(D)=</a:t>
            </a:r>
            <a:r>
              <a:rPr lang="en-US" sz="2000" dirty="0" smtClean="0">
                <a:latin typeface="Arial"/>
                <a:cs typeface="Arial"/>
              </a:rPr>
              <a:t>3, </a:t>
            </a:r>
            <a:r>
              <a:rPr lang="en-US" sz="2000" dirty="0">
                <a:latin typeface="Arial"/>
                <a:cs typeface="Arial"/>
              </a:rPr>
              <a:t>d(A)=</a:t>
            </a:r>
            <a:r>
              <a:rPr lang="en-US" sz="2000" dirty="0" smtClean="0">
                <a:latin typeface="Arial"/>
                <a:cs typeface="Arial"/>
              </a:rPr>
              <a:t>2, </a:t>
            </a:r>
            <a:r>
              <a:rPr lang="en-US" sz="2000" dirty="0">
                <a:latin typeface="Arial"/>
                <a:cs typeface="Arial"/>
              </a:rPr>
              <a:t>d(E)=1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20104" y="220526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553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561792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574592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444611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509928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499151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848912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4030086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848912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978222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773471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3123232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171" y="1343907"/>
            <a:ext cx="5779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Degrees: d(A)=2, d(B)=3, d(C)=3, d(D)=3, d(E)=1</a:t>
            </a:r>
          </a:p>
          <a:p>
            <a:r>
              <a:rPr lang="en-US" sz="2000" dirty="0" smtClean="0">
                <a:latin typeface="Arial"/>
                <a:cs typeface="Arial"/>
              </a:rPr>
              <a:t>Order: </a:t>
            </a:r>
            <a:r>
              <a:rPr lang="en-US" sz="2000" dirty="0">
                <a:latin typeface="Arial"/>
                <a:cs typeface="Arial"/>
              </a:rPr>
              <a:t>d(B)=3, d(C)=3, d(D)=</a:t>
            </a:r>
            <a:r>
              <a:rPr lang="en-US" sz="2000" dirty="0" smtClean="0">
                <a:latin typeface="Arial"/>
                <a:cs typeface="Arial"/>
              </a:rPr>
              <a:t>3, </a:t>
            </a:r>
            <a:r>
              <a:rPr lang="en-US" sz="2000" dirty="0">
                <a:latin typeface="Arial"/>
                <a:cs typeface="Arial"/>
              </a:rPr>
              <a:t>d(A)=</a:t>
            </a:r>
            <a:r>
              <a:rPr lang="en-US" sz="2000" dirty="0" smtClean="0">
                <a:latin typeface="Arial"/>
                <a:cs typeface="Arial"/>
              </a:rPr>
              <a:t>2, </a:t>
            </a:r>
            <a:r>
              <a:rPr lang="en-US" sz="2000" dirty="0">
                <a:latin typeface="Arial"/>
                <a:cs typeface="Arial"/>
              </a:rPr>
              <a:t>d(E)=1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20104" y="220526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0104" y="499325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4146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561792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574592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444611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509928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499151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848912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4030086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848912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978222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773471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3123232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171" y="1343907"/>
            <a:ext cx="5779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Degrees: d(A)=2, d(B)=3, d(C)=3, d(D)=3, d(E)=1</a:t>
            </a:r>
          </a:p>
          <a:p>
            <a:r>
              <a:rPr lang="en-US" sz="2000" dirty="0" smtClean="0">
                <a:latin typeface="Arial"/>
                <a:cs typeface="Arial"/>
              </a:rPr>
              <a:t>Order: </a:t>
            </a:r>
            <a:r>
              <a:rPr lang="en-US" sz="2000" dirty="0">
                <a:latin typeface="Arial"/>
                <a:cs typeface="Arial"/>
              </a:rPr>
              <a:t>d(B)=3, d(C)=3, d(D)=</a:t>
            </a:r>
            <a:r>
              <a:rPr lang="en-US" sz="2000" dirty="0" smtClean="0">
                <a:latin typeface="Arial"/>
                <a:cs typeface="Arial"/>
              </a:rPr>
              <a:t>3, </a:t>
            </a:r>
            <a:r>
              <a:rPr lang="en-US" sz="2000" dirty="0">
                <a:latin typeface="Arial"/>
                <a:cs typeface="Arial"/>
              </a:rPr>
              <a:t>d(A)=</a:t>
            </a:r>
            <a:r>
              <a:rPr lang="en-US" sz="2000" dirty="0" smtClean="0">
                <a:latin typeface="Arial"/>
                <a:cs typeface="Arial"/>
              </a:rPr>
              <a:t>2, </a:t>
            </a:r>
            <a:r>
              <a:rPr lang="en-US" sz="2000" dirty="0">
                <a:latin typeface="Arial"/>
                <a:cs typeface="Arial"/>
              </a:rPr>
              <a:t>d(E)=1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20104" y="220526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0104" y="499325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8186" y="407527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31592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561792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574592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444611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509928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499151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848912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4030086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848912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978222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773471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3123232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171" y="1343907"/>
            <a:ext cx="5779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Degrees: d(A)=2, d(B)=3, d(C)=3, d(D)=3, d(E)=1</a:t>
            </a:r>
          </a:p>
          <a:p>
            <a:r>
              <a:rPr lang="en-US" sz="2000" dirty="0" smtClean="0">
                <a:latin typeface="Arial"/>
                <a:cs typeface="Arial"/>
              </a:rPr>
              <a:t>Order: </a:t>
            </a:r>
            <a:r>
              <a:rPr lang="en-US" sz="2000" dirty="0">
                <a:latin typeface="Arial"/>
                <a:cs typeface="Arial"/>
              </a:rPr>
              <a:t>d(B)=3, d(C)=3, d(D)=</a:t>
            </a:r>
            <a:r>
              <a:rPr lang="en-US" sz="2000" dirty="0" smtClean="0">
                <a:latin typeface="Arial"/>
                <a:cs typeface="Arial"/>
              </a:rPr>
              <a:t>3, </a:t>
            </a:r>
            <a:r>
              <a:rPr lang="en-US" sz="2000" dirty="0">
                <a:latin typeface="Arial"/>
                <a:cs typeface="Arial"/>
              </a:rPr>
              <a:t>d(A)=</a:t>
            </a:r>
            <a:r>
              <a:rPr lang="en-US" sz="2000" dirty="0" smtClean="0">
                <a:latin typeface="Arial"/>
                <a:cs typeface="Arial"/>
              </a:rPr>
              <a:t>2, </a:t>
            </a:r>
            <a:r>
              <a:rPr lang="en-US" sz="2000" dirty="0">
                <a:latin typeface="Arial"/>
                <a:cs typeface="Arial"/>
              </a:rPr>
              <a:t>d(E)=1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20104" y="220526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0104" y="499325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8186" y="407527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14720" y="411039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10967" y="3561792"/>
            <a:ext cx="542147" cy="548640"/>
            <a:chOff x="2504642" y="2998354"/>
            <a:chExt cx="542147" cy="54864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77560" y="303346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/>
                  <a:cs typeface="Arial"/>
                </a:rPr>
                <a:t>A</a:t>
              </a:r>
              <a:endParaRPr lang="en-US" sz="2400" b="1" dirty="0">
                <a:latin typeface="Arial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05552" y="2574592"/>
            <a:ext cx="542147" cy="548640"/>
            <a:chOff x="2504642" y="2998354"/>
            <a:chExt cx="542147" cy="54864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552" y="4444611"/>
            <a:ext cx="542147" cy="548640"/>
            <a:chOff x="2504642" y="2998354"/>
            <a:chExt cx="542147" cy="54864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4759" y="3509928"/>
            <a:ext cx="542147" cy="548640"/>
            <a:chOff x="2504642" y="2998354"/>
            <a:chExt cx="542147" cy="54864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5431" y="303346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78868" y="3499151"/>
            <a:ext cx="542147" cy="548640"/>
            <a:chOff x="2504642" y="2998354"/>
            <a:chExt cx="542147" cy="54864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504642" y="2998354"/>
              <a:ext cx="542147" cy="548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3922" y="3033465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/>
                  <a:cs typeface="Arial"/>
                </a:rPr>
                <a:t>E</a:t>
              </a:r>
            </a:p>
          </p:txBody>
        </p:sp>
      </p:grpSp>
      <p:cxnSp>
        <p:nvCxnSpPr>
          <p:cNvPr id="21" name="Straight Connector 20"/>
          <p:cNvCxnSpPr>
            <a:endCxn id="9" idx="2"/>
          </p:cNvCxnSpPr>
          <p:nvPr/>
        </p:nvCxnSpPr>
        <p:spPr>
          <a:xfrm flipV="1">
            <a:off x="2144507" y="2848912"/>
            <a:ext cx="1061045" cy="82170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2" idx="2"/>
          </p:cNvCxnSpPr>
          <p:nvPr/>
        </p:nvCxnSpPr>
        <p:spPr>
          <a:xfrm>
            <a:off x="2073718" y="4030086"/>
            <a:ext cx="1131834" cy="688845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</p:cNvCxnSpPr>
          <p:nvPr/>
        </p:nvCxnSpPr>
        <p:spPr>
          <a:xfrm>
            <a:off x="3747699" y="2848912"/>
            <a:ext cx="1038638" cy="71288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6"/>
            <a:endCxn id="15" idx="3"/>
          </p:cNvCxnSpPr>
          <p:nvPr/>
        </p:nvCxnSpPr>
        <p:spPr>
          <a:xfrm flipV="1">
            <a:off x="3747699" y="3978222"/>
            <a:ext cx="976456" cy="740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18" idx="2"/>
          </p:cNvCxnSpPr>
          <p:nvPr/>
        </p:nvCxnSpPr>
        <p:spPr>
          <a:xfrm flipV="1">
            <a:off x="5186906" y="3773471"/>
            <a:ext cx="1791962" cy="10777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4"/>
            <a:endCxn id="12" idx="0"/>
          </p:cNvCxnSpPr>
          <p:nvPr/>
        </p:nvCxnSpPr>
        <p:spPr>
          <a:xfrm>
            <a:off x="3476626" y="3123232"/>
            <a:ext cx="0" cy="132137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56336" y="4856157"/>
            <a:ext cx="1723549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Color 1: Red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Color 2: Yellow</a:t>
            </a:r>
          </a:p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Color 3: Blue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Color 4: Green</a:t>
            </a:r>
          </a:p>
          <a:p>
            <a:r>
              <a:rPr lang="en-US" dirty="0" smtClean="0">
                <a:solidFill>
                  <a:srgbClr val="660066"/>
                </a:solidFill>
                <a:latin typeface="Arial"/>
                <a:cs typeface="Arial"/>
              </a:rPr>
              <a:t>Color 5: Purple</a:t>
            </a:r>
            <a:endParaRPr lang="en-US" dirty="0">
              <a:solidFill>
                <a:srgbClr val="660066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171" y="1343907"/>
            <a:ext cx="5779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Degrees: d(A)=2, d(B)=3, d(C)=3, d(D)=3, d(E)=1</a:t>
            </a:r>
          </a:p>
          <a:p>
            <a:r>
              <a:rPr lang="en-US" sz="2000" dirty="0" smtClean="0">
                <a:latin typeface="Arial"/>
                <a:cs typeface="Arial"/>
              </a:rPr>
              <a:t>Order: </a:t>
            </a:r>
            <a:r>
              <a:rPr lang="en-US" sz="2000" dirty="0">
                <a:latin typeface="Arial"/>
                <a:cs typeface="Arial"/>
              </a:rPr>
              <a:t>d(B)=3, d(C)=3, d(D)=</a:t>
            </a:r>
            <a:r>
              <a:rPr lang="en-US" sz="2000" dirty="0" smtClean="0">
                <a:latin typeface="Arial"/>
                <a:cs typeface="Arial"/>
              </a:rPr>
              <a:t>3, </a:t>
            </a:r>
            <a:r>
              <a:rPr lang="en-US" sz="2000" dirty="0">
                <a:latin typeface="Arial"/>
                <a:cs typeface="Arial"/>
              </a:rPr>
              <a:t>d(A)=</a:t>
            </a:r>
            <a:r>
              <a:rPr lang="en-US" sz="2000" dirty="0" smtClean="0">
                <a:latin typeface="Arial"/>
                <a:cs typeface="Arial"/>
              </a:rPr>
              <a:t>2, </a:t>
            </a:r>
            <a:r>
              <a:rPr lang="en-US" sz="2000" dirty="0">
                <a:latin typeface="Arial"/>
                <a:cs typeface="Arial"/>
              </a:rPr>
              <a:t>d(E)=1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20104" y="220526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0104" y="499325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8186" y="407527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14720" y="411039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35055" y="404779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5278" y="5631256"/>
            <a:ext cx="4011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Totally, 3 colors are needed.</a:t>
            </a:r>
          </a:p>
        </p:txBody>
      </p:sp>
    </p:spTree>
    <p:extLst>
      <p:ext uri="{BB962C8B-B14F-4D97-AF65-F5344CB8AC3E}">
        <p14:creationId xmlns:p14="http://schemas.microsoft.com/office/powerpoint/2010/main" val="8872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Problem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Edge Coloring</a:t>
            </a:r>
          </a:p>
          <a:p>
            <a:pPr lvl="1"/>
            <a:r>
              <a:rPr lang="en-US" sz="2000" dirty="0"/>
              <a:t>Given k colors, find a way to color the </a:t>
            </a:r>
            <a:r>
              <a:rPr lang="en-US" sz="2000" dirty="0" smtClean="0"/>
              <a:t>edges </a:t>
            </a:r>
            <a:r>
              <a:rPr lang="en-US" sz="2000" dirty="0"/>
              <a:t>of a graph such that </a:t>
            </a:r>
            <a:r>
              <a:rPr lang="en-US" sz="2000" dirty="0">
                <a:solidFill>
                  <a:srgbClr val="FF0000"/>
                </a:solidFill>
              </a:rPr>
              <a:t>no </a:t>
            </a:r>
            <a:r>
              <a:rPr lang="en-US" sz="2000" dirty="0" smtClean="0">
                <a:solidFill>
                  <a:srgbClr val="FF0000"/>
                </a:solidFill>
              </a:rPr>
              <a:t>vertex is incident to two edges of the same color</a:t>
            </a:r>
          </a:p>
          <a:p>
            <a:pPr lvl="1"/>
            <a:r>
              <a:rPr lang="en-US" sz="2000" dirty="0" smtClean="0"/>
              <a:t>Can be transformed into vertex coloring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EdgeColoring_85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7" y="3763672"/>
            <a:ext cx="760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642" y="1654818"/>
            <a:ext cx="7066928" cy="4525963"/>
          </a:xfrm>
        </p:spPr>
        <p:txBody>
          <a:bodyPr/>
          <a:lstStyle/>
          <a:p>
            <a:r>
              <a:rPr lang="en-US" dirty="0" smtClean="0"/>
              <a:t>Final Review</a:t>
            </a:r>
          </a:p>
          <a:p>
            <a:pPr lvl="1"/>
            <a:r>
              <a:rPr lang="en-US" dirty="0" smtClean="0"/>
              <a:t>Two review sessions: 11/28 and 11/30</a:t>
            </a:r>
          </a:p>
          <a:p>
            <a:r>
              <a:rPr lang="en-US" dirty="0" smtClean="0"/>
              <a:t>Final Exam</a:t>
            </a:r>
          </a:p>
          <a:p>
            <a:pPr lvl="1"/>
            <a:r>
              <a:rPr lang="en-US" dirty="0" smtClean="0"/>
              <a:t>Time: </a:t>
            </a:r>
            <a:r>
              <a:rPr lang="en-US" dirty="0" smtClean="0">
                <a:solidFill>
                  <a:srgbClr val="FF0000"/>
                </a:solidFill>
              </a:rPr>
              <a:t>13:30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16:00, Tuesday, 12/05/2017</a:t>
            </a:r>
          </a:p>
          <a:p>
            <a:pPr lvl="1"/>
            <a:r>
              <a:rPr lang="en-US" dirty="0" smtClean="0"/>
              <a:t>Location: classroom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/>
              <a:t>Exam Policies:</a:t>
            </a:r>
          </a:p>
          <a:p>
            <a:pPr lvl="1"/>
            <a:r>
              <a:rPr lang="en-US" dirty="0"/>
              <a:t>Calculator and paper materials </a:t>
            </a:r>
            <a:r>
              <a:rPr lang="en-US" dirty="0" smtClean="0"/>
              <a:t>(</a:t>
            </a:r>
            <a:r>
              <a:rPr lang="en-US" dirty="0"/>
              <a:t>e.g., lecture slides, notes, textbook) are allowed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Any electronic device is prohibited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917ff463bc32de5dec286c726478f7a5--good-luck-quotes-good-luck-wish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" y="1650442"/>
            <a:ext cx="21945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smallest number of colors needed to color a graph</a:t>
            </a:r>
          </a:p>
          <a:p>
            <a:r>
              <a:rPr lang="en-US" sz="2400" dirty="0" smtClean="0"/>
              <a:t>The problem to find the chromatic number of a given graph is NP complete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98713" y="3128281"/>
            <a:ext cx="4074879" cy="3079810"/>
            <a:chOff x="2598713" y="2904879"/>
            <a:chExt cx="4074879" cy="3079810"/>
          </a:xfrm>
        </p:grpSpPr>
        <p:pic>
          <p:nvPicPr>
            <p:cNvPr id="5" name="Picture 4" descr="ChromaticNumb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999" y="2904879"/>
              <a:ext cx="2794000" cy="26797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98713" y="5584579"/>
              <a:ext cx="4074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A graph colored minimum 3 colors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9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Map </a:t>
            </a:r>
            <a:r>
              <a:rPr lang="en-US" dirty="0"/>
              <a:t>Coloring: four colors are sufficient to color any </a:t>
            </a:r>
            <a:r>
              <a:rPr lang="en-US" dirty="0" smtClean="0"/>
              <a:t>map (Four Color Theorem)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4-ColorU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42" y="2445308"/>
            <a:ext cx="5911273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1793" y="611526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 Four-Coloring Map of USA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2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Bipartite Graph: check if a graph is bipartite or not by using two colors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given graph is 2-</a:t>
            </a:r>
            <a:r>
              <a:rPr lang="en-US" sz="2000" dirty="0" smtClean="0"/>
              <a:t>colorable if and only if </a:t>
            </a:r>
            <a:r>
              <a:rPr lang="en-US" sz="2000" dirty="0"/>
              <a:t>it is bipartite;</a:t>
            </a:r>
          </a:p>
          <a:p>
            <a:pPr lvl="1"/>
            <a:r>
              <a:rPr lang="en-US" sz="2000" dirty="0"/>
              <a:t>Otherwise, it is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62585" y="3740156"/>
            <a:ext cx="3947139" cy="2217798"/>
            <a:chOff x="2662585" y="2646662"/>
            <a:chExt cx="3947139" cy="2217798"/>
          </a:xfrm>
        </p:grpSpPr>
        <p:pic>
          <p:nvPicPr>
            <p:cNvPr id="7" name="Picture 6" descr="BipartiteColori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196" y="2646662"/>
              <a:ext cx="3584151" cy="175949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62585" y="4464350"/>
              <a:ext cx="3947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A bipartite graph colored 2 colors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68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Exam Time Schedule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How to schedule the exam so that no two exams with a common student are scheduled at the same time?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How many minimum time slots are needed to schedule all exams?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/>
              <a:t>Problem </a:t>
            </a:r>
            <a:r>
              <a:rPr lang="en-US" dirty="0" smtClean="0"/>
              <a:t>Transformation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View each exam as a vertex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Two vertices are adjacent (connected with an edge) if they have one or more common students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Color vertices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number of necessary colors is the number of time slots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1" y="1600200"/>
            <a:ext cx="9038170" cy="48864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Radio Frequency/Channel Assignment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Each tower has a interference region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Two towers cannot assigned the same frequency/channel if they are within interference region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How to assign frequency/channel without interference among towers?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/>
              <a:t>Problem Transformation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View each tower as a vertex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There exists an edge between two vertices if and only if they are within interference region (conflicting graph)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Color the vertices of the conflicting graph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number of necessary colors is the number of </a:t>
            </a:r>
            <a:r>
              <a:rPr lang="en-US" sz="2000" dirty="0" smtClean="0"/>
              <a:t>frequencies/channels</a:t>
            </a: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Coloring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Given: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|V| vertices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Key </a:t>
            </a:r>
            <a:r>
              <a:rPr lang="en-US" dirty="0"/>
              <a:t>idea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Color first vertex with first color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Do the following for the remaining |V|-1 vertices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For current picked vertex, color it with the lowest numbered color that has not been used on any previously colored vertices adjacent to it.</a:t>
            </a:r>
            <a:endParaRPr lang="en-US" sz="1800" dirty="0"/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If all previously colors have been used on its adjacent vertices, assign a new color to current vertex.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1767</Words>
  <Application>Microsoft Macintosh PowerPoint</Application>
  <PresentationFormat>On-screen Show (4:3)</PresentationFormat>
  <Paragraphs>375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Graph Coloring</vt:lpstr>
      <vt:lpstr>Coloring Problem</vt:lpstr>
      <vt:lpstr>Coloring Problem (cont.)</vt:lpstr>
      <vt:lpstr>Chromatic Number</vt:lpstr>
      <vt:lpstr>Applications</vt:lpstr>
      <vt:lpstr>Applications (cont.)</vt:lpstr>
      <vt:lpstr>Applications (cont.)</vt:lpstr>
      <vt:lpstr>Applications (cont.)</vt:lpstr>
      <vt:lpstr>Greedy Coloring Algorithm</vt:lpstr>
      <vt:lpstr>Example:</vt:lpstr>
      <vt:lpstr>Example (cont.):</vt:lpstr>
      <vt:lpstr>Example (cont.):</vt:lpstr>
      <vt:lpstr>Example (cont.):</vt:lpstr>
      <vt:lpstr>Example (cont.):</vt:lpstr>
      <vt:lpstr>Example (cont.):</vt:lpstr>
      <vt:lpstr>Example (cont.):</vt:lpstr>
      <vt:lpstr>Example (cont.):</vt:lpstr>
      <vt:lpstr>Example (cont.):</vt:lpstr>
      <vt:lpstr>Example (cont.):</vt:lpstr>
      <vt:lpstr>Example (cont.):</vt:lpstr>
      <vt:lpstr>Example (cont.):</vt:lpstr>
      <vt:lpstr>Degree of Vertex</vt:lpstr>
      <vt:lpstr>Welsh-Powell Algorithm</vt:lpstr>
      <vt:lpstr>Example:</vt:lpstr>
      <vt:lpstr>Example (cont.):</vt:lpstr>
      <vt:lpstr>Example (cont.):</vt:lpstr>
      <vt:lpstr>Example (cont.):</vt:lpstr>
      <vt:lpstr>Example (cont.):</vt:lpstr>
      <vt:lpstr>Example (cont.):</vt:lpstr>
      <vt:lpstr>Final Arrangement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73</cp:revision>
  <dcterms:created xsi:type="dcterms:W3CDTF">2016-08-15T16:38:04Z</dcterms:created>
  <dcterms:modified xsi:type="dcterms:W3CDTF">2017-11-16T19:25:19Z</dcterms:modified>
</cp:coreProperties>
</file>