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75" r:id="rId4"/>
    <p:sldId id="276" r:id="rId5"/>
    <p:sldId id="277" r:id="rId6"/>
    <p:sldId id="281" r:id="rId7"/>
    <p:sldId id="257" r:id="rId8"/>
    <p:sldId id="259" r:id="rId9"/>
    <p:sldId id="262" r:id="rId10"/>
    <p:sldId id="260" r:id="rId11"/>
    <p:sldId id="263" r:id="rId12"/>
    <p:sldId id="264" r:id="rId13"/>
    <p:sldId id="270" r:id="rId14"/>
    <p:sldId id="271" r:id="rId15"/>
    <p:sldId id="272" r:id="rId16"/>
    <p:sldId id="273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0"/>
    <p:restoredTop sz="94631"/>
  </p:normalViewPr>
  <p:slideViewPr>
    <p:cSldViewPr snapToGrid="0" snapToObjects="1">
      <p:cViewPr varScale="1">
        <p:scale>
          <a:sx n="55" d="100"/>
          <a:sy n="55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CAA6-A374-EE49-A8B2-1C1D657BA59A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B2F18-545E-A845-ACC0-88A95B88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1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A4D4F-9ADD-2A43-9B8B-86BD6251EB6B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7E6E-FD92-D54B-926D-646BD9D03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4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1A13-A759-8046-A469-0EA3A85D77AF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91D-596D-D442-97A0-BD2A8CAD9785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7DBF-8AC3-7943-8C2E-0DA80C25BC20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5F70-7DB0-704D-9598-58EAA70DFA3C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9025-C725-F546-B1AF-1EB9D5018C1F}" type="datetime1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E6B-71FB-434A-B643-2C9E4A319C33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8F6E-00CC-7946-8ACE-EBBE43F6EBA0}" type="datetime1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3DD1-A6C5-DD40-BA02-7E8E11FB1F98}" type="datetime1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791D-0D6E-1D48-B7B3-4C432D25E831}" type="datetime1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3B5B-2FDD-D647-8E10-B8FAE894E9D1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6AB9-7D26-4547-953B-9114FE7D6284}" type="datetime1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3E7BEAB-E57D-8941-AF91-89B169C58CC6}" type="datetime1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Basics of Algorithm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9243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Queue: Q[1, 2, </a:t>
            </a:r>
            <a:r>
              <a:rPr lang="is-IS" sz="2400" dirty="0" smtClean="0"/>
              <a:t>…, n</a:t>
            </a:r>
            <a:r>
              <a:rPr lang="en-US" sz="2400" dirty="0" smtClean="0"/>
              <a:t>]</a:t>
            </a:r>
          </a:p>
          <a:p>
            <a:pPr lvl="1"/>
            <a:r>
              <a:rPr lang="en-US" sz="2000" dirty="0" err="1" smtClean="0"/>
              <a:t>Q.head</a:t>
            </a:r>
            <a:r>
              <a:rPr lang="en-US" sz="2000" dirty="0" smtClean="0"/>
              <a:t> points to head</a:t>
            </a:r>
          </a:p>
          <a:p>
            <a:pPr lvl="1"/>
            <a:r>
              <a:rPr lang="en-US" sz="2000" dirty="0" err="1" smtClean="0"/>
              <a:t>Q.tail</a:t>
            </a:r>
            <a:r>
              <a:rPr lang="en-US" sz="2000" dirty="0" smtClean="0"/>
              <a:t> points to </a:t>
            </a:r>
            <a:r>
              <a:rPr lang="en-US" sz="2000" dirty="0"/>
              <a:t>location at which a newly </a:t>
            </a:r>
            <a:r>
              <a:rPr lang="en-US" sz="2000" dirty="0" smtClean="0"/>
              <a:t>arriving </a:t>
            </a:r>
            <a:r>
              <a:rPr lang="en-US" sz="2000" dirty="0"/>
              <a:t>element will be inserted into the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Empty:</a:t>
            </a:r>
            <a:r>
              <a:rPr lang="en-US" sz="2000" dirty="0" smtClean="0"/>
              <a:t> </a:t>
            </a:r>
            <a:r>
              <a:rPr lang="en-US" sz="2000" dirty="0" err="1" smtClean="0"/>
              <a:t>Q.head</a:t>
            </a:r>
            <a:r>
              <a:rPr lang="en-US" sz="2000" dirty="0" smtClean="0"/>
              <a:t> == </a:t>
            </a:r>
            <a:r>
              <a:rPr lang="en-US" sz="2000" dirty="0" err="1" smtClean="0"/>
              <a:t>Q.tail</a:t>
            </a:r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Full:</a:t>
            </a:r>
            <a:r>
              <a:rPr lang="en-US" sz="2000" dirty="0" smtClean="0"/>
              <a:t> </a:t>
            </a:r>
            <a:r>
              <a:rPr lang="en-US" sz="2000" dirty="0" err="1" smtClean="0"/>
              <a:t>Q.head</a:t>
            </a:r>
            <a:r>
              <a:rPr lang="en-US" sz="2000" dirty="0" smtClean="0"/>
              <a:t> == </a:t>
            </a:r>
            <a:r>
              <a:rPr lang="en-US" sz="2000" dirty="0" err="1" smtClean="0"/>
              <a:t>Q.tail</a:t>
            </a:r>
            <a:r>
              <a:rPr lang="en-US" sz="2000" dirty="0" smtClean="0"/>
              <a:t> + 1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FIFO (first-in first-out) </a:t>
            </a:r>
            <a:r>
              <a:rPr lang="en-US" dirty="0" smtClean="0"/>
              <a:t>Policy</a:t>
            </a:r>
            <a:endParaRPr lang="en-US" dirty="0"/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Out</a:t>
            </a:r>
            <a:r>
              <a:rPr lang="en-US" sz="2000" dirty="0" smtClean="0"/>
              <a:t> from head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In</a:t>
            </a:r>
            <a:r>
              <a:rPr lang="en-US" sz="2000" dirty="0" smtClean="0"/>
              <a:t> to tail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5023693"/>
            <a:ext cx="4724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Insert: O(1)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err="1" smtClean="0"/>
              <a:t>Enqueue</a:t>
            </a:r>
            <a:r>
              <a:rPr lang="en-US" sz="2000" dirty="0" smtClean="0"/>
              <a:t>(Q, x)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Q[</a:t>
            </a:r>
            <a:r>
              <a:rPr lang="en-US" sz="2000" dirty="0" err="1" smtClean="0"/>
              <a:t>Q.tail</a:t>
            </a:r>
            <a:r>
              <a:rPr lang="en-US" sz="2000" dirty="0" smtClean="0"/>
              <a:t>] = x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if </a:t>
            </a:r>
            <a:r>
              <a:rPr lang="en-US" sz="2000" dirty="0" err="1" smtClean="0"/>
              <a:t>Q.tail</a:t>
            </a:r>
            <a:r>
              <a:rPr lang="en-US" sz="2000" dirty="0" smtClean="0"/>
              <a:t> == </a:t>
            </a:r>
            <a:r>
              <a:rPr lang="en-US" sz="2000" dirty="0" err="1" smtClean="0"/>
              <a:t>Q.length</a:t>
            </a:r>
            <a:r>
              <a:rPr lang="en-US" sz="2000" dirty="0"/>
              <a:t>	</a:t>
            </a:r>
            <a:r>
              <a:rPr lang="en-US" sz="2000" dirty="0" smtClean="0"/>
              <a:t>		     </a:t>
            </a:r>
            <a:r>
              <a:rPr lang="en-US" sz="2000" b="1" dirty="0" smtClean="0">
                <a:solidFill>
                  <a:srgbClr val="FF0000"/>
                </a:solidFill>
              </a:rPr>
              <a:t>//</a:t>
            </a:r>
            <a:r>
              <a:rPr lang="en-US" sz="2000" b="1" dirty="0" err="1" smtClean="0">
                <a:solidFill>
                  <a:srgbClr val="FF0000"/>
                </a:solidFill>
              </a:rPr>
              <a:t>Q.tail</a:t>
            </a:r>
            <a:r>
              <a:rPr lang="en-US" sz="2000" b="1" dirty="0" smtClean="0">
                <a:solidFill>
                  <a:srgbClr val="FF0000"/>
                </a:solidFill>
              </a:rPr>
              <a:t> is at the end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Q.tail</a:t>
            </a:r>
            <a:r>
              <a:rPr lang="en-US" sz="2000" dirty="0" smtClean="0"/>
              <a:t> = 1				</a:t>
            </a:r>
            <a:r>
              <a:rPr lang="en-US" sz="2000" b="1" dirty="0" smtClean="0">
                <a:solidFill>
                  <a:srgbClr val="FF0000"/>
                </a:solidFill>
              </a:rPr>
              <a:t>//Place </a:t>
            </a:r>
            <a:r>
              <a:rPr lang="en-US" sz="2000" b="1" dirty="0" err="1" smtClean="0">
                <a:solidFill>
                  <a:srgbClr val="FF0000"/>
                </a:solidFill>
              </a:rPr>
              <a:t>Q.tail</a:t>
            </a:r>
            <a:r>
              <a:rPr lang="en-US" sz="2000" b="1" dirty="0" smtClean="0">
                <a:solidFill>
                  <a:srgbClr val="FF0000"/>
                </a:solidFill>
              </a:rPr>
              <a:t> in a circular order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 </a:t>
            </a:r>
            <a:r>
              <a:rPr lang="en-US" sz="2000" dirty="0" err="1" smtClean="0"/>
              <a:t>Q.tail</a:t>
            </a:r>
            <a:r>
              <a:rPr lang="en-US" sz="2000" dirty="0" smtClean="0"/>
              <a:t> = </a:t>
            </a:r>
            <a:r>
              <a:rPr lang="en-US" sz="2000" dirty="0" err="1" smtClean="0"/>
              <a:t>Q.tail</a:t>
            </a:r>
            <a:r>
              <a:rPr lang="en-US" sz="2000" dirty="0" smtClean="0"/>
              <a:t> + 1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85" y="4972893"/>
            <a:ext cx="43688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8700" y="4557897"/>
            <a:ext cx="502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(Q, 17), </a:t>
            </a:r>
            <a:r>
              <a:rPr lang="en-US" dirty="0" err="1" smtClean="0"/>
              <a:t>Enqueue</a:t>
            </a:r>
            <a:r>
              <a:rPr lang="en-US" dirty="0" smtClean="0"/>
              <a:t>(Q, 3), and </a:t>
            </a:r>
            <a:r>
              <a:rPr lang="en-US" dirty="0" err="1" smtClean="0"/>
              <a:t>Enqueue</a:t>
            </a:r>
            <a:r>
              <a:rPr lang="en-US" dirty="0" smtClean="0"/>
              <a:t>(Q,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22600"/>
          </a:xfrm>
        </p:spPr>
        <p:txBody>
          <a:bodyPr/>
          <a:lstStyle/>
          <a:p>
            <a:r>
              <a:rPr lang="en-US" sz="2400" dirty="0" smtClean="0"/>
              <a:t>Delete: O(1)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/>
              <a:t>Dequeue</a:t>
            </a:r>
            <a:r>
              <a:rPr lang="en-US" sz="2000" dirty="0"/>
              <a:t>(Q)</a:t>
            </a:r>
          </a:p>
          <a:p>
            <a:pPr marL="0" indent="0">
              <a:buNone/>
            </a:pPr>
            <a:r>
              <a:rPr lang="en-US" sz="2000" dirty="0" smtClean="0"/>
              <a:t>		x = Q[</a:t>
            </a:r>
            <a:r>
              <a:rPr lang="en-US" sz="2000" dirty="0" err="1" smtClean="0"/>
              <a:t>Q.head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		if </a:t>
            </a:r>
            <a:r>
              <a:rPr lang="en-US" sz="2000" dirty="0" err="1" smtClean="0"/>
              <a:t>Q.head</a:t>
            </a:r>
            <a:r>
              <a:rPr lang="en-US" sz="2000" dirty="0" smtClean="0"/>
              <a:t> == </a:t>
            </a:r>
            <a:r>
              <a:rPr lang="en-US" sz="2000" dirty="0" err="1" smtClean="0"/>
              <a:t>Q.length</a:t>
            </a:r>
            <a:r>
              <a:rPr lang="en-US" sz="2000" dirty="0" smtClean="0"/>
              <a:t>		     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</a:rPr>
              <a:t>Q.head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is at the </a:t>
            </a:r>
            <a:r>
              <a:rPr lang="en-US" sz="2000" b="1" dirty="0" smtClean="0">
                <a:solidFill>
                  <a:srgbClr val="FF0000"/>
                </a:solidFill>
              </a:rPr>
              <a:t>end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Q.head</a:t>
            </a:r>
            <a:r>
              <a:rPr lang="en-US" sz="2000" dirty="0" smtClean="0"/>
              <a:t> = 1			</a:t>
            </a:r>
            <a:r>
              <a:rPr lang="en-US" sz="2000" b="1" dirty="0" smtClean="0">
                <a:solidFill>
                  <a:srgbClr val="FF0000"/>
                </a:solidFill>
              </a:rPr>
              <a:t>//</a:t>
            </a:r>
            <a:r>
              <a:rPr lang="en-US" sz="2000" b="1" dirty="0">
                <a:solidFill>
                  <a:srgbClr val="FF0000"/>
                </a:solidFill>
              </a:rPr>
              <a:t>Place </a:t>
            </a:r>
            <a:r>
              <a:rPr lang="en-US" sz="2000" b="1" dirty="0" err="1" smtClean="0">
                <a:solidFill>
                  <a:srgbClr val="FF0000"/>
                </a:solidFill>
              </a:rPr>
              <a:t>Q.head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in a circular order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 </a:t>
            </a:r>
            <a:r>
              <a:rPr lang="en-US" sz="2000" dirty="0" err="1" smtClean="0"/>
              <a:t>Q.head</a:t>
            </a:r>
            <a:r>
              <a:rPr lang="en-US" sz="2000" dirty="0" smtClean="0"/>
              <a:t> = </a:t>
            </a:r>
            <a:r>
              <a:rPr lang="en-US" sz="2000" dirty="0" err="1" smtClean="0"/>
              <a:t>Q.head</a:t>
            </a:r>
            <a:r>
              <a:rPr lang="en-US" sz="2000" dirty="0" smtClean="0"/>
              <a:t> + 1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 x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4998293"/>
            <a:ext cx="4470400" cy="140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7507" y="45826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 (Q)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Doubly Linked List: </a:t>
            </a:r>
            <a:r>
              <a:rPr lang="en-US" dirty="0" err="1" smtClean="0"/>
              <a:t>prev</a:t>
            </a:r>
            <a:r>
              <a:rPr lang="en-US" dirty="0" smtClean="0"/>
              <a:t> and next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Head: </a:t>
            </a:r>
            <a:r>
              <a:rPr lang="en-US" dirty="0" err="1" smtClean="0"/>
              <a:t>x.prev</a:t>
            </a:r>
            <a:r>
              <a:rPr lang="en-US" dirty="0" smtClean="0"/>
              <a:t> == NIL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Tail: </a:t>
            </a:r>
            <a:r>
              <a:rPr lang="en-US" dirty="0" err="1" smtClean="0"/>
              <a:t>x.next</a:t>
            </a:r>
            <a:r>
              <a:rPr lang="en-US" dirty="0" smtClean="0"/>
              <a:t> == NIL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Empty: </a:t>
            </a:r>
            <a:r>
              <a:rPr lang="en-US" dirty="0" err="1" smtClean="0"/>
              <a:t>x.head</a:t>
            </a:r>
            <a:r>
              <a:rPr lang="en-US" dirty="0" smtClean="0"/>
              <a:t> == NIL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" y="4611260"/>
            <a:ext cx="9017719" cy="12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List-Search(L, k): O(n)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 = </a:t>
            </a:r>
            <a:r>
              <a:rPr lang="en-US" sz="2400" dirty="0" err="1" smtClean="0"/>
              <a:t>L.head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while x </a:t>
            </a:r>
            <a:r>
              <a:rPr lang="en-US" altLang="en-US" sz="2400" dirty="0">
                <a:sym typeface="Symbol" charset="2"/>
              </a:rPr>
              <a:t> NIL </a:t>
            </a:r>
            <a:r>
              <a:rPr lang="en-US" altLang="en-US" sz="2400" dirty="0" smtClean="0">
                <a:sym typeface="Symbol" charset="2"/>
              </a:rPr>
              <a:t>and </a:t>
            </a:r>
            <a:r>
              <a:rPr lang="en-US" altLang="en-US" sz="2400" dirty="0" err="1" smtClean="0">
                <a:sym typeface="Symbol" charset="2"/>
              </a:rPr>
              <a:t>x.key</a:t>
            </a:r>
            <a:r>
              <a:rPr lang="en-US" altLang="en-US" sz="2400" dirty="0" smtClean="0">
                <a:sym typeface="Symbol" charset="2"/>
              </a:rPr>
              <a:t>  k</a:t>
            </a:r>
          </a:p>
          <a:p>
            <a:pPr marL="0" indent="0">
              <a:buNone/>
            </a:pPr>
            <a:r>
              <a:rPr lang="en-US" sz="2400" dirty="0">
                <a:sym typeface="Symbol" charset="2"/>
              </a:rPr>
              <a:t>	</a:t>
            </a:r>
            <a:r>
              <a:rPr lang="en-US" sz="2400" dirty="0" smtClean="0">
                <a:sym typeface="Symbol" charset="2"/>
              </a:rPr>
              <a:t>	x = </a:t>
            </a:r>
            <a:r>
              <a:rPr lang="en-US" sz="2400" dirty="0" err="1" smtClean="0">
                <a:sym typeface="Symbol" charset="2"/>
              </a:rPr>
              <a:t>x.next</a:t>
            </a:r>
            <a:endParaRPr lang="en-US" sz="2400" dirty="0" smtClean="0">
              <a:sym typeface="Symbol" charset="2"/>
            </a:endParaRPr>
          </a:p>
          <a:p>
            <a:pPr marL="0" indent="0">
              <a:buNone/>
            </a:pPr>
            <a:r>
              <a:rPr lang="en-US" sz="2400" dirty="0">
                <a:sym typeface="Symbol" charset="2"/>
              </a:rPr>
              <a:t>	</a:t>
            </a:r>
            <a:r>
              <a:rPr lang="en-US" sz="2400" dirty="0" smtClean="0">
                <a:sym typeface="Symbol" charset="2"/>
              </a:rPr>
              <a:t>return 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" y="4611260"/>
            <a:ext cx="9017719" cy="12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List-Insert(L, x): O(1)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err="1" smtClean="0"/>
              <a:t>x.next</a:t>
            </a:r>
            <a:r>
              <a:rPr lang="en-US" sz="2400" dirty="0" smtClean="0"/>
              <a:t> = </a:t>
            </a:r>
            <a:r>
              <a:rPr lang="en-US" sz="2400" dirty="0" err="1" smtClean="0"/>
              <a:t>L.head</a:t>
            </a:r>
            <a:endParaRPr lang="en-US" sz="2400" dirty="0" smtClean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 err="1" smtClean="0"/>
              <a:t>L.head</a:t>
            </a:r>
            <a:r>
              <a:rPr lang="en-US" sz="2400" dirty="0" smtClean="0"/>
              <a:t> </a:t>
            </a:r>
            <a:r>
              <a:rPr lang="en-US" altLang="en-US" sz="2400" dirty="0">
                <a:sym typeface="Symbol" charset="2"/>
              </a:rPr>
              <a:t> NIL </a:t>
            </a:r>
            <a:endParaRPr lang="en-US" altLang="en-US" sz="2400" dirty="0" smtClean="0">
              <a:sym typeface="Symbol" charset="2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>
                <a:sym typeface="Symbol" charset="2"/>
              </a:rPr>
              <a:t>		</a:t>
            </a:r>
            <a:r>
              <a:rPr lang="en-US" sz="2400" dirty="0" err="1" smtClean="0">
                <a:sym typeface="Symbol" charset="2"/>
              </a:rPr>
              <a:t>L.head.prev</a:t>
            </a:r>
            <a:r>
              <a:rPr lang="en-US" sz="2400" dirty="0" smtClean="0">
                <a:sym typeface="Symbol" charset="2"/>
              </a:rPr>
              <a:t> = x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>
                <a:sym typeface="Symbol" charset="2"/>
              </a:rPr>
              <a:t>	</a:t>
            </a:r>
            <a:r>
              <a:rPr lang="en-US" sz="2400" dirty="0" err="1" smtClean="0">
                <a:sym typeface="Symbol" charset="2"/>
              </a:rPr>
              <a:t>L.head</a:t>
            </a:r>
            <a:r>
              <a:rPr lang="en-US" sz="2400" dirty="0" smtClean="0">
                <a:sym typeface="Symbol" charset="2"/>
              </a:rPr>
              <a:t>  = x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 smtClean="0">
                <a:sym typeface="Symbol" charset="2"/>
              </a:rPr>
              <a:t>	</a:t>
            </a:r>
            <a:r>
              <a:rPr lang="en-US" sz="2400" dirty="0" err="1" smtClean="0">
                <a:sym typeface="Symbol" charset="2"/>
              </a:rPr>
              <a:t>x.prev</a:t>
            </a:r>
            <a:r>
              <a:rPr lang="en-US" sz="2400" dirty="0" smtClean="0">
                <a:sym typeface="Symbol" charset="2"/>
              </a:rPr>
              <a:t> = NIL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33478"/>
            <a:ext cx="89916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" y="4264899"/>
            <a:ext cx="9017719" cy="12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4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List-</a:t>
            </a:r>
            <a:r>
              <a:rPr lang="en-US" sz="2400" dirty="0" err="1" smtClean="0"/>
              <a:t>Delet</a:t>
            </a:r>
            <a:r>
              <a:rPr lang="en-US" sz="2400" dirty="0" smtClean="0"/>
              <a:t>(L, x): (any element O(1); a given element O(n))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 err="1" smtClean="0"/>
              <a:t>x.prev</a:t>
            </a:r>
            <a:r>
              <a:rPr lang="en-US" sz="2400" dirty="0" smtClean="0"/>
              <a:t> </a:t>
            </a:r>
            <a:r>
              <a:rPr lang="en-US" altLang="en-US" sz="2400" dirty="0">
                <a:sym typeface="Symbol" charset="2"/>
              </a:rPr>
              <a:t> NIL 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x.prev.nex</a:t>
            </a:r>
            <a:r>
              <a:rPr lang="en-US" sz="2400" dirty="0" smtClean="0"/>
              <a:t> = </a:t>
            </a:r>
            <a:r>
              <a:rPr lang="en-US" sz="2400" dirty="0" err="1" smtClean="0"/>
              <a:t>x.next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</a:t>
            </a:r>
            <a:r>
              <a:rPr lang="en-US" sz="2400" dirty="0"/>
              <a:t> </a:t>
            </a:r>
            <a:r>
              <a:rPr lang="en-US" sz="2400" dirty="0" err="1" smtClean="0"/>
              <a:t>L.head</a:t>
            </a:r>
            <a:r>
              <a:rPr lang="en-US" sz="2400" dirty="0" smtClean="0"/>
              <a:t> = </a:t>
            </a:r>
            <a:r>
              <a:rPr lang="en-US" sz="2400" dirty="0" err="1" smtClean="0"/>
              <a:t>x.next</a:t>
            </a:r>
            <a:r>
              <a:rPr lang="en-US" sz="2400" dirty="0" smtClean="0"/>
              <a:t>					</a:t>
            </a:r>
            <a:r>
              <a:rPr lang="en-US" sz="2400" b="1" dirty="0" smtClean="0">
                <a:solidFill>
                  <a:srgbClr val="FF0000"/>
                </a:solidFill>
              </a:rPr>
              <a:t>//x is head of list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 err="1" smtClean="0"/>
              <a:t>x.next</a:t>
            </a:r>
            <a:r>
              <a:rPr lang="en-US" sz="2400" dirty="0" smtClean="0"/>
              <a:t> </a:t>
            </a:r>
            <a:r>
              <a:rPr lang="en-US" altLang="en-US" sz="2400" dirty="0">
                <a:sym typeface="Symbol" charset="2"/>
              </a:rPr>
              <a:t> NIL 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x.next.prev</a:t>
            </a:r>
            <a:r>
              <a:rPr lang="en-US" sz="2400" dirty="0" smtClean="0"/>
              <a:t> = </a:t>
            </a:r>
            <a:r>
              <a:rPr lang="en-US" sz="2400" dirty="0" err="1" smtClean="0"/>
              <a:t>x.prev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2" y="5621486"/>
            <a:ext cx="8832473" cy="807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728780"/>
            <a:ext cx="8991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r>
              <a:rPr lang="en-US" altLang="zh-CN" dirty="0" smtClean="0"/>
              <a:t>er</a:t>
            </a:r>
            <a:r>
              <a:rPr lang="en-US" dirty="0" smtClean="0"/>
              <a:t>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20000"/>
              </a:lnSpc>
              <a:buNone/>
            </a:pPr>
            <a:r>
              <a:rPr lang="en-US" sz="2800" dirty="0" smtClean="0"/>
              <a:t>Sort </a:t>
            </a:r>
            <a:r>
              <a:rPr lang="en-US" sz="2800" dirty="0"/>
              <a:t>the following time complexity in a non-increasing </a:t>
            </a:r>
            <a:r>
              <a:rPr lang="en-US" sz="2800" dirty="0" smtClean="0"/>
              <a:t>order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800" dirty="0"/>
              <a:t> 	</a:t>
            </a:r>
            <a:r>
              <a:rPr lang="en-US" sz="2800" dirty="0" smtClean="0"/>
              <a:t>O(n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), O(</a:t>
            </a:r>
            <a:r>
              <a:rPr lang="en-US" sz="2800" dirty="0" err="1" smtClean="0"/>
              <a:t>logn</a:t>
            </a:r>
            <a:r>
              <a:rPr lang="en-US" sz="2800" dirty="0" smtClean="0"/>
              <a:t>), O(n), O(n!), O(n </a:t>
            </a:r>
            <a:r>
              <a:rPr lang="en-US" sz="2800" dirty="0" err="1" smtClean="0"/>
              <a:t>logn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5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i="1" dirty="0" smtClean="0"/>
              <a:t>“An </a:t>
            </a:r>
            <a:r>
              <a:rPr lang="en-US" i="1" dirty="0"/>
              <a:t>algorithm is said to be correct if, </a:t>
            </a:r>
            <a:r>
              <a:rPr lang="en-US" b="1" i="1" dirty="0">
                <a:solidFill>
                  <a:srgbClr val="FF0000"/>
                </a:solidFill>
              </a:rPr>
              <a:t>for every input instance</a:t>
            </a:r>
            <a:r>
              <a:rPr lang="en-US" i="1" dirty="0"/>
              <a:t>, it </a:t>
            </a:r>
            <a:r>
              <a:rPr lang="en-US" b="1" i="1" dirty="0" smtClean="0">
                <a:solidFill>
                  <a:srgbClr val="FF0000"/>
                </a:solidFill>
              </a:rPr>
              <a:t>ends</a:t>
            </a:r>
            <a:r>
              <a:rPr lang="en-US" i="1" dirty="0" smtClean="0"/>
              <a:t> </a:t>
            </a:r>
            <a:r>
              <a:rPr lang="en-US" i="1" dirty="0"/>
              <a:t>with </a:t>
            </a:r>
            <a:r>
              <a:rPr lang="en-US" i="1" dirty="0" smtClean="0"/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correct</a:t>
            </a:r>
            <a:r>
              <a:rPr lang="en-US" i="1" dirty="0" smtClean="0"/>
              <a:t> </a:t>
            </a:r>
            <a:r>
              <a:rPr lang="en-US" i="1" dirty="0"/>
              <a:t>output</a:t>
            </a:r>
            <a:r>
              <a:rPr lang="en-US" i="1" dirty="0" smtClean="0"/>
              <a:t>.”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Counter 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</a:t>
            </a:r>
            <a:r>
              <a:rPr lang="en-US" dirty="0" smtClean="0"/>
              <a:t>Computing the result of </a:t>
            </a:r>
            <a:r>
              <a:rPr lang="en-US" i="1" dirty="0" smtClean="0"/>
              <a:t>a</a:t>
            </a:r>
            <a:r>
              <a:rPr lang="en-US" dirty="0" smtClean="0"/>
              <a:t> divided by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Algorithm: return </a:t>
            </a:r>
            <a:r>
              <a:rPr lang="en-US" i="1" dirty="0" smtClean="0"/>
              <a:t>a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 as output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Input: a=6 and b=2 </a:t>
            </a:r>
            <a:r>
              <a:rPr lang="en-US" sz="2000" dirty="0" smtClean="0">
                <a:sym typeface="Wingdings"/>
              </a:rPr>
              <a:t> Output: 6/2=3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/>
              </a:rPr>
              <a:t>Input: a=5 and b=0  Output: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error</a:t>
            </a:r>
            <a:r>
              <a:rPr lang="en-US" dirty="0" smtClean="0">
                <a:sym typeface="Wingdings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/>
              </a:rPr>
              <a:t>Corrected Algorithm: </a:t>
            </a:r>
            <a:r>
              <a:rPr lang="en-US" dirty="0" smtClean="0">
                <a:sym typeface="Wingdings"/>
              </a:rPr>
              <a:t>if </a:t>
            </a:r>
            <a:r>
              <a:rPr lang="en-US" i="1" dirty="0" smtClean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 is non-zero, return </a:t>
            </a:r>
            <a:r>
              <a:rPr lang="en-US" i="1" dirty="0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/</a:t>
            </a:r>
            <a:r>
              <a:rPr lang="en-US" i="1" dirty="0" smtClean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; otherwise, return infinity.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099"/>
            <a:ext cx="8229600" cy="501852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Definition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Number of operations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Running time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Depends </a:t>
            </a:r>
            <a:r>
              <a:rPr lang="en-US" dirty="0"/>
              <a:t>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input size </a:t>
            </a:r>
            <a:r>
              <a:rPr lang="en-US" dirty="0" smtClean="0"/>
              <a:t>(the number of input)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input quality </a:t>
            </a:r>
            <a:r>
              <a:rPr lang="en-US" dirty="0" smtClean="0"/>
              <a:t>(order of input)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Kinds of analysis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Worst case	(standard)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Average case	(sometimes)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Best case	(never)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</a:t>
            </a:r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78"/>
            <a:ext cx="8229600" cy="517754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BIG O:  </a:t>
            </a:r>
            <a:r>
              <a:rPr lang="en-US" b="1" i="1" dirty="0"/>
              <a:t>O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f</a:t>
            </a:r>
            <a:r>
              <a:rPr lang="en-US" dirty="0"/>
              <a:t>  = </a:t>
            </a:r>
            <a:r>
              <a:rPr lang="en-US" b="1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dirty="0" smtClean="0"/>
              <a:t>if  </a:t>
            </a:r>
            <a:r>
              <a:rPr lang="en-US" i="1" dirty="0" smtClean="0"/>
              <a:t>f</a:t>
            </a:r>
            <a:r>
              <a:rPr lang="en-US" dirty="0" smtClean="0"/>
              <a:t>  is </a:t>
            </a:r>
            <a:r>
              <a:rPr lang="en-US" dirty="0"/>
              <a:t>no faster then </a:t>
            </a:r>
            <a:r>
              <a:rPr lang="en-US" i="1" dirty="0"/>
              <a:t>g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f / g</a:t>
            </a:r>
            <a:r>
              <a:rPr lang="en-US" dirty="0"/>
              <a:t> </a:t>
            </a:r>
            <a:r>
              <a:rPr lang="en-US" dirty="0" smtClean="0">
                <a:sym typeface="Symbol" charset="0"/>
              </a:rPr>
              <a:t>≤  </a:t>
            </a:r>
            <a:r>
              <a:rPr lang="en-US" dirty="0">
                <a:sym typeface="Symbol" charset="0"/>
              </a:rPr>
              <a:t>some </a:t>
            </a:r>
            <a:r>
              <a:rPr lang="en-US" dirty="0" smtClean="0">
                <a:sym typeface="Symbol" charset="0"/>
              </a:rPr>
              <a:t>constant</a:t>
            </a:r>
          </a:p>
          <a:p>
            <a:pPr lvl="1">
              <a:lnSpc>
                <a:spcPct val="110000"/>
              </a:lnSpc>
            </a:pPr>
            <a:r>
              <a:rPr lang="en-US" b="1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  <a:r>
              <a:rPr lang="en-US" dirty="0" smtClean="0">
                <a:sym typeface="Symbol" charset="0"/>
              </a:rPr>
              <a:t> indicates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an asymptotic upper bound</a:t>
            </a:r>
            <a:endParaRPr lang="en-US" b="1" dirty="0">
              <a:solidFill>
                <a:srgbClr val="FF0000"/>
              </a:solidFill>
              <a:sym typeface="Symbol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BIG OMEGA:   </a:t>
            </a:r>
            <a:r>
              <a:rPr lang="en-US" b="1" dirty="0">
                <a:sym typeface="Symbol" charset="0"/>
              </a:rPr>
              <a:t> </a:t>
            </a:r>
            <a:endParaRPr lang="en-US" dirty="0">
              <a:sym typeface="Symbol" charset="0"/>
            </a:endParaRPr>
          </a:p>
          <a:p>
            <a:pPr lvl="1">
              <a:lnSpc>
                <a:spcPct val="110000"/>
              </a:lnSpc>
            </a:pPr>
            <a:r>
              <a:rPr lang="en-US" i="1" dirty="0"/>
              <a:t>f</a:t>
            </a:r>
            <a:r>
              <a:rPr lang="en-US" dirty="0"/>
              <a:t>  = </a:t>
            </a:r>
            <a:r>
              <a:rPr lang="en-US" b="1" dirty="0">
                <a:sym typeface="Symbol" charset="0"/>
              </a:rPr>
              <a:t>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g</a:t>
            </a:r>
            <a:r>
              <a:rPr lang="en-US" dirty="0">
                <a:sym typeface="Symbol" charset="0"/>
              </a:rPr>
              <a:t>) </a:t>
            </a:r>
            <a:r>
              <a:rPr lang="en-US" dirty="0"/>
              <a:t>if </a:t>
            </a:r>
            <a:r>
              <a:rPr lang="en-US" i="1" dirty="0" smtClean="0"/>
              <a:t>f</a:t>
            </a:r>
            <a:r>
              <a:rPr lang="en-US" dirty="0" smtClean="0"/>
              <a:t> is </a:t>
            </a:r>
            <a:r>
              <a:rPr lang="en-US" dirty="0"/>
              <a:t>no slower then </a:t>
            </a:r>
            <a:r>
              <a:rPr lang="en-US" i="1" dirty="0"/>
              <a:t>g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f / g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≥  </a:t>
            </a:r>
            <a:r>
              <a:rPr lang="en-US" dirty="0">
                <a:sym typeface="Symbol" charset="0"/>
              </a:rPr>
              <a:t>some </a:t>
            </a:r>
            <a:r>
              <a:rPr lang="en-US" dirty="0" smtClean="0">
                <a:sym typeface="Symbol" charset="0"/>
              </a:rPr>
              <a:t>constant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ym typeface="Symbol" charset="0"/>
              </a:rPr>
              <a:t></a:t>
            </a:r>
            <a:r>
              <a:rPr lang="en-US" dirty="0" smtClean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  <a:r>
              <a:rPr lang="en-US" dirty="0">
                <a:sym typeface="Symbol" charset="0"/>
              </a:rPr>
              <a:t> indicates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an asymptotic lower bound</a:t>
            </a:r>
            <a:endParaRPr lang="en-US" dirty="0">
              <a:sym typeface="Symbol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BIG Theta:  </a:t>
            </a:r>
            <a:r>
              <a:rPr lang="en-US" b="1" dirty="0">
                <a:sym typeface="Symbol" charset="0"/>
              </a:rPr>
              <a:t>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i="1" dirty="0"/>
              <a:t>f </a:t>
            </a:r>
            <a:r>
              <a:rPr lang="en-US" dirty="0"/>
              <a:t> = </a:t>
            </a:r>
            <a:r>
              <a:rPr lang="en-US" b="1" dirty="0">
                <a:sym typeface="Symbol" charset="0"/>
              </a:rPr>
              <a:t>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dirty="0" smtClean="0"/>
              <a:t>if </a:t>
            </a:r>
            <a:r>
              <a:rPr lang="en-US" i="1" dirty="0"/>
              <a:t>f </a:t>
            </a:r>
            <a:r>
              <a:rPr lang="en-US" dirty="0" smtClean="0"/>
              <a:t>has </a:t>
            </a:r>
            <a:r>
              <a:rPr lang="en-US" dirty="0"/>
              <a:t>the same growth rate as </a:t>
            </a:r>
            <a:r>
              <a:rPr lang="en-US" i="1" dirty="0"/>
              <a:t>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some constant</a:t>
            </a:r>
            <a:r>
              <a:rPr lang="en-US" i="1" dirty="0"/>
              <a:t>  </a:t>
            </a:r>
            <a:r>
              <a:rPr lang="en-US" dirty="0">
                <a:sym typeface="Symbol" charset="0"/>
              </a:rPr>
              <a:t>≤</a:t>
            </a:r>
            <a:r>
              <a:rPr lang="en-US" i="1" dirty="0" smtClean="0"/>
              <a:t>  </a:t>
            </a:r>
            <a:r>
              <a:rPr lang="en-US" i="1" dirty="0"/>
              <a:t>f / g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 ≤  some </a:t>
            </a:r>
            <a:r>
              <a:rPr lang="en-US" dirty="0" smtClean="0">
                <a:sym typeface="Symbol" charset="0"/>
              </a:rPr>
              <a:t>constant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Simple operations (e.g., insert, move, add, etc.) are usually assumed to run in O(1) time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Ignore </a:t>
            </a:r>
            <a:r>
              <a:rPr lang="en-US" dirty="0"/>
              <a:t>all </a:t>
            </a:r>
            <a:r>
              <a:rPr lang="en-US" dirty="0" smtClean="0"/>
              <a:t>constants </a:t>
            </a:r>
            <a:r>
              <a:rPr lang="en-US" dirty="0"/>
              <a:t>which are dependent on machine and programming </a:t>
            </a:r>
            <a:r>
              <a:rPr lang="en-US" dirty="0" smtClean="0"/>
              <a:t>languages.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Analyze limiting </a:t>
            </a:r>
            <a:r>
              <a:rPr lang="en-US" dirty="0"/>
              <a:t>behavior of complexity when the input size </a:t>
            </a:r>
            <a:r>
              <a:rPr lang="en-US" dirty="0" smtClean="0"/>
              <a:t>increases, i.e.,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</a:t>
            </a:r>
          </a:p>
          <a:p>
            <a:pPr marL="0" indent="0">
              <a:lnSpc>
                <a:spcPct val="120000"/>
              </a:lnSpc>
              <a:buNone/>
            </a:pPr>
            <a:endParaRPr lang="is-IS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s-IS" b="1" dirty="0" smtClean="0">
                <a:solidFill>
                  <a:srgbClr val="FF0000"/>
                </a:solidFill>
              </a:rPr>
              <a:t>O</a:t>
            </a:r>
            <a:r>
              <a:rPr lang="is-IS" b="1" dirty="0">
                <a:solidFill>
                  <a:srgbClr val="FF0000"/>
                </a:solidFill>
              </a:rPr>
              <a:t>(1) &lt; O(log n) &lt; O(n) &lt; O(n log n) &lt; O(n</a:t>
            </a:r>
            <a:r>
              <a:rPr lang="is-IS" b="1" baseline="30000" dirty="0">
                <a:solidFill>
                  <a:srgbClr val="FF0000"/>
                </a:solidFill>
              </a:rPr>
              <a:t>2</a:t>
            </a:r>
            <a:r>
              <a:rPr lang="is-IS" b="1" dirty="0">
                <a:solidFill>
                  <a:srgbClr val="FF0000"/>
                </a:solidFill>
              </a:rPr>
              <a:t>) </a:t>
            </a:r>
            <a:endParaRPr lang="is-IS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s-IS" b="1" dirty="0" smtClean="0">
                <a:solidFill>
                  <a:srgbClr val="FF0000"/>
                </a:solidFill>
              </a:rPr>
              <a:t>&lt; </a:t>
            </a:r>
            <a:r>
              <a:rPr lang="is-IS" b="1" dirty="0">
                <a:solidFill>
                  <a:srgbClr val="FF0000"/>
                </a:solidFill>
              </a:rPr>
              <a:t>O(n</a:t>
            </a:r>
            <a:r>
              <a:rPr lang="is-IS" b="1" baseline="30000" dirty="0">
                <a:solidFill>
                  <a:srgbClr val="FF0000"/>
                </a:solidFill>
              </a:rPr>
              <a:t>3</a:t>
            </a:r>
            <a:r>
              <a:rPr lang="is-IS" b="1" dirty="0">
                <a:solidFill>
                  <a:srgbClr val="FF0000"/>
                </a:solidFill>
              </a:rPr>
              <a:t>) &lt; O(2</a:t>
            </a:r>
            <a:r>
              <a:rPr lang="is-IS" b="1" baseline="30000" dirty="0">
                <a:solidFill>
                  <a:srgbClr val="FF0000"/>
                </a:solidFill>
              </a:rPr>
              <a:t>n</a:t>
            </a:r>
            <a:r>
              <a:rPr lang="is-IS" b="1" dirty="0">
                <a:solidFill>
                  <a:srgbClr val="FF0000"/>
                </a:solidFill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0351" y="2881714"/>
            <a:ext cx="7240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Date Structure</a:t>
            </a:r>
          </a:p>
          <a:p>
            <a:r>
              <a:rPr lang="en-US" sz="3600" b="1" dirty="0" smtClean="0">
                <a:latin typeface="Arial"/>
                <a:cs typeface="Arial"/>
              </a:rPr>
              <a:t>-- the way to organize/store data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95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56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Dynamic sets (Data structures):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</a:t>
            </a:r>
            <a:r>
              <a:rPr lang="en-US" sz="2000" dirty="0" smtClean="0"/>
              <a:t>hange </a:t>
            </a:r>
            <a:r>
              <a:rPr lang="en-US" sz="2000" dirty="0"/>
              <a:t>a dictionary, add/remove words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</a:t>
            </a:r>
            <a:r>
              <a:rPr lang="en-US" sz="2000" dirty="0" smtClean="0"/>
              <a:t>euse </a:t>
            </a:r>
            <a:r>
              <a:rPr lang="en-US" sz="2000" dirty="0"/>
              <a:t>of structured information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</a:t>
            </a:r>
            <a:r>
              <a:rPr lang="en-US" sz="2000" dirty="0" smtClean="0"/>
              <a:t>n-line </a:t>
            </a:r>
            <a:r>
              <a:rPr lang="en-US" sz="2000" dirty="0"/>
              <a:t>algorithms - very fast updating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Elements: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Index: element ID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Key: value of element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/>
              <a:t>Operations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Query/Search: </a:t>
            </a:r>
            <a:r>
              <a:rPr lang="en-US" sz="2000" dirty="0"/>
              <a:t>return information about the </a:t>
            </a:r>
            <a:r>
              <a:rPr lang="en-US" sz="2000" dirty="0" smtClean="0"/>
              <a:t>set, e.g., maximum, minimum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M</a:t>
            </a:r>
            <a:r>
              <a:rPr lang="en-US" sz="2000" dirty="0" smtClean="0"/>
              <a:t>odifying </a:t>
            </a:r>
            <a:r>
              <a:rPr lang="en-US" sz="2000" dirty="0"/>
              <a:t>O</a:t>
            </a:r>
            <a:r>
              <a:rPr lang="en-US" sz="2000" dirty="0" smtClean="0"/>
              <a:t>perations: change data sets, e.g., insert, delete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55661" y="2142131"/>
            <a:ext cx="1944275" cy="1752600"/>
            <a:chOff x="6846285" y="2502375"/>
            <a:chExt cx="1944275" cy="1752600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7903148" y="3226275"/>
              <a:ext cx="685800" cy="304800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dirty="0">
                <a:latin typeface="Arial"/>
                <a:cs typeface="Arial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46285" y="2502375"/>
              <a:ext cx="1944275" cy="1752600"/>
              <a:chOff x="6846285" y="2505550"/>
              <a:chExt cx="1944275" cy="1752600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903148" y="2921475"/>
                <a:ext cx="685800" cy="304800"/>
              </a:xfrm>
              <a:prstGeom prst="rect">
                <a:avLst/>
              </a:prstGeom>
              <a:solidFill>
                <a:srgbClr val="3366FF">
                  <a:alpha val="50000"/>
                </a:srgbClr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/>
                    <a:cs typeface="Arial"/>
                  </a:rPr>
                  <a:t>key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/>
            </p:nvSpPr>
            <p:spPr bwMode="auto">
              <a:xfrm>
                <a:off x="7903148" y="3531075"/>
                <a:ext cx="685800" cy="304800"/>
              </a:xfrm>
              <a:prstGeom prst="rect">
                <a:avLst/>
              </a:prstGeom>
              <a:solidFill>
                <a:srgbClr val="3366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7903148" y="3835875"/>
                <a:ext cx="685800" cy="304800"/>
              </a:xfrm>
              <a:prstGeom prst="rect">
                <a:avLst/>
              </a:prstGeom>
              <a:solidFill>
                <a:srgbClr val="3366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2"/>
              <p:cNvSpPr txBox="1">
                <a:spLocks noChangeArrowheads="1"/>
              </p:cNvSpPr>
              <p:nvPr/>
            </p:nvSpPr>
            <p:spPr bwMode="auto">
              <a:xfrm>
                <a:off x="6921717" y="2859563"/>
                <a:ext cx="102624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index</a:t>
                </a:r>
                <a:r>
                  <a:rPr lang="en-US" dirty="0" smtClean="0">
                    <a:sym typeface="Symbol" charset="0"/>
                  </a:rPr>
                  <a:t></a:t>
                </a:r>
                <a:endParaRPr lang="en-US" dirty="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7806310" y="2554763"/>
                <a:ext cx="91165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rial"/>
                    <a:cs typeface="Arial"/>
                  </a:rPr>
                  <a:t>record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6846285" y="2505550"/>
                <a:ext cx="1944275" cy="1752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38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4988" y="1499578"/>
            <a:ext cx="8444897" cy="474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Stack: S[1, 2, </a:t>
            </a:r>
            <a:r>
              <a:rPr lang="is-IS" sz="2400" dirty="0" smtClean="0"/>
              <a:t>…, S.top</a:t>
            </a:r>
            <a:r>
              <a:rPr lang="en-US" sz="2400" dirty="0" smtClean="0"/>
              <a:t>]</a:t>
            </a:r>
          </a:p>
          <a:p>
            <a:pPr lvl="1">
              <a:defRPr/>
            </a:pPr>
            <a:r>
              <a:rPr lang="en-US" sz="2000" dirty="0" err="1" smtClean="0"/>
              <a:t>S.top</a:t>
            </a:r>
            <a:r>
              <a:rPr lang="en-US" sz="2000" dirty="0" smtClean="0"/>
              <a:t> points to the most recently inserted element</a:t>
            </a:r>
            <a:endParaRPr lang="en-US" sz="2000" dirty="0"/>
          </a:p>
          <a:p>
            <a:pPr marL="342900" lvl="1" indent="-342900">
              <a:buFont typeface="Arial"/>
              <a:buChar char="•"/>
              <a:defRPr/>
            </a:pPr>
            <a:r>
              <a:rPr lang="en-US" dirty="0"/>
              <a:t>LIFO (last-in first-out) policy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lang="en-US" dirty="0" smtClean="0"/>
              <a:t>Insert: O(1)</a:t>
            </a:r>
          </a:p>
          <a:p>
            <a:pPr marL="0" lvl="1" indent="0">
              <a:buNone/>
              <a:defRPr/>
            </a:pPr>
            <a:r>
              <a:rPr lang="en-US" dirty="0"/>
              <a:t>	</a:t>
            </a:r>
            <a:r>
              <a:rPr lang="en-US" sz="2000" dirty="0" smtClean="0"/>
              <a:t>Push(S, x)</a:t>
            </a:r>
          </a:p>
          <a:p>
            <a:pPr marL="0" lvl="1" indent="0"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/>
              <a:t>S.top</a:t>
            </a:r>
            <a:r>
              <a:rPr lang="en-US" sz="2000" dirty="0" smtClean="0"/>
              <a:t> = </a:t>
            </a:r>
            <a:r>
              <a:rPr lang="en-US" sz="2000" dirty="0" err="1" smtClean="0"/>
              <a:t>S.top</a:t>
            </a:r>
            <a:r>
              <a:rPr lang="en-US" sz="2000" dirty="0" smtClean="0"/>
              <a:t> + 1</a:t>
            </a:r>
          </a:p>
          <a:p>
            <a:pPr marL="0" lvl="1" indent="0"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S[</a:t>
            </a:r>
            <a:r>
              <a:rPr lang="en-US" sz="2000" dirty="0" err="1" smtClean="0"/>
              <a:t>S.top</a:t>
            </a:r>
            <a:r>
              <a:rPr lang="en-US" sz="2000" dirty="0" smtClean="0"/>
              <a:t>] = x		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4787900" y="4563490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ush(S, 17) and Push(S, 3)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5" y="4950900"/>
            <a:ext cx="600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4988" y="1601178"/>
            <a:ext cx="8444897" cy="474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  <a:defRPr/>
            </a:pPr>
            <a:r>
              <a:rPr lang="en-US" dirty="0" smtClean="0"/>
              <a:t>Empty: O(1)</a:t>
            </a:r>
          </a:p>
          <a:p>
            <a:pPr marL="0" lvl="1" indent="0">
              <a:buNone/>
              <a:defRPr/>
            </a:pPr>
            <a:r>
              <a:rPr lang="en-US" dirty="0"/>
              <a:t>	</a:t>
            </a:r>
            <a:r>
              <a:rPr lang="en-US" sz="2000" dirty="0" smtClean="0"/>
              <a:t>Stack-Empty(S)</a:t>
            </a:r>
          </a:p>
          <a:p>
            <a:pPr marL="0" lvl="1" indent="0"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/>
              <a:t> </a:t>
            </a:r>
            <a:r>
              <a:rPr lang="en-US" sz="2000" dirty="0" smtClean="0"/>
              <a:t>if </a:t>
            </a:r>
            <a:r>
              <a:rPr lang="en-US" sz="2000" dirty="0" err="1" smtClean="0"/>
              <a:t>S.top</a:t>
            </a:r>
            <a:r>
              <a:rPr lang="en-US" sz="2000" dirty="0" smtClean="0"/>
              <a:t> == 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	return TRUE</a:t>
            </a:r>
          </a:p>
          <a:p>
            <a:pPr marL="0" lvl="1" indent="0">
              <a:buNone/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dirty="0" smtClean="0"/>
              <a:t>else return </a:t>
            </a:r>
            <a:r>
              <a:rPr lang="en-US" sz="2000" dirty="0"/>
              <a:t>FALSE </a:t>
            </a:r>
            <a:endParaRPr lang="en-US" dirty="0" smtClean="0"/>
          </a:p>
          <a:p>
            <a:pPr marL="342900" lvl="1" indent="-342900">
              <a:buFont typeface="Arial"/>
              <a:buChar char="•"/>
              <a:defRPr/>
            </a:pPr>
            <a:r>
              <a:rPr lang="en-US" dirty="0" smtClean="0"/>
              <a:t>Delete: O(1)</a:t>
            </a:r>
            <a:endParaRPr lang="en-US" dirty="0"/>
          </a:p>
          <a:p>
            <a:pPr marL="0" lvl="1" indent="0">
              <a:buNone/>
              <a:defRPr/>
            </a:pPr>
            <a:r>
              <a:rPr lang="en-US" dirty="0" smtClean="0"/>
              <a:t>	Pop (S, x)</a:t>
            </a:r>
          </a:p>
          <a:p>
            <a:pPr marL="0" lvl="1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/>
              <a:t>if </a:t>
            </a:r>
            <a:r>
              <a:rPr lang="en-US" sz="2000" dirty="0" err="1" smtClean="0"/>
              <a:t>S.top</a:t>
            </a:r>
            <a:r>
              <a:rPr lang="en-US" sz="2000" dirty="0" smtClean="0"/>
              <a:t> == 0</a:t>
            </a:r>
          </a:p>
          <a:p>
            <a:pPr marL="0" lvl="1" indent="0"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	Return Empty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	else </a:t>
            </a:r>
            <a:r>
              <a:rPr lang="en-US" sz="2000" dirty="0" err="1" smtClean="0"/>
              <a:t>S.top</a:t>
            </a:r>
            <a:r>
              <a:rPr lang="en-US" sz="2000" dirty="0" smtClean="0"/>
              <a:t> = </a:t>
            </a:r>
            <a:r>
              <a:rPr lang="en-US" sz="2000" dirty="0" err="1" smtClean="0"/>
              <a:t>S.top</a:t>
            </a:r>
            <a:r>
              <a:rPr lang="en-US" sz="2000" dirty="0" smtClean="0"/>
              <a:t> -1</a:t>
            </a:r>
          </a:p>
          <a:p>
            <a:pPr marL="0" lvl="1" indent="0"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	Return S[S.top+1]</a:t>
            </a:r>
            <a:endParaRPr lang="en-US" sz="2000" dirty="0"/>
          </a:p>
          <a:p>
            <a:pPr marL="0" lvl="1" indent="0"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7500" y="2946400"/>
            <a:ext cx="857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Pop(S)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03" y="3425855"/>
            <a:ext cx="2768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639</Words>
  <Application>Microsoft Macintosh PowerPoint</Application>
  <PresentationFormat>On-screen Show 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Basics of Algorithm</vt:lpstr>
      <vt:lpstr>Correctness of Algorithm</vt:lpstr>
      <vt:lpstr>Time Complexity</vt:lpstr>
      <vt:lpstr>Asymptotic Notations</vt:lpstr>
      <vt:lpstr>Asymptotic Analysis</vt:lpstr>
      <vt:lpstr>PowerPoint Presentation</vt:lpstr>
      <vt:lpstr>Data Structure</vt:lpstr>
      <vt:lpstr>Stack</vt:lpstr>
      <vt:lpstr>Stack (cont.)</vt:lpstr>
      <vt:lpstr>Queue</vt:lpstr>
      <vt:lpstr>Queue (cont.)</vt:lpstr>
      <vt:lpstr>Queue (cont.)</vt:lpstr>
      <vt:lpstr>Linked List</vt:lpstr>
      <vt:lpstr>List Search</vt:lpstr>
      <vt:lpstr>List Insertion</vt:lpstr>
      <vt:lpstr>List Deletion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163</cp:revision>
  <dcterms:created xsi:type="dcterms:W3CDTF">2016-08-15T16:38:04Z</dcterms:created>
  <dcterms:modified xsi:type="dcterms:W3CDTF">2017-08-24T20:45:32Z</dcterms:modified>
</cp:coreProperties>
</file>