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58" r:id="rId12"/>
    <p:sldId id="266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9"/>
    <p:restoredTop sz="94631"/>
  </p:normalViewPr>
  <p:slideViewPr>
    <p:cSldViewPr snapToGrid="0" snapToObjects="1">
      <p:cViewPr varScale="1">
        <p:scale>
          <a:sx n="100" d="100"/>
          <a:sy n="100" d="100"/>
        </p:scale>
        <p:origin x="-7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F2586-1E00-804B-A6D4-D891523D29E0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E1DAB-1B9A-2E43-AD88-CBE29E1B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52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9128F-4D2D-A748-A31A-45D3D3D9DEBF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1BD9C-89EF-EB4B-BEDA-73AF621D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180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1BD9C-89EF-EB4B-BEDA-73AF621DA8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7CD-96FF-5E40-B357-7F9E10DC11DB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39F-2832-E647-AADA-C9C5F09A577D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A9DA-7648-B143-9A63-1E49B5BA379E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D624-E115-504C-B738-F646944C13EC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58F3-58AA-8148-9F9B-A55E4C60904E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F813-D97D-A342-A215-8D5C36C603E2}" type="datetime1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C9EF-FEE7-FA4C-A40D-E61421E42B5D}" type="datetime1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5442-5621-8A4E-91EA-131E21B5A05A}" type="datetime1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B2F-406E-EC4F-AD54-3C9E10884462}" type="datetime1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B490-B539-414A-BF9C-1B884F558218}" type="datetime1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B5EC-331F-6843-92D7-581AF0A141F0}" type="datetime1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B6EBEA4-0989-B84D-BC61-BC85E434AB03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 &amp; Predecessor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238"/>
            <a:ext cx="8229600" cy="526142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Successor of node x: the node with the smallest key greater than x</a:t>
            </a:r>
          </a:p>
          <a:p>
            <a:pPr marL="0" indent="0">
              <a:buNone/>
            </a:pPr>
            <a:r>
              <a:rPr lang="en-US" sz="2400" dirty="0" smtClean="0"/>
              <a:t>Tree-Successor (x)</a:t>
            </a:r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 err="1" smtClean="0"/>
              <a:t>x.right</a:t>
            </a:r>
            <a:r>
              <a:rPr lang="en-US" sz="2400" dirty="0" smtClean="0"/>
              <a:t> </a:t>
            </a:r>
            <a:r>
              <a:rPr lang="en-US" altLang="en-US" sz="2400" dirty="0">
                <a:sym typeface="Symbol" charset="2"/>
              </a:rPr>
              <a:t> </a:t>
            </a:r>
            <a:r>
              <a:rPr lang="en-US" sz="2400" dirty="0" smtClean="0"/>
              <a:t>NIL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//successor is on its right </a:t>
            </a:r>
            <a:r>
              <a:rPr lang="en-US" sz="2000" dirty="0" err="1" smtClean="0">
                <a:solidFill>
                  <a:srgbClr val="0000FF"/>
                </a:solidFill>
              </a:rPr>
              <a:t>subtree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return </a:t>
            </a:r>
            <a:r>
              <a:rPr lang="en-US" sz="2400" dirty="0"/>
              <a:t>Tree-Minimum(</a:t>
            </a:r>
            <a:r>
              <a:rPr lang="en-US" sz="2400" dirty="0" err="1" smtClean="0"/>
              <a:t>x.right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y = </a:t>
            </a:r>
            <a:r>
              <a:rPr lang="en-US" sz="2400" dirty="0" err="1" smtClean="0"/>
              <a:t>x.p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/</a:t>
            </a:r>
            <a:r>
              <a:rPr lang="en-US" sz="2000" dirty="0" smtClean="0">
                <a:solidFill>
                  <a:srgbClr val="0000FF"/>
                </a:solidFill>
              </a:rPr>
              <a:t>/no right </a:t>
            </a:r>
            <a:r>
              <a:rPr lang="en-US" sz="2000" dirty="0" err="1" smtClean="0">
                <a:solidFill>
                  <a:srgbClr val="0000FF"/>
                </a:solidFill>
              </a:rPr>
              <a:t>subtree</a:t>
            </a:r>
            <a:r>
              <a:rPr lang="en-US" sz="2000" dirty="0" smtClean="0">
                <a:solidFill>
                  <a:srgbClr val="0000FF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successor </a:t>
            </a:r>
            <a:r>
              <a:rPr lang="en-US" sz="2000" dirty="0">
                <a:solidFill>
                  <a:srgbClr val="0000FF"/>
                </a:solidFill>
              </a:rPr>
              <a:t>is </a:t>
            </a:r>
            <a:r>
              <a:rPr lang="en-US" sz="2000" dirty="0" smtClean="0">
                <a:solidFill>
                  <a:srgbClr val="0000FF"/>
                </a:solidFill>
              </a:rPr>
              <a:t>its oldest parent </a:t>
            </a:r>
          </a:p>
          <a:p>
            <a:pPr marL="0" indent="0">
              <a:buNone/>
            </a:pPr>
            <a:r>
              <a:rPr lang="en-US" sz="2400" dirty="0" smtClean="0"/>
              <a:t>while y </a:t>
            </a:r>
            <a:r>
              <a:rPr lang="en-US" altLang="en-US" sz="2400" dirty="0">
                <a:sym typeface="Symbol" charset="2"/>
              </a:rPr>
              <a:t> </a:t>
            </a:r>
            <a:r>
              <a:rPr lang="en-US" sz="2400" dirty="0" smtClean="0"/>
              <a:t>NIL and x == y. right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 = 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y = </a:t>
            </a:r>
            <a:r>
              <a:rPr lang="en-US" sz="2400" dirty="0" err="1" smtClean="0"/>
              <a:t>y.p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r</a:t>
            </a:r>
            <a:r>
              <a:rPr lang="en-US" sz="2400" dirty="0" smtClean="0"/>
              <a:t>eturn y</a:t>
            </a:r>
            <a:endParaRPr lang="en-US" sz="2400" dirty="0"/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42" y="2813688"/>
            <a:ext cx="4299057" cy="295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1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5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Tree-Insert(T, z)</a:t>
            </a:r>
          </a:p>
          <a:p>
            <a:pPr marL="0" indent="0">
              <a:buNone/>
            </a:pPr>
            <a:r>
              <a:rPr lang="en-US" sz="2000" dirty="0" smtClean="0"/>
              <a:t>	y = NIL and x = </a:t>
            </a:r>
            <a:r>
              <a:rPr lang="en-US" sz="2000" dirty="0" err="1" smtClean="0"/>
              <a:t>T.root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while x </a:t>
            </a:r>
            <a:r>
              <a:rPr lang="en-US" altLang="en-US" sz="2000" dirty="0">
                <a:sym typeface="Symbol" charset="2"/>
              </a:rPr>
              <a:t> </a:t>
            </a:r>
            <a:r>
              <a:rPr lang="en-US" sz="2000" dirty="0"/>
              <a:t>NIL</a:t>
            </a:r>
          </a:p>
          <a:p>
            <a:pPr marL="0" indent="0">
              <a:buNone/>
            </a:pPr>
            <a:r>
              <a:rPr lang="en-US" sz="2000" dirty="0" smtClean="0"/>
              <a:t>		y = x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//y points to currently visiting key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if </a:t>
            </a:r>
            <a:r>
              <a:rPr lang="en-US" sz="2000" dirty="0" err="1" smtClean="0"/>
              <a:t>z.key</a:t>
            </a:r>
            <a:r>
              <a:rPr lang="en-US" sz="2000" dirty="0" smtClean="0"/>
              <a:t> &lt; </a:t>
            </a:r>
            <a:r>
              <a:rPr lang="en-US" sz="2000" dirty="0" err="1" smtClean="0"/>
              <a:t>x.key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x = </a:t>
            </a:r>
            <a:r>
              <a:rPr lang="en-US" sz="2000" dirty="0" err="1" smtClean="0"/>
              <a:t>x.left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else x = </a:t>
            </a:r>
            <a:r>
              <a:rPr lang="en-US" sz="2000" dirty="0" err="1" smtClean="0"/>
              <a:t>x.right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z.p</a:t>
            </a:r>
            <a:r>
              <a:rPr lang="en-US" sz="2000" dirty="0" smtClean="0"/>
              <a:t> = y	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if y == NIL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T.root</a:t>
            </a:r>
            <a:r>
              <a:rPr lang="en-US" sz="2000" dirty="0" smtClean="0"/>
              <a:t> = z </a:t>
            </a:r>
            <a:r>
              <a:rPr lang="en-US" sz="2000" dirty="0" smtClean="0">
                <a:solidFill>
                  <a:srgbClr val="0000FF"/>
                </a:solidFill>
              </a:rPr>
              <a:t>//tree is empty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elseif</a:t>
            </a:r>
            <a:r>
              <a:rPr lang="en-US" sz="2000" dirty="0" smtClean="0"/>
              <a:t> </a:t>
            </a:r>
            <a:r>
              <a:rPr lang="en-US" sz="2000" dirty="0" err="1" smtClean="0"/>
              <a:t>z.key</a:t>
            </a:r>
            <a:r>
              <a:rPr lang="en-US" sz="2000" dirty="0" smtClean="0"/>
              <a:t> &lt; </a:t>
            </a:r>
            <a:r>
              <a:rPr lang="en-US" sz="2000" dirty="0" err="1" smtClean="0"/>
              <a:t>y.key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00FF"/>
                </a:solidFill>
              </a:rPr>
              <a:t>//tree has one node</a:t>
            </a:r>
          </a:p>
          <a:p>
            <a:pPr marL="0" indent="0"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y.left</a:t>
            </a:r>
            <a:r>
              <a:rPr lang="en-US" sz="2000" dirty="0" smtClean="0"/>
              <a:t> = z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else </a:t>
            </a:r>
            <a:r>
              <a:rPr lang="en-US" sz="2000" dirty="0" err="1" smtClean="0"/>
              <a:t>y.right</a:t>
            </a:r>
            <a:r>
              <a:rPr lang="en-US" sz="2000" dirty="0" smtClean="0"/>
              <a:t> = 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9" y="2698646"/>
            <a:ext cx="4470400" cy="25273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6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>
              <a:spcBef>
                <a:spcPts val="0"/>
              </a:spcBef>
            </a:pPr>
            <a:r>
              <a:rPr lang="en-US" sz="2400" dirty="0" smtClean="0"/>
              <a:t>z has </a:t>
            </a:r>
            <a:r>
              <a:rPr lang="en-US" sz="2400" b="1" dirty="0" smtClean="0">
                <a:solidFill>
                  <a:srgbClr val="FF0000"/>
                </a:solidFill>
              </a:rPr>
              <a:t>only one child: </a:t>
            </a:r>
            <a:r>
              <a:rPr lang="en-US" sz="2400" dirty="0" smtClean="0"/>
              <a:t>put its only child in its position</a:t>
            </a:r>
          </a:p>
          <a:p>
            <a:pPr defTabSz="914400">
              <a:spcBef>
                <a:spcPts val="0"/>
              </a:spcBef>
            </a:pPr>
            <a:endParaRPr lang="en-US" sz="2400" dirty="0"/>
          </a:p>
        </p:txBody>
      </p:sp>
      <p:grpSp>
        <p:nvGrpSpPr>
          <p:cNvPr id="6" name="Group 149"/>
          <p:cNvGrpSpPr>
            <a:grpSpLocks noChangeAspect="1"/>
          </p:cNvGrpSpPr>
          <p:nvPr/>
        </p:nvGrpSpPr>
        <p:grpSpPr bwMode="auto">
          <a:xfrm>
            <a:off x="860612" y="2842591"/>
            <a:ext cx="7422776" cy="1828800"/>
            <a:chOff x="912" y="1536"/>
            <a:chExt cx="3646" cy="1008"/>
          </a:xfrm>
        </p:grpSpPr>
        <p:sp>
          <p:nvSpPr>
            <p:cNvPr id="7" name="Oval 39"/>
            <p:cNvSpPr>
              <a:spLocks noChangeArrowheads="1"/>
            </p:cNvSpPr>
            <p:nvPr/>
          </p:nvSpPr>
          <p:spPr bwMode="auto">
            <a:xfrm>
              <a:off x="1666" y="1536"/>
              <a:ext cx="135" cy="1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7</a:t>
              </a:r>
            </a:p>
          </p:txBody>
        </p:sp>
        <p:sp>
          <p:nvSpPr>
            <p:cNvPr id="8" name="Oval 40"/>
            <p:cNvSpPr>
              <a:spLocks noChangeArrowheads="1"/>
            </p:cNvSpPr>
            <p:nvPr/>
          </p:nvSpPr>
          <p:spPr bwMode="auto">
            <a:xfrm>
              <a:off x="1262" y="1829"/>
              <a:ext cx="135" cy="1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5</a:t>
              </a:r>
            </a:p>
          </p:txBody>
        </p:sp>
        <p:sp>
          <p:nvSpPr>
            <p:cNvPr id="9" name="Oval 41"/>
            <p:cNvSpPr>
              <a:spLocks noChangeArrowheads="1"/>
            </p:cNvSpPr>
            <p:nvPr/>
          </p:nvSpPr>
          <p:spPr bwMode="auto">
            <a:xfrm>
              <a:off x="1505" y="2089"/>
              <a:ext cx="134" cy="1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6</a:t>
              </a:r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1020" y="2089"/>
              <a:ext cx="134" cy="1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3</a:t>
              </a: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1613" y="2381"/>
              <a:ext cx="134" cy="1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6</a:t>
              </a: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912" y="2381"/>
              <a:ext cx="135" cy="1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2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2071" y="1829"/>
              <a:ext cx="135" cy="162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8</a:t>
              </a: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2313" y="2089"/>
              <a:ext cx="135" cy="1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9</a:t>
              </a:r>
            </a:p>
          </p:txBody>
        </p:sp>
        <p:sp>
          <p:nvSpPr>
            <p:cNvPr id="15" name="Line 47"/>
            <p:cNvSpPr>
              <a:spLocks noChangeShapeType="1"/>
            </p:cNvSpPr>
            <p:nvPr/>
          </p:nvSpPr>
          <p:spPr bwMode="auto">
            <a:xfrm flipH="1">
              <a:off x="1397" y="1634"/>
              <a:ext cx="26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48"/>
            <p:cNvSpPr>
              <a:spLocks noChangeShapeType="1"/>
            </p:cNvSpPr>
            <p:nvPr/>
          </p:nvSpPr>
          <p:spPr bwMode="auto">
            <a:xfrm>
              <a:off x="1801" y="1634"/>
              <a:ext cx="29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49"/>
            <p:cNvSpPr>
              <a:spLocks noChangeShapeType="1"/>
            </p:cNvSpPr>
            <p:nvPr/>
          </p:nvSpPr>
          <p:spPr bwMode="auto">
            <a:xfrm flipH="1">
              <a:off x="1127" y="1959"/>
              <a:ext cx="162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50"/>
            <p:cNvSpPr>
              <a:spLocks noChangeShapeType="1"/>
            </p:cNvSpPr>
            <p:nvPr/>
          </p:nvSpPr>
          <p:spPr bwMode="auto">
            <a:xfrm>
              <a:off x="1397" y="1959"/>
              <a:ext cx="13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51"/>
            <p:cNvSpPr>
              <a:spLocks noChangeShapeType="1"/>
            </p:cNvSpPr>
            <p:nvPr/>
          </p:nvSpPr>
          <p:spPr bwMode="auto">
            <a:xfrm>
              <a:off x="2206" y="1959"/>
              <a:ext cx="134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52"/>
            <p:cNvSpPr>
              <a:spLocks noChangeShapeType="1"/>
            </p:cNvSpPr>
            <p:nvPr/>
          </p:nvSpPr>
          <p:spPr bwMode="auto">
            <a:xfrm>
              <a:off x="1613" y="2251"/>
              <a:ext cx="53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 flipH="1">
              <a:off x="993" y="2251"/>
              <a:ext cx="54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54"/>
            <p:cNvSpPr>
              <a:spLocks noChangeArrowheads="1"/>
            </p:cNvSpPr>
            <p:nvPr/>
          </p:nvSpPr>
          <p:spPr bwMode="auto">
            <a:xfrm>
              <a:off x="1127" y="2381"/>
              <a:ext cx="135" cy="1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4</a:t>
              </a:r>
            </a:p>
          </p:txBody>
        </p:sp>
        <p:sp>
          <p:nvSpPr>
            <p:cNvPr id="23" name="Line 55"/>
            <p:cNvSpPr>
              <a:spLocks noChangeShapeType="1"/>
            </p:cNvSpPr>
            <p:nvPr/>
          </p:nvSpPr>
          <p:spPr bwMode="auto">
            <a:xfrm>
              <a:off x="1127" y="2251"/>
              <a:ext cx="55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57"/>
            <p:cNvSpPr>
              <a:spLocks noChangeArrowheads="1"/>
            </p:cNvSpPr>
            <p:nvPr/>
          </p:nvSpPr>
          <p:spPr bwMode="auto">
            <a:xfrm>
              <a:off x="4018" y="1536"/>
              <a:ext cx="135" cy="1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7</a:t>
              </a:r>
            </a:p>
          </p:txBody>
        </p:sp>
        <p:sp>
          <p:nvSpPr>
            <p:cNvPr id="25" name="Oval 58"/>
            <p:cNvSpPr>
              <a:spLocks noChangeArrowheads="1"/>
            </p:cNvSpPr>
            <p:nvPr/>
          </p:nvSpPr>
          <p:spPr bwMode="auto">
            <a:xfrm>
              <a:off x="3614" y="1829"/>
              <a:ext cx="135" cy="1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5</a:t>
              </a:r>
            </a:p>
          </p:txBody>
        </p:sp>
        <p:sp>
          <p:nvSpPr>
            <p:cNvPr id="26" name="Oval 59"/>
            <p:cNvSpPr>
              <a:spLocks noChangeArrowheads="1"/>
            </p:cNvSpPr>
            <p:nvPr/>
          </p:nvSpPr>
          <p:spPr bwMode="auto">
            <a:xfrm>
              <a:off x="3857" y="2089"/>
              <a:ext cx="134" cy="1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6</a:t>
              </a:r>
            </a:p>
          </p:txBody>
        </p:sp>
        <p:sp>
          <p:nvSpPr>
            <p:cNvPr id="27" name="Oval 60"/>
            <p:cNvSpPr>
              <a:spLocks noChangeArrowheads="1"/>
            </p:cNvSpPr>
            <p:nvPr/>
          </p:nvSpPr>
          <p:spPr bwMode="auto">
            <a:xfrm>
              <a:off x="3372" y="2089"/>
              <a:ext cx="134" cy="1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3</a:t>
              </a:r>
            </a:p>
          </p:txBody>
        </p:sp>
        <p:sp>
          <p:nvSpPr>
            <p:cNvPr id="28" name="Oval 61"/>
            <p:cNvSpPr>
              <a:spLocks noChangeArrowheads="1"/>
            </p:cNvSpPr>
            <p:nvPr/>
          </p:nvSpPr>
          <p:spPr bwMode="auto">
            <a:xfrm>
              <a:off x="3965" y="2381"/>
              <a:ext cx="134" cy="1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6</a:t>
              </a:r>
            </a:p>
          </p:txBody>
        </p:sp>
        <p:sp>
          <p:nvSpPr>
            <p:cNvPr id="29" name="Oval 62"/>
            <p:cNvSpPr>
              <a:spLocks noChangeArrowheads="1"/>
            </p:cNvSpPr>
            <p:nvPr/>
          </p:nvSpPr>
          <p:spPr bwMode="auto">
            <a:xfrm>
              <a:off x="3264" y="2381"/>
              <a:ext cx="135" cy="1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2</a:t>
              </a:r>
            </a:p>
          </p:txBody>
        </p:sp>
        <p:sp>
          <p:nvSpPr>
            <p:cNvPr id="30" name="Oval 63"/>
            <p:cNvSpPr>
              <a:spLocks noChangeArrowheads="1"/>
            </p:cNvSpPr>
            <p:nvPr/>
          </p:nvSpPr>
          <p:spPr bwMode="auto">
            <a:xfrm>
              <a:off x="4423" y="1829"/>
              <a:ext cx="135" cy="1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9</a:t>
              </a:r>
            </a:p>
          </p:txBody>
        </p:sp>
        <p:sp>
          <p:nvSpPr>
            <p:cNvPr id="31" name="Line 65"/>
            <p:cNvSpPr>
              <a:spLocks noChangeShapeType="1"/>
            </p:cNvSpPr>
            <p:nvPr/>
          </p:nvSpPr>
          <p:spPr bwMode="auto">
            <a:xfrm flipH="1">
              <a:off x="3749" y="1634"/>
              <a:ext cx="26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66"/>
            <p:cNvSpPr>
              <a:spLocks noChangeShapeType="1"/>
            </p:cNvSpPr>
            <p:nvPr/>
          </p:nvSpPr>
          <p:spPr bwMode="auto">
            <a:xfrm>
              <a:off x="4153" y="1634"/>
              <a:ext cx="29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67"/>
            <p:cNvSpPr>
              <a:spLocks noChangeShapeType="1"/>
            </p:cNvSpPr>
            <p:nvPr/>
          </p:nvSpPr>
          <p:spPr bwMode="auto">
            <a:xfrm flipH="1">
              <a:off x="3479" y="1959"/>
              <a:ext cx="162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68"/>
            <p:cNvSpPr>
              <a:spLocks noChangeShapeType="1"/>
            </p:cNvSpPr>
            <p:nvPr/>
          </p:nvSpPr>
          <p:spPr bwMode="auto">
            <a:xfrm>
              <a:off x="3749" y="1959"/>
              <a:ext cx="13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70"/>
            <p:cNvSpPr>
              <a:spLocks noChangeShapeType="1"/>
            </p:cNvSpPr>
            <p:nvPr/>
          </p:nvSpPr>
          <p:spPr bwMode="auto">
            <a:xfrm>
              <a:off x="3965" y="2251"/>
              <a:ext cx="53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71"/>
            <p:cNvSpPr>
              <a:spLocks noChangeShapeType="1"/>
            </p:cNvSpPr>
            <p:nvPr/>
          </p:nvSpPr>
          <p:spPr bwMode="auto">
            <a:xfrm flipH="1">
              <a:off x="3345" y="2251"/>
              <a:ext cx="54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72"/>
            <p:cNvSpPr>
              <a:spLocks noChangeArrowheads="1"/>
            </p:cNvSpPr>
            <p:nvPr/>
          </p:nvSpPr>
          <p:spPr bwMode="auto">
            <a:xfrm>
              <a:off x="3479" y="2381"/>
              <a:ext cx="135" cy="1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4</a:t>
              </a:r>
            </a:p>
          </p:txBody>
        </p:sp>
        <p:sp>
          <p:nvSpPr>
            <p:cNvPr id="38" name="Line 73"/>
            <p:cNvSpPr>
              <a:spLocks noChangeShapeType="1"/>
            </p:cNvSpPr>
            <p:nvPr/>
          </p:nvSpPr>
          <p:spPr bwMode="auto">
            <a:xfrm>
              <a:off x="3479" y="2251"/>
              <a:ext cx="55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0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68400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</a:pPr>
            <a:r>
              <a:rPr lang="en-US" sz="2400" dirty="0" smtClean="0"/>
              <a:t>z has </a:t>
            </a:r>
            <a:r>
              <a:rPr lang="en-US" sz="2400" b="1" dirty="0" smtClean="0">
                <a:solidFill>
                  <a:srgbClr val="FF0000"/>
                </a:solidFill>
              </a:rPr>
              <a:t>two children: </a:t>
            </a:r>
            <a:r>
              <a:rPr lang="en-US" sz="2400" dirty="0" smtClean="0">
                <a:solidFill>
                  <a:srgbClr val="000000"/>
                </a:solidFill>
              </a:rPr>
              <a:t>put its successor in its position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>
          <a:xfrm>
            <a:off x="330200" y="2176462"/>
            <a:ext cx="8532318" cy="1828800"/>
            <a:chOff x="1295400" y="3065463"/>
            <a:chExt cx="6781800" cy="1671637"/>
          </a:xfrm>
        </p:grpSpPr>
        <p:sp>
          <p:nvSpPr>
            <p:cNvPr id="40" name="Oval 74"/>
            <p:cNvSpPr>
              <a:spLocks noChangeArrowheads="1"/>
            </p:cNvSpPr>
            <p:nvPr/>
          </p:nvSpPr>
          <p:spPr bwMode="auto">
            <a:xfrm>
              <a:off x="2268538" y="3065463"/>
              <a:ext cx="173037" cy="209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7</a:t>
              </a:r>
            </a:p>
          </p:txBody>
        </p:sp>
        <p:sp>
          <p:nvSpPr>
            <p:cNvPr id="41" name="Oval 75"/>
            <p:cNvSpPr>
              <a:spLocks noChangeArrowheads="1"/>
            </p:cNvSpPr>
            <p:nvPr/>
          </p:nvSpPr>
          <p:spPr bwMode="auto">
            <a:xfrm>
              <a:off x="1746250" y="3441700"/>
              <a:ext cx="174625" cy="2079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5</a:t>
              </a:r>
            </a:p>
          </p:txBody>
        </p:sp>
        <p:sp>
          <p:nvSpPr>
            <p:cNvPr id="42" name="Oval 76"/>
            <p:cNvSpPr>
              <a:spLocks noChangeArrowheads="1"/>
            </p:cNvSpPr>
            <p:nvPr/>
          </p:nvSpPr>
          <p:spPr bwMode="auto">
            <a:xfrm>
              <a:off x="2060575" y="3776663"/>
              <a:ext cx="173038" cy="2079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6</a:t>
              </a:r>
            </a:p>
          </p:txBody>
        </p:sp>
        <p:sp>
          <p:nvSpPr>
            <p:cNvPr id="43" name="Oval 77"/>
            <p:cNvSpPr>
              <a:spLocks noChangeArrowheads="1"/>
            </p:cNvSpPr>
            <p:nvPr/>
          </p:nvSpPr>
          <p:spPr bwMode="auto">
            <a:xfrm>
              <a:off x="1435100" y="3776663"/>
              <a:ext cx="173038" cy="207962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2</a:t>
              </a:r>
            </a:p>
          </p:txBody>
        </p:sp>
        <p:sp>
          <p:nvSpPr>
            <p:cNvPr id="44" name="Oval 78"/>
            <p:cNvSpPr>
              <a:spLocks noChangeArrowheads="1"/>
            </p:cNvSpPr>
            <p:nvPr/>
          </p:nvSpPr>
          <p:spPr bwMode="auto">
            <a:xfrm>
              <a:off x="2200275" y="4151313"/>
              <a:ext cx="171450" cy="209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6</a:t>
              </a:r>
            </a:p>
          </p:txBody>
        </p:sp>
        <p:sp>
          <p:nvSpPr>
            <p:cNvPr id="45" name="Oval 79"/>
            <p:cNvSpPr>
              <a:spLocks noChangeArrowheads="1"/>
            </p:cNvSpPr>
            <p:nvPr/>
          </p:nvSpPr>
          <p:spPr bwMode="auto">
            <a:xfrm>
              <a:off x="1295400" y="4151313"/>
              <a:ext cx="174625" cy="209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1</a:t>
              </a:r>
            </a:p>
          </p:txBody>
        </p:sp>
        <p:sp>
          <p:nvSpPr>
            <p:cNvPr id="46" name="Oval 80"/>
            <p:cNvSpPr>
              <a:spLocks noChangeArrowheads="1"/>
            </p:cNvSpPr>
            <p:nvPr/>
          </p:nvSpPr>
          <p:spPr bwMode="auto">
            <a:xfrm>
              <a:off x="2790825" y="3441700"/>
              <a:ext cx="173038" cy="2079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8</a:t>
              </a:r>
            </a:p>
          </p:txBody>
        </p:sp>
        <p:sp>
          <p:nvSpPr>
            <p:cNvPr id="47" name="Oval 81"/>
            <p:cNvSpPr>
              <a:spLocks noChangeArrowheads="1"/>
            </p:cNvSpPr>
            <p:nvPr/>
          </p:nvSpPr>
          <p:spPr bwMode="auto">
            <a:xfrm>
              <a:off x="3101975" y="3776663"/>
              <a:ext cx="174625" cy="2079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9</a:t>
              </a:r>
            </a:p>
          </p:txBody>
        </p:sp>
        <p:sp>
          <p:nvSpPr>
            <p:cNvPr id="48" name="Line 82"/>
            <p:cNvSpPr>
              <a:spLocks noChangeShapeType="1"/>
            </p:cNvSpPr>
            <p:nvPr/>
          </p:nvSpPr>
          <p:spPr bwMode="auto">
            <a:xfrm flipH="1">
              <a:off x="1920875" y="3190875"/>
              <a:ext cx="347663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83"/>
            <p:cNvSpPr>
              <a:spLocks noChangeShapeType="1"/>
            </p:cNvSpPr>
            <p:nvPr/>
          </p:nvSpPr>
          <p:spPr bwMode="auto">
            <a:xfrm>
              <a:off x="2441575" y="3190875"/>
              <a:ext cx="38417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84"/>
            <p:cNvSpPr>
              <a:spLocks noChangeShapeType="1"/>
            </p:cNvSpPr>
            <p:nvPr/>
          </p:nvSpPr>
          <p:spPr bwMode="auto">
            <a:xfrm flipH="1">
              <a:off x="1573213" y="3608388"/>
              <a:ext cx="207962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85"/>
            <p:cNvSpPr>
              <a:spLocks noChangeShapeType="1"/>
            </p:cNvSpPr>
            <p:nvPr/>
          </p:nvSpPr>
          <p:spPr bwMode="auto">
            <a:xfrm>
              <a:off x="1920875" y="3608388"/>
              <a:ext cx="174625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86"/>
            <p:cNvSpPr>
              <a:spLocks noChangeShapeType="1"/>
            </p:cNvSpPr>
            <p:nvPr/>
          </p:nvSpPr>
          <p:spPr bwMode="auto">
            <a:xfrm>
              <a:off x="2963863" y="3608388"/>
              <a:ext cx="173037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87"/>
            <p:cNvSpPr>
              <a:spLocks noChangeShapeType="1"/>
            </p:cNvSpPr>
            <p:nvPr/>
          </p:nvSpPr>
          <p:spPr bwMode="auto">
            <a:xfrm>
              <a:off x="2200275" y="3984625"/>
              <a:ext cx="68263" cy="166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88"/>
            <p:cNvSpPr>
              <a:spLocks noChangeShapeType="1"/>
            </p:cNvSpPr>
            <p:nvPr/>
          </p:nvSpPr>
          <p:spPr bwMode="auto">
            <a:xfrm flipH="1">
              <a:off x="1400175" y="3984625"/>
              <a:ext cx="69850" cy="166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89"/>
            <p:cNvSpPr>
              <a:spLocks noChangeArrowheads="1"/>
            </p:cNvSpPr>
            <p:nvPr/>
          </p:nvSpPr>
          <p:spPr bwMode="auto">
            <a:xfrm>
              <a:off x="1573213" y="4151313"/>
              <a:ext cx="173037" cy="209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3</a:t>
              </a:r>
            </a:p>
          </p:txBody>
        </p:sp>
        <p:sp>
          <p:nvSpPr>
            <p:cNvPr id="56" name="Line 90"/>
            <p:cNvSpPr>
              <a:spLocks noChangeShapeType="1"/>
            </p:cNvSpPr>
            <p:nvPr/>
          </p:nvSpPr>
          <p:spPr bwMode="auto">
            <a:xfrm>
              <a:off x="1573213" y="3984625"/>
              <a:ext cx="69850" cy="166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09"/>
            <p:cNvSpPr>
              <a:spLocks noChangeArrowheads="1"/>
            </p:cNvSpPr>
            <p:nvPr/>
          </p:nvSpPr>
          <p:spPr bwMode="auto">
            <a:xfrm>
              <a:off x="1676400" y="4527550"/>
              <a:ext cx="173038" cy="209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4</a:t>
              </a:r>
            </a:p>
          </p:txBody>
        </p:sp>
        <p:sp>
          <p:nvSpPr>
            <p:cNvPr id="58" name="Line 110"/>
            <p:cNvSpPr>
              <a:spLocks noChangeShapeType="1"/>
            </p:cNvSpPr>
            <p:nvPr/>
          </p:nvSpPr>
          <p:spPr bwMode="auto">
            <a:xfrm>
              <a:off x="1676400" y="4360863"/>
              <a:ext cx="69850" cy="166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111"/>
            <p:cNvSpPr>
              <a:spLocks noChangeArrowheads="1"/>
            </p:cNvSpPr>
            <p:nvPr/>
          </p:nvSpPr>
          <p:spPr bwMode="auto">
            <a:xfrm>
              <a:off x="4706938" y="3065463"/>
              <a:ext cx="173037" cy="209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 dirty="0"/>
                <a:t>7</a:t>
              </a:r>
            </a:p>
          </p:txBody>
        </p:sp>
        <p:sp>
          <p:nvSpPr>
            <p:cNvPr id="60" name="Oval 112"/>
            <p:cNvSpPr>
              <a:spLocks noChangeArrowheads="1"/>
            </p:cNvSpPr>
            <p:nvPr/>
          </p:nvSpPr>
          <p:spPr bwMode="auto">
            <a:xfrm>
              <a:off x="4184650" y="3441700"/>
              <a:ext cx="174625" cy="2079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5</a:t>
              </a:r>
            </a:p>
          </p:txBody>
        </p:sp>
        <p:sp>
          <p:nvSpPr>
            <p:cNvPr id="61" name="Oval 113"/>
            <p:cNvSpPr>
              <a:spLocks noChangeArrowheads="1"/>
            </p:cNvSpPr>
            <p:nvPr/>
          </p:nvSpPr>
          <p:spPr bwMode="auto">
            <a:xfrm>
              <a:off x="4498975" y="3776663"/>
              <a:ext cx="173038" cy="2079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6</a:t>
              </a:r>
            </a:p>
          </p:txBody>
        </p:sp>
        <p:sp>
          <p:nvSpPr>
            <p:cNvPr id="62" name="Oval 114"/>
            <p:cNvSpPr>
              <a:spLocks noChangeArrowheads="1"/>
            </p:cNvSpPr>
            <p:nvPr/>
          </p:nvSpPr>
          <p:spPr bwMode="auto">
            <a:xfrm>
              <a:off x="3873500" y="3776663"/>
              <a:ext cx="173038" cy="207962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 dirty="0"/>
                <a:t>3</a:t>
              </a:r>
            </a:p>
          </p:txBody>
        </p:sp>
        <p:sp>
          <p:nvSpPr>
            <p:cNvPr id="63" name="Oval 115"/>
            <p:cNvSpPr>
              <a:spLocks noChangeArrowheads="1"/>
            </p:cNvSpPr>
            <p:nvPr/>
          </p:nvSpPr>
          <p:spPr bwMode="auto">
            <a:xfrm>
              <a:off x="4638675" y="4151313"/>
              <a:ext cx="171450" cy="209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6</a:t>
              </a:r>
            </a:p>
          </p:txBody>
        </p:sp>
        <p:sp>
          <p:nvSpPr>
            <p:cNvPr id="64" name="Oval 116"/>
            <p:cNvSpPr>
              <a:spLocks noChangeArrowheads="1"/>
            </p:cNvSpPr>
            <p:nvPr/>
          </p:nvSpPr>
          <p:spPr bwMode="auto">
            <a:xfrm>
              <a:off x="3733800" y="4151313"/>
              <a:ext cx="174625" cy="209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1</a:t>
              </a:r>
            </a:p>
          </p:txBody>
        </p:sp>
        <p:sp>
          <p:nvSpPr>
            <p:cNvPr id="65" name="Oval 117"/>
            <p:cNvSpPr>
              <a:spLocks noChangeArrowheads="1"/>
            </p:cNvSpPr>
            <p:nvPr/>
          </p:nvSpPr>
          <p:spPr bwMode="auto">
            <a:xfrm>
              <a:off x="5229225" y="3441700"/>
              <a:ext cx="173038" cy="2079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8</a:t>
              </a:r>
            </a:p>
          </p:txBody>
        </p:sp>
        <p:sp>
          <p:nvSpPr>
            <p:cNvPr id="66" name="Oval 118"/>
            <p:cNvSpPr>
              <a:spLocks noChangeArrowheads="1"/>
            </p:cNvSpPr>
            <p:nvPr/>
          </p:nvSpPr>
          <p:spPr bwMode="auto">
            <a:xfrm>
              <a:off x="5540375" y="3776663"/>
              <a:ext cx="174625" cy="2079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9</a:t>
              </a:r>
            </a:p>
          </p:txBody>
        </p:sp>
        <p:sp>
          <p:nvSpPr>
            <p:cNvPr id="67" name="Line 119"/>
            <p:cNvSpPr>
              <a:spLocks noChangeShapeType="1"/>
            </p:cNvSpPr>
            <p:nvPr/>
          </p:nvSpPr>
          <p:spPr bwMode="auto">
            <a:xfrm flipH="1">
              <a:off x="4359275" y="3190875"/>
              <a:ext cx="347663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20"/>
            <p:cNvSpPr>
              <a:spLocks noChangeShapeType="1"/>
            </p:cNvSpPr>
            <p:nvPr/>
          </p:nvSpPr>
          <p:spPr bwMode="auto">
            <a:xfrm>
              <a:off x="4879975" y="3190875"/>
              <a:ext cx="38417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121"/>
            <p:cNvSpPr>
              <a:spLocks noChangeShapeType="1"/>
            </p:cNvSpPr>
            <p:nvPr/>
          </p:nvSpPr>
          <p:spPr bwMode="auto">
            <a:xfrm flipH="1">
              <a:off x="4011613" y="3608388"/>
              <a:ext cx="207962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122"/>
            <p:cNvSpPr>
              <a:spLocks noChangeShapeType="1"/>
            </p:cNvSpPr>
            <p:nvPr/>
          </p:nvSpPr>
          <p:spPr bwMode="auto">
            <a:xfrm>
              <a:off x="4359275" y="3608388"/>
              <a:ext cx="174625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23"/>
            <p:cNvSpPr>
              <a:spLocks noChangeShapeType="1"/>
            </p:cNvSpPr>
            <p:nvPr/>
          </p:nvSpPr>
          <p:spPr bwMode="auto">
            <a:xfrm>
              <a:off x="5402263" y="3608388"/>
              <a:ext cx="173037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24"/>
            <p:cNvSpPr>
              <a:spLocks noChangeShapeType="1"/>
            </p:cNvSpPr>
            <p:nvPr/>
          </p:nvSpPr>
          <p:spPr bwMode="auto">
            <a:xfrm>
              <a:off x="4638675" y="3984625"/>
              <a:ext cx="68263" cy="166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25"/>
            <p:cNvSpPr>
              <a:spLocks noChangeShapeType="1"/>
            </p:cNvSpPr>
            <p:nvPr/>
          </p:nvSpPr>
          <p:spPr bwMode="auto">
            <a:xfrm flipH="1">
              <a:off x="3838575" y="3984625"/>
              <a:ext cx="69850" cy="166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26"/>
            <p:cNvSpPr>
              <a:spLocks noChangeArrowheads="1"/>
            </p:cNvSpPr>
            <p:nvPr/>
          </p:nvSpPr>
          <p:spPr bwMode="auto">
            <a:xfrm>
              <a:off x="4011613" y="4151313"/>
              <a:ext cx="173037" cy="209550"/>
            </a:xfrm>
            <a:prstGeom prst="ellipse">
              <a:avLst/>
            </a:prstGeom>
            <a:solidFill>
              <a:srgbClr val="FF99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1600"/>
            </a:p>
          </p:txBody>
        </p:sp>
        <p:sp>
          <p:nvSpPr>
            <p:cNvPr id="75" name="Line 127"/>
            <p:cNvSpPr>
              <a:spLocks noChangeShapeType="1"/>
            </p:cNvSpPr>
            <p:nvPr/>
          </p:nvSpPr>
          <p:spPr bwMode="auto">
            <a:xfrm>
              <a:off x="4011613" y="3984625"/>
              <a:ext cx="69850" cy="166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128"/>
            <p:cNvSpPr>
              <a:spLocks noChangeArrowheads="1"/>
            </p:cNvSpPr>
            <p:nvPr/>
          </p:nvSpPr>
          <p:spPr bwMode="auto">
            <a:xfrm>
              <a:off x="4114800" y="4527550"/>
              <a:ext cx="173038" cy="209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4</a:t>
              </a:r>
            </a:p>
          </p:txBody>
        </p:sp>
        <p:sp>
          <p:nvSpPr>
            <p:cNvPr id="77" name="Line 129"/>
            <p:cNvSpPr>
              <a:spLocks noChangeShapeType="1"/>
            </p:cNvSpPr>
            <p:nvPr/>
          </p:nvSpPr>
          <p:spPr bwMode="auto">
            <a:xfrm>
              <a:off x="4114800" y="4360863"/>
              <a:ext cx="69850" cy="166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130"/>
            <p:cNvSpPr>
              <a:spLocks noChangeArrowheads="1"/>
            </p:cNvSpPr>
            <p:nvPr/>
          </p:nvSpPr>
          <p:spPr bwMode="auto">
            <a:xfrm>
              <a:off x="7069138" y="3065463"/>
              <a:ext cx="173037" cy="209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7</a:t>
              </a:r>
            </a:p>
          </p:txBody>
        </p:sp>
        <p:sp>
          <p:nvSpPr>
            <p:cNvPr id="79" name="Oval 131"/>
            <p:cNvSpPr>
              <a:spLocks noChangeArrowheads="1"/>
            </p:cNvSpPr>
            <p:nvPr/>
          </p:nvSpPr>
          <p:spPr bwMode="auto">
            <a:xfrm>
              <a:off x="6546850" y="3441700"/>
              <a:ext cx="174625" cy="2079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5</a:t>
              </a:r>
            </a:p>
          </p:txBody>
        </p:sp>
        <p:sp>
          <p:nvSpPr>
            <p:cNvPr id="80" name="Oval 132"/>
            <p:cNvSpPr>
              <a:spLocks noChangeArrowheads="1"/>
            </p:cNvSpPr>
            <p:nvPr/>
          </p:nvSpPr>
          <p:spPr bwMode="auto">
            <a:xfrm>
              <a:off x="6861175" y="3776663"/>
              <a:ext cx="173038" cy="2079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6</a:t>
              </a:r>
            </a:p>
          </p:txBody>
        </p:sp>
        <p:sp>
          <p:nvSpPr>
            <p:cNvPr id="81" name="Oval 133"/>
            <p:cNvSpPr>
              <a:spLocks noChangeArrowheads="1"/>
            </p:cNvSpPr>
            <p:nvPr/>
          </p:nvSpPr>
          <p:spPr bwMode="auto">
            <a:xfrm>
              <a:off x="6235700" y="3776663"/>
              <a:ext cx="173038" cy="207962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3</a:t>
              </a:r>
            </a:p>
          </p:txBody>
        </p:sp>
        <p:sp>
          <p:nvSpPr>
            <p:cNvPr id="82" name="Oval 134"/>
            <p:cNvSpPr>
              <a:spLocks noChangeArrowheads="1"/>
            </p:cNvSpPr>
            <p:nvPr/>
          </p:nvSpPr>
          <p:spPr bwMode="auto">
            <a:xfrm>
              <a:off x="7000875" y="4151313"/>
              <a:ext cx="171450" cy="209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6</a:t>
              </a:r>
            </a:p>
          </p:txBody>
        </p:sp>
        <p:sp>
          <p:nvSpPr>
            <p:cNvPr id="83" name="Oval 135"/>
            <p:cNvSpPr>
              <a:spLocks noChangeArrowheads="1"/>
            </p:cNvSpPr>
            <p:nvPr/>
          </p:nvSpPr>
          <p:spPr bwMode="auto">
            <a:xfrm>
              <a:off x="6096000" y="4151313"/>
              <a:ext cx="174625" cy="209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1</a:t>
              </a:r>
            </a:p>
          </p:txBody>
        </p:sp>
        <p:sp>
          <p:nvSpPr>
            <p:cNvPr id="84" name="Oval 136"/>
            <p:cNvSpPr>
              <a:spLocks noChangeArrowheads="1"/>
            </p:cNvSpPr>
            <p:nvPr/>
          </p:nvSpPr>
          <p:spPr bwMode="auto">
            <a:xfrm>
              <a:off x="7591425" y="3441700"/>
              <a:ext cx="173038" cy="2079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8</a:t>
              </a:r>
            </a:p>
          </p:txBody>
        </p:sp>
        <p:sp>
          <p:nvSpPr>
            <p:cNvPr id="85" name="Oval 137"/>
            <p:cNvSpPr>
              <a:spLocks noChangeArrowheads="1"/>
            </p:cNvSpPr>
            <p:nvPr/>
          </p:nvSpPr>
          <p:spPr bwMode="auto">
            <a:xfrm>
              <a:off x="7902575" y="3776663"/>
              <a:ext cx="174625" cy="2079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9</a:t>
              </a:r>
            </a:p>
          </p:txBody>
        </p:sp>
        <p:sp>
          <p:nvSpPr>
            <p:cNvPr id="86" name="Line 138"/>
            <p:cNvSpPr>
              <a:spLocks noChangeShapeType="1"/>
            </p:cNvSpPr>
            <p:nvPr/>
          </p:nvSpPr>
          <p:spPr bwMode="auto">
            <a:xfrm flipH="1">
              <a:off x="6721475" y="3190875"/>
              <a:ext cx="347663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39"/>
            <p:cNvSpPr>
              <a:spLocks noChangeShapeType="1"/>
            </p:cNvSpPr>
            <p:nvPr/>
          </p:nvSpPr>
          <p:spPr bwMode="auto">
            <a:xfrm>
              <a:off x="7242175" y="3190875"/>
              <a:ext cx="384175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40"/>
            <p:cNvSpPr>
              <a:spLocks noChangeShapeType="1"/>
            </p:cNvSpPr>
            <p:nvPr/>
          </p:nvSpPr>
          <p:spPr bwMode="auto">
            <a:xfrm flipH="1">
              <a:off x="6373813" y="3608388"/>
              <a:ext cx="207962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41"/>
            <p:cNvSpPr>
              <a:spLocks noChangeShapeType="1"/>
            </p:cNvSpPr>
            <p:nvPr/>
          </p:nvSpPr>
          <p:spPr bwMode="auto">
            <a:xfrm>
              <a:off x="6721475" y="3608388"/>
              <a:ext cx="174625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42"/>
            <p:cNvSpPr>
              <a:spLocks noChangeShapeType="1"/>
            </p:cNvSpPr>
            <p:nvPr/>
          </p:nvSpPr>
          <p:spPr bwMode="auto">
            <a:xfrm>
              <a:off x="7764463" y="3608388"/>
              <a:ext cx="173037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43"/>
            <p:cNvSpPr>
              <a:spLocks noChangeShapeType="1"/>
            </p:cNvSpPr>
            <p:nvPr/>
          </p:nvSpPr>
          <p:spPr bwMode="auto">
            <a:xfrm>
              <a:off x="7000875" y="3984625"/>
              <a:ext cx="68263" cy="166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44"/>
            <p:cNvSpPr>
              <a:spLocks noChangeShapeType="1"/>
            </p:cNvSpPr>
            <p:nvPr/>
          </p:nvSpPr>
          <p:spPr bwMode="auto">
            <a:xfrm flipH="1">
              <a:off x="6200775" y="3984625"/>
              <a:ext cx="69850" cy="166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147"/>
            <p:cNvSpPr>
              <a:spLocks noChangeArrowheads="1"/>
            </p:cNvSpPr>
            <p:nvPr/>
          </p:nvSpPr>
          <p:spPr bwMode="auto">
            <a:xfrm>
              <a:off x="6380163" y="4151313"/>
              <a:ext cx="173037" cy="209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4</a:t>
              </a:r>
            </a:p>
          </p:txBody>
        </p:sp>
        <p:sp>
          <p:nvSpPr>
            <p:cNvPr id="94" name="Line 148"/>
            <p:cNvSpPr>
              <a:spLocks noChangeShapeType="1"/>
            </p:cNvSpPr>
            <p:nvPr/>
          </p:nvSpPr>
          <p:spPr bwMode="auto">
            <a:xfrm>
              <a:off x="6380163" y="3984625"/>
              <a:ext cx="69850" cy="166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20350" y="4492624"/>
            <a:ext cx="8532318" cy="1828800"/>
            <a:chOff x="220350" y="4492624"/>
            <a:chExt cx="8532318" cy="1828800"/>
          </a:xfrm>
        </p:grpSpPr>
        <p:grpSp>
          <p:nvGrpSpPr>
            <p:cNvPr id="96" name="Group 95"/>
            <p:cNvGrpSpPr>
              <a:grpSpLocks/>
            </p:cNvGrpSpPr>
            <p:nvPr/>
          </p:nvGrpSpPr>
          <p:grpSpPr>
            <a:xfrm>
              <a:off x="220350" y="4492624"/>
              <a:ext cx="8532318" cy="1828800"/>
              <a:chOff x="1295400" y="3065463"/>
              <a:chExt cx="6781800" cy="1671637"/>
            </a:xfrm>
          </p:grpSpPr>
          <p:sp>
            <p:nvSpPr>
              <p:cNvPr id="97" name="Oval 74"/>
              <p:cNvSpPr>
                <a:spLocks noChangeArrowheads="1"/>
              </p:cNvSpPr>
              <p:nvPr/>
            </p:nvSpPr>
            <p:spPr bwMode="auto">
              <a:xfrm>
                <a:off x="2268538" y="3065463"/>
                <a:ext cx="173037" cy="209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7</a:t>
                </a:r>
              </a:p>
            </p:txBody>
          </p:sp>
          <p:sp>
            <p:nvSpPr>
              <p:cNvPr id="98" name="Oval 75"/>
              <p:cNvSpPr>
                <a:spLocks noChangeArrowheads="1"/>
              </p:cNvSpPr>
              <p:nvPr/>
            </p:nvSpPr>
            <p:spPr bwMode="auto">
              <a:xfrm>
                <a:off x="1746250" y="3441700"/>
                <a:ext cx="174625" cy="2079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5</a:t>
                </a:r>
              </a:p>
            </p:txBody>
          </p:sp>
          <p:sp>
            <p:nvSpPr>
              <p:cNvPr id="99" name="Oval 76"/>
              <p:cNvSpPr>
                <a:spLocks noChangeArrowheads="1"/>
              </p:cNvSpPr>
              <p:nvPr/>
            </p:nvSpPr>
            <p:spPr bwMode="auto">
              <a:xfrm>
                <a:off x="2060575" y="3776663"/>
                <a:ext cx="173038" cy="2079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6</a:t>
                </a:r>
              </a:p>
            </p:txBody>
          </p:sp>
          <p:sp>
            <p:nvSpPr>
              <p:cNvPr id="100" name="Oval 77"/>
              <p:cNvSpPr>
                <a:spLocks noChangeArrowheads="1"/>
              </p:cNvSpPr>
              <p:nvPr/>
            </p:nvSpPr>
            <p:spPr bwMode="auto">
              <a:xfrm>
                <a:off x="1435100" y="3776663"/>
                <a:ext cx="173038" cy="207962"/>
              </a:xfrm>
              <a:prstGeom prst="ellipse">
                <a:avLst/>
              </a:prstGeom>
              <a:solidFill>
                <a:srgbClr val="FFFF66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2</a:t>
                </a:r>
              </a:p>
            </p:txBody>
          </p:sp>
          <p:sp>
            <p:nvSpPr>
              <p:cNvPr id="101" name="Oval 78"/>
              <p:cNvSpPr>
                <a:spLocks noChangeArrowheads="1"/>
              </p:cNvSpPr>
              <p:nvPr/>
            </p:nvSpPr>
            <p:spPr bwMode="auto">
              <a:xfrm>
                <a:off x="2200275" y="4151313"/>
                <a:ext cx="171450" cy="209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6</a:t>
                </a:r>
              </a:p>
            </p:txBody>
          </p:sp>
          <p:sp>
            <p:nvSpPr>
              <p:cNvPr id="102" name="Oval 79"/>
              <p:cNvSpPr>
                <a:spLocks noChangeArrowheads="1"/>
              </p:cNvSpPr>
              <p:nvPr/>
            </p:nvSpPr>
            <p:spPr bwMode="auto">
              <a:xfrm>
                <a:off x="1295400" y="4151313"/>
                <a:ext cx="174625" cy="209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1</a:t>
                </a:r>
              </a:p>
            </p:txBody>
          </p:sp>
          <p:sp>
            <p:nvSpPr>
              <p:cNvPr id="103" name="Oval 80"/>
              <p:cNvSpPr>
                <a:spLocks noChangeArrowheads="1"/>
              </p:cNvSpPr>
              <p:nvPr/>
            </p:nvSpPr>
            <p:spPr bwMode="auto">
              <a:xfrm>
                <a:off x="2790825" y="3441700"/>
                <a:ext cx="173038" cy="2079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8</a:t>
                </a:r>
              </a:p>
            </p:txBody>
          </p:sp>
          <p:sp>
            <p:nvSpPr>
              <p:cNvPr id="104" name="Oval 81"/>
              <p:cNvSpPr>
                <a:spLocks noChangeArrowheads="1"/>
              </p:cNvSpPr>
              <p:nvPr/>
            </p:nvSpPr>
            <p:spPr bwMode="auto">
              <a:xfrm>
                <a:off x="3101975" y="3776663"/>
                <a:ext cx="174625" cy="2079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9</a:t>
                </a:r>
              </a:p>
            </p:txBody>
          </p:sp>
          <p:sp>
            <p:nvSpPr>
              <p:cNvPr id="105" name="Line 82"/>
              <p:cNvSpPr>
                <a:spLocks noChangeShapeType="1"/>
              </p:cNvSpPr>
              <p:nvPr/>
            </p:nvSpPr>
            <p:spPr bwMode="auto">
              <a:xfrm flipH="1">
                <a:off x="1920875" y="3190875"/>
                <a:ext cx="347663" cy="292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83"/>
              <p:cNvSpPr>
                <a:spLocks noChangeShapeType="1"/>
              </p:cNvSpPr>
              <p:nvPr/>
            </p:nvSpPr>
            <p:spPr bwMode="auto">
              <a:xfrm>
                <a:off x="2441575" y="3190875"/>
                <a:ext cx="384175" cy="292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84"/>
              <p:cNvSpPr>
                <a:spLocks noChangeShapeType="1"/>
              </p:cNvSpPr>
              <p:nvPr/>
            </p:nvSpPr>
            <p:spPr bwMode="auto">
              <a:xfrm flipH="1">
                <a:off x="1573213" y="3608388"/>
                <a:ext cx="207962" cy="2095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85"/>
              <p:cNvSpPr>
                <a:spLocks noChangeShapeType="1"/>
              </p:cNvSpPr>
              <p:nvPr/>
            </p:nvSpPr>
            <p:spPr bwMode="auto">
              <a:xfrm>
                <a:off x="1920875" y="3608388"/>
                <a:ext cx="174625" cy="2095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86"/>
              <p:cNvSpPr>
                <a:spLocks noChangeShapeType="1"/>
              </p:cNvSpPr>
              <p:nvPr/>
            </p:nvSpPr>
            <p:spPr bwMode="auto">
              <a:xfrm>
                <a:off x="2963863" y="3608388"/>
                <a:ext cx="173037" cy="2095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87"/>
              <p:cNvSpPr>
                <a:spLocks noChangeShapeType="1"/>
              </p:cNvSpPr>
              <p:nvPr/>
            </p:nvSpPr>
            <p:spPr bwMode="auto">
              <a:xfrm>
                <a:off x="2200275" y="3984625"/>
                <a:ext cx="68263" cy="166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Line 88"/>
              <p:cNvSpPr>
                <a:spLocks noChangeShapeType="1"/>
              </p:cNvSpPr>
              <p:nvPr/>
            </p:nvSpPr>
            <p:spPr bwMode="auto">
              <a:xfrm flipH="1">
                <a:off x="1400175" y="3984625"/>
                <a:ext cx="69850" cy="166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Oval 89"/>
              <p:cNvSpPr>
                <a:spLocks noChangeArrowheads="1"/>
              </p:cNvSpPr>
              <p:nvPr/>
            </p:nvSpPr>
            <p:spPr bwMode="auto">
              <a:xfrm>
                <a:off x="1573213" y="4151313"/>
                <a:ext cx="173037" cy="209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 dirty="0" smtClean="0"/>
                  <a:t>4</a:t>
                </a:r>
                <a:endParaRPr lang="en-US" altLang="en-US" sz="1600" dirty="0"/>
              </a:p>
            </p:txBody>
          </p:sp>
          <p:sp>
            <p:nvSpPr>
              <p:cNvPr id="113" name="Line 90"/>
              <p:cNvSpPr>
                <a:spLocks noChangeShapeType="1"/>
              </p:cNvSpPr>
              <p:nvPr/>
            </p:nvSpPr>
            <p:spPr bwMode="auto">
              <a:xfrm>
                <a:off x="1573213" y="3984625"/>
                <a:ext cx="69850" cy="166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Oval 109"/>
              <p:cNvSpPr>
                <a:spLocks noChangeArrowheads="1"/>
              </p:cNvSpPr>
              <p:nvPr/>
            </p:nvSpPr>
            <p:spPr bwMode="auto">
              <a:xfrm>
                <a:off x="1676400" y="4527550"/>
                <a:ext cx="173038" cy="209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 dirty="0"/>
                  <a:t>4</a:t>
                </a:r>
              </a:p>
            </p:txBody>
          </p:sp>
          <p:sp>
            <p:nvSpPr>
              <p:cNvPr id="115" name="Line 110"/>
              <p:cNvSpPr>
                <a:spLocks noChangeShapeType="1"/>
              </p:cNvSpPr>
              <p:nvPr/>
            </p:nvSpPr>
            <p:spPr bwMode="auto">
              <a:xfrm>
                <a:off x="1676400" y="4360863"/>
                <a:ext cx="69850" cy="1666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Oval 111"/>
              <p:cNvSpPr>
                <a:spLocks noChangeArrowheads="1"/>
              </p:cNvSpPr>
              <p:nvPr/>
            </p:nvSpPr>
            <p:spPr bwMode="auto">
              <a:xfrm>
                <a:off x="4706938" y="3065463"/>
                <a:ext cx="173037" cy="209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17" name="Oval 112"/>
              <p:cNvSpPr>
                <a:spLocks noChangeArrowheads="1"/>
              </p:cNvSpPr>
              <p:nvPr/>
            </p:nvSpPr>
            <p:spPr bwMode="auto">
              <a:xfrm>
                <a:off x="4184650" y="3441700"/>
                <a:ext cx="174625" cy="2079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5</a:t>
                </a:r>
              </a:p>
            </p:txBody>
          </p:sp>
          <p:sp>
            <p:nvSpPr>
              <p:cNvPr id="118" name="Oval 113"/>
              <p:cNvSpPr>
                <a:spLocks noChangeArrowheads="1"/>
              </p:cNvSpPr>
              <p:nvPr/>
            </p:nvSpPr>
            <p:spPr bwMode="auto">
              <a:xfrm>
                <a:off x="4498975" y="3776663"/>
                <a:ext cx="173038" cy="2079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6</a:t>
                </a:r>
              </a:p>
            </p:txBody>
          </p:sp>
          <p:sp>
            <p:nvSpPr>
              <p:cNvPr id="119" name="Oval 114"/>
              <p:cNvSpPr>
                <a:spLocks noChangeArrowheads="1"/>
              </p:cNvSpPr>
              <p:nvPr/>
            </p:nvSpPr>
            <p:spPr bwMode="auto">
              <a:xfrm>
                <a:off x="3873500" y="3776663"/>
                <a:ext cx="173038" cy="207962"/>
              </a:xfrm>
              <a:prstGeom prst="ellipse">
                <a:avLst/>
              </a:prstGeom>
              <a:solidFill>
                <a:srgbClr val="FFFF66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3</a:t>
                </a:r>
              </a:p>
            </p:txBody>
          </p:sp>
          <p:sp>
            <p:nvSpPr>
              <p:cNvPr id="120" name="Oval 115"/>
              <p:cNvSpPr>
                <a:spLocks noChangeArrowheads="1"/>
              </p:cNvSpPr>
              <p:nvPr/>
            </p:nvSpPr>
            <p:spPr bwMode="auto">
              <a:xfrm>
                <a:off x="4638675" y="4151313"/>
                <a:ext cx="171450" cy="209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6</a:t>
                </a:r>
              </a:p>
            </p:txBody>
          </p:sp>
          <p:sp>
            <p:nvSpPr>
              <p:cNvPr id="121" name="Oval 116"/>
              <p:cNvSpPr>
                <a:spLocks noChangeArrowheads="1"/>
              </p:cNvSpPr>
              <p:nvPr/>
            </p:nvSpPr>
            <p:spPr bwMode="auto">
              <a:xfrm>
                <a:off x="3733800" y="4151313"/>
                <a:ext cx="174625" cy="209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1</a:t>
                </a:r>
              </a:p>
            </p:txBody>
          </p:sp>
          <p:sp>
            <p:nvSpPr>
              <p:cNvPr id="122" name="Oval 117"/>
              <p:cNvSpPr>
                <a:spLocks noChangeArrowheads="1"/>
              </p:cNvSpPr>
              <p:nvPr/>
            </p:nvSpPr>
            <p:spPr bwMode="auto">
              <a:xfrm>
                <a:off x="5229225" y="3441700"/>
                <a:ext cx="173038" cy="2079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8</a:t>
                </a:r>
              </a:p>
            </p:txBody>
          </p:sp>
          <p:sp>
            <p:nvSpPr>
              <p:cNvPr id="123" name="Oval 118"/>
              <p:cNvSpPr>
                <a:spLocks noChangeArrowheads="1"/>
              </p:cNvSpPr>
              <p:nvPr/>
            </p:nvSpPr>
            <p:spPr bwMode="auto">
              <a:xfrm>
                <a:off x="5540375" y="3776663"/>
                <a:ext cx="174625" cy="2079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9</a:t>
                </a:r>
              </a:p>
            </p:txBody>
          </p:sp>
          <p:sp>
            <p:nvSpPr>
              <p:cNvPr id="124" name="Line 119"/>
              <p:cNvSpPr>
                <a:spLocks noChangeShapeType="1"/>
              </p:cNvSpPr>
              <p:nvPr/>
            </p:nvSpPr>
            <p:spPr bwMode="auto">
              <a:xfrm flipH="1">
                <a:off x="4359275" y="3190875"/>
                <a:ext cx="347663" cy="292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120"/>
              <p:cNvSpPr>
                <a:spLocks noChangeShapeType="1"/>
              </p:cNvSpPr>
              <p:nvPr/>
            </p:nvSpPr>
            <p:spPr bwMode="auto">
              <a:xfrm>
                <a:off x="4879975" y="3190875"/>
                <a:ext cx="384175" cy="292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121"/>
              <p:cNvSpPr>
                <a:spLocks noChangeShapeType="1"/>
              </p:cNvSpPr>
              <p:nvPr/>
            </p:nvSpPr>
            <p:spPr bwMode="auto">
              <a:xfrm flipH="1">
                <a:off x="4011613" y="3608388"/>
                <a:ext cx="207962" cy="2095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122"/>
              <p:cNvSpPr>
                <a:spLocks noChangeShapeType="1"/>
              </p:cNvSpPr>
              <p:nvPr/>
            </p:nvSpPr>
            <p:spPr bwMode="auto">
              <a:xfrm>
                <a:off x="4359275" y="3608388"/>
                <a:ext cx="174625" cy="2095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23"/>
              <p:cNvSpPr>
                <a:spLocks noChangeShapeType="1"/>
              </p:cNvSpPr>
              <p:nvPr/>
            </p:nvSpPr>
            <p:spPr bwMode="auto">
              <a:xfrm>
                <a:off x="5402263" y="3608388"/>
                <a:ext cx="173037" cy="2095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24"/>
              <p:cNvSpPr>
                <a:spLocks noChangeShapeType="1"/>
              </p:cNvSpPr>
              <p:nvPr/>
            </p:nvSpPr>
            <p:spPr bwMode="auto">
              <a:xfrm>
                <a:off x="4638675" y="3984625"/>
                <a:ext cx="68263" cy="166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125"/>
              <p:cNvSpPr>
                <a:spLocks noChangeShapeType="1"/>
              </p:cNvSpPr>
              <p:nvPr/>
            </p:nvSpPr>
            <p:spPr bwMode="auto">
              <a:xfrm flipH="1">
                <a:off x="3838575" y="3984625"/>
                <a:ext cx="69850" cy="166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27"/>
              <p:cNvSpPr>
                <a:spLocks noChangeShapeType="1"/>
              </p:cNvSpPr>
              <p:nvPr/>
            </p:nvSpPr>
            <p:spPr bwMode="auto">
              <a:xfrm>
                <a:off x="4011613" y="3984625"/>
                <a:ext cx="69850" cy="166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Oval 128"/>
              <p:cNvSpPr>
                <a:spLocks noChangeArrowheads="1"/>
              </p:cNvSpPr>
              <p:nvPr/>
            </p:nvSpPr>
            <p:spPr bwMode="auto">
              <a:xfrm>
                <a:off x="4114800" y="4527550"/>
                <a:ext cx="173038" cy="209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 dirty="0"/>
                  <a:t>4</a:t>
                </a:r>
              </a:p>
            </p:txBody>
          </p:sp>
          <p:sp>
            <p:nvSpPr>
              <p:cNvPr id="134" name="Line 129"/>
              <p:cNvSpPr>
                <a:spLocks noChangeShapeType="1"/>
              </p:cNvSpPr>
              <p:nvPr/>
            </p:nvSpPr>
            <p:spPr bwMode="auto">
              <a:xfrm>
                <a:off x="4114800" y="4360863"/>
                <a:ext cx="69850" cy="1666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Oval 130"/>
              <p:cNvSpPr>
                <a:spLocks noChangeArrowheads="1"/>
              </p:cNvSpPr>
              <p:nvPr/>
            </p:nvSpPr>
            <p:spPr bwMode="auto">
              <a:xfrm>
                <a:off x="7069138" y="3065463"/>
                <a:ext cx="173037" cy="209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7</a:t>
                </a:r>
              </a:p>
            </p:txBody>
          </p:sp>
          <p:sp>
            <p:nvSpPr>
              <p:cNvPr id="136" name="Oval 131"/>
              <p:cNvSpPr>
                <a:spLocks noChangeArrowheads="1"/>
              </p:cNvSpPr>
              <p:nvPr/>
            </p:nvSpPr>
            <p:spPr bwMode="auto">
              <a:xfrm>
                <a:off x="6546850" y="3441700"/>
                <a:ext cx="174625" cy="2079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5</a:t>
                </a:r>
              </a:p>
            </p:txBody>
          </p:sp>
          <p:sp>
            <p:nvSpPr>
              <p:cNvPr id="137" name="Oval 132"/>
              <p:cNvSpPr>
                <a:spLocks noChangeArrowheads="1"/>
              </p:cNvSpPr>
              <p:nvPr/>
            </p:nvSpPr>
            <p:spPr bwMode="auto">
              <a:xfrm>
                <a:off x="6861175" y="3776663"/>
                <a:ext cx="173038" cy="2079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6</a:t>
                </a:r>
              </a:p>
            </p:txBody>
          </p:sp>
          <p:sp>
            <p:nvSpPr>
              <p:cNvPr id="138" name="Oval 133"/>
              <p:cNvSpPr>
                <a:spLocks noChangeArrowheads="1"/>
              </p:cNvSpPr>
              <p:nvPr/>
            </p:nvSpPr>
            <p:spPr bwMode="auto">
              <a:xfrm>
                <a:off x="6235700" y="3776663"/>
                <a:ext cx="173038" cy="207962"/>
              </a:xfrm>
              <a:prstGeom prst="ellipse">
                <a:avLst/>
              </a:prstGeom>
              <a:solidFill>
                <a:srgbClr val="FFFF66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3</a:t>
                </a:r>
              </a:p>
            </p:txBody>
          </p:sp>
          <p:sp>
            <p:nvSpPr>
              <p:cNvPr id="139" name="Oval 134"/>
              <p:cNvSpPr>
                <a:spLocks noChangeArrowheads="1"/>
              </p:cNvSpPr>
              <p:nvPr/>
            </p:nvSpPr>
            <p:spPr bwMode="auto">
              <a:xfrm>
                <a:off x="7000875" y="4151313"/>
                <a:ext cx="171450" cy="209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6</a:t>
                </a:r>
              </a:p>
            </p:txBody>
          </p:sp>
          <p:sp>
            <p:nvSpPr>
              <p:cNvPr id="140" name="Oval 135"/>
              <p:cNvSpPr>
                <a:spLocks noChangeArrowheads="1"/>
              </p:cNvSpPr>
              <p:nvPr/>
            </p:nvSpPr>
            <p:spPr bwMode="auto">
              <a:xfrm>
                <a:off x="6096000" y="4151313"/>
                <a:ext cx="174625" cy="209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1</a:t>
                </a:r>
              </a:p>
            </p:txBody>
          </p:sp>
          <p:sp>
            <p:nvSpPr>
              <p:cNvPr id="141" name="Oval 136"/>
              <p:cNvSpPr>
                <a:spLocks noChangeArrowheads="1"/>
              </p:cNvSpPr>
              <p:nvPr/>
            </p:nvSpPr>
            <p:spPr bwMode="auto">
              <a:xfrm>
                <a:off x="7591425" y="3441700"/>
                <a:ext cx="173038" cy="2079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8</a:t>
                </a:r>
              </a:p>
            </p:txBody>
          </p:sp>
          <p:sp>
            <p:nvSpPr>
              <p:cNvPr id="142" name="Oval 137"/>
              <p:cNvSpPr>
                <a:spLocks noChangeArrowheads="1"/>
              </p:cNvSpPr>
              <p:nvPr/>
            </p:nvSpPr>
            <p:spPr bwMode="auto">
              <a:xfrm>
                <a:off x="7902575" y="3776663"/>
                <a:ext cx="174625" cy="2079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9</a:t>
                </a:r>
              </a:p>
            </p:txBody>
          </p:sp>
          <p:sp>
            <p:nvSpPr>
              <p:cNvPr id="143" name="Line 138"/>
              <p:cNvSpPr>
                <a:spLocks noChangeShapeType="1"/>
              </p:cNvSpPr>
              <p:nvPr/>
            </p:nvSpPr>
            <p:spPr bwMode="auto">
              <a:xfrm flipH="1">
                <a:off x="6721475" y="3190875"/>
                <a:ext cx="347663" cy="292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139"/>
              <p:cNvSpPr>
                <a:spLocks noChangeShapeType="1"/>
              </p:cNvSpPr>
              <p:nvPr/>
            </p:nvSpPr>
            <p:spPr bwMode="auto">
              <a:xfrm>
                <a:off x="7242175" y="3190875"/>
                <a:ext cx="384175" cy="292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140"/>
              <p:cNvSpPr>
                <a:spLocks noChangeShapeType="1"/>
              </p:cNvSpPr>
              <p:nvPr/>
            </p:nvSpPr>
            <p:spPr bwMode="auto">
              <a:xfrm flipH="1">
                <a:off x="6373813" y="3608388"/>
                <a:ext cx="207962" cy="2095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141"/>
              <p:cNvSpPr>
                <a:spLocks noChangeShapeType="1"/>
              </p:cNvSpPr>
              <p:nvPr/>
            </p:nvSpPr>
            <p:spPr bwMode="auto">
              <a:xfrm>
                <a:off x="6721475" y="3608388"/>
                <a:ext cx="174625" cy="2095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142"/>
              <p:cNvSpPr>
                <a:spLocks noChangeShapeType="1"/>
              </p:cNvSpPr>
              <p:nvPr/>
            </p:nvSpPr>
            <p:spPr bwMode="auto">
              <a:xfrm>
                <a:off x="7764463" y="3608388"/>
                <a:ext cx="173037" cy="2095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143"/>
              <p:cNvSpPr>
                <a:spLocks noChangeShapeType="1"/>
              </p:cNvSpPr>
              <p:nvPr/>
            </p:nvSpPr>
            <p:spPr bwMode="auto">
              <a:xfrm>
                <a:off x="7000875" y="3984625"/>
                <a:ext cx="68263" cy="166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Line 144"/>
              <p:cNvSpPr>
                <a:spLocks noChangeShapeType="1"/>
              </p:cNvSpPr>
              <p:nvPr/>
            </p:nvSpPr>
            <p:spPr bwMode="auto">
              <a:xfrm flipH="1">
                <a:off x="6200775" y="3984625"/>
                <a:ext cx="69850" cy="166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Oval 147"/>
              <p:cNvSpPr>
                <a:spLocks noChangeArrowheads="1"/>
              </p:cNvSpPr>
              <p:nvPr/>
            </p:nvSpPr>
            <p:spPr bwMode="auto">
              <a:xfrm>
                <a:off x="6380163" y="4151313"/>
                <a:ext cx="173037" cy="2095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600"/>
                  <a:t>4</a:t>
                </a:r>
              </a:p>
            </p:txBody>
          </p:sp>
          <p:sp>
            <p:nvSpPr>
              <p:cNvPr id="151" name="Line 148"/>
              <p:cNvSpPr>
                <a:spLocks noChangeShapeType="1"/>
              </p:cNvSpPr>
              <p:nvPr/>
            </p:nvSpPr>
            <p:spPr bwMode="auto">
              <a:xfrm>
                <a:off x="6380163" y="3984625"/>
                <a:ext cx="69850" cy="166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Line 110"/>
            <p:cNvSpPr>
              <a:spLocks noChangeShapeType="1"/>
            </p:cNvSpPr>
            <p:nvPr/>
          </p:nvSpPr>
          <p:spPr bwMode="auto">
            <a:xfrm flipH="1">
              <a:off x="549898" y="5909813"/>
              <a:ext cx="107854" cy="182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109"/>
            <p:cNvSpPr>
              <a:spLocks noChangeArrowheads="1"/>
            </p:cNvSpPr>
            <p:nvPr/>
          </p:nvSpPr>
          <p:spPr bwMode="auto">
            <a:xfrm>
              <a:off x="380978" y="6092172"/>
              <a:ext cx="217703" cy="2292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 dirty="0" smtClean="0"/>
                <a:t>3</a:t>
              </a:r>
              <a:endParaRPr lang="en-US" altLang="en-US" sz="1600" dirty="0"/>
            </a:p>
          </p:txBody>
        </p:sp>
        <p:sp>
          <p:nvSpPr>
            <p:cNvPr id="155" name="Oval 126"/>
            <p:cNvSpPr>
              <a:spLocks noChangeArrowheads="1"/>
            </p:cNvSpPr>
            <p:nvPr/>
          </p:nvSpPr>
          <p:spPr bwMode="auto">
            <a:xfrm>
              <a:off x="3420968" y="6092172"/>
              <a:ext cx="217701" cy="229251"/>
            </a:xfrm>
            <a:prstGeom prst="ellipse">
              <a:avLst/>
            </a:prstGeom>
            <a:solidFill>
              <a:srgbClr val="FF99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1600"/>
            </a:p>
          </p:txBody>
        </p:sp>
        <p:sp>
          <p:nvSpPr>
            <p:cNvPr id="156" name="Line 110"/>
            <p:cNvSpPr>
              <a:spLocks noChangeShapeType="1"/>
            </p:cNvSpPr>
            <p:nvPr/>
          </p:nvSpPr>
          <p:spPr bwMode="auto">
            <a:xfrm flipH="1">
              <a:off x="3549790" y="5909813"/>
              <a:ext cx="160782" cy="1823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Oval 128"/>
            <p:cNvSpPr>
              <a:spLocks noChangeArrowheads="1"/>
            </p:cNvSpPr>
            <p:nvPr/>
          </p:nvSpPr>
          <p:spPr bwMode="auto">
            <a:xfrm>
              <a:off x="3629492" y="5680561"/>
              <a:ext cx="217703" cy="2292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/>
                <a:t>4</a:t>
              </a:r>
            </a:p>
          </p:txBody>
        </p:sp>
        <p:sp>
          <p:nvSpPr>
            <p:cNvPr id="158" name="Oval 128"/>
            <p:cNvSpPr>
              <a:spLocks noChangeArrowheads="1"/>
            </p:cNvSpPr>
            <p:nvPr/>
          </p:nvSpPr>
          <p:spPr bwMode="auto">
            <a:xfrm>
              <a:off x="6869574" y="6092171"/>
              <a:ext cx="217703" cy="2292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 dirty="0"/>
                <a:t>4</a:t>
              </a:r>
            </a:p>
          </p:txBody>
        </p:sp>
        <p:sp>
          <p:nvSpPr>
            <p:cNvPr id="159" name="Line 129"/>
            <p:cNvSpPr>
              <a:spLocks noChangeShapeType="1"/>
            </p:cNvSpPr>
            <p:nvPr/>
          </p:nvSpPr>
          <p:spPr bwMode="auto">
            <a:xfrm>
              <a:off x="6797671" y="5908076"/>
              <a:ext cx="117513" cy="182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221"/>
            <a:ext cx="8229600" cy="9525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Draw the binary tree rooted at index 6 that is represented by the following </a:t>
            </a:r>
            <a:r>
              <a:rPr lang="en-US" sz="2400" dirty="0" smtClean="0"/>
              <a:t>attributes</a:t>
            </a:r>
            <a:r>
              <a:rPr lang="en-US" sz="2400" dirty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00" y="2703961"/>
            <a:ext cx="3197247" cy="37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7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the set of </a:t>
            </a:r>
            <a:r>
              <a:rPr lang="en-US" sz="2400" dirty="0" smtClean="0"/>
              <a:t>{1</a:t>
            </a:r>
            <a:r>
              <a:rPr lang="en-US" sz="2400" dirty="0"/>
              <a:t>; 4; 5; 10; 16; 17; </a:t>
            </a:r>
            <a:r>
              <a:rPr lang="en-US" sz="2400" dirty="0" smtClean="0"/>
              <a:t>21} </a:t>
            </a:r>
            <a:r>
              <a:rPr lang="en-US" sz="2400" dirty="0"/>
              <a:t>of keys, draw binary search trees of </a:t>
            </a:r>
            <a:r>
              <a:rPr lang="en-US" sz="2400" dirty="0" smtClean="0"/>
              <a:t>heights 3</a:t>
            </a:r>
            <a:r>
              <a:rPr lang="en-US" sz="2400" dirty="0"/>
              <a:t>, 4, 5, and 6.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first-in-last-out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Queue: first-in-first-out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Linked List: </a:t>
            </a:r>
            <a:r>
              <a:rPr lang="en-US" dirty="0" err="1" smtClean="0"/>
              <a:t>prev</a:t>
            </a:r>
            <a:r>
              <a:rPr lang="en-US" dirty="0" smtClean="0"/>
              <a:t> &amp; next</a:t>
            </a:r>
            <a:endParaRPr lang="en-US" dirty="0"/>
          </a:p>
        </p:txBody>
      </p:sp>
      <p:pic>
        <p:nvPicPr>
          <p:cNvPr id="5" name="Picture 4" descr="S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925" y="1382487"/>
            <a:ext cx="2700052" cy="1405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925" y="2919121"/>
            <a:ext cx="4724400" cy="1409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10" y="5191833"/>
            <a:ext cx="8752087" cy="120510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2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Attributes: parent (p), left child (left), and right child (right)</a:t>
            </a:r>
          </a:p>
          <a:p>
            <a:pPr lvl="1"/>
            <a:r>
              <a:rPr lang="en-US" dirty="0" smtClean="0"/>
              <a:t>Root: </a:t>
            </a:r>
            <a:r>
              <a:rPr lang="en-US" dirty="0" err="1" smtClean="0"/>
              <a:t>x.p</a:t>
            </a:r>
            <a:r>
              <a:rPr lang="en-US" dirty="0" smtClean="0"/>
              <a:t> == NIL</a:t>
            </a:r>
          </a:p>
          <a:p>
            <a:pPr lvl="1"/>
            <a:r>
              <a:rPr lang="en-US" dirty="0" smtClean="0"/>
              <a:t>Leaf: </a:t>
            </a:r>
            <a:r>
              <a:rPr lang="en-US" dirty="0" err="1" smtClean="0"/>
              <a:t>x.left</a:t>
            </a:r>
            <a:r>
              <a:rPr lang="en-US" dirty="0" smtClean="0"/>
              <a:t> == </a:t>
            </a:r>
            <a:r>
              <a:rPr lang="en-US" dirty="0" err="1" smtClean="0"/>
              <a:t>x.right</a:t>
            </a:r>
            <a:r>
              <a:rPr lang="en-US" dirty="0" smtClean="0"/>
              <a:t> == NIL</a:t>
            </a:r>
          </a:p>
          <a:p>
            <a:pPr lvl="1"/>
            <a:r>
              <a:rPr lang="en-US" dirty="0" smtClean="0"/>
              <a:t>Empty: </a:t>
            </a:r>
            <a:r>
              <a:rPr lang="en-US" dirty="0" err="1" smtClean="0"/>
              <a:t>T.root</a:t>
            </a:r>
            <a:r>
              <a:rPr lang="en-US" dirty="0" smtClean="0"/>
              <a:t> == NIL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47" y="3889588"/>
            <a:ext cx="5239905" cy="29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Structure:</a:t>
            </a:r>
          </a:p>
          <a:p>
            <a:pPr lvl="1"/>
            <a:r>
              <a:rPr lang="en-US" dirty="0" smtClean="0"/>
              <a:t>Key (data)</a:t>
            </a:r>
          </a:p>
          <a:p>
            <a:pPr lvl="1"/>
            <a:r>
              <a:rPr lang="en-US" dirty="0" smtClean="0"/>
              <a:t>Parent</a:t>
            </a:r>
          </a:p>
          <a:p>
            <a:pPr lvl="1"/>
            <a:r>
              <a:rPr lang="en-US" dirty="0" smtClean="0"/>
              <a:t>Left Child</a:t>
            </a:r>
          </a:p>
          <a:p>
            <a:pPr lvl="1"/>
            <a:r>
              <a:rPr lang="en-US" dirty="0" smtClean="0"/>
              <a:t>Right Child</a:t>
            </a:r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sz="2800" dirty="0"/>
              <a:t>Operations</a:t>
            </a:r>
            <a:r>
              <a:rPr lang="en-US" sz="2800" dirty="0" smtClean="0"/>
              <a:t>: search, insertion, deletion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85" y="4505422"/>
            <a:ext cx="4533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6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Keys (if any) in the </a:t>
            </a:r>
            <a:r>
              <a:rPr lang="en-US" sz="2400" b="1" dirty="0" smtClean="0">
                <a:solidFill>
                  <a:srgbClr val="FF0000"/>
                </a:solidFill>
              </a:rPr>
              <a:t>left</a:t>
            </a:r>
            <a:r>
              <a:rPr lang="en-US" sz="2400" dirty="0" smtClean="0"/>
              <a:t> subtree are </a:t>
            </a:r>
            <a:r>
              <a:rPr lang="en-US" sz="2400" b="1" dirty="0" smtClean="0">
                <a:solidFill>
                  <a:srgbClr val="FF0000"/>
                </a:solidFill>
              </a:rPr>
              <a:t>smaller</a:t>
            </a:r>
            <a:r>
              <a:rPr lang="en-US" sz="2400" dirty="0" smtClean="0"/>
              <a:t> than or </a:t>
            </a:r>
            <a:r>
              <a:rPr lang="en-US" sz="2400" b="1" dirty="0" smtClean="0">
                <a:solidFill>
                  <a:srgbClr val="FF0000"/>
                </a:solidFill>
              </a:rPr>
              <a:t>equal</a:t>
            </a:r>
            <a:r>
              <a:rPr lang="en-US" sz="2400" dirty="0" smtClean="0"/>
              <a:t> to the key in the </a:t>
            </a:r>
            <a:r>
              <a:rPr lang="en-US" sz="2400" b="1" dirty="0" smtClean="0">
                <a:solidFill>
                  <a:srgbClr val="FF0000"/>
                </a:solidFill>
              </a:rPr>
              <a:t>root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Keys (if </a:t>
            </a:r>
            <a:r>
              <a:rPr lang="en-US" sz="2400" dirty="0"/>
              <a:t>any) in the </a:t>
            </a:r>
            <a:r>
              <a:rPr lang="en-US" sz="2400" b="1" dirty="0">
                <a:solidFill>
                  <a:srgbClr val="FF0000"/>
                </a:solidFill>
              </a:rPr>
              <a:t>right</a:t>
            </a:r>
            <a:r>
              <a:rPr lang="en-US" sz="2400" dirty="0"/>
              <a:t> subtree are </a:t>
            </a:r>
            <a:r>
              <a:rPr lang="en-US" sz="2400" b="1" dirty="0">
                <a:solidFill>
                  <a:srgbClr val="FF0000"/>
                </a:solidFill>
              </a:rPr>
              <a:t>larger</a:t>
            </a:r>
            <a:r>
              <a:rPr lang="en-US" sz="2400" dirty="0"/>
              <a:t> </a:t>
            </a:r>
            <a:r>
              <a:rPr lang="en-US" sz="2400" dirty="0" smtClean="0"/>
              <a:t>than or </a:t>
            </a:r>
            <a:r>
              <a:rPr lang="en-US" sz="2400" b="1" dirty="0" smtClean="0">
                <a:solidFill>
                  <a:srgbClr val="FF0000"/>
                </a:solidFill>
              </a:rPr>
              <a:t>equal </a:t>
            </a:r>
            <a:r>
              <a:rPr lang="en-US" sz="2400" dirty="0" smtClean="0"/>
              <a:t>to </a:t>
            </a:r>
            <a:r>
              <a:rPr lang="en-US" sz="2400" dirty="0"/>
              <a:t>the key in the </a:t>
            </a:r>
            <a:r>
              <a:rPr lang="en-US" sz="2400" b="1" dirty="0" smtClean="0">
                <a:solidFill>
                  <a:srgbClr val="FF0000"/>
                </a:solidFill>
              </a:rPr>
              <a:t>root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L</a:t>
            </a:r>
            <a:r>
              <a:rPr lang="en-US" sz="2400" dirty="0" smtClean="0"/>
              <a:t>eft </a:t>
            </a:r>
            <a:r>
              <a:rPr lang="en-US" sz="2400" dirty="0"/>
              <a:t>and right subtrees are also binary search trees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85" y="4416522"/>
            <a:ext cx="4533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5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oot </a:t>
            </a:r>
            <a:r>
              <a:rPr lang="en-US" sz="2400" dirty="0"/>
              <a:t>of a binary tree is on level </a:t>
            </a:r>
            <a:r>
              <a:rPr lang="en-US" sz="2400" dirty="0" smtClean="0"/>
              <a:t>1.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maximum number of nodes on </a:t>
            </a:r>
            <a:r>
              <a:rPr lang="en-US" sz="2400" b="1" dirty="0" smtClean="0">
                <a:solidFill>
                  <a:srgbClr val="FF0000"/>
                </a:solidFill>
              </a:rPr>
              <a:t>level </a:t>
            </a:r>
            <a:r>
              <a:rPr lang="en-US" sz="2400" b="1" dirty="0">
                <a:solidFill>
                  <a:srgbClr val="FF0000"/>
                </a:solidFill>
              </a:rPr>
              <a:t>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/>
              <a:t>of a binary tree is 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h-1</a:t>
            </a:r>
            <a:r>
              <a:rPr lang="en-US" sz="2400" dirty="0" smtClean="0"/>
              <a:t>. </a:t>
            </a:r>
            <a:endParaRPr lang="en-US" sz="2400" dirty="0"/>
          </a:p>
          <a:p>
            <a:r>
              <a:rPr lang="en-US" sz="2400" dirty="0" smtClean="0"/>
              <a:t>The maximum number </a:t>
            </a:r>
            <a:r>
              <a:rPr lang="en-US" sz="2400" dirty="0"/>
              <a:t>of nodes in a binary tree of </a:t>
            </a:r>
            <a:r>
              <a:rPr lang="en-US" sz="2400" b="1" dirty="0" smtClean="0">
                <a:solidFill>
                  <a:srgbClr val="FF0000"/>
                </a:solidFill>
              </a:rPr>
              <a:t>height </a:t>
            </a:r>
            <a:r>
              <a:rPr lang="en-US" sz="2400" b="1" dirty="0">
                <a:solidFill>
                  <a:srgbClr val="FF0000"/>
                </a:solidFill>
              </a:rPr>
              <a:t>h</a:t>
            </a:r>
            <a:r>
              <a:rPr lang="en-US" sz="2400" dirty="0" smtClean="0"/>
              <a:t> </a:t>
            </a:r>
            <a:r>
              <a:rPr lang="en-US" sz="2400" dirty="0"/>
              <a:t>is 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h </a:t>
            </a:r>
            <a:r>
              <a:rPr lang="en-US" sz="2400" b="1" dirty="0" smtClean="0">
                <a:solidFill>
                  <a:srgbClr val="FF0000"/>
                </a:solidFill>
              </a:rPr>
              <a:t>− 1</a:t>
            </a:r>
            <a:r>
              <a:rPr lang="en-US" sz="2400" dirty="0" smtClean="0"/>
              <a:t> </a:t>
            </a:r>
            <a:r>
              <a:rPr lang="en-US" sz="2400" dirty="0"/>
              <a:t>for </a:t>
            </a:r>
            <a:r>
              <a:rPr lang="en-US" sz="2400" dirty="0" smtClean="0"/>
              <a:t>h </a:t>
            </a:r>
            <a:r>
              <a:rPr lang="en-US" sz="2400" dirty="0"/>
              <a:t>≥ 1 </a:t>
            </a:r>
            <a:r>
              <a:rPr lang="en-US" sz="2400" dirty="0" smtClean="0"/>
              <a:t> </a:t>
            </a:r>
            <a:endParaRPr lang="en-US" sz="2400" dirty="0"/>
          </a:p>
          <a:p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90" y="4416522"/>
            <a:ext cx="4533900" cy="1905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193134" y="4480802"/>
            <a:ext cx="3483428" cy="400110"/>
            <a:chOff x="4753429" y="4480802"/>
            <a:chExt cx="3247394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7381092" y="4480802"/>
              <a:ext cx="619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Arial"/>
                  <a:cs typeface="Arial"/>
                </a:rPr>
                <a:t>h</a:t>
              </a:r>
              <a:r>
                <a:rPr lang="en-US" sz="2000" dirty="0" smtClean="0">
                  <a:solidFill>
                    <a:srgbClr val="0000FF"/>
                  </a:solidFill>
                  <a:latin typeface="Arial"/>
                  <a:cs typeface="Arial"/>
                </a:rPr>
                <a:t>=1</a:t>
              </a:r>
              <a:endParaRPr lang="en-US" sz="20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53429" y="4668762"/>
              <a:ext cx="2588381" cy="2419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18771" y="5153297"/>
            <a:ext cx="2150416" cy="400110"/>
            <a:chOff x="4753429" y="4480802"/>
            <a:chExt cx="3691528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7381091" y="4480802"/>
              <a:ext cx="1063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Arial"/>
                  <a:cs typeface="Arial"/>
                </a:rPr>
                <a:t>h</a:t>
              </a:r>
              <a:r>
                <a:rPr lang="en-US" sz="2000" dirty="0" smtClean="0">
                  <a:solidFill>
                    <a:srgbClr val="0000FF"/>
                  </a:solidFill>
                  <a:latin typeface="Arial"/>
                  <a:cs typeface="Arial"/>
                </a:rPr>
                <a:t>=2</a:t>
              </a:r>
              <a:endParaRPr lang="en-US" sz="20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753429" y="4668762"/>
              <a:ext cx="2588381" cy="2419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76754" y="5823374"/>
            <a:ext cx="1492434" cy="400110"/>
            <a:chOff x="4753429" y="4480802"/>
            <a:chExt cx="4366872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7381093" y="4480802"/>
              <a:ext cx="17392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Arial"/>
                  <a:cs typeface="Arial"/>
                </a:rPr>
                <a:t>h</a:t>
              </a:r>
              <a:r>
                <a:rPr lang="en-US" sz="2000" dirty="0" smtClean="0">
                  <a:solidFill>
                    <a:srgbClr val="0000FF"/>
                  </a:solidFill>
                  <a:latin typeface="Arial"/>
                  <a:cs typeface="Arial"/>
                </a:rPr>
                <a:t>=3</a:t>
              </a:r>
              <a:endParaRPr lang="en-US" sz="20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53429" y="4668762"/>
              <a:ext cx="2588381" cy="2419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66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In-Order-Tree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/>
              <a:t>Visit all </a:t>
            </a:r>
            <a:r>
              <a:rPr lang="en-US" altLang="en-US" sz="2400" dirty="0" smtClean="0"/>
              <a:t>keys of a binary search tree </a:t>
            </a:r>
            <a:r>
              <a:rPr lang="en-US" altLang="en-US" sz="2400" dirty="0"/>
              <a:t>in a non-decreasing order in a recursive way </a:t>
            </a:r>
            <a:endParaRPr lang="en-US" alt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 smtClean="0"/>
              <a:t>Procedure </a:t>
            </a:r>
            <a:r>
              <a:rPr lang="en-US" altLang="en-US" sz="2400" dirty="0"/>
              <a:t>In-Order-Tree</a:t>
            </a:r>
            <a:r>
              <a:rPr lang="en-US" altLang="en-US" sz="2400" dirty="0" smtClean="0"/>
              <a:t>(x): </a:t>
            </a:r>
            <a:r>
              <a:rPr lang="en-US" altLang="en-US" sz="2400" dirty="0"/>
              <a:t>(O(n)</a:t>
            </a:r>
            <a:r>
              <a:rPr lang="en-US" altLang="en-US" sz="24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if x ≠ NIL </a:t>
            </a:r>
            <a:r>
              <a:rPr lang="en-US" altLang="en-US" sz="2000" dirty="0" smtClean="0">
                <a:solidFill>
                  <a:srgbClr val="0000FF"/>
                </a:solidFill>
              </a:rPr>
              <a:t>// Tree is non-empty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dirty="0" smtClean="0"/>
              <a:t>In-Order-Tree(</a:t>
            </a:r>
            <a:r>
              <a:rPr lang="en-US" altLang="en-US" dirty="0" err="1" smtClean="0"/>
              <a:t>x.left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dirty="0"/>
              <a:t>P</a:t>
            </a:r>
            <a:r>
              <a:rPr lang="en-US" altLang="en-US" dirty="0" smtClean="0"/>
              <a:t>rint </a:t>
            </a:r>
            <a:r>
              <a:rPr lang="en-US" altLang="en-US" dirty="0" err="1" smtClean="0"/>
              <a:t>x.key</a:t>
            </a:r>
            <a:endParaRPr lang="en-US" alt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dirty="0" smtClean="0"/>
              <a:t>In-Order-Tree(</a:t>
            </a:r>
            <a:r>
              <a:rPr lang="en-US" altLang="en-US" dirty="0" err="1" smtClean="0"/>
              <a:t>x.right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0" y="3364852"/>
            <a:ext cx="4504134" cy="29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5" y="16129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Tree-Search(x, k): O(log(n))  </a:t>
            </a:r>
            <a:r>
              <a:rPr lang="en-US" sz="2000" dirty="0" smtClean="0">
                <a:solidFill>
                  <a:srgbClr val="0000FF"/>
                </a:solidFill>
              </a:rPr>
              <a:t>//n is total number of nodes in tree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if x == NIL or k == </a:t>
            </a:r>
            <a:r>
              <a:rPr lang="en-US" sz="2400" dirty="0" err="1" smtClean="0"/>
              <a:t>x.key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/>
              <a:t>x </a:t>
            </a:r>
          </a:p>
          <a:p>
            <a:pPr marL="0" indent="0">
              <a:buNone/>
            </a:pPr>
            <a:r>
              <a:rPr lang="en-US" sz="2400" dirty="0" smtClean="0"/>
              <a:t>   if k &lt; </a:t>
            </a:r>
            <a:r>
              <a:rPr lang="en-US" sz="2400" dirty="0" err="1" smtClean="0"/>
              <a:t>x.key</a:t>
            </a:r>
            <a:r>
              <a:rPr lang="en-US" sz="2400" dirty="0" smtClean="0"/>
              <a:t>  </a:t>
            </a:r>
            <a:r>
              <a:rPr lang="en-US" sz="2000" dirty="0" smtClean="0">
                <a:solidFill>
                  <a:srgbClr val="0000FF"/>
                </a:solidFill>
              </a:rPr>
              <a:t>//search in left </a:t>
            </a:r>
            <a:r>
              <a:rPr lang="en-US" sz="2000" dirty="0" err="1" smtClean="0">
                <a:solidFill>
                  <a:srgbClr val="0000FF"/>
                </a:solidFill>
              </a:rPr>
              <a:t>subtree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	return </a:t>
            </a:r>
            <a:r>
              <a:rPr lang="en-US" sz="2400" dirty="0"/>
              <a:t>Tree-Search (</a:t>
            </a:r>
            <a:r>
              <a:rPr lang="en-US" sz="2400" dirty="0" err="1" smtClean="0"/>
              <a:t>x.left</a:t>
            </a:r>
            <a:r>
              <a:rPr lang="en-US" sz="2400" dirty="0" smtClean="0"/>
              <a:t>, k)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else 	          </a:t>
            </a:r>
            <a:r>
              <a:rPr lang="en-US" sz="2000" dirty="0" smtClean="0">
                <a:solidFill>
                  <a:srgbClr val="0000FF"/>
                </a:solidFill>
              </a:rPr>
              <a:t>//search </a:t>
            </a:r>
            <a:r>
              <a:rPr lang="en-US" sz="2000" dirty="0">
                <a:solidFill>
                  <a:srgbClr val="0000FF"/>
                </a:solidFill>
              </a:rPr>
              <a:t>in </a:t>
            </a:r>
            <a:r>
              <a:rPr lang="en-US" sz="2000" dirty="0" smtClean="0">
                <a:solidFill>
                  <a:srgbClr val="0000FF"/>
                </a:solidFill>
              </a:rPr>
              <a:t>right </a:t>
            </a:r>
            <a:r>
              <a:rPr lang="en-US" sz="2000" dirty="0" err="1">
                <a:solidFill>
                  <a:srgbClr val="0000FF"/>
                </a:solidFill>
              </a:rPr>
              <a:t>subtree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/>
              <a:t>Tree-Search (</a:t>
            </a:r>
            <a:r>
              <a:rPr lang="en-US" sz="2400" dirty="0" err="1" smtClean="0"/>
              <a:t>x.right</a:t>
            </a:r>
            <a:r>
              <a:rPr lang="en-US" sz="2400" dirty="0" smtClean="0"/>
              <a:t>, k)</a:t>
            </a:r>
            <a:endParaRPr lang="en-US" sz="2400" dirty="0"/>
          </a:p>
          <a:p>
            <a:pPr marL="0" indent="0" defTabSz="91440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53752"/>
            <a:ext cx="4504134" cy="29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8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&amp;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4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Tree-Minimum(x): O(log(n))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while </a:t>
            </a:r>
            <a:r>
              <a:rPr lang="en-US" sz="2400" dirty="0" err="1" smtClean="0"/>
              <a:t>x.left</a:t>
            </a:r>
            <a:r>
              <a:rPr lang="en-US" sz="2400" dirty="0" smtClean="0"/>
              <a:t> </a:t>
            </a:r>
            <a:r>
              <a:rPr lang="en-US" altLang="en-US" sz="2400" dirty="0">
                <a:sym typeface="Symbol" charset="2"/>
              </a:rPr>
              <a:t> </a:t>
            </a:r>
            <a:r>
              <a:rPr lang="en-US" sz="2400" dirty="0" smtClean="0"/>
              <a:t>NIL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x = </a:t>
            </a:r>
            <a:r>
              <a:rPr lang="en-US" sz="2400" dirty="0" err="1" smtClean="0"/>
              <a:t>x.left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//</a:t>
            </a:r>
            <a:r>
              <a:rPr lang="en-US" sz="2000" dirty="0" err="1" smtClean="0">
                <a:solidFill>
                  <a:srgbClr val="0000FF"/>
                </a:solidFill>
              </a:rPr>
              <a:t>mininum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is the most left child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x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Tree-Maximum(x</a:t>
            </a:r>
            <a:r>
              <a:rPr lang="en-US" sz="2400" dirty="0"/>
              <a:t>): O(log(n)) </a:t>
            </a:r>
          </a:p>
          <a:p>
            <a:pPr marL="0" indent="0">
              <a:buNone/>
            </a:pPr>
            <a:r>
              <a:rPr lang="en-US" sz="2400" dirty="0"/>
              <a:t>	while </a:t>
            </a:r>
            <a:r>
              <a:rPr lang="en-US" sz="2400" dirty="0" err="1" smtClean="0"/>
              <a:t>x.right</a:t>
            </a:r>
            <a:r>
              <a:rPr lang="en-US" sz="2400" dirty="0" smtClean="0"/>
              <a:t> </a:t>
            </a:r>
            <a:r>
              <a:rPr lang="en-US" altLang="en-US" sz="2400" dirty="0">
                <a:sym typeface="Symbol" charset="2"/>
              </a:rPr>
              <a:t> </a:t>
            </a:r>
            <a:r>
              <a:rPr lang="en-US" sz="2400" dirty="0" smtClean="0"/>
              <a:t>NIL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x = </a:t>
            </a:r>
            <a:r>
              <a:rPr lang="en-US" sz="2400" dirty="0" err="1" smtClean="0"/>
              <a:t>x.right</a:t>
            </a:r>
            <a:endParaRPr lang="en-US" sz="24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//</a:t>
            </a:r>
            <a:r>
              <a:rPr lang="en-US" sz="2000" dirty="0" smtClean="0">
                <a:solidFill>
                  <a:srgbClr val="0000FF"/>
                </a:solidFill>
              </a:rPr>
              <a:t>maximum </a:t>
            </a:r>
            <a:r>
              <a:rPr lang="en-US" sz="2000" dirty="0">
                <a:solidFill>
                  <a:srgbClr val="0000FF"/>
                </a:solidFill>
              </a:rPr>
              <a:t>is the most </a:t>
            </a:r>
            <a:r>
              <a:rPr lang="en-US" sz="2000" dirty="0" smtClean="0">
                <a:solidFill>
                  <a:srgbClr val="0000FF"/>
                </a:solidFill>
              </a:rPr>
              <a:t>right child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	return x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00" y="1882360"/>
            <a:ext cx="4518199" cy="300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3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604</Words>
  <Application>Microsoft Macintosh PowerPoint</Application>
  <PresentationFormat>On-screen Show (4:3)</PresentationFormat>
  <Paragraphs>189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Binary Search Tree</vt:lpstr>
      <vt:lpstr>Linear Data Structure</vt:lpstr>
      <vt:lpstr>Binary Tree</vt:lpstr>
      <vt:lpstr>Binary Search Tree</vt:lpstr>
      <vt:lpstr>Properties</vt:lpstr>
      <vt:lpstr>Properties (cont.)</vt:lpstr>
      <vt:lpstr>In-Order-Tree Walk</vt:lpstr>
      <vt:lpstr>Tree Search</vt:lpstr>
      <vt:lpstr>Maximum &amp; Minimum</vt:lpstr>
      <vt:lpstr>Successor &amp; Predecessor</vt:lpstr>
      <vt:lpstr>Insertion</vt:lpstr>
      <vt:lpstr>Deletion</vt:lpstr>
      <vt:lpstr>Deletion (cont.)</vt:lpstr>
      <vt:lpstr>Exercise 1</vt:lpstr>
      <vt:lpstr>Exercise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58</cp:revision>
  <dcterms:created xsi:type="dcterms:W3CDTF">2016-08-15T16:38:04Z</dcterms:created>
  <dcterms:modified xsi:type="dcterms:W3CDTF">2017-08-31T17:51:36Z</dcterms:modified>
</cp:coreProperties>
</file>