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2" r:id="rId5"/>
    <p:sldId id="264" r:id="rId6"/>
    <p:sldId id="265" r:id="rId7"/>
    <p:sldId id="259" r:id="rId8"/>
    <p:sldId id="260" r:id="rId9"/>
    <p:sldId id="268" r:id="rId10"/>
    <p:sldId id="267" r:id="rId11"/>
    <p:sldId id="269" r:id="rId12"/>
    <p:sldId id="270" r:id="rId13"/>
    <p:sldId id="273" r:id="rId14"/>
    <p:sldId id="271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9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2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2BFB7-555B-E742-9403-89A487B6B480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8339-0549-6B4B-9EAF-B9D4E71A5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4E18D-3C72-AE43-AD69-87295175553A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0C2DB-DA31-3449-868D-21C5F669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8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AD0733-097E-4143-8A6B-5D29140AFCC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19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AD0733-097E-4143-8A6B-5D29140AFCC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8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576F-EBA8-CC48-B331-168058B74759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F72C-4EAB-6544-A3A4-12B642ED3D89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DFC4-7616-F04C-8185-512E649E1387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657F-0F2E-2D49-878F-75F450EDAA21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E266-3C89-0143-91FA-AE6C848D9779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CBFC-6C4C-3F4E-93F2-9C9C5733943E}" type="datetime1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243-41E6-E743-A96A-DEAAB6DFC168}" type="datetime1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77A4-68CF-E740-B669-BB42B397F8E9}" type="datetime1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F6-655C-CC4F-99B9-F24B8C5766B5}" type="datetime1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5D0B-7B35-AA4F-8ADD-B4882A38CFF0}" type="datetime1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D0AA-E7B3-9946-A10B-FC4BC34DB840}" type="datetime1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85FB756-8474-9D4B-ADE8-26A718986D8D}" type="datetime1">
              <a:rPr lang="en-US" smtClean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Heapsort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68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Iteratively calls Max-</a:t>
            </a:r>
            <a:r>
              <a:rPr lang="en-US" sz="2400" dirty="0" err="1" smtClean="0"/>
              <a:t>Heapify</a:t>
            </a:r>
            <a:r>
              <a:rPr lang="en-US" sz="2400" dirty="0" smtClean="0"/>
              <a:t>(A, </a:t>
            </a:r>
            <a:r>
              <a:rPr lang="en-US" sz="2400" dirty="0" err="1" smtClean="0"/>
              <a:t>i</a:t>
            </a:r>
            <a:r>
              <a:rPr lang="en-US" sz="2400" dirty="0" smtClean="0"/>
              <a:t>): extract the maximum number at each round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4263558" y="3238501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520951"/>
            <a:ext cx="2608917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2520951"/>
            <a:ext cx="2588654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89" y="4533901"/>
            <a:ext cx="2814537" cy="18288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14689" y="5251451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4533901"/>
            <a:ext cx="2544973" cy="18288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263558" y="5251451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Heapsort (cont.)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263558" y="2641601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4689" y="4654551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63558" y="4654551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06" y="1924051"/>
            <a:ext cx="2560320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90" y="1924051"/>
            <a:ext cx="2704011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25" y="3937001"/>
            <a:ext cx="2657681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25" y="3937001"/>
            <a:ext cx="2671864" cy="1828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Heapsort (cont.)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263558" y="3641731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20" y="2924181"/>
            <a:ext cx="2614411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49" y="3578231"/>
            <a:ext cx="3390900" cy="520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246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Heapsort(A)</a:t>
            </a: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Build-Heap(A) 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For (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length ... 2</a:t>
            </a:r>
            <a:r>
              <a:rPr lang="en-US" altLang="en-US" dirty="0"/>
              <a:t>) </a:t>
            </a:r>
            <a:r>
              <a:rPr lang="en-US" altLang="en-US" dirty="0" smtClean="0"/>
              <a:t>do</a:t>
            </a:r>
          </a:p>
          <a:p>
            <a:pPr lvl="2">
              <a:lnSpc>
                <a:spcPct val="150000"/>
              </a:lnSpc>
            </a:pPr>
            <a:r>
              <a:rPr lang="en-US" altLang="en-US" dirty="0" smtClean="0"/>
              <a:t>Exchange A[1] with A[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</a:t>
            </a:r>
          </a:p>
          <a:p>
            <a:pPr lvl="2">
              <a:lnSpc>
                <a:spcPct val="150000"/>
              </a:lnSpc>
            </a:pPr>
            <a:r>
              <a:rPr lang="en-US" altLang="en-US" dirty="0" err="1" smtClean="0"/>
              <a:t>A.heapsize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A.heapsize-1</a:t>
            </a:r>
            <a:endParaRPr lang="en-US" altLang="en-US" dirty="0"/>
          </a:p>
          <a:p>
            <a:pPr lvl="2">
              <a:lnSpc>
                <a:spcPct val="150000"/>
              </a:lnSpc>
            </a:pPr>
            <a:r>
              <a:rPr lang="en-US" altLang="en-US" dirty="0" smtClean="0"/>
              <a:t>Max-</a:t>
            </a:r>
            <a:r>
              <a:rPr lang="en-US" altLang="en-US" dirty="0" err="1" smtClean="0"/>
              <a:t>Heapify</a:t>
            </a:r>
            <a:r>
              <a:rPr lang="en-US" altLang="en-US" dirty="0" smtClean="0"/>
              <a:t>(A, </a:t>
            </a:r>
            <a:r>
              <a:rPr lang="en-US" altLang="en-US" dirty="0"/>
              <a:t>1</a:t>
            </a:r>
            <a:r>
              <a:rPr lang="en-US" altLang="en-US" dirty="0" smtClean="0"/>
              <a:t>)				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 marL="342900" lvl="2" indent="-342900">
              <a:lnSpc>
                <a:spcPct val="150000"/>
              </a:lnSpc>
            </a:pPr>
            <a:r>
              <a:rPr lang="en-US" altLang="en-US" sz="2800" dirty="0"/>
              <a:t>Time </a:t>
            </a:r>
            <a:r>
              <a:rPr lang="en-US" altLang="en-US" sz="2800" dirty="0" smtClean="0"/>
              <a:t>Complexity: O(n </a:t>
            </a:r>
            <a:r>
              <a:rPr lang="en-US" altLang="en-US" sz="2800" dirty="0" err="1" smtClean="0"/>
              <a:t>logn</a:t>
            </a:r>
            <a:r>
              <a:rPr lang="en-US" altLang="en-US" sz="2800" dirty="0" smtClean="0"/>
              <a:t>)</a:t>
            </a:r>
          </a:p>
          <a:p>
            <a:pPr marL="800100" lvl="3" indent="-342900">
              <a:lnSpc>
                <a:spcPct val="150000"/>
              </a:lnSpc>
            </a:pPr>
            <a:r>
              <a:rPr lang="en-US" altLang="en-US" sz="2400" dirty="0" smtClean="0"/>
              <a:t>Build-Heap: O(n </a:t>
            </a:r>
            <a:r>
              <a:rPr lang="en-US" altLang="en-US" sz="2400" dirty="0" err="1" smtClean="0"/>
              <a:t>logn</a:t>
            </a:r>
            <a:r>
              <a:rPr lang="en-US" altLang="en-US" sz="2400" dirty="0" smtClean="0"/>
              <a:t>)</a:t>
            </a:r>
          </a:p>
          <a:p>
            <a:pPr marL="800100" lvl="3" indent="-342900">
              <a:lnSpc>
                <a:spcPct val="150000"/>
              </a:lnSpc>
            </a:pPr>
            <a:r>
              <a:rPr lang="en-US" altLang="en-US" sz="2400" dirty="0" err="1" smtClean="0"/>
              <a:t>MaxHeapify</a:t>
            </a:r>
            <a:r>
              <a:rPr lang="en-US" altLang="en-US" sz="2400" dirty="0" smtClean="0"/>
              <a:t>: (n-1) x O(</a:t>
            </a:r>
            <a:r>
              <a:rPr lang="en-US" altLang="en-US" sz="2400" dirty="0" err="1" smtClean="0"/>
              <a:t>logn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llustrate </a:t>
            </a:r>
            <a:r>
              <a:rPr lang="en-US" dirty="0"/>
              <a:t>the </a:t>
            </a:r>
            <a:r>
              <a:rPr lang="en-US" dirty="0" smtClean="0"/>
              <a:t>operations </a:t>
            </a:r>
            <a:r>
              <a:rPr lang="en-US" dirty="0"/>
              <a:t>of </a:t>
            </a:r>
            <a:r>
              <a:rPr lang="en-US" dirty="0" smtClean="0"/>
              <a:t>Heapsort(A) </a:t>
            </a:r>
            <a:r>
              <a:rPr lang="en-US" dirty="0"/>
              <a:t>on the array </a:t>
            </a:r>
            <a:r>
              <a:rPr lang="en-US" dirty="0" smtClean="0"/>
              <a:t>A={5, 13, 2, 25, 7, 17, 20, 8, 4}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Homework 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Posted in </a:t>
            </a:r>
            <a:r>
              <a:rPr lang="en-US" dirty="0" err="1" smtClean="0"/>
              <a:t>iCollege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Submit via </a:t>
            </a:r>
            <a:r>
              <a:rPr lang="en-US" dirty="0" err="1" smtClean="0"/>
              <a:t>iCollege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Due by next Thursday, 09/07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sz="2800" dirty="0" smtClean="0"/>
              <a:t>Readings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dirty="0" smtClean="0"/>
              <a:t>Ch. 6 and Ch. 12 in Textbook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93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Binary Tree Structure: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Parent(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):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/2 if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is even; (i-1)/2, otherwise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Children(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): left child 2i and right child 2i+1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Child </a:t>
            </a:r>
            <a:r>
              <a:rPr lang="en-US" altLang="en-US" sz="2400" dirty="0">
                <a:sym typeface="Symbol" charset="2"/>
              </a:rPr>
              <a:t> </a:t>
            </a:r>
            <a:r>
              <a:rPr lang="en-US" altLang="en-US" sz="2400" dirty="0" smtClean="0">
                <a:sym typeface="Symbol" charset="2"/>
              </a:rPr>
              <a:t>Parent</a:t>
            </a:r>
            <a:endParaRPr lang="en-US" alt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814763"/>
            <a:ext cx="7429500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0253" y="3362504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0 &lt;= size of heap &lt;= length of list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/>
              <a:t> </a:t>
            </a:r>
            <a:r>
              <a:rPr lang="en-US" dirty="0" smtClean="0"/>
              <a:t>(A,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Float down the violating value with index </a:t>
            </a:r>
            <a:r>
              <a:rPr lang="en-US" sz="2400" dirty="0" err="1" smtClean="0"/>
              <a:t>i</a:t>
            </a:r>
            <a:r>
              <a:rPr lang="en-US" sz="2400" dirty="0" smtClean="0"/>
              <a:t> in max heap: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53371"/>
            <a:ext cx="2974413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97" y="2453371"/>
            <a:ext cx="2948393" cy="210312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84700" y="3021462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2" y="4578183"/>
            <a:ext cx="2984427" cy="210312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57200" y="5306484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914" y="2960407"/>
            <a:ext cx="586193" cy="531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780" y="3378776"/>
            <a:ext cx="586193" cy="531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218" y="6007809"/>
            <a:ext cx="482644" cy="50223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 smtClean="0"/>
              <a:t> (A,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741"/>
            <a:ext cx="8229600" cy="4996881"/>
          </a:xfrm>
        </p:spPr>
        <p:txBody>
          <a:bodyPr>
            <a:normAutofit lnSpcReduction="10000"/>
          </a:bodyPr>
          <a:lstStyle/>
          <a:p>
            <a:pPr defTabSz="914400">
              <a:spcBef>
                <a:spcPts val="0"/>
              </a:spcBef>
              <a:defRPr/>
            </a:pPr>
            <a:r>
              <a:rPr lang="en-US" sz="2400" dirty="0" smtClean="0"/>
              <a:t>Max-</a:t>
            </a:r>
            <a:r>
              <a:rPr lang="en-US" sz="2400" dirty="0" err="1" smtClean="0"/>
              <a:t>Heapify</a:t>
            </a:r>
            <a:r>
              <a:rPr lang="en-US" sz="2400" dirty="0" smtClean="0"/>
              <a:t> (A,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l = left 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r = right 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 smtClean="0"/>
              <a:t>       if l ≤ </a:t>
            </a:r>
            <a:r>
              <a:rPr lang="en-US" sz="2400" dirty="0" err="1" smtClean="0"/>
              <a:t>A.heapsize</a:t>
            </a:r>
            <a:r>
              <a:rPr lang="en-US" sz="2400" dirty="0" smtClean="0"/>
              <a:t> and A[l] ≥ A[</a:t>
            </a:r>
            <a:r>
              <a:rPr lang="en-US" sz="2400" dirty="0" err="1" smtClean="0"/>
              <a:t>i</a:t>
            </a:r>
            <a:r>
              <a:rPr lang="en-US" sz="2400" dirty="0" smtClean="0"/>
              <a:t>]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largest = l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else largest =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 smtClean="0"/>
              <a:t>       </a:t>
            </a:r>
            <a:r>
              <a:rPr lang="en-US" sz="2400" dirty="0"/>
              <a:t>if </a:t>
            </a:r>
            <a:r>
              <a:rPr lang="en-US" sz="2400" dirty="0" smtClean="0"/>
              <a:t>r </a:t>
            </a:r>
            <a:r>
              <a:rPr lang="en-US" sz="2400" dirty="0"/>
              <a:t>≤ </a:t>
            </a:r>
            <a:r>
              <a:rPr lang="en-US" sz="2400" dirty="0" err="1"/>
              <a:t>A.heapsize</a:t>
            </a:r>
            <a:r>
              <a:rPr lang="en-US" sz="2400" dirty="0"/>
              <a:t> and A</a:t>
            </a:r>
            <a:r>
              <a:rPr lang="en-US" sz="2400" dirty="0" smtClean="0"/>
              <a:t>[r] </a:t>
            </a:r>
            <a:r>
              <a:rPr lang="en-US" sz="2400" dirty="0"/>
              <a:t>≥ </a:t>
            </a:r>
            <a:r>
              <a:rPr lang="en-US" sz="2400" dirty="0" smtClean="0"/>
              <a:t>A[largest]</a:t>
            </a:r>
            <a:endParaRPr lang="en-US" sz="24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/>
              <a:t>	largest = </a:t>
            </a:r>
            <a:r>
              <a:rPr lang="en-US" sz="2400" dirty="0" smtClean="0"/>
              <a:t>r</a:t>
            </a:r>
            <a:endParaRPr lang="en-US" sz="24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/>
              <a:t>       </a:t>
            </a:r>
            <a:r>
              <a:rPr lang="en-US" sz="2400" dirty="0" smtClean="0"/>
              <a:t>if </a:t>
            </a:r>
            <a:r>
              <a:rPr lang="en-US" sz="2400" dirty="0"/>
              <a:t>largest </a:t>
            </a:r>
            <a:r>
              <a:rPr lang="en-US" sz="2400" dirty="0" smtClean="0"/>
              <a:t>≠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exchange A[</a:t>
            </a:r>
            <a:r>
              <a:rPr lang="en-US" sz="2400" dirty="0" err="1" smtClean="0"/>
              <a:t>i</a:t>
            </a:r>
            <a:r>
              <a:rPr lang="en-US" sz="2400" dirty="0" smtClean="0"/>
              <a:t>] with A[largest]</a:t>
            </a:r>
            <a:endParaRPr lang="en-US" sz="24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 smtClean="0"/>
              <a:t>	</a:t>
            </a:r>
            <a:r>
              <a:rPr lang="en-US" sz="2400" dirty="0"/>
              <a:t>Max-</a:t>
            </a:r>
            <a:r>
              <a:rPr lang="en-US" sz="2400" dirty="0" err="1"/>
              <a:t>Heapify</a:t>
            </a:r>
            <a:r>
              <a:rPr lang="en-US" sz="2400" dirty="0"/>
              <a:t> (A, </a:t>
            </a:r>
            <a:r>
              <a:rPr lang="en-US" sz="2400" dirty="0" smtClean="0"/>
              <a:t>largest)</a:t>
            </a:r>
            <a:endParaRPr lang="en-US" sz="24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sz="2400" dirty="0" smtClean="0"/>
          </a:p>
          <a:p>
            <a:pPr defTabSz="914400">
              <a:spcBef>
                <a:spcPts val="0"/>
              </a:spcBef>
              <a:defRPr/>
            </a:pPr>
            <a:r>
              <a:rPr lang="en-US" sz="2400" dirty="0" smtClean="0"/>
              <a:t>Running Time: O</a:t>
            </a:r>
            <a:r>
              <a:rPr lang="en-US" sz="2400" dirty="0"/>
              <a:t>(h)=O(log n)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400" dirty="0" smtClean="0"/>
              <a:t>    (</a:t>
            </a:r>
            <a:r>
              <a:rPr lang="en-US" sz="2400" dirty="0"/>
              <a:t>h: height of heap; n: number of nodes)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72" y="1257392"/>
            <a:ext cx="2974413" cy="2103120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>
            <a:off x="6017684" y="1688546"/>
            <a:ext cx="1798222" cy="1050146"/>
          </a:xfrm>
          <a:prstGeom prst="triangle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Insert(A, </a:t>
            </a:r>
            <a:r>
              <a:rPr lang="en-US" altLang="en-US" dirty="0" err="1" smtClean="0"/>
              <a:t>i</a:t>
            </a:r>
            <a:r>
              <a:rPr lang="en-US" altLang="en-US" dirty="0"/>
              <a:t>)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66700" y="3327555"/>
            <a:ext cx="8589750" cy="1645920"/>
            <a:chOff x="660400" y="1190625"/>
            <a:chExt cx="8102600" cy="1552575"/>
          </a:xfrm>
        </p:grpSpPr>
        <p:sp>
          <p:nvSpPr>
            <p:cNvPr id="14338" name="Oval 5"/>
            <p:cNvSpPr>
              <a:spLocks noChangeArrowheads="1"/>
            </p:cNvSpPr>
            <p:nvPr/>
          </p:nvSpPr>
          <p:spPr bwMode="auto">
            <a:xfrm>
              <a:off x="2082800" y="1190625"/>
              <a:ext cx="254000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 dirty="0" smtClean="0"/>
                <a:t>16</a:t>
              </a:r>
              <a:endParaRPr lang="en-US" altLang="en-US" sz="1600" dirty="0"/>
            </a:p>
          </p:txBody>
        </p:sp>
        <p:sp>
          <p:nvSpPr>
            <p:cNvPr id="14359" name="Oval 58"/>
            <p:cNvSpPr>
              <a:spLocks noChangeArrowheads="1"/>
            </p:cNvSpPr>
            <p:nvPr/>
          </p:nvSpPr>
          <p:spPr bwMode="auto">
            <a:xfrm>
              <a:off x="4927600" y="1190625"/>
              <a:ext cx="254000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 dirty="0" smtClean="0"/>
                <a:t>16</a:t>
              </a:r>
              <a:endParaRPr lang="en-US" altLang="en-US" sz="1600" dirty="0"/>
            </a:p>
          </p:txBody>
        </p:sp>
        <p:sp>
          <p:nvSpPr>
            <p:cNvPr id="14380" name="Oval 79"/>
            <p:cNvSpPr>
              <a:spLocks noChangeArrowheads="1"/>
            </p:cNvSpPr>
            <p:nvPr/>
          </p:nvSpPr>
          <p:spPr bwMode="auto">
            <a:xfrm>
              <a:off x="7645400" y="1190625"/>
              <a:ext cx="254000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 dirty="0" smtClean="0"/>
                <a:t>16</a:t>
              </a:r>
              <a:endParaRPr lang="en-US" altLang="en-US" sz="16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60400" y="1341438"/>
              <a:ext cx="8102600" cy="1401762"/>
              <a:chOff x="660400" y="1341438"/>
              <a:chExt cx="8102600" cy="1401762"/>
            </a:xfrm>
          </p:grpSpPr>
          <p:sp>
            <p:nvSpPr>
              <p:cNvPr id="14339" name="Oval 6"/>
              <p:cNvSpPr>
                <a:spLocks noChangeArrowheads="1"/>
              </p:cNvSpPr>
              <p:nvPr/>
            </p:nvSpPr>
            <p:spPr bwMode="auto">
              <a:xfrm>
                <a:off x="1320800" y="16414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14</a:t>
                </a:r>
                <a:endParaRPr lang="en-US" altLang="en-US" sz="1600" dirty="0"/>
              </a:p>
            </p:txBody>
          </p:sp>
          <p:sp>
            <p:nvSpPr>
              <p:cNvPr id="14340" name="Oval 7"/>
              <p:cNvSpPr>
                <a:spLocks noChangeArrowheads="1"/>
              </p:cNvSpPr>
              <p:nvPr/>
            </p:nvSpPr>
            <p:spPr bwMode="auto">
              <a:xfrm>
                <a:off x="1778000" y="204152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7</a:t>
                </a:r>
                <a:endParaRPr lang="en-US" altLang="en-US" sz="1600" dirty="0"/>
              </a:p>
            </p:txBody>
          </p:sp>
          <p:sp>
            <p:nvSpPr>
              <p:cNvPr id="14341" name="Oval 8"/>
              <p:cNvSpPr>
                <a:spLocks noChangeArrowheads="1"/>
              </p:cNvSpPr>
              <p:nvPr/>
            </p:nvSpPr>
            <p:spPr bwMode="auto">
              <a:xfrm>
                <a:off x="1574800" y="24923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1</a:t>
                </a:r>
                <a:endParaRPr lang="en-US" altLang="en-US" sz="1600" dirty="0"/>
              </a:p>
            </p:txBody>
          </p:sp>
          <p:sp>
            <p:nvSpPr>
              <p:cNvPr id="14342" name="Oval 9"/>
              <p:cNvSpPr>
                <a:spLocks noChangeArrowheads="1"/>
              </p:cNvSpPr>
              <p:nvPr/>
            </p:nvSpPr>
            <p:spPr bwMode="auto">
              <a:xfrm>
                <a:off x="863600" y="204152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/>
                  <a:t>8</a:t>
                </a:r>
              </a:p>
            </p:txBody>
          </p:sp>
          <p:sp>
            <p:nvSpPr>
              <p:cNvPr id="14343" name="Oval 10"/>
              <p:cNvSpPr>
                <a:spLocks noChangeArrowheads="1"/>
              </p:cNvSpPr>
              <p:nvPr/>
            </p:nvSpPr>
            <p:spPr bwMode="auto">
              <a:xfrm>
                <a:off x="1066800" y="24923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4</a:t>
                </a:r>
                <a:endParaRPr lang="en-US" altLang="en-US" sz="1600" dirty="0"/>
              </a:p>
            </p:txBody>
          </p:sp>
          <p:sp>
            <p:nvSpPr>
              <p:cNvPr id="14344" name="Oval 11"/>
              <p:cNvSpPr>
                <a:spLocks noChangeArrowheads="1"/>
              </p:cNvSpPr>
              <p:nvPr/>
            </p:nvSpPr>
            <p:spPr bwMode="auto">
              <a:xfrm>
                <a:off x="660400" y="24923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2</a:t>
                </a:r>
                <a:endParaRPr lang="en-US" altLang="en-US" sz="1600" dirty="0"/>
              </a:p>
            </p:txBody>
          </p:sp>
          <p:sp>
            <p:nvSpPr>
              <p:cNvPr id="14345" name="Oval 12"/>
              <p:cNvSpPr>
                <a:spLocks noChangeArrowheads="1"/>
              </p:cNvSpPr>
              <p:nvPr/>
            </p:nvSpPr>
            <p:spPr bwMode="auto">
              <a:xfrm>
                <a:off x="2641600" y="16414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10</a:t>
                </a:r>
                <a:endParaRPr lang="en-US" altLang="en-US" sz="1600" dirty="0"/>
              </a:p>
            </p:txBody>
          </p:sp>
          <p:sp>
            <p:nvSpPr>
              <p:cNvPr id="14346" name="Oval 13"/>
              <p:cNvSpPr>
                <a:spLocks noChangeArrowheads="1"/>
              </p:cNvSpPr>
              <p:nvPr/>
            </p:nvSpPr>
            <p:spPr bwMode="auto">
              <a:xfrm>
                <a:off x="2946400" y="204152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3</a:t>
                </a:r>
                <a:endParaRPr lang="en-US" altLang="en-US" sz="1600" dirty="0"/>
              </a:p>
            </p:txBody>
          </p:sp>
          <p:sp>
            <p:nvSpPr>
              <p:cNvPr id="14347" name="Oval 14"/>
              <p:cNvSpPr>
                <a:spLocks noChangeArrowheads="1"/>
              </p:cNvSpPr>
              <p:nvPr/>
            </p:nvSpPr>
            <p:spPr bwMode="auto">
              <a:xfrm>
                <a:off x="2387600" y="204152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9</a:t>
                </a:r>
                <a:endParaRPr lang="en-US" altLang="en-US" sz="1600" dirty="0"/>
              </a:p>
            </p:txBody>
          </p:sp>
          <p:sp>
            <p:nvSpPr>
              <p:cNvPr id="14348" name="Line 24"/>
              <p:cNvSpPr>
                <a:spLocks noChangeShapeType="1"/>
              </p:cNvSpPr>
              <p:nvPr/>
            </p:nvSpPr>
            <p:spPr bwMode="auto">
              <a:xfrm flipH="1">
                <a:off x="1574800" y="1341438"/>
                <a:ext cx="508000" cy="349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9" name="Line 25"/>
              <p:cNvSpPr>
                <a:spLocks noChangeShapeType="1"/>
              </p:cNvSpPr>
              <p:nvPr/>
            </p:nvSpPr>
            <p:spPr bwMode="auto">
              <a:xfrm>
                <a:off x="2336800" y="1343025"/>
                <a:ext cx="381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0" name="Line 26"/>
              <p:cNvSpPr>
                <a:spLocks noChangeShapeType="1"/>
              </p:cNvSpPr>
              <p:nvPr/>
            </p:nvSpPr>
            <p:spPr bwMode="auto">
              <a:xfrm flipH="1">
                <a:off x="1066800" y="1841500"/>
                <a:ext cx="304800" cy="250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1" name="Line 27"/>
              <p:cNvSpPr>
                <a:spLocks noChangeShapeType="1"/>
              </p:cNvSpPr>
              <p:nvPr/>
            </p:nvSpPr>
            <p:spPr bwMode="auto">
              <a:xfrm>
                <a:off x="1574800" y="1841500"/>
                <a:ext cx="254000" cy="250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2" name="Line 28"/>
              <p:cNvSpPr>
                <a:spLocks noChangeShapeType="1"/>
              </p:cNvSpPr>
              <p:nvPr/>
            </p:nvSpPr>
            <p:spPr bwMode="auto">
              <a:xfrm flipH="1">
                <a:off x="2565400" y="1876425"/>
                <a:ext cx="762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3" name="Line 29"/>
              <p:cNvSpPr>
                <a:spLocks noChangeShapeType="1"/>
              </p:cNvSpPr>
              <p:nvPr/>
            </p:nvSpPr>
            <p:spPr bwMode="auto">
              <a:xfrm>
                <a:off x="2870200" y="1800225"/>
                <a:ext cx="152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4" name="Line 30"/>
              <p:cNvSpPr>
                <a:spLocks noChangeShapeType="1"/>
              </p:cNvSpPr>
              <p:nvPr/>
            </p:nvSpPr>
            <p:spPr bwMode="auto">
              <a:xfrm>
                <a:off x="1066800" y="2292350"/>
                <a:ext cx="10160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5" name="Line 31"/>
              <p:cNvSpPr>
                <a:spLocks noChangeShapeType="1"/>
              </p:cNvSpPr>
              <p:nvPr/>
            </p:nvSpPr>
            <p:spPr bwMode="auto">
              <a:xfrm flipH="1">
                <a:off x="1727200" y="2292350"/>
                <a:ext cx="10160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6" name="Line 32"/>
              <p:cNvSpPr>
                <a:spLocks noChangeShapeType="1"/>
              </p:cNvSpPr>
              <p:nvPr/>
            </p:nvSpPr>
            <p:spPr bwMode="auto">
              <a:xfrm flipH="1">
                <a:off x="812800" y="2292350"/>
                <a:ext cx="10160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7" name="Oval 35"/>
              <p:cNvSpPr>
                <a:spLocks noChangeArrowheads="1"/>
              </p:cNvSpPr>
              <p:nvPr/>
            </p:nvSpPr>
            <p:spPr bwMode="auto">
              <a:xfrm>
                <a:off x="1981200" y="2489200"/>
                <a:ext cx="254000" cy="250825"/>
              </a:xfrm>
              <a:prstGeom prst="ellipse">
                <a:avLst/>
              </a:prstGeom>
              <a:solidFill>
                <a:srgbClr val="B2B2B2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15</a:t>
                </a:r>
                <a:endParaRPr lang="en-US" altLang="en-US" sz="1600" dirty="0"/>
              </a:p>
            </p:txBody>
          </p:sp>
          <p:sp>
            <p:nvSpPr>
              <p:cNvPr id="14358" name="Line 36"/>
              <p:cNvSpPr>
                <a:spLocks noChangeShapeType="1"/>
              </p:cNvSpPr>
              <p:nvPr/>
            </p:nvSpPr>
            <p:spPr bwMode="auto">
              <a:xfrm>
                <a:off x="1981200" y="2289175"/>
                <a:ext cx="10160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Oval 59"/>
              <p:cNvSpPr>
                <a:spLocks noChangeArrowheads="1"/>
              </p:cNvSpPr>
              <p:nvPr/>
            </p:nvSpPr>
            <p:spPr bwMode="auto">
              <a:xfrm>
                <a:off x="4165600" y="16414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14</a:t>
                </a:r>
                <a:endParaRPr lang="en-US" altLang="en-US" sz="1600" dirty="0"/>
              </a:p>
            </p:txBody>
          </p:sp>
          <p:sp>
            <p:nvSpPr>
              <p:cNvPr id="14361" name="Oval 60"/>
              <p:cNvSpPr>
                <a:spLocks noChangeArrowheads="1"/>
              </p:cNvSpPr>
              <p:nvPr/>
            </p:nvSpPr>
            <p:spPr bwMode="auto">
              <a:xfrm>
                <a:off x="4622800" y="2041525"/>
                <a:ext cx="254000" cy="250825"/>
              </a:xfrm>
              <a:prstGeom prst="ellipse">
                <a:avLst/>
              </a:prstGeom>
              <a:solidFill>
                <a:srgbClr val="B2B2B2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15</a:t>
                </a:r>
                <a:endParaRPr lang="en-US" altLang="en-US" sz="1600" dirty="0"/>
              </a:p>
            </p:txBody>
          </p:sp>
          <p:sp>
            <p:nvSpPr>
              <p:cNvPr id="14362" name="Oval 61"/>
              <p:cNvSpPr>
                <a:spLocks noChangeArrowheads="1"/>
              </p:cNvSpPr>
              <p:nvPr/>
            </p:nvSpPr>
            <p:spPr bwMode="auto">
              <a:xfrm>
                <a:off x="4419600" y="24923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1</a:t>
                </a:r>
                <a:endParaRPr lang="en-US" altLang="en-US" sz="1600" dirty="0"/>
              </a:p>
            </p:txBody>
          </p:sp>
          <p:sp>
            <p:nvSpPr>
              <p:cNvPr id="14363" name="Oval 62"/>
              <p:cNvSpPr>
                <a:spLocks noChangeArrowheads="1"/>
              </p:cNvSpPr>
              <p:nvPr/>
            </p:nvSpPr>
            <p:spPr bwMode="auto">
              <a:xfrm>
                <a:off x="3708400" y="204152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/>
                  <a:t>8</a:t>
                </a:r>
              </a:p>
            </p:txBody>
          </p:sp>
          <p:sp>
            <p:nvSpPr>
              <p:cNvPr id="14364" name="Oval 63"/>
              <p:cNvSpPr>
                <a:spLocks noChangeArrowheads="1"/>
              </p:cNvSpPr>
              <p:nvPr/>
            </p:nvSpPr>
            <p:spPr bwMode="auto">
              <a:xfrm>
                <a:off x="3911600" y="24923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4</a:t>
                </a:r>
                <a:endParaRPr lang="en-US" altLang="en-US" sz="1600" dirty="0"/>
              </a:p>
            </p:txBody>
          </p:sp>
          <p:sp>
            <p:nvSpPr>
              <p:cNvPr id="14365" name="Oval 64"/>
              <p:cNvSpPr>
                <a:spLocks noChangeArrowheads="1"/>
              </p:cNvSpPr>
              <p:nvPr/>
            </p:nvSpPr>
            <p:spPr bwMode="auto">
              <a:xfrm>
                <a:off x="3505200" y="24923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2</a:t>
                </a:r>
                <a:endParaRPr lang="en-US" altLang="en-US" sz="1600" dirty="0"/>
              </a:p>
            </p:txBody>
          </p:sp>
          <p:sp>
            <p:nvSpPr>
              <p:cNvPr id="14366" name="Oval 65"/>
              <p:cNvSpPr>
                <a:spLocks noChangeArrowheads="1"/>
              </p:cNvSpPr>
              <p:nvPr/>
            </p:nvSpPr>
            <p:spPr bwMode="auto">
              <a:xfrm>
                <a:off x="5486400" y="16414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10</a:t>
                </a:r>
                <a:endParaRPr lang="en-US" altLang="en-US" sz="1600" dirty="0"/>
              </a:p>
            </p:txBody>
          </p:sp>
          <p:sp>
            <p:nvSpPr>
              <p:cNvPr id="14367" name="Oval 66"/>
              <p:cNvSpPr>
                <a:spLocks noChangeArrowheads="1"/>
              </p:cNvSpPr>
              <p:nvPr/>
            </p:nvSpPr>
            <p:spPr bwMode="auto">
              <a:xfrm>
                <a:off x="5791200" y="204152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3</a:t>
                </a:r>
                <a:endParaRPr lang="en-US" altLang="en-US" sz="1600" dirty="0"/>
              </a:p>
            </p:txBody>
          </p:sp>
          <p:sp>
            <p:nvSpPr>
              <p:cNvPr id="14368" name="Oval 67"/>
              <p:cNvSpPr>
                <a:spLocks noChangeArrowheads="1"/>
              </p:cNvSpPr>
              <p:nvPr/>
            </p:nvSpPr>
            <p:spPr bwMode="auto">
              <a:xfrm>
                <a:off x="5232400" y="204152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9</a:t>
                </a:r>
                <a:endParaRPr lang="en-US" altLang="en-US" sz="1600" dirty="0"/>
              </a:p>
            </p:txBody>
          </p:sp>
          <p:sp>
            <p:nvSpPr>
              <p:cNvPr id="14369" name="Line 68"/>
              <p:cNvSpPr>
                <a:spLocks noChangeShapeType="1"/>
              </p:cNvSpPr>
              <p:nvPr/>
            </p:nvSpPr>
            <p:spPr bwMode="auto">
              <a:xfrm flipH="1">
                <a:off x="4419600" y="1341438"/>
                <a:ext cx="508000" cy="349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0" name="Line 69"/>
              <p:cNvSpPr>
                <a:spLocks noChangeShapeType="1"/>
              </p:cNvSpPr>
              <p:nvPr/>
            </p:nvSpPr>
            <p:spPr bwMode="auto">
              <a:xfrm>
                <a:off x="5181600" y="1343025"/>
                <a:ext cx="381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1" name="Line 70"/>
              <p:cNvSpPr>
                <a:spLocks noChangeShapeType="1"/>
              </p:cNvSpPr>
              <p:nvPr/>
            </p:nvSpPr>
            <p:spPr bwMode="auto">
              <a:xfrm flipH="1">
                <a:off x="3911600" y="1841500"/>
                <a:ext cx="304800" cy="250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Line 71"/>
              <p:cNvSpPr>
                <a:spLocks noChangeShapeType="1"/>
              </p:cNvSpPr>
              <p:nvPr/>
            </p:nvSpPr>
            <p:spPr bwMode="auto">
              <a:xfrm>
                <a:off x="4419600" y="1841500"/>
                <a:ext cx="254000" cy="250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3" name="Line 72"/>
              <p:cNvSpPr>
                <a:spLocks noChangeShapeType="1"/>
              </p:cNvSpPr>
              <p:nvPr/>
            </p:nvSpPr>
            <p:spPr bwMode="auto">
              <a:xfrm flipH="1">
                <a:off x="5410200" y="1876425"/>
                <a:ext cx="762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Line 73"/>
              <p:cNvSpPr>
                <a:spLocks noChangeShapeType="1"/>
              </p:cNvSpPr>
              <p:nvPr/>
            </p:nvSpPr>
            <p:spPr bwMode="auto">
              <a:xfrm>
                <a:off x="5715000" y="1800225"/>
                <a:ext cx="152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5" name="Line 74"/>
              <p:cNvSpPr>
                <a:spLocks noChangeShapeType="1"/>
              </p:cNvSpPr>
              <p:nvPr/>
            </p:nvSpPr>
            <p:spPr bwMode="auto">
              <a:xfrm>
                <a:off x="3911600" y="2292350"/>
                <a:ext cx="10160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Line 75"/>
              <p:cNvSpPr>
                <a:spLocks noChangeShapeType="1"/>
              </p:cNvSpPr>
              <p:nvPr/>
            </p:nvSpPr>
            <p:spPr bwMode="auto">
              <a:xfrm flipH="1">
                <a:off x="4572000" y="2292350"/>
                <a:ext cx="10160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7" name="Line 76"/>
              <p:cNvSpPr>
                <a:spLocks noChangeShapeType="1"/>
              </p:cNvSpPr>
              <p:nvPr/>
            </p:nvSpPr>
            <p:spPr bwMode="auto">
              <a:xfrm flipH="1">
                <a:off x="3657600" y="2292350"/>
                <a:ext cx="10160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8" name="Oval 77"/>
              <p:cNvSpPr>
                <a:spLocks noChangeArrowheads="1"/>
              </p:cNvSpPr>
              <p:nvPr/>
            </p:nvSpPr>
            <p:spPr bwMode="auto">
              <a:xfrm>
                <a:off x="4826000" y="2489200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7</a:t>
                </a:r>
                <a:endParaRPr lang="en-US" altLang="en-US" sz="1600" dirty="0"/>
              </a:p>
            </p:txBody>
          </p:sp>
          <p:sp>
            <p:nvSpPr>
              <p:cNvPr id="14379" name="Line 78"/>
              <p:cNvSpPr>
                <a:spLocks noChangeShapeType="1"/>
              </p:cNvSpPr>
              <p:nvPr/>
            </p:nvSpPr>
            <p:spPr bwMode="auto">
              <a:xfrm>
                <a:off x="4826000" y="2289175"/>
                <a:ext cx="10160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1" name="Oval 80"/>
              <p:cNvSpPr>
                <a:spLocks noChangeArrowheads="1"/>
              </p:cNvSpPr>
              <p:nvPr/>
            </p:nvSpPr>
            <p:spPr bwMode="auto">
              <a:xfrm>
                <a:off x="7315200" y="2082800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14</a:t>
                </a:r>
                <a:endParaRPr lang="en-US" altLang="en-US" sz="1600" dirty="0"/>
              </a:p>
            </p:txBody>
          </p:sp>
          <p:sp>
            <p:nvSpPr>
              <p:cNvPr id="14382" name="Oval 81"/>
              <p:cNvSpPr>
                <a:spLocks noChangeArrowheads="1"/>
              </p:cNvSpPr>
              <p:nvPr/>
            </p:nvSpPr>
            <p:spPr bwMode="auto">
              <a:xfrm>
                <a:off x="7543800" y="248602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7</a:t>
                </a:r>
                <a:endParaRPr lang="en-US" altLang="en-US" sz="1600" dirty="0"/>
              </a:p>
            </p:txBody>
          </p:sp>
          <p:sp>
            <p:nvSpPr>
              <p:cNvPr id="14383" name="Oval 82"/>
              <p:cNvSpPr>
                <a:spLocks noChangeArrowheads="1"/>
              </p:cNvSpPr>
              <p:nvPr/>
            </p:nvSpPr>
            <p:spPr bwMode="auto">
              <a:xfrm>
                <a:off x="7137400" y="24923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1</a:t>
                </a:r>
                <a:endParaRPr lang="en-US" altLang="en-US" sz="1600" dirty="0"/>
              </a:p>
            </p:txBody>
          </p:sp>
          <p:sp>
            <p:nvSpPr>
              <p:cNvPr id="14384" name="Oval 83"/>
              <p:cNvSpPr>
                <a:spLocks noChangeArrowheads="1"/>
              </p:cNvSpPr>
              <p:nvPr/>
            </p:nvSpPr>
            <p:spPr bwMode="auto">
              <a:xfrm>
                <a:off x="6426200" y="204152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/>
                  <a:t>8</a:t>
                </a:r>
              </a:p>
            </p:txBody>
          </p:sp>
          <p:sp>
            <p:nvSpPr>
              <p:cNvPr id="14385" name="Oval 84"/>
              <p:cNvSpPr>
                <a:spLocks noChangeArrowheads="1"/>
              </p:cNvSpPr>
              <p:nvPr/>
            </p:nvSpPr>
            <p:spPr bwMode="auto">
              <a:xfrm>
                <a:off x="6629400" y="24923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4</a:t>
                </a:r>
                <a:endParaRPr lang="en-US" altLang="en-US" sz="1600" dirty="0"/>
              </a:p>
            </p:txBody>
          </p:sp>
          <p:sp>
            <p:nvSpPr>
              <p:cNvPr id="14386" name="Oval 85"/>
              <p:cNvSpPr>
                <a:spLocks noChangeArrowheads="1"/>
              </p:cNvSpPr>
              <p:nvPr/>
            </p:nvSpPr>
            <p:spPr bwMode="auto">
              <a:xfrm>
                <a:off x="6223000" y="24923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2</a:t>
                </a:r>
                <a:endParaRPr lang="en-US" altLang="en-US" sz="1600" dirty="0"/>
              </a:p>
            </p:txBody>
          </p:sp>
          <p:sp>
            <p:nvSpPr>
              <p:cNvPr id="14387" name="Oval 86"/>
              <p:cNvSpPr>
                <a:spLocks noChangeArrowheads="1"/>
              </p:cNvSpPr>
              <p:nvPr/>
            </p:nvSpPr>
            <p:spPr bwMode="auto">
              <a:xfrm>
                <a:off x="8204200" y="164147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10</a:t>
                </a:r>
                <a:endParaRPr lang="en-US" altLang="en-US" sz="1600" dirty="0"/>
              </a:p>
            </p:txBody>
          </p:sp>
          <p:sp>
            <p:nvSpPr>
              <p:cNvPr id="14388" name="Oval 87"/>
              <p:cNvSpPr>
                <a:spLocks noChangeArrowheads="1"/>
              </p:cNvSpPr>
              <p:nvPr/>
            </p:nvSpPr>
            <p:spPr bwMode="auto">
              <a:xfrm>
                <a:off x="8509000" y="204152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3</a:t>
                </a:r>
                <a:endParaRPr lang="en-US" altLang="en-US" sz="1600" dirty="0"/>
              </a:p>
            </p:txBody>
          </p:sp>
          <p:sp>
            <p:nvSpPr>
              <p:cNvPr id="14389" name="Oval 88"/>
              <p:cNvSpPr>
                <a:spLocks noChangeArrowheads="1"/>
              </p:cNvSpPr>
              <p:nvPr/>
            </p:nvSpPr>
            <p:spPr bwMode="auto">
              <a:xfrm>
                <a:off x="7950200" y="2041525"/>
                <a:ext cx="254000" cy="2508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9</a:t>
                </a:r>
                <a:endParaRPr lang="en-US" altLang="en-US" sz="1600" dirty="0"/>
              </a:p>
            </p:txBody>
          </p:sp>
          <p:sp>
            <p:nvSpPr>
              <p:cNvPr id="14390" name="Line 89"/>
              <p:cNvSpPr>
                <a:spLocks noChangeShapeType="1"/>
              </p:cNvSpPr>
              <p:nvPr/>
            </p:nvSpPr>
            <p:spPr bwMode="auto">
              <a:xfrm flipH="1">
                <a:off x="7137400" y="1341438"/>
                <a:ext cx="508000" cy="349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Line 90"/>
              <p:cNvSpPr>
                <a:spLocks noChangeShapeType="1"/>
              </p:cNvSpPr>
              <p:nvPr/>
            </p:nvSpPr>
            <p:spPr bwMode="auto">
              <a:xfrm>
                <a:off x="7899400" y="1343025"/>
                <a:ext cx="381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Line 91"/>
              <p:cNvSpPr>
                <a:spLocks noChangeShapeType="1"/>
              </p:cNvSpPr>
              <p:nvPr/>
            </p:nvSpPr>
            <p:spPr bwMode="auto">
              <a:xfrm flipH="1">
                <a:off x="6629400" y="1841500"/>
                <a:ext cx="304800" cy="250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Line 92"/>
              <p:cNvSpPr>
                <a:spLocks noChangeShapeType="1"/>
              </p:cNvSpPr>
              <p:nvPr/>
            </p:nvSpPr>
            <p:spPr bwMode="auto">
              <a:xfrm>
                <a:off x="7137400" y="1841500"/>
                <a:ext cx="254000" cy="250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Line 93"/>
              <p:cNvSpPr>
                <a:spLocks noChangeShapeType="1"/>
              </p:cNvSpPr>
              <p:nvPr/>
            </p:nvSpPr>
            <p:spPr bwMode="auto">
              <a:xfrm flipH="1">
                <a:off x="8128000" y="1876425"/>
                <a:ext cx="762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Line 94"/>
              <p:cNvSpPr>
                <a:spLocks noChangeShapeType="1"/>
              </p:cNvSpPr>
              <p:nvPr/>
            </p:nvSpPr>
            <p:spPr bwMode="auto">
              <a:xfrm>
                <a:off x="8432800" y="1800225"/>
                <a:ext cx="152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Line 95"/>
              <p:cNvSpPr>
                <a:spLocks noChangeShapeType="1"/>
              </p:cNvSpPr>
              <p:nvPr/>
            </p:nvSpPr>
            <p:spPr bwMode="auto">
              <a:xfrm>
                <a:off x="6629400" y="2292350"/>
                <a:ext cx="10160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Line 96"/>
              <p:cNvSpPr>
                <a:spLocks noChangeShapeType="1"/>
              </p:cNvSpPr>
              <p:nvPr/>
            </p:nvSpPr>
            <p:spPr bwMode="auto">
              <a:xfrm flipH="1">
                <a:off x="7289800" y="2292350"/>
                <a:ext cx="10160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Line 97"/>
              <p:cNvSpPr>
                <a:spLocks noChangeShapeType="1"/>
              </p:cNvSpPr>
              <p:nvPr/>
            </p:nvSpPr>
            <p:spPr bwMode="auto">
              <a:xfrm flipH="1">
                <a:off x="6375400" y="2292350"/>
                <a:ext cx="10160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9" name="Oval 98"/>
              <p:cNvSpPr>
                <a:spLocks noChangeArrowheads="1"/>
              </p:cNvSpPr>
              <p:nvPr/>
            </p:nvSpPr>
            <p:spPr bwMode="auto">
              <a:xfrm>
                <a:off x="6934200" y="1647825"/>
                <a:ext cx="254000" cy="250825"/>
              </a:xfrm>
              <a:prstGeom prst="ellipse">
                <a:avLst/>
              </a:prstGeom>
              <a:solidFill>
                <a:srgbClr val="B2B2B2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600" dirty="0" smtClean="0"/>
                  <a:t>15</a:t>
                </a:r>
                <a:endParaRPr lang="en-US" altLang="en-US" sz="1600" dirty="0"/>
              </a:p>
            </p:txBody>
          </p:sp>
          <p:sp>
            <p:nvSpPr>
              <p:cNvPr id="14400" name="Line 99"/>
              <p:cNvSpPr>
                <a:spLocks noChangeShapeType="1"/>
              </p:cNvSpPr>
              <p:nvPr/>
            </p:nvSpPr>
            <p:spPr bwMode="auto">
              <a:xfrm>
                <a:off x="7543800" y="2289175"/>
                <a:ext cx="101600" cy="200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0601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Add a new node at the end of tree and then </a:t>
            </a:r>
            <a:r>
              <a:rPr lang="en-US" sz="2400" dirty="0" err="1" smtClean="0"/>
              <a:t>heapify</a:t>
            </a:r>
            <a:r>
              <a:rPr lang="en-US" sz="2400" dirty="0" smtClean="0"/>
              <a:t> it from bottom to top: O(h)=O(log n)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563181" y="4617887"/>
            <a:ext cx="497927" cy="42885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365800" y="4142842"/>
            <a:ext cx="497927" cy="42885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3677" y="3721987"/>
            <a:ext cx="497927" cy="42885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Extract-Max(A)</a:t>
            </a:r>
            <a:endParaRPr lang="en-US" altLang="en-US" dirty="0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858203" y="2138443"/>
            <a:ext cx="5394960" cy="1946100"/>
            <a:chOff x="192088" y="3010486"/>
            <a:chExt cx="4303712" cy="1781175"/>
          </a:xfrm>
        </p:grpSpPr>
        <p:sp>
          <p:nvSpPr>
            <p:cNvPr id="14403" name="Oval 101"/>
            <p:cNvSpPr>
              <a:spLocks noChangeArrowheads="1"/>
            </p:cNvSpPr>
            <p:nvPr/>
          </p:nvSpPr>
          <p:spPr bwMode="auto">
            <a:xfrm>
              <a:off x="1408113" y="3239086"/>
              <a:ext cx="215900" cy="250825"/>
            </a:xfrm>
            <a:prstGeom prst="ellipse">
              <a:avLst/>
            </a:prstGeom>
            <a:solidFill>
              <a:srgbClr val="B2B2B2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16</a:t>
              </a:r>
              <a:endParaRPr lang="en-US" altLang="en-US" sz="1400" dirty="0"/>
            </a:p>
          </p:txBody>
        </p:sp>
        <p:sp>
          <p:nvSpPr>
            <p:cNvPr id="14404" name="Oval 102"/>
            <p:cNvSpPr>
              <a:spLocks noChangeArrowheads="1"/>
            </p:cNvSpPr>
            <p:nvPr/>
          </p:nvSpPr>
          <p:spPr bwMode="auto">
            <a:xfrm>
              <a:off x="755650" y="3689936"/>
              <a:ext cx="217488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15</a:t>
              </a:r>
              <a:endParaRPr lang="en-US" altLang="en-US" sz="1400" dirty="0"/>
            </a:p>
          </p:txBody>
        </p:sp>
        <p:sp>
          <p:nvSpPr>
            <p:cNvPr id="14405" name="Oval 103"/>
            <p:cNvSpPr>
              <a:spLocks noChangeArrowheads="1"/>
            </p:cNvSpPr>
            <p:nvPr/>
          </p:nvSpPr>
          <p:spPr bwMode="auto">
            <a:xfrm>
              <a:off x="1147763" y="4089986"/>
              <a:ext cx="215900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14</a:t>
              </a:r>
              <a:endParaRPr lang="en-US" altLang="en-US" sz="1400" dirty="0"/>
            </a:p>
          </p:txBody>
        </p:sp>
        <p:sp>
          <p:nvSpPr>
            <p:cNvPr id="14406" name="Oval 104"/>
            <p:cNvSpPr>
              <a:spLocks noChangeArrowheads="1"/>
            </p:cNvSpPr>
            <p:nvPr/>
          </p:nvSpPr>
          <p:spPr bwMode="auto">
            <a:xfrm>
              <a:off x="973138" y="4540836"/>
              <a:ext cx="217487" cy="250825"/>
            </a:xfrm>
            <a:prstGeom prst="ellipse">
              <a:avLst/>
            </a:prstGeom>
            <a:solidFill>
              <a:srgbClr val="B2B2B2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</a:t>
              </a:r>
              <a:endParaRPr lang="en-US" altLang="en-US" sz="1400" dirty="0"/>
            </a:p>
          </p:txBody>
        </p:sp>
        <p:sp>
          <p:nvSpPr>
            <p:cNvPr id="14407" name="Oval 105"/>
            <p:cNvSpPr>
              <a:spLocks noChangeArrowheads="1"/>
            </p:cNvSpPr>
            <p:nvPr/>
          </p:nvSpPr>
          <p:spPr bwMode="auto">
            <a:xfrm>
              <a:off x="365125" y="4089986"/>
              <a:ext cx="217488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/>
                <a:t>8</a:t>
              </a:r>
            </a:p>
          </p:txBody>
        </p:sp>
        <p:sp>
          <p:nvSpPr>
            <p:cNvPr id="14408" name="Oval 106"/>
            <p:cNvSpPr>
              <a:spLocks noChangeArrowheads="1"/>
            </p:cNvSpPr>
            <p:nvPr/>
          </p:nvSpPr>
          <p:spPr bwMode="auto">
            <a:xfrm>
              <a:off x="539750" y="4540836"/>
              <a:ext cx="215900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4</a:t>
              </a:r>
              <a:endParaRPr lang="en-US" altLang="en-US" sz="1400" dirty="0"/>
            </a:p>
          </p:txBody>
        </p:sp>
        <p:sp>
          <p:nvSpPr>
            <p:cNvPr id="14409" name="Oval 107"/>
            <p:cNvSpPr>
              <a:spLocks noChangeArrowheads="1"/>
            </p:cNvSpPr>
            <p:nvPr/>
          </p:nvSpPr>
          <p:spPr bwMode="auto">
            <a:xfrm>
              <a:off x="192088" y="454083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2</a:t>
              </a:r>
              <a:endParaRPr lang="en-US" altLang="en-US" sz="1400" dirty="0"/>
            </a:p>
          </p:txBody>
        </p:sp>
        <p:sp>
          <p:nvSpPr>
            <p:cNvPr id="14410" name="Oval 108"/>
            <p:cNvSpPr>
              <a:spLocks noChangeArrowheads="1"/>
            </p:cNvSpPr>
            <p:nvPr/>
          </p:nvSpPr>
          <p:spPr bwMode="auto">
            <a:xfrm>
              <a:off x="1884363" y="368993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10</a:t>
              </a:r>
              <a:endParaRPr lang="en-US" altLang="en-US" sz="1400" dirty="0"/>
            </a:p>
          </p:txBody>
        </p:sp>
        <p:sp>
          <p:nvSpPr>
            <p:cNvPr id="14411" name="Oval 109"/>
            <p:cNvSpPr>
              <a:spLocks noChangeArrowheads="1"/>
            </p:cNvSpPr>
            <p:nvPr/>
          </p:nvSpPr>
          <p:spPr bwMode="auto">
            <a:xfrm>
              <a:off x="2146300" y="4089986"/>
              <a:ext cx="215900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3</a:t>
              </a:r>
              <a:endParaRPr lang="en-US" altLang="en-US" sz="1400" dirty="0"/>
            </a:p>
          </p:txBody>
        </p:sp>
        <p:sp>
          <p:nvSpPr>
            <p:cNvPr id="14412" name="Oval 110"/>
            <p:cNvSpPr>
              <a:spLocks noChangeArrowheads="1"/>
            </p:cNvSpPr>
            <p:nvPr/>
          </p:nvSpPr>
          <p:spPr bwMode="auto">
            <a:xfrm>
              <a:off x="1668463" y="4089986"/>
              <a:ext cx="215900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9</a:t>
              </a:r>
              <a:endParaRPr lang="en-US" altLang="en-US" sz="1400" dirty="0"/>
            </a:p>
          </p:txBody>
        </p:sp>
        <p:sp>
          <p:nvSpPr>
            <p:cNvPr id="14413" name="Line 111"/>
            <p:cNvSpPr>
              <a:spLocks noChangeShapeType="1"/>
            </p:cNvSpPr>
            <p:nvPr/>
          </p:nvSpPr>
          <p:spPr bwMode="auto">
            <a:xfrm flipH="1">
              <a:off x="973138" y="3389899"/>
              <a:ext cx="434975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4" name="Line 112"/>
            <p:cNvSpPr>
              <a:spLocks noChangeShapeType="1"/>
            </p:cNvSpPr>
            <p:nvPr/>
          </p:nvSpPr>
          <p:spPr bwMode="auto">
            <a:xfrm>
              <a:off x="1624013" y="3391486"/>
              <a:ext cx="32543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5" name="Line 113"/>
            <p:cNvSpPr>
              <a:spLocks noChangeShapeType="1"/>
            </p:cNvSpPr>
            <p:nvPr/>
          </p:nvSpPr>
          <p:spPr bwMode="auto">
            <a:xfrm flipH="1">
              <a:off x="539750" y="3889961"/>
              <a:ext cx="26035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6" name="Line 114"/>
            <p:cNvSpPr>
              <a:spLocks noChangeShapeType="1"/>
            </p:cNvSpPr>
            <p:nvPr/>
          </p:nvSpPr>
          <p:spPr bwMode="auto">
            <a:xfrm>
              <a:off x="973138" y="3889961"/>
              <a:ext cx="217487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7" name="Line 115"/>
            <p:cNvSpPr>
              <a:spLocks noChangeShapeType="1"/>
            </p:cNvSpPr>
            <p:nvPr/>
          </p:nvSpPr>
          <p:spPr bwMode="auto">
            <a:xfrm flipH="1">
              <a:off x="1819275" y="3924886"/>
              <a:ext cx="65088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8" name="Line 116"/>
            <p:cNvSpPr>
              <a:spLocks noChangeShapeType="1"/>
            </p:cNvSpPr>
            <p:nvPr/>
          </p:nvSpPr>
          <p:spPr bwMode="auto">
            <a:xfrm>
              <a:off x="2081213" y="3848686"/>
              <a:ext cx="130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9" name="Line 117"/>
            <p:cNvSpPr>
              <a:spLocks noChangeShapeType="1"/>
            </p:cNvSpPr>
            <p:nvPr/>
          </p:nvSpPr>
          <p:spPr bwMode="auto">
            <a:xfrm>
              <a:off x="539750" y="4340811"/>
              <a:ext cx="85725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0" name="Line 118"/>
            <p:cNvSpPr>
              <a:spLocks noChangeShapeType="1"/>
            </p:cNvSpPr>
            <p:nvPr/>
          </p:nvSpPr>
          <p:spPr bwMode="auto">
            <a:xfrm flipH="1">
              <a:off x="1103313" y="4340811"/>
              <a:ext cx="87312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1" name="Line 119"/>
            <p:cNvSpPr>
              <a:spLocks noChangeShapeType="1"/>
            </p:cNvSpPr>
            <p:nvPr/>
          </p:nvSpPr>
          <p:spPr bwMode="auto">
            <a:xfrm flipH="1">
              <a:off x="322263" y="4340811"/>
              <a:ext cx="87312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2" name="Oval 165"/>
            <p:cNvSpPr>
              <a:spLocks noChangeArrowheads="1"/>
            </p:cNvSpPr>
            <p:nvPr/>
          </p:nvSpPr>
          <p:spPr bwMode="auto">
            <a:xfrm>
              <a:off x="3778250" y="3239086"/>
              <a:ext cx="217488" cy="250825"/>
            </a:xfrm>
            <a:prstGeom prst="ellipse">
              <a:avLst/>
            </a:prstGeom>
            <a:solidFill>
              <a:srgbClr val="B2B2B2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</a:t>
              </a:r>
              <a:endParaRPr lang="en-US" altLang="en-US" sz="1400" dirty="0"/>
            </a:p>
          </p:txBody>
        </p:sp>
        <p:sp>
          <p:nvSpPr>
            <p:cNvPr id="14423" name="Oval 166"/>
            <p:cNvSpPr>
              <a:spLocks noChangeArrowheads="1"/>
            </p:cNvSpPr>
            <p:nvPr/>
          </p:nvSpPr>
          <p:spPr bwMode="auto">
            <a:xfrm>
              <a:off x="3127375" y="3689936"/>
              <a:ext cx="217488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15</a:t>
              </a:r>
              <a:endParaRPr lang="en-US" altLang="en-US" sz="1400" dirty="0"/>
            </a:p>
          </p:txBody>
        </p:sp>
        <p:sp>
          <p:nvSpPr>
            <p:cNvPr id="14424" name="Oval 167"/>
            <p:cNvSpPr>
              <a:spLocks noChangeArrowheads="1"/>
            </p:cNvSpPr>
            <p:nvPr/>
          </p:nvSpPr>
          <p:spPr bwMode="auto">
            <a:xfrm>
              <a:off x="3376613" y="408998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14</a:t>
              </a:r>
              <a:endParaRPr lang="en-US" altLang="en-US" sz="1400" dirty="0"/>
            </a:p>
          </p:txBody>
        </p:sp>
        <p:sp>
          <p:nvSpPr>
            <p:cNvPr id="14425" name="Oval 169"/>
            <p:cNvSpPr>
              <a:spLocks noChangeArrowheads="1"/>
            </p:cNvSpPr>
            <p:nvPr/>
          </p:nvSpPr>
          <p:spPr bwMode="auto">
            <a:xfrm>
              <a:off x="2736850" y="4089986"/>
              <a:ext cx="217488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/>
                <a:t>8</a:t>
              </a:r>
            </a:p>
          </p:txBody>
        </p:sp>
        <p:sp>
          <p:nvSpPr>
            <p:cNvPr id="14426" name="Oval 170"/>
            <p:cNvSpPr>
              <a:spLocks noChangeArrowheads="1"/>
            </p:cNvSpPr>
            <p:nvPr/>
          </p:nvSpPr>
          <p:spPr bwMode="auto">
            <a:xfrm>
              <a:off x="2909888" y="454083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4</a:t>
              </a:r>
              <a:endParaRPr lang="en-US" altLang="en-US" sz="1400" dirty="0"/>
            </a:p>
          </p:txBody>
        </p:sp>
        <p:sp>
          <p:nvSpPr>
            <p:cNvPr id="14427" name="Oval 171"/>
            <p:cNvSpPr>
              <a:spLocks noChangeArrowheads="1"/>
            </p:cNvSpPr>
            <p:nvPr/>
          </p:nvSpPr>
          <p:spPr bwMode="auto">
            <a:xfrm>
              <a:off x="2563813" y="4540836"/>
              <a:ext cx="215900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2</a:t>
              </a:r>
              <a:endParaRPr lang="en-US" altLang="en-US" sz="1400" dirty="0"/>
            </a:p>
          </p:txBody>
        </p:sp>
        <p:sp>
          <p:nvSpPr>
            <p:cNvPr id="14428" name="Oval 172"/>
            <p:cNvSpPr>
              <a:spLocks noChangeArrowheads="1"/>
            </p:cNvSpPr>
            <p:nvPr/>
          </p:nvSpPr>
          <p:spPr bwMode="auto">
            <a:xfrm>
              <a:off x="4017963" y="368993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10</a:t>
              </a:r>
              <a:endParaRPr lang="en-US" altLang="en-US" sz="1400" dirty="0"/>
            </a:p>
          </p:txBody>
        </p:sp>
        <p:sp>
          <p:nvSpPr>
            <p:cNvPr id="14429" name="Oval 173"/>
            <p:cNvSpPr>
              <a:spLocks noChangeArrowheads="1"/>
            </p:cNvSpPr>
            <p:nvPr/>
          </p:nvSpPr>
          <p:spPr bwMode="auto">
            <a:xfrm>
              <a:off x="4278313" y="408998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3</a:t>
              </a:r>
              <a:endParaRPr lang="en-US" altLang="en-US" sz="1400" dirty="0"/>
            </a:p>
          </p:txBody>
        </p:sp>
        <p:sp>
          <p:nvSpPr>
            <p:cNvPr id="14430" name="Oval 174"/>
            <p:cNvSpPr>
              <a:spLocks noChangeArrowheads="1"/>
            </p:cNvSpPr>
            <p:nvPr/>
          </p:nvSpPr>
          <p:spPr bwMode="auto">
            <a:xfrm>
              <a:off x="3800475" y="4089986"/>
              <a:ext cx="217488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/>
                <a:t>9</a:t>
              </a:r>
            </a:p>
          </p:txBody>
        </p:sp>
        <p:sp>
          <p:nvSpPr>
            <p:cNvPr id="14431" name="Line 175"/>
            <p:cNvSpPr>
              <a:spLocks noChangeShapeType="1"/>
            </p:cNvSpPr>
            <p:nvPr/>
          </p:nvSpPr>
          <p:spPr bwMode="auto">
            <a:xfrm flipH="1">
              <a:off x="3344863" y="3389899"/>
              <a:ext cx="433387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2" name="Line 176"/>
            <p:cNvSpPr>
              <a:spLocks noChangeShapeType="1"/>
            </p:cNvSpPr>
            <p:nvPr/>
          </p:nvSpPr>
          <p:spPr bwMode="auto">
            <a:xfrm>
              <a:off x="3986213" y="3467686"/>
              <a:ext cx="9683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3" name="Line 177"/>
            <p:cNvSpPr>
              <a:spLocks noChangeShapeType="1"/>
            </p:cNvSpPr>
            <p:nvPr/>
          </p:nvSpPr>
          <p:spPr bwMode="auto">
            <a:xfrm flipH="1">
              <a:off x="2909888" y="3889961"/>
              <a:ext cx="261937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4" name="Line 178"/>
            <p:cNvSpPr>
              <a:spLocks noChangeShapeType="1"/>
            </p:cNvSpPr>
            <p:nvPr/>
          </p:nvSpPr>
          <p:spPr bwMode="auto">
            <a:xfrm>
              <a:off x="3300413" y="3924886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5" name="Line 179"/>
            <p:cNvSpPr>
              <a:spLocks noChangeShapeType="1"/>
            </p:cNvSpPr>
            <p:nvPr/>
          </p:nvSpPr>
          <p:spPr bwMode="auto">
            <a:xfrm flipH="1">
              <a:off x="3952875" y="3924886"/>
              <a:ext cx="65088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6" name="Line 180"/>
            <p:cNvSpPr>
              <a:spLocks noChangeShapeType="1"/>
            </p:cNvSpPr>
            <p:nvPr/>
          </p:nvSpPr>
          <p:spPr bwMode="auto">
            <a:xfrm>
              <a:off x="4213225" y="3848686"/>
              <a:ext cx="130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7" name="Line 181"/>
            <p:cNvSpPr>
              <a:spLocks noChangeShapeType="1"/>
            </p:cNvSpPr>
            <p:nvPr/>
          </p:nvSpPr>
          <p:spPr bwMode="auto">
            <a:xfrm>
              <a:off x="2909888" y="4340811"/>
              <a:ext cx="87312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8" name="Line 183"/>
            <p:cNvSpPr>
              <a:spLocks noChangeShapeType="1"/>
            </p:cNvSpPr>
            <p:nvPr/>
          </p:nvSpPr>
          <p:spPr bwMode="auto">
            <a:xfrm flipH="1">
              <a:off x="2693988" y="4340811"/>
              <a:ext cx="85725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" name="Freeform 206"/>
            <p:cNvSpPr>
              <a:spLocks/>
            </p:cNvSpPr>
            <p:nvPr/>
          </p:nvSpPr>
          <p:spPr bwMode="auto">
            <a:xfrm>
              <a:off x="1103313" y="3010486"/>
              <a:ext cx="390525" cy="266700"/>
            </a:xfrm>
            <a:custGeom>
              <a:avLst/>
              <a:gdLst>
                <a:gd name="T0" fmla="*/ 390525 w 288"/>
                <a:gd name="T1" fmla="*/ 266700 h 168"/>
                <a:gd name="T2" fmla="*/ 260350 w 288"/>
                <a:gd name="T3" fmla="*/ 38100 h 168"/>
                <a:gd name="T4" fmla="*/ 0 w 288"/>
                <a:gd name="T5" fmla="*/ 38100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68">
                  <a:moveTo>
                    <a:pt x="288" y="168"/>
                  </a:moveTo>
                  <a:cubicBezTo>
                    <a:pt x="264" y="108"/>
                    <a:pt x="240" y="48"/>
                    <a:pt x="192" y="24"/>
                  </a:cubicBezTo>
                  <a:cubicBezTo>
                    <a:pt x="144" y="0"/>
                    <a:pt x="32" y="24"/>
                    <a:pt x="0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41" name="AutoShape 208"/>
            <p:cNvCxnSpPr>
              <a:cxnSpLocks noChangeShapeType="1"/>
              <a:stCxn id="14406" idx="6"/>
              <a:endCxn id="14403" idx="4"/>
            </p:cNvCxnSpPr>
            <p:nvPr/>
          </p:nvCxnSpPr>
          <p:spPr bwMode="auto">
            <a:xfrm flipV="1">
              <a:off x="1190625" y="3489911"/>
              <a:ext cx="325438" cy="11763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1903355" y="4375018"/>
            <a:ext cx="5394960" cy="1947672"/>
            <a:chOff x="4800600" y="3239086"/>
            <a:chExt cx="4114800" cy="1552575"/>
          </a:xfrm>
        </p:grpSpPr>
        <p:sp>
          <p:nvSpPr>
            <p:cNvPr id="14442" name="Oval 210"/>
            <p:cNvSpPr>
              <a:spLocks noChangeArrowheads="1"/>
            </p:cNvSpPr>
            <p:nvPr/>
          </p:nvSpPr>
          <p:spPr bwMode="auto">
            <a:xfrm>
              <a:off x="6015038" y="323908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15</a:t>
              </a:r>
              <a:endParaRPr lang="en-US" altLang="en-US" sz="1400" dirty="0"/>
            </a:p>
          </p:txBody>
        </p:sp>
        <p:sp>
          <p:nvSpPr>
            <p:cNvPr id="14443" name="Oval 211"/>
            <p:cNvSpPr>
              <a:spLocks noChangeArrowheads="1"/>
            </p:cNvSpPr>
            <p:nvPr/>
          </p:nvSpPr>
          <p:spPr bwMode="auto">
            <a:xfrm>
              <a:off x="6228897" y="3675969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10</a:t>
              </a:r>
              <a:endParaRPr lang="en-US" altLang="en-US" sz="1400" dirty="0"/>
            </a:p>
          </p:txBody>
        </p:sp>
        <p:sp>
          <p:nvSpPr>
            <p:cNvPr id="14444" name="Oval 212"/>
            <p:cNvSpPr>
              <a:spLocks noChangeArrowheads="1"/>
            </p:cNvSpPr>
            <p:nvPr/>
          </p:nvSpPr>
          <p:spPr bwMode="auto">
            <a:xfrm>
              <a:off x="5613400" y="4089986"/>
              <a:ext cx="217488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14</a:t>
              </a:r>
              <a:endParaRPr lang="en-US" altLang="en-US" sz="1400" dirty="0"/>
            </a:p>
          </p:txBody>
        </p:sp>
        <p:sp>
          <p:nvSpPr>
            <p:cNvPr id="14445" name="Oval 213"/>
            <p:cNvSpPr>
              <a:spLocks noChangeArrowheads="1"/>
            </p:cNvSpPr>
            <p:nvPr/>
          </p:nvSpPr>
          <p:spPr bwMode="auto">
            <a:xfrm>
              <a:off x="4973638" y="408998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/>
                <a:t>8</a:t>
              </a:r>
            </a:p>
          </p:txBody>
        </p:sp>
        <p:sp>
          <p:nvSpPr>
            <p:cNvPr id="14446" name="Oval 214"/>
            <p:cNvSpPr>
              <a:spLocks noChangeArrowheads="1"/>
            </p:cNvSpPr>
            <p:nvPr/>
          </p:nvSpPr>
          <p:spPr bwMode="auto">
            <a:xfrm>
              <a:off x="5146675" y="4540836"/>
              <a:ext cx="217488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4</a:t>
              </a:r>
              <a:endParaRPr lang="en-US" altLang="en-US" sz="1400" dirty="0"/>
            </a:p>
          </p:txBody>
        </p:sp>
        <p:sp>
          <p:nvSpPr>
            <p:cNvPr id="14447" name="Oval 215"/>
            <p:cNvSpPr>
              <a:spLocks noChangeArrowheads="1"/>
            </p:cNvSpPr>
            <p:nvPr/>
          </p:nvSpPr>
          <p:spPr bwMode="auto">
            <a:xfrm>
              <a:off x="4800600" y="4540836"/>
              <a:ext cx="215900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2</a:t>
              </a:r>
              <a:endParaRPr lang="en-US" altLang="en-US" sz="1400" dirty="0"/>
            </a:p>
          </p:txBody>
        </p:sp>
        <p:sp>
          <p:nvSpPr>
            <p:cNvPr id="14448" name="Oval 216"/>
            <p:cNvSpPr>
              <a:spLocks noChangeArrowheads="1"/>
            </p:cNvSpPr>
            <p:nvPr/>
          </p:nvSpPr>
          <p:spPr bwMode="auto">
            <a:xfrm>
              <a:off x="5401468" y="3685495"/>
              <a:ext cx="217488" cy="250825"/>
            </a:xfrm>
            <a:prstGeom prst="ellipse">
              <a:avLst/>
            </a:prstGeom>
            <a:solidFill>
              <a:srgbClr val="B2B2B2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</a:t>
              </a:r>
              <a:endParaRPr lang="en-US" altLang="en-US" sz="1400" dirty="0"/>
            </a:p>
          </p:txBody>
        </p:sp>
        <p:sp>
          <p:nvSpPr>
            <p:cNvPr id="14449" name="Oval 217"/>
            <p:cNvSpPr>
              <a:spLocks noChangeArrowheads="1"/>
            </p:cNvSpPr>
            <p:nvPr/>
          </p:nvSpPr>
          <p:spPr bwMode="auto">
            <a:xfrm>
              <a:off x="6694488" y="408998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3</a:t>
              </a:r>
              <a:endParaRPr lang="en-US" altLang="en-US" sz="1400" dirty="0"/>
            </a:p>
          </p:txBody>
        </p:sp>
        <p:sp>
          <p:nvSpPr>
            <p:cNvPr id="14450" name="Oval 218"/>
            <p:cNvSpPr>
              <a:spLocks noChangeArrowheads="1"/>
            </p:cNvSpPr>
            <p:nvPr/>
          </p:nvSpPr>
          <p:spPr bwMode="auto">
            <a:xfrm>
              <a:off x="6037263" y="408998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9</a:t>
              </a:r>
              <a:endParaRPr lang="en-US" altLang="en-US" sz="1400" dirty="0"/>
            </a:p>
          </p:txBody>
        </p:sp>
        <p:sp>
          <p:nvSpPr>
            <p:cNvPr id="14451" name="Line 219"/>
            <p:cNvSpPr>
              <a:spLocks noChangeShapeType="1"/>
            </p:cNvSpPr>
            <p:nvPr/>
          </p:nvSpPr>
          <p:spPr bwMode="auto">
            <a:xfrm flipH="1">
              <a:off x="5581650" y="3389899"/>
              <a:ext cx="433388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" name="Line 220"/>
            <p:cNvSpPr>
              <a:spLocks noChangeShapeType="1"/>
            </p:cNvSpPr>
            <p:nvPr/>
          </p:nvSpPr>
          <p:spPr bwMode="auto">
            <a:xfrm>
              <a:off x="6223000" y="3467686"/>
              <a:ext cx="9683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3" name="Line 221"/>
            <p:cNvSpPr>
              <a:spLocks noChangeShapeType="1"/>
            </p:cNvSpPr>
            <p:nvPr/>
          </p:nvSpPr>
          <p:spPr bwMode="auto">
            <a:xfrm flipH="1">
              <a:off x="5146675" y="3889961"/>
              <a:ext cx="261938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4" name="Line 222"/>
            <p:cNvSpPr>
              <a:spLocks noChangeShapeType="1"/>
            </p:cNvSpPr>
            <p:nvPr/>
          </p:nvSpPr>
          <p:spPr bwMode="auto">
            <a:xfrm>
              <a:off x="5537200" y="3924886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5" name="Line 223"/>
            <p:cNvSpPr>
              <a:spLocks noChangeShapeType="1"/>
            </p:cNvSpPr>
            <p:nvPr/>
          </p:nvSpPr>
          <p:spPr bwMode="auto">
            <a:xfrm flipH="1">
              <a:off x="6189663" y="3924886"/>
              <a:ext cx="65087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6" name="Line 224"/>
            <p:cNvSpPr>
              <a:spLocks noChangeShapeType="1"/>
            </p:cNvSpPr>
            <p:nvPr/>
          </p:nvSpPr>
          <p:spPr bwMode="auto">
            <a:xfrm>
              <a:off x="6477000" y="3848686"/>
              <a:ext cx="2825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7" name="Line 225"/>
            <p:cNvSpPr>
              <a:spLocks noChangeShapeType="1"/>
            </p:cNvSpPr>
            <p:nvPr/>
          </p:nvSpPr>
          <p:spPr bwMode="auto">
            <a:xfrm>
              <a:off x="5146675" y="4340811"/>
              <a:ext cx="87313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8" name="Line 226"/>
            <p:cNvSpPr>
              <a:spLocks noChangeShapeType="1"/>
            </p:cNvSpPr>
            <p:nvPr/>
          </p:nvSpPr>
          <p:spPr bwMode="auto">
            <a:xfrm flipH="1">
              <a:off x="4930775" y="4340811"/>
              <a:ext cx="85725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0" name="Oval 228"/>
            <p:cNvSpPr>
              <a:spLocks noChangeArrowheads="1"/>
            </p:cNvSpPr>
            <p:nvPr/>
          </p:nvSpPr>
          <p:spPr bwMode="auto">
            <a:xfrm>
              <a:off x="8197850" y="3239086"/>
              <a:ext cx="217488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15</a:t>
              </a:r>
              <a:endParaRPr lang="en-US" altLang="en-US" sz="1400" dirty="0"/>
            </a:p>
          </p:txBody>
        </p:sp>
        <p:sp>
          <p:nvSpPr>
            <p:cNvPr id="14461" name="Oval 229"/>
            <p:cNvSpPr>
              <a:spLocks noChangeArrowheads="1"/>
            </p:cNvSpPr>
            <p:nvPr/>
          </p:nvSpPr>
          <p:spPr bwMode="auto">
            <a:xfrm>
              <a:off x="7546975" y="3689936"/>
              <a:ext cx="217488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14</a:t>
              </a:r>
              <a:endParaRPr lang="en-US" altLang="en-US" sz="1400" dirty="0"/>
            </a:p>
          </p:txBody>
        </p:sp>
        <p:sp>
          <p:nvSpPr>
            <p:cNvPr id="14462" name="Oval 230"/>
            <p:cNvSpPr>
              <a:spLocks noChangeArrowheads="1"/>
            </p:cNvSpPr>
            <p:nvPr/>
          </p:nvSpPr>
          <p:spPr bwMode="auto">
            <a:xfrm>
              <a:off x="8231313" y="408998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9</a:t>
              </a:r>
              <a:endParaRPr lang="en-US" altLang="en-US" sz="1400" dirty="0"/>
            </a:p>
          </p:txBody>
        </p:sp>
        <p:sp>
          <p:nvSpPr>
            <p:cNvPr id="14463" name="Oval 231"/>
            <p:cNvSpPr>
              <a:spLocks noChangeArrowheads="1"/>
            </p:cNvSpPr>
            <p:nvPr/>
          </p:nvSpPr>
          <p:spPr bwMode="auto">
            <a:xfrm>
              <a:off x="7156450" y="4089986"/>
              <a:ext cx="217488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/>
                <a:t>8</a:t>
              </a:r>
            </a:p>
          </p:txBody>
        </p:sp>
        <p:sp>
          <p:nvSpPr>
            <p:cNvPr id="14464" name="Oval 232"/>
            <p:cNvSpPr>
              <a:spLocks noChangeArrowheads="1"/>
            </p:cNvSpPr>
            <p:nvPr/>
          </p:nvSpPr>
          <p:spPr bwMode="auto">
            <a:xfrm>
              <a:off x="7329488" y="454083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4</a:t>
              </a:r>
              <a:endParaRPr lang="en-US" altLang="en-US" sz="1400" dirty="0"/>
            </a:p>
          </p:txBody>
        </p:sp>
        <p:sp>
          <p:nvSpPr>
            <p:cNvPr id="14465" name="Oval 233"/>
            <p:cNvSpPr>
              <a:spLocks noChangeArrowheads="1"/>
            </p:cNvSpPr>
            <p:nvPr/>
          </p:nvSpPr>
          <p:spPr bwMode="auto">
            <a:xfrm>
              <a:off x="6983413" y="4540836"/>
              <a:ext cx="215900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2</a:t>
              </a:r>
              <a:endParaRPr lang="en-US" altLang="en-US" sz="1400" dirty="0"/>
            </a:p>
          </p:txBody>
        </p:sp>
        <p:sp>
          <p:nvSpPr>
            <p:cNvPr id="14466" name="Oval 234"/>
            <p:cNvSpPr>
              <a:spLocks noChangeArrowheads="1"/>
            </p:cNvSpPr>
            <p:nvPr/>
          </p:nvSpPr>
          <p:spPr bwMode="auto">
            <a:xfrm>
              <a:off x="8437563" y="368993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10</a:t>
              </a:r>
              <a:endParaRPr lang="en-US" altLang="en-US" sz="1400" dirty="0"/>
            </a:p>
          </p:txBody>
        </p:sp>
        <p:sp>
          <p:nvSpPr>
            <p:cNvPr id="14467" name="Oval 235"/>
            <p:cNvSpPr>
              <a:spLocks noChangeArrowheads="1"/>
            </p:cNvSpPr>
            <p:nvPr/>
          </p:nvSpPr>
          <p:spPr bwMode="auto">
            <a:xfrm>
              <a:off x="8697913" y="4089986"/>
              <a:ext cx="217487" cy="250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3</a:t>
              </a:r>
              <a:endParaRPr lang="en-US" altLang="en-US" sz="1400" dirty="0"/>
            </a:p>
          </p:txBody>
        </p:sp>
        <p:sp>
          <p:nvSpPr>
            <p:cNvPr id="14468" name="Oval 236"/>
            <p:cNvSpPr>
              <a:spLocks noChangeArrowheads="1"/>
            </p:cNvSpPr>
            <p:nvPr/>
          </p:nvSpPr>
          <p:spPr bwMode="auto">
            <a:xfrm>
              <a:off x="7784487" y="4082749"/>
              <a:ext cx="217488" cy="250825"/>
            </a:xfrm>
            <a:prstGeom prst="ellipse">
              <a:avLst/>
            </a:prstGeom>
            <a:solidFill>
              <a:srgbClr val="B2B2B2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 smtClean="0"/>
                <a:t>1</a:t>
              </a:r>
              <a:endParaRPr lang="en-US" altLang="en-US" sz="1400" dirty="0"/>
            </a:p>
          </p:txBody>
        </p:sp>
        <p:sp>
          <p:nvSpPr>
            <p:cNvPr id="14469" name="Line 237"/>
            <p:cNvSpPr>
              <a:spLocks noChangeShapeType="1"/>
            </p:cNvSpPr>
            <p:nvPr/>
          </p:nvSpPr>
          <p:spPr bwMode="auto">
            <a:xfrm flipH="1">
              <a:off x="7764463" y="3389899"/>
              <a:ext cx="433387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0" name="Line 238"/>
            <p:cNvSpPr>
              <a:spLocks noChangeShapeType="1"/>
            </p:cNvSpPr>
            <p:nvPr/>
          </p:nvSpPr>
          <p:spPr bwMode="auto">
            <a:xfrm>
              <a:off x="8405813" y="3467686"/>
              <a:ext cx="9683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1" name="Line 239"/>
            <p:cNvSpPr>
              <a:spLocks noChangeShapeType="1"/>
            </p:cNvSpPr>
            <p:nvPr/>
          </p:nvSpPr>
          <p:spPr bwMode="auto">
            <a:xfrm flipH="1">
              <a:off x="7329488" y="3889961"/>
              <a:ext cx="261937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2" name="Line 240"/>
            <p:cNvSpPr>
              <a:spLocks noChangeShapeType="1"/>
            </p:cNvSpPr>
            <p:nvPr/>
          </p:nvSpPr>
          <p:spPr bwMode="auto">
            <a:xfrm>
              <a:off x="7720013" y="3924886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3" name="Line 241"/>
            <p:cNvSpPr>
              <a:spLocks noChangeShapeType="1"/>
            </p:cNvSpPr>
            <p:nvPr/>
          </p:nvSpPr>
          <p:spPr bwMode="auto">
            <a:xfrm flipH="1">
              <a:off x="8372475" y="3918537"/>
              <a:ext cx="113855" cy="158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4" name="Line 242"/>
            <p:cNvSpPr>
              <a:spLocks noChangeShapeType="1"/>
            </p:cNvSpPr>
            <p:nvPr/>
          </p:nvSpPr>
          <p:spPr bwMode="auto">
            <a:xfrm>
              <a:off x="8632825" y="3848686"/>
              <a:ext cx="13017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5" name="Line 243"/>
            <p:cNvSpPr>
              <a:spLocks noChangeShapeType="1"/>
            </p:cNvSpPr>
            <p:nvPr/>
          </p:nvSpPr>
          <p:spPr bwMode="auto">
            <a:xfrm>
              <a:off x="7329488" y="4340811"/>
              <a:ext cx="87312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6" name="Line 244"/>
            <p:cNvSpPr>
              <a:spLocks noChangeShapeType="1"/>
            </p:cNvSpPr>
            <p:nvPr/>
          </p:nvSpPr>
          <p:spPr bwMode="auto">
            <a:xfrm flipH="1">
              <a:off x="7113588" y="4340811"/>
              <a:ext cx="85725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3100" cy="7868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/>
              <a:t>Return </a:t>
            </a:r>
            <a:r>
              <a:rPr lang="en-US" altLang="en-US" sz="2400" dirty="0"/>
              <a:t>head, replace head key with the </a:t>
            </a:r>
            <a:r>
              <a:rPr lang="en-US" altLang="en-US" sz="2400" dirty="0" smtClean="0"/>
              <a:t>last, and call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Max-</a:t>
            </a:r>
            <a:r>
              <a:rPr lang="en-US" sz="2400" dirty="0" err="1" smtClean="0"/>
              <a:t>Heapify</a:t>
            </a: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724"/>
            <a:ext cx="8293100" cy="1044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Call Max-</a:t>
            </a:r>
            <a:r>
              <a:rPr lang="en-US" sz="2400" dirty="0" err="1" smtClean="0"/>
              <a:t>Heapify</a:t>
            </a:r>
            <a:r>
              <a:rPr lang="en-US" sz="2400" dirty="0" smtClean="0"/>
              <a:t>(A, </a:t>
            </a:r>
            <a:r>
              <a:rPr lang="en-US" sz="2400" dirty="0" err="1" smtClean="0"/>
              <a:t>i</a:t>
            </a:r>
            <a:r>
              <a:rPr lang="en-US" sz="2400" dirty="0" smtClean="0"/>
              <a:t>) in a bottom-up manner (</a:t>
            </a:r>
            <a:r>
              <a:rPr lang="en-US" sz="2400" b="1" dirty="0" smtClean="0">
                <a:solidFill>
                  <a:srgbClr val="FF0000"/>
                </a:solidFill>
              </a:rPr>
              <a:t>from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</a:rPr>
              <a:t> = length/2 down to 1</a:t>
            </a:r>
            <a:r>
              <a:rPr lang="en-US" sz="2400" dirty="0" smtClean="0"/>
              <a:t>) to convert array A[1, 2, </a:t>
            </a:r>
            <a:r>
              <a:rPr lang="is-IS" sz="2400" dirty="0" smtClean="0"/>
              <a:t>…, length</a:t>
            </a:r>
            <a:r>
              <a:rPr lang="en-US" sz="2400" dirty="0" smtClean="0"/>
              <a:t>] to a max-heap A: O(n </a:t>
            </a:r>
            <a:r>
              <a:rPr lang="en-US" sz="2400" dirty="0" err="1" smtClean="0"/>
              <a:t>logn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" y="2847181"/>
            <a:ext cx="3173506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07" y="3245961"/>
            <a:ext cx="3383280" cy="237744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78007" y="4371181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smtClean="0"/>
              <a:t>Heap</a:t>
            </a:r>
            <a:r>
              <a:rPr lang="en-US" dirty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1" y="1518723"/>
            <a:ext cx="3309257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74" y="1518723"/>
            <a:ext cx="3200400" cy="2286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67644" y="2134418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49" y="4042504"/>
            <a:ext cx="3233057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903" y="4042504"/>
            <a:ext cx="3242163" cy="2286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367644" y="4819840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06611" y="4819840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68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a max heap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70300"/>
            <a:ext cx="3390900" cy="55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806700"/>
            <a:ext cx="3261147" cy="2286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41800" y="3752850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406</Words>
  <Application>Microsoft Macintosh PowerPoint</Application>
  <PresentationFormat>On-screen Show (4:3)</PresentationFormat>
  <Paragraphs>147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ＭＳ Ｐゴシック</vt:lpstr>
      <vt:lpstr>Symbol</vt:lpstr>
      <vt:lpstr>Times New Roman</vt:lpstr>
      <vt:lpstr>宋体</vt:lpstr>
      <vt:lpstr>Office Theme</vt:lpstr>
      <vt:lpstr>Heapsort</vt:lpstr>
      <vt:lpstr>Max Heap</vt:lpstr>
      <vt:lpstr>Max-Heapify (A, i)</vt:lpstr>
      <vt:lpstr>Max-Heapify (A, i)</vt:lpstr>
      <vt:lpstr>Insert(A, i)</vt:lpstr>
      <vt:lpstr>Extract-Max(A)</vt:lpstr>
      <vt:lpstr>Build Heap</vt:lpstr>
      <vt:lpstr>Build Heap (cont.)</vt:lpstr>
      <vt:lpstr>Example: Heapsort</vt:lpstr>
      <vt:lpstr>Example: Heapsort (cont.)</vt:lpstr>
      <vt:lpstr>Example: Heapsort (cont.)</vt:lpstr>
      <vt:lpstr>Example: Heapsort (cont.)</vt:lpstr>
      <vt:lpstr>Heapsort(A)</vt:lpstr>
      <vt:lpstr>Exercise</vt:lpstr>
      <vt:lpstr>Assignments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79</cp:revision>
  <dcterms:created xsi:type="dcterms:W3CDTF">2016-08-15T16:38:04Z</dcterms:created>
  <dcterms:modified xsi:type="dcterms:W3CDTF">2017-09-07T21:55:38Z</dcterms:modified>
</cp:coreProperties>
</file>