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7" r:id="rId10"/>
    <p:sldId id="266" r:id="rId11"/>
    <p:sldId id="275" r:id="rId12"/>
    <p:sldId id="276" r:id="rId13"/>
    <p:sldId id="268" r:id="rId14"/>
    <p:sldId id="271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7DB4-1A59-754A-982D-15B25C19DEB2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DF2DD-1815-EE46-98FE-4471B9CC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1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5B59-0B12-8F40-88BC-CE6E75851877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DF24C-1C6F-A84D-A755-2C66163F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2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175D-6D68-6647-80A5-F8CC83652C26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DE0-02CF-814A-83F7-032A379CE4D7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D765-D956-8D4A-A8AF-FEB2A23E914C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7913-3C15-304C-AB20-4C6F41D4486A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84E3-2FB5-F946-AEB1-B281C8EA1839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81F9-98BA-694B-A14A-0F83C3870278}" type="datetime1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395-A2A3-DE4C-8087-673C046CB77F}" type="datetime1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6FB-F7D8-3541-A5FC-C80E389B1030}" type="datetime1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2E32-93F6-7042-B9F5-CB5DBDA1FB21}" type="datetime1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E222-3CEE-4449-A716-B17EBE7C22FE}" type="datetime1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EEA-20EF-CE40-8F92-91C1D4FDD58A}" type="datetime1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C28FFDB-F8FE-484D-8E2B-9A059EE35066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Recursion Tree of Merge Sort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6369" y="1730125"/>
            <a:ext cx="261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T(n) = 2T(n/2) + n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8" name="Picture 7" descr="Merge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" y="1737942"/>
            <a:ext cx="6329591" cy="43338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6202" y="1960958"/>
            <a:ext cx="5578325" cy="17764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9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Recursion Tree of Merge Sort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Merge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" y="1737942"/>
            <a:ext cx="6329591" cy="43338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39319" y="2000696"/>
            <a:ext cx="2878463" cy="400110"/>
            <a:chOff x="5378844" y="2000696"/>
            <a:chExt cx="2878463" cy="40011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378844" y="2212846"/>
              <a:ext cx="2142171" cy="0"/>
            </a:xfrm>
            <a:prstGeom prst="line">
              <a:avLst/>
            </a:prstGeom>
            <a:ln w="38100" cap="flat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71202" y="2000696"/>
              <a:ext cx="686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1 x n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06197" y="3096525"/>
            <a:ext cx="2411586" cy="400110"/>
            <a:chOff x="5378844" y="2000696"/>
            <a:chExt cx="3322585" cy="40011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378844" y="2212846"/>
              <a:ext cx="2142171" cy="0"/>
            </a:xfrm>
            <a:prstGeom prst="line">
              <a:avLst/>
            </a:prstGeom>
            <a:ln w="38100" cap="flat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71201" y="2000696"/>
              <a:ext cx="1130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2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 x (n/2)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86351" y="4240734"/>
            <a:ext cx="2492499" cy="400110"/>
            <a:chOff x="5378844" y="2000696"/>
            <a:chExt cx="3885433" cy="40011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78844" y="2212846"/>
              <a:ext cx="2142171" cy="0"/>
            </a:xfrm>
            <a:prstGeom prst="line">
              <a:avLst/>
            </a:prstGeom>
            <a:ln w="38100" cap="flat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571202" y="2000696"/>
              <a:ext cx="1693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4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 x (n/4)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10033" y="5334144"/>
            <a:ext cx="2509127" cy="400110"/>
            <a:chOff x="5378844" y="2000696"/>
            <a:chExt cx="3865650" cy="40011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378844" y="2212846"/>
              <a:ext cx="2142171" cy="0"/>
            </a:xfrm>
            <a:prstGeom prst="line">
              <a:avLst/>
            </a:prstGeom>
            <a:ln w="38100" cap="flat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1202" y="2000696"/>
              <a:ext cx="1673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8 x (n/8)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19534" y="1488079"/>
            <a:ext cx="373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Computational Cost at Each Level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Recursion Tree of Merge Sort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Merge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" y="1532327"/>
            <a:ext cx="6329591" cy="433385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88214" y="1923143"/>
            <a:ext cx="0" cy="3543905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7048" y="3289323"/>
            <a:ext cx="2067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# of levels: 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log</a:t>
            </a:r>
            <a:r>
              <a:rPr lang="en-US" sz="20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(n) = log (n)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3063535" y="2767070"/>
            <a:ext cx="413657" cy="6198231"/>
          </a:xfrm>
          <a:prstGeom prst="leftBrace">
            <a:avLst/>
          </a:prstGeom>
          <a:ln w="381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1091" y="6131573"/>
            <a:ext cx="267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Cost of each level: n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588214" y="5659356"/>
            <a:ext cx="1140679" cy="26489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72879" y="5327363"/>
            <a:ext cx="77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Total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9383" y="5572518"/>
            <a:ext cx="1124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n log(n)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24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Identify the recursive form of the solution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Solve the recursive form via substitution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Common Pattern: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T(n)=</a:t>
            </a:r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T</a:t>
            </a:r>
            <a:r>
              <a:rPr lang="en-US" dirty="0"/>
              <a:t>(n/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b="1" dirty="0" smtClean="0">
                <a:solidFill>
                  <a:srgbClr val="FF0000"/>
                </a:solidFill>
              </a:rPr>
              <a:t>f(n)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a: number of sub-problems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n/b: size of each sub-problem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f(n): computational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7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Substitution for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950"/>
            <a:ext cx="8229600" cy="5159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Recursive Form: T(n) = 2T(n/2) + 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Induction Process (assume n=2</a:t>
            </a:r>
            <a:r>
              <a:rPr lang="en-US" sz="2400" baseline="30000" dirty="0" smtClean="0"/>
              <a:t>k </a:t>
            </a:r>
            <a:r>
              <a:rPr lang="en-US" sz="2400" dirty="0" smtClean="0">
                <a:sym typeface="Wingdings"/>
              </a:rPr>
              <a:t> k=log</a:t>
            </a:r>
            <a:r>
              <a:rPr lang="en-US" sz="2400" baseline="-25000" dirty="0">
                <a:sym typeface="Wingdings"/>
              </a:rPr>
              <a:t>2</a:t>
            </a:r>
            <a:r>
              <a:rPr lang="en-US" sz="2400" dirty="0" smtClean="0">
                <a:sym typeface="Wingdings"/>
              </a:rPr>
              <a:t>n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T(n) </a:t>
            </a:r>
            <a:r>
              <a:rPr lang="en-US" sz="2200" dirty="0" smtClean="0"/>
              <a:t>= 2T(n/2) + n</a:t>
            </a:r>
            <a:endParaRPr lang="en-US" sz="2200" baseline="30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 smtClean="0"/>
              <a:t>		 = 2[ </a:t>
            </a:r>
            <a:r>
              <a:rPr lang="en-US" sz="2200" dirty="0"/>
              <a:t>2</a:t>
            </a:r>
            <a:r>
              <a:rPr lang="en-US" sz="2200" dirty="0" smtClean="0"/>
              <a:t>T(n/2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 + n/2 ] + </a:t>
            </a:r>
            <a:r>
              <a:rPr lang="en-US" sz="2200" dirty="0"/>
              <a:t>n</a:t>
            </a:r>
            <a:r>
              <a:rPr lang="en-US" sz="2200" dirty="0" smtClean="0"/>
              <a:t> = </a:t>
            </a:r>
            <a:r>
              <a:rPr lang="en-US" sz="2200" dirty="0"/>
              <a:t>2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T</a:t>
            </a:r>
            <a:r>
              <a:rPr lang="en-US" sz="2200" dirty="0"/>
              <a:t>(n</a:t>
            </a:r>
            <a:r>
              <a:rPr lang="en-US" sz="2200" dirty="0" smtClean="0"/>
              <a:t>/2</a:t>
            </a:r>
            <a:r>
              <a:rPr lang="en-US" sz="2200" baseline="30000" dirty="0" smtClean="0"/>
              <a:t>2</a:t>
            </a:r>
            <a:r>
              <a:rPr lang="en-US" sz="2200" dirty="0"/>
              <a:t>) + </a:t>
            </a:r>
            <a:r>
              <a:rPr lang="en-US" sz="2200" dirty="0" smtClean="0"/>
              <a:t>2n</a:t>
            </a:r>
            <a:r>
              <a:rPr lang="en-US" sz="2200" baseline="30000" dirty="0" smtClean="0"/>
              <a:t>   </a:t>
            </a:r>
            <a:endParaRPr lang="en-US" sz="2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	</a:t>
            </a:r>
            <a:r>
              <a:rPr lang="en-US" sz="2200" dirty="0" smtClean="0"/>
              <a:t>	 </a:t>
            </a:r>
            <a:r>
              <a:rPr lang="en-US" sz="2200" dirty="0"/>
              <a:t>= 2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[ 2T</a:t>
            </a:r>
            <a:r>
              <a:rPr lang="en-US" sz="2200" dirty="0"/>
              <a:t>(n</a:t>
            </a:r>
            <a:r>
              <a:rPr lang="en-US" sz="2200" dirty="0" smtClean="0"/>
              <a:t>/</a:t>
            </a:r>
            <a:r>
              <a:rPr lang="en-US" sz="2200" dirty="0"/>
              <a:t>2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 + n/2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] + 2n = 2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T</a:t>
            </a:r>
            <a:r>
              <a:rPr lang="en-US" sz="2200" dirty="0"/>
              <a:t>(n/</a:t>
            </a:r>
            <a:r>
              <a:rPr lang="en-US" sz="2200" dirty="0" smtClean="0"/>
              <a:t>2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 </a:t>
            </a:r>
            <a:r>
              <a:rPr lang="en-US" sz="2200" dirty="0"/>
              <a:t>+ </a:t>
            </a:r>
            <a:r>
              <a:rPr lang="en-US" sz="2200" dirty="0" smtClean="0"/>
              <a:t>3n</a:t>
            </a:r>
            <a:r>
              <a:rPr lang="en-US" sz="2200" baseline="30000" dirty="0" smtClean="0"/>
              <a:t> </a:t>
            </a:r>
            <a:endParaRPr lang="en-US" sz="2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200" baseline="30000" dirty="0" smtClean="0"/>
              <a:t>	</a:t>
            </a:r>
            <a:r>
              <a:rPr lang="en-US" sz="2200" dirty="0" smtClean="0"/>
              <a:t>       =</a:t>
            </a:r>
            <a:r>
              <a:rPr lang="is-IS" sz="2200" dirty="0" smtClean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 smtClean="0"/>
              <a:t>	       = </a:t>
            </a:r>
            <a:r>
              <a:rPr lang="en-US" sz="2200" b="1" dirty="0" smtClean="0">
                <a:solidFill>
                  <a:srgbClr val="0000FF"/>
                </a:solidFill>
              </a:rPr>
              <a:t>2</a:t>
            </a:r>
            <a:r>
              <a:rPr lang="en-US" sz="2200" b="1" baseline="30000" dirty="0" smtClean="0">
                <a:solidFill>
                  <a:srgbClr val="0000FF"/>
                </a:solidFill>
              </a:rPr>
              <a:t>k</a:t>
            </a:r>
            <a:r>
              <a:rPr lang="en-US" sz="2200" b="1" dirty="0" smtClean="0">
                <a:solidFill>
                  <a:srgbClr val="0000FF"/>
                </a:solidFill>
              </a:rPr>
              <a:t>T(n/2</a:t>
            </a:r>
            <a:r>
              <a:rPr lang="en-US" sz="2200" b="1" baseline="30000" dirty="0" smtClean="0">
                <a:solidFill>
                  <a:srgbClr val="0000FF"/>
                </a:solidFill>
              </a:rPr>
              <a:t>k</a:t>
            </a:r>
            <a:r>
              <a:rPr lang="en-US" sz="2200" b="1" dirty="0" smtClean="0">
                <a:solidFill>
                  <a:srgbClr val="0000FF"/>
                </a:solidFill>
              </a:rPr>
              <a:t>) </a:t>
            </a:r>
            <a:r>
              <a:rPr lang="en-US" sz="2200" dirty="0" smtClean="0"/>
              <a:t>+ </a:t>
            </a:r>
            <a:r>
              <a:rPr lang="en-US" sz="2200" b="1" dirty="0" smtClean="0">
                <a:solidFill>
                  <a:srgbClr val="008000"/>
                </a:solidFill>
              </a:rPr>
              <a:t>k x 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= </a:t>
            </a:r>
            <a:r>
              <a:rPr lang="en-US" sz="2200" b="1" dirty="0" smtClean="0">
                <a:solidFill>
                  <a:srgbClr val="0000FF"/>
                </a:solidFill>
              </a:rPr>
              <a:t>n T(1) </a:t>
            </a:r>
            <a:r>
              <a:rPr lang="en-US" sz="2200" dirty="0" smtClean="0"/>
              <a:t>+ </a:t>
            </a:r>
            <a:r>
              <a:rPr lang="en-US" sz="2200" b="1" dirty="0" smtClean="0">
                <a:solidFill>
                  <a:srgbClr val="008000"/>
                </a:solidFill>
              </a:rPr>
              <a:t>log</a:t>
            </a:r>
            <a:r>
              <a:rPr lang="en-US" sz="2200" b="1" baseline="-25000" dirty="0" smtClean="0">
                <a:solidFill>
                  <a:srgbClr val="008000"/>
                </a:solidFill>
              </a:rPr>
              <a:t>2</a:t>
            </a:r>
            <a:r>
              <a:rPr lang="en-US" sz="2200" b="1" dirty="0" smtClean="0">
                <a:solidFill>
                  <a:srgbClr val="008000"/>
                </a:solidFill>
              </a:rPr>
              <a:t>n x n</a:t>
            </a:r>
            <a:endParaRPr lang="en-US" sz="2200" b="1" baseline="30000" dirty="0" smtClean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	 </a:t>
            </a:r>
            <a:r>
              <a:rPr lang="en-US" sz="2200" dirty="0" smtClean="0"/>
              <a:t>      = </a:t>
            </a:r>
            <a:r>
              <a:rPr lang="en-US" sz="2200" b="1" dirty="0" smtClean="0">
                <a:solidFill>
                  <a:srgbClr val="0000FF"/>
                </a:solidFill>
              </a:rPr>
              <a:t>n</a:t>
            </a:r>
            <a:r>
              <a:rPr lang="en-US" sz="2200" dirty="0" smtClean="0"/>
              <a:t> + </a:t>
            </a:r>
            <a:r>
              <a:rPr lang="en-US" sz="2200" b="1" dirty="0">
                <a:solidFill>
                  <a:srgbClr val="008000"/>
                </a:solidFill>
              </a:rPr>
              <a:t>log</a:t>
            </a:r>
            <a:r>
              <a:rPr lang="en-US" sz="2200" b="1" baseline="-25000" dirty="0">
                <a:solidFill>
                  <a:srgbClr val="008000"/>
                </a:solidFill>
              </a:rPr>
              <a:t>2</a:t>
            </a:r>
            <a:r>
              <a:rPr lang="en-US" sz="2200" b="1" dirty="0">
                <a:solidFill>
                  <a:srgbClr val="008000"/>
                </a:solidFill>
              </a:rPr>
              <a:t>n x n</a:t>
            </a:r>
            <a:endParaRPr lang="en-US" sz="2200" b="1" baseline="30000" dirty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85949" y="5938403"/>
            <a:ext cx="663562" cy="3546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6688" y="5832950"/>
            <a:ext cx="24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T(n) = O(n log (n))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2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4752"/>
            <a:ext cx="8229600" cy="11829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Show that the solution of T(n) is O(n)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(</a:t>
            </a:r>
            <a:r>
              <a:rPr lang="en-US" sz="2400" dirty="0"/>
              <a:t>assume n=2</a:t>
            </a:r>
            <a:r>
              <a:rPr lang="en-US" sz="2400" baseline="30000" dirty="0"/>
              <a:t>k </a:t>
            </a:r>
            <a:r>
              <a:rPr lang="en-US" sz="2400" dirty="0">
                <a:sym typeface="Wingdings"/>
              </a:rPr>
              <a:t> k=log</a:t>
            </a:r>
            <a:r>
              <a:rPr lang="en-US" sz="2400" baseline="-25000" dirty="0">
                <a:sym typeface="Wingdings"/>
              </a:rPr>
              <a:t>2</a:t>
            </a:r>
            <a:r>
              <a:rPr lang="en-US" sz="2400" dirty="0">
                <a:sym typeface="Wingdings"/>
              </a:rPr>
              <a:t>n</a:t>
            </a:r>
            <a:r>
              <a:rPr lang="en-US" sz="2400" baseline="30000" dirty="0"/>
              <a:t>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RecursiveFor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882"/>
            <a:ext cx="5175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Recursive Formula: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RecursiveFor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90" y="1338610"/>
            <a:ext cx="4968240" cy="1097280"/>
          </a:xfrm>
          <a:prstGeom prst="rect">
            <a:avLst/>
          </a:prstGeom>
        </p:spPr>
      </p:pic>
      <p:pic>
        <p:nvPicPr>
          <p:cNvPr id="7" name="Picture 6" descr="Substitu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1" y="2603206"/>
            <a:ext cx="8284543" cy="339843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03674" y="6041384"/>
            <a:ext cx="663562" cy="3546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85958" y="5947965"/>
            <a:ext cx="155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T(n) = O(n)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6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Divide: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artition </a:t>
            </a:r>
            <a:r>
              <a:rPr lang="en-US" dirty="0"/>
              <a:t>the problem into </a:t>
            </a:r>
            <a:r>
              <a:rPr lang="en-US" dirty="0" smtClean="0"/>
              <a:t>sub-problems </a:t>
            </a:r>
            <a:r>
              <a:rPr lang="en-US" dirty="0"/>
              <a:t>of the same type of the original problem</a:t>
            </a:r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Conquer:</a:t>
            </a:r>
            <a:r>
              <a:rPr lang="en-US" dirty="0" smtClean="0"/>
              <a:t> find the solutions to sub-problems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Combine:</a:t>
            </a:r>
            <a:r>
              <a:rPr lang="en-US" dirty="0" smtClean="0"/>
              <a:t> merge the solutions of sub-problems into one for the original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12189"/>
            <a:ext cx="825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 divide-and-conquer algorithm displays in a recursive form, and solves the problem in a bottom-up manner.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32800" cy="50153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Problem: sort a sequence number in a non-decreasing order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Input: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Output: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Key Idea: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 Merge-Sort(A, p, r)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if p &lt; 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q = floor[(</a:t>
            </a:r>
            <a:r>
              <a:rPr lang="en-US" sz="2000" b="1" dirty="0" err="1" smtClean="0">
                <a:solidFill>
                  <a:srgbClr val="FF0000"/>
                </a:solidFill>
              </a:rPr>
              <a:t>p+r</a:t>
            </a:r>
            <a:r>
              <a:rPr lang="en-US" sz="2000" b="1" dirty="0" smtClean="0">
                <a:solidFill>
                  <a:srgbClr val="FF0000"/>
                </a:solidFill>
              </a:rPr>
              <a:t>)/2]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//divide into two small parts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Merge-Sort(A, p, q)		//separately sort two small parts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	Merge-Sort(A, q+1, r)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8000"/>
                </a:solidFill>
              </a:rPr>
              <a:t>Merge(A, p, q, r)		//combine two small parts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55591"/>
              </p:ext>
            </p:extLst>
          </p:nvPr>
        </p:nvGraphicFramePr>
        <p:xfrm>
          <a:off x="1936323" y="2533087"/>
          <a:ext cx="1688950" cy="53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Equation" r:id="rId3" imgW="685800" imgH="215900" progId="Equation.3">
                  <p:embed/>
                </p:oleObj>
              </mc:Choice>
              <mc:Fallback>
                <p:oleObj name="Equation" r:id="rId3" imgW="685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323" y="2533087"/>
                        <a:ext cx="1688950" cy="53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95919"/>
              </p:ext>
            </p:extLst>
          </p:nvPr>
        </p:nvGraphicFramePr>
        <p:xfrm>
          <a:off x="2126143" y="2928762"/>
          <a:ext cx="2376590" cy="54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143" y="2928762"/>
                        <a:ext cx="2376590" cy="549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361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Two Subsequences: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X[1, 2, </a:t>
            </a:r>
            <a:r>
              <a:rPr lang="is-IS" sz="2000" dirty="0" smtClean="0"/>
              <a:t>…, m</a:t>
            </a:r>
            <a:r>
              <a:rPr lang="en-US" sz="2000" dirty="0" smtClean="0"/>
              <a:t>] and Y[1, 2, </a:t>
            </a:r>
            <a:r>
              <a:rPr lang="is-IS" sz="2000" dirty="0" smtClean="0"/>
              <a:t>…, n</a:t>
            </a:r>
            <a:r>
              <a:rPr lang="en-US" sz="2000" dirty="0" smtClean="0"/>
              <a:t>]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Merge </a:t>
            </a:r>
            <a:r>
              <a:rPr lang="en-US" dirty="0" smtClean="0"/>
              <a:t>Procedure: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 =1, j = 1	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 smtClean="0"/>
              <a:t>	for </a:t>
            </a:r>
            <a:r>
              <a:rPr lang="en-US" sz="2000" dirty="0"/>
              <a:t>k</a:t>
            </a:r>
            <a:r>
              <a:rPr lang="en-US" sz="2000" dirty="0" smtClean="0"/>
              <a:t> = 1 to </a:t>
            </a:r>
            <a:r>
              <a:rPr lang="en-US" sz="2000" dirty="0" err="1" smtClean="0"/>
              <a:t>m+n</a:t>
            </a:r>
            <a:r>
              <a:rPr lang="en-US" sz="2000" dirty="0" smtClean="0"/>
              <a:t> do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if X[</a:t>
            </a:r>
            <a:r>
              <a:rPr lang="en-US" sz="2000" dirty="0" err="1" smtClean="0"/>
              <a:t>i</a:t>
            </a:r>
            <a:r>
              <a:rPr lang="en-US" sz="2000" dirty="0" smtClean="0"/>
              <a:t>] &lt; Y[j]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Z[k]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], </a:t>
            </a:r>
            <a:r>
              <a:rPr lang="en-US" sz="2000" dirty="0" err="1" smtClean="0"/>
              <a:t>i</a:t>
            </a:r>
            <a:r>
              <a:rPr lang="en-US" sz="2000" dirty="0" smtClean="0"/>
              <a:t> = i+1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Z[k] = Y[j], j = j+1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Time Complexity: O(</a:t>
            </a:r>
            <a:r>
              <a:rPr lang="en-US" dirty="0" err="1"/>
              <a:t>m+n</a:t>
            </a:r>
            <a:r>
              <a:rPr lang="en-US" dirty="0"/>
              <a:t>)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09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X={1, 4} and Y={2, 3, 6}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7463" y="2433011"/>
            <a:ext cx="1146468" cy="2582689"/>
            <a:chOff x="483818" y="2433010"/>
            <a:chExt cx="1146468" cy="2582689"/>
          </a:xfrm>
        </p:grpSpPr>
        <p:grpSp>
          <p:nvGrpSpPr>
            <p:cNvPr id="4" name="Group 3"/>
            <p:cNvGrpSpPr/>
            <p:nvPr/>
          </p:nvGrpSpPr>
          <p:grpSpPr>
            <a:xfrm>
              <a:off x="606739" y="2433010"/>
              <a:ext cx="346343" cy="735985"/>
              <a:chOff x="742118" y="1676742"/>
              <a:chExt cx="346343" cy="7359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42118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869877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69717" y="3925479"/>
              <a:ext cx="368494" cy="657084"/>
              <a:chOff x="5372859" y="4531000"/>
              <a:chExt cx="368494" cy="65708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72859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532700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12512" y="4554034"/>
              <a:ext cx="852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rgbClr val="0000FF"/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{2, 3,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96895" y="2444453"/>
            <a:ext cx="1187986" cy="2582689"/>
            <a:chOff x="483818" y="2433010"/>
            <a:chExt cx="1187986" cy="2582689"/>
          </a:xfrm>
        </p:grpSpPr>
        <p:grpSp>
          <p:nvGrpSpPr>
            <p:cNvPr id="24" name="Group 23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69717" y="3925479"/>
              <a:ext cx="368494" cy="657084"/>
              <a:chOff x="5372859" y="4531000"/>
              <a:chExt cx="368494" cy="65708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372859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532700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12512" y="4554034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rgbClr val="0000FF"/>
                  </a:solidFill>
                </a:rPr>
                <a:t>2</a:t>
              </a:r>
              <a:r>
                <a:rPr lang="en-US" sz="2400" dirty="0"/>
                <a:t>, 3,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91633" y="2444453"/>
            <a:ext cx="1491204" cy="2582689"/>
            <a:chOff x="483818" y="2433010"/>
            <a:chExt cx="1491204" cy="2582689"/>
          </a:xfrm>
        </p:grpSpPr>
        <p:grpSp>
          <p:nvGrpSpPr>
            <p:cNvPr id="42" name="Group 41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878624" y="3925479"/>
              <a:ext cx="368494" cy="657084"/>
              <a:chOff x="5681766" y="4531000"/>
              <a:chExt cx="368494" cy="65708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5681766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841607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12512" y="4554034"/>
              <a:ext cx="1462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rgbClr val="0000FF"/>
                  </a:solidFill>
                </a:rPr>
                <a:t>3</a:t>
              </a:r>
              <a:r>
                <a:rPr lang="en-US" sz="2400" dirty="0"/>
                <a:t>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23796" y="2433011"/>
            <a:ext cx="1796125" cy="2582689"/>
            <a:chOff x="483818" y="2433010"/>
            <a:chExt cx="1796125" cy="2582689"/>
          </a:xfrm>
        </p:grpSpPr>
        <p:grpSp>
          <p:nvGrpSpPr>
            <p:cNvPr id="51" name="Group 50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198972" y="3925479"/>
              <a:ext cx="368494" cy="657084"/>
              <a:chOff x="6002114" y="4531000"/>
              <a:chExt cx="368494" cy="65708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002114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V="1">
                <a:off x="6161955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12512" y="4554034"/>
              <a:ext cx="176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3, 4}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4</a:t>
              </a:r>
              <a:r>
                <a:rPr lang="en-US" sz="2400" dirty="0" smtClean="0"/>
                <a:t>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en-US" sz="2400" dirty="0"/>
                <a:t>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737362" y="2455895"/>
            <a:ext cx="2101046" cy="2582689"/>
            <a:chOff x="483818" y="2433010"/>
            <a:chExt cx="2101046" cy="2582689"/>
          </a:xfrm>
        </p:grpSpPr>
        <p:grpSp>
          <p:nvGrpSpPr>
            <p:cNvPr id="60" name="Group 59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1198972" y="3925479"/>
              <a:ext cx="368494" cy="657084"/>
              <a:chOff x="6002114" y="4531000"/>
              <a:chExt cx="368494" cy="65708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002114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161955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512512" y="4554034"/>
              <a:ext cx="2072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3, 4, 6}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sz="2400" dirty="0" smtClean="0"/>
                <a:t>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rgbClr val="0000FF"/>
                  </a:solidFill>
                </a:rPr>
                <a:t>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4" name="Picture 3" descr="Merge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35" y="1400614"/>
            <a:ext cx="7345130" cy="502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11073" y="1740221"/>
            <a:ext cx="11759" cy="426824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03" y="3071492"/>
            <a:ext cx="138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Divide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34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Merge Sort</a:t>
            </a:r>
            <a:endParaRPr lang="en-US" dirty="0"/>
          </a:p>
        </p:txBody>
      </p:sp>
      <p:pic>
        <p:nvPicPr>
          <p:cNvPr id="4" name="Picture 3" descr="Merge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" y="1348110"/>
            <a:ext cx="5032954" cy="344605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290272" y="1704846"/>
            <a:ext cx="2288145" cy="0"/>
          </a:xfrm>
          <a:prstGeom prst="line">
            <a:avLst/>
          </a:prstGeom>
          <a:ln w="38100" cap="flat"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2910" y="1480601"/>
            <a:ext cx="161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Level 1:  1 x n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71486" y="2612413"/>
            <a:ext cx="1906931" cy="0"/>
          </a:xfrm>
          <a:prstGeom prst="line">
            <a:avLst/>
          </a:prstGeom>
          <a:ln w="38100" cap="flat"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2910" y="2397723"/>
            <a:ext cx="185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Level 2:  2 x n/2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903973" y="3485654"/>
            <a:ext cx="1674444" cy="0"/>
          </a:xfrm>
          <a:prstGeom prst="line">
            <a:avLst/>
          </a:prstGeom>
          <a:ln w="38100" cap="flat"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2910" y="3282287"/>
            <a:ext cx="185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Level 3:  </a:t>
            </a:r>
            <a:r>
              <a:rPr lang="en-US" sz="2000" b="1" dirty="0">
                <a:solidFill>
                  <a:srgbClr val="0000FF"/>
                </a:solidFill>
              </a:rPr>
              <a:t>4</a:t>
            </a:r>
            <a:r>
              <a:rPr lang="en-US" sz="2000" b="1" dirty="0" smtClean="0">
                <a:solidFill>
                  <a:srgbClr val="0000FF"/>
                </a:solidFill>
              </a:rPr>
              <a:t> x n/4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06938" y="4378124"/>
            <a:ext cx="1571479" cy="0"/>
          </a:xfrm>
          <a:prstGeom prst="line">
            <a:avLst/>
          </a:prstGeom>
          <a:ln w="38100" cap="flat"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2910" y="4162663"/>
            <a:ext cx="185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Level 4:  8 x n/8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20340" y="4870464"/>
            <a:ext cx="663562" cy="3546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6889" y="4786383"/>
            <a:ext cx="830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Level k: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k-1</a:t>
            </a:r>
            <a:r>
              <a:rPr lang="en-US" sz="2400" b="1" dirty="0" smtClean="0">
                <a:solidFill>
                  <a:srgbClr val="FF0000"/>
                </a:solidFill>
              </a:rPr>
              <a:t> subsequences with each containing n/2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k-1</a:t>
            </a:r>
            <a:r>
              <a:rPr lang="en-US" sz="2400" b="1" dirty="0" smtClean="0">
                <a:solidFill>
                  <a:srgbClr val="FF0000"/>
                </a:solidFill>
              </a:rPr>
              <a:t> numbers;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        “n” </a:t>
            </a:r>
            <a:r>
              <a:rPr lang="en-US" sz="2400" b="1" dirty="0">
                <a:solidFill>
                  <a:srgbClr val="FF0000"/>
                </a:solidFill>
              </a:rPr>
              <a:t>comparing </a:t>
            </a:r>
            <a:r>
              <a:rPr lang="en-US" sz="2400" b="1" dirty="0" smtClean="0">
                <a:solidFill>
                  <a:srgbClr val="FF0000"/>
                </a:solidFill>
              </a:rPr>
              <a:t>operations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13163" y="5579719"/>
            <a:ext cx="663562" cy="3546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83902" y="5507080"/>
            <a:ext cx="355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# of Division: log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n = log 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05986" y="6075836"/>
            <a:ext cx="663562" cy="3546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76725" y="5979997"/>
            <a:ext cx="439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Total Time Complexity: O(n </a:t>
            </a:r>
            <a:r>
              <a:rPr lang="en-US" sz="2400" b="1" dirty="0" err="1" smtClean="0">
                <a:solidFill>
                  <a:srgbClr val="FF0000"/>
                </a:solidFill>
              </a:rPr>
              <a:t>logn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685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Divide-and-Conquer: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Divide </a:t>
            </a:r>
            <a:r>
              <a:rPr lang="en-US" dirty="0"/>
              <a:t>the problem into sub-problems of the same type of the original </a:t>
            </a:r>
            <a:r>
              <a:rPr lang="en-US" dirty="0" smtClean="0"/>
              <a:t>problem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Find </a:t>
            </a:r>
            <a:r>
              <a:rPr lang="en-US" dirty="0"/>
              <a:t>the solutions to sub-problems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Merge the </a:t>
            </a:r>
            <a:r>
              <a:rPr lang="en-US" dirty="0"/>
              <a:t>solutions of sub-problems into one for the original </a:t>
            </a:r>
            <a:r>
              <a:rPr lang="en-US" dirty="0" smtClean="0"/>
              <a:t>problem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Time complexity of Divide-and-Conquer algorithms can be estimated via their </a:t>
            </a:r>
            <a:r>
              <a:rPr lang="en-US" sz="2800" b="1" dirty="0">
                <a:solidFill>
                  <a:srgbClr val="FF0000"/>
                </a:solidFill>
              </a:rPr>
              <a:t>recurrences</a:t>
            </a:r>
            <a:r>
              <a:rPr lang="en-US" sz="2800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905"/>
            <a:ext cx="8229600" cy="497471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Each </a:t>
            </a:r>
            <a:r>
              <a:rPr lang="en-US" sz="2400" dirty="0"/>
              <a:t>node represents cost of a single sub-problem</a:t>
            </a:r>
            <a:r>
              <a:rPr lang="en-US" sz="2400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Structure of Recursion Tree</a:t>
            </a:r>
            <a:endParaRPr 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/>
              <a:t>	T(n</a:t>
            </a:r>
            <a:r>
              <a:rPr lang="en-US" sz="2400" dirty="0" smtClean="0"/>
              <a:t>) = </a:t>
            </a:r>
            <a:r>
              <a:rPr lang="en-US" sz="2400" b="1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/>
              <a:t>T</a:t>
            </a:r>
            <a:r>
              <a:rPr lang="en-US" sz="2400" dirty="0"/>
              <a:t>(n/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) +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>
                <a:solidFill>
                  <a:srgbClr val="FF0000"/>
                </a:solidFill>
              </a:rPr>
              <a:t>(n)</a:t>
            </a:r>
            <a:endParaRPr lang="en-US" sz="2400" dirty="0"/>
          </a:p>
          <a:p>
            <a:pPr lvl="1">
              <a:lnSpc>
                <a:spcPct val="140000"/>
              </a:lnSpc>
            </a:pPr>
            <a:r>
              <a:rPr lang="en-US" sz="2000" dirty="0"/>
              <a:t>a: number of </a:t>
            </a:r>
            <a:r>
              <a:rPr lang="en-US" sz="2000" dirty="0" smtClean="0"/>
              <a:t>children</a:t>
            </a:r>
            <a:endParaRPr lang="en-US" sz="2000" dirty="0"/>
          </a:p>
          <a:p>
            <a:pPr lvl="1">
              <a:lnSpc>
                <a:spcPct val="140000"/>
              </a:lnSpc>
            </a:pPr>
            <a:r>
              <a:rPr lang="en-US" sz="2000" dirty="0"/>
              <a:t>n/b: size of each </a:t>
            </a:r>
            <a:r>
              <a:rPr lang="en-US" sz="2000" dirty="0" smtClean="0"/>
              <a:t>child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Height of tree: </a:t>
            </a:r>
            <a:r>
              <a:rPr lang="en-US" sz="2000" dirty="0" err="1" smtClean="0"/>
              <a:t>log</a:t>
            </a:r>
            <a:r>
              <a:rPr lang="en-US" sz="2000" baseline="-25000" dirty="0" err="1" smtClean="0"/>
              <a:t>b</a:t>
            </a:r>
            <a:r>
              <a:rPr lang="en-US" sz="2000" dirty="0"/>
              <a:t>(n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lnSpc>
                <a:spcPct val="140000"/>
              </a:lnSpc>
            </a:pPr>
            <a:r>
              <a:rPr lang="en-US" sz="2000" dirty="0"/>
              <a:t>f(n): </a:t>
            </a:r>
            <a:r>
              <a:rPr lang="en-US" sz="2000" dirty="0" smtClean="0"/>
              <a:t>computational costs</a:t>
            </a:r>
          </a:p>
          <a:p>
            <a:pPr marL="342900" lvl="1" indent="-342900"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Estimate </a:t>
            </a:r>
            <a:r>
              <a:rPr lang="en-US" dirty="0"/>
              <a:t>time complexity through recursion </a:t>
            </a:r>
            <a:r>
              <a:rPr lang="en-US" dirty="0" smtClean="0"/>
              <a:t>tree</a:t>
            </a:r>
          </a:p>
          <a:p>
            <a:pPr marL="0" lvl="1" indent="0">
              <a:lnSpc>
                <a:spcPct val="14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T(n) = sum of costs at each level in recursion tree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Merge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77" y="2194775"/>
            <a:ext cx="4354314" cy="31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632</Words>
  <Application>Microsoft Macintosh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Divide-and-Conquer  </vt:lpstr>
      <vt:lpstr>Divide-and-Conquer</vt:lpstr>
      <vt:lpstr>Merge Sort</vt:lpstr>
      <vt:lpstr>Merge Subsequences</vt:lpstr>
      <vt:lpstr>Example: Merge Subsequences</vt:lpstr>
      <vt:lpstr>Example: Merge Sort</vt:lpstr>
      <vt:lpstr>Time Complexity of Merge Sort</vt:lpstr>
      <vt:lpstr>Recurrence </vt:lpstr>
      <vt:lpstr>Recursion Tree</vt:lpstr>
      <vt:lpstr>Example:  Recursion Tree of Merge Sort </vt:lpstr>
      <vt:lpstr>Example:  Recursion Tree of Merge Sort </vt:lpstr>
      <vt:lpstr>Example:  Recursion Tree of Merge Sort </vt:lpstr>
      <vt:lpstr>Substitution</vt:lpstr>
      <vt:lpstr>Example:  Substitution for Merge Sort</vt:lpstr>
      <vt:lpstr>Exercise</vt:lpstr>
      <vt:lpstr>Answer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156</cp:revision>
  <dcterms:created xsi:type="dcterms:W3CDTF">2016-08-15T16:38:04Z</dcterms:created>
  <dcterms:modified xsi:type="dcterms:W3CDTF">2017-09-05T21:06:42Z</dcterms:modified>
</cp:coreProperties>
</file>