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80" r:id="rId5"/>
    <p:sldId id="260" r:id="rId6"/>
    <p:sldId id="261" r:id="rId7"/>
    <p:sldId id="269" r:id="rId8"/>
    <p:sldId id="268" r:id="rId9"/>
    <p:sldId id="270" r:id="rId10"/>
    <p:sldId id="271" r:id="rId11"/>
    <p:sldId id="273" r:id="rId12"/>
    <p:sldId id="272" r:id="rId13"/>
    <p:sldId id="274" r:id="rId14"/>
    <p:sldId id="275" r:id="rId15"/>
    <p:sldId id="276" r:id="rId16"/>
    <p:sldId id="277" r:id="rId17"/>
    <p:sldId id="264" r:id="rId18"/>
    <p:sldId id="266" r:id="rId19"/>
    <p:sldId id="262" r:id="rId20"/>
    <p:sldId id="279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4"/>
    <p:restoredTop sz="94631"/>
  </p:normalViewPr>
  <p:slideViewPr>
    <p:cSldViewPr snapToGrid="0" snapToObjects="1">
      <p:cViewPr>
        <p:scale>
          <a:sx n="90" d="100"/>
          <a:sy n="90" d="100"/>
        </p:scale>
        <p:origin x="-66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45657-CA8A-074E-B1DC-20908A459B70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ADBC2-1608-1E44-9811-BCA45E616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701F2ED-E65D-054B-9DAE-394F06DF1C50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17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CBE-B49C-FF4B-A9D3-5F417F9A1200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787BCBE-B49C-FF4B-A9D3-5F417F9A1200}" type="datetimeFigureOut">
              <a:rPr lang="en-US" smtClean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4th Iteration, j = p + 3, A[j] = 1 </a:t>
            </a:r>
            <a:r>
              <a:rPr lang="en-US" sz="2400" dirty="0">
                <a:sym typeface="Symbol" charset="0"/>
              </a:rPr>
              <a:t>&lt;</a:t>
            </a:r>
            <a:r>
              <a:rPr lang="en-US" sz="2400" dirty="0" smtClean="0">
                <a:sym typeface="Symbol" charset="0"/>
              </a:rPr>
              <a:t> 4. Then,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=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+ 1 = p + 1, A[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] is exchanged with A[j] (values 1 and 8 are swapped).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3360261"/>
            <a:ext cx="3877056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5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4th Iteration, j = p + 3, A[j] = 1 </a:t>
            </a:r>
            <a:r>
              <a:rPr lang="en-US" sz="2400" dirty="0">
                <a:sym typeface="Symbol" charset="0"/>
              </a:rPr>
              <a:t>&lt;</a:t>
            </a:r>
            <a:r>
              <a:rPr lang="en-US" sz="2400" dirty="0" smtClean="0">
                <a:sym typeface="Symbol" charset="0"/>
              </a:rPr>
              <a:t> 4. Then,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=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+ 1 = p + 1, A[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] is exchanged with A[j] (values 1 and 8 are swapped).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3360261"/>
            <a:ext cx="3877056" cy="10058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343275" y="3900488"/>
            <a:ext cx="271463" cy="1714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1673" y="3900488"/>
            <a:ext cx="271463" cy="1714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43274" y="4295604"/>
            <a:ext cx="27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1673" y="4291620"/>
            <a:ext cx="27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th Iteration, j = p + 4, A[j] = 3 </a:t>
            </a:r>
            <a:r>
              <a:rPr lang="en-US" sz="2400" dirty="0">
                <a:sym typeface="Symbol" charset="0"/>
              </a:rPr>
              <a:t>&lt;</a:t>
            </a:r>
            <a:r>
              <a:rPr lang="en-US" sz="2400" dirty="0" smtClean="0">
                <a:sym typeface="Symbol" charset="0"/>
              </a:rPr>
              <a:t> 4. Then,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=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+ 1 = p + 2, A[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] is exchanged with A[j] (values 3 and </a:t>
            </a:r>
            <a:r>
              <a:rPr lang="en-US" sz="2400" dirty="0">
                <a:sym typeface="Symbol" charset="0"/>
              </a:rPr>
              <a:t>7</a:t>
            </a:r>
            <a:r>
              <a:rPr lang="en-US" sz="2400" dirty="0" smtClean="0">
                <a:sym typeface="Symbol" charset="0"/>
              </a:rPr>
              <a:t> are swapped).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87" y="3360261"/>
            <a:ext cx="3930226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5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th Iteration, j = p + 4, A[j] = 3 </a:t>
            </a:r>
            <a:r>
              <a:rPr lang="en-US" sz="2400" dirty="0">
                <a:sym typeface="Symbol" charset="0"/>
              </a:rPr>
              <a:t>&lt;</a:t>
            </a:r>
            <a:r>
              <a:rPr lang="en-US" sz="2400" dirty="0" smtClean="0">
                <a:sym typeface="Symbol" charset="0"/>
              </a:rPr>
              <a:t> 4. Then,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=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+ 1 = p + 2, A[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] is exchanged with A[j] (values 3 and </a:t>
            </a:r>
            <a:r>
              <a:rPr lang="en-US" sz="2400" dirty="0">
                <a:sym typeface="Symbol" charset="0"/>
              </a:rPr>
              <a:t>7</a:t>
            </a:r>
            <a:r>
              <a:rPr lang="en-US" sz="2400" dirty="0" smtClean="0">
                <a:sym typeface="Symbol" charset="0"/>
              </a:rPr>
              <a:t> are swapped).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87" y="3360261"/>
            <a:ext cx="3930226" cy="100584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757621" y="3900488"/>
            <a:ext cx="271463" cy="1714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6019" y="3900488"/>
            <a:ext cx="271463" cy="1714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57620" y="4295604"/>
            <a:ext cx="27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6019" y="4291620"/>
            <a:ext cx="27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4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6th Iteration, j = p + 5, A[j] = 5 </a:t>
            </a:r>
            <a:r>
              <a:rPr lang="en-US" sz="2400" dirty="0" smtClean="0">
                <a:sym typeface="Symbol" charset="0"/>
              </a:rPr>
              <a:t>&gt; 4. Nothing is moved.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16" y="3314541"/>
            <a:ext cx="3858768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7</a:t>
            </a:r>
            <a:r>
              <a:rPr lang="en-US" sz="2400" dirty="0" smtClean="0"/>
              <a:t>th Iteration, j = p + 6, A[j] = 6 </a:t>
            </a:r>
            <a:r>
              <a:rPr lang="en-US" sz="2400" dirty="0" smtClean="0">
                <a:sym typeface="Symbol" charset="0"/>
              </a:rPr>
              <a:t>&gt; 4. Nothing is moved. Also, j == r – 1, iteration ends.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52" y="2728749"/>
            <a:ext cx="3813496" cy="1097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40" y="4045711"/>
            <a:ext cx="3840481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6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Finally, exchange pivot A[r] and A[i+1] (values 4 and 8 are swapped)</a:t>
            </a:r>
            <a:r>
              <a:rPr lang="en-US" sz="2400" dirty="0" smtClean="0">
                <a:sym typeface="Symbol" charset="0"/>
              </a:rPr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10" y="4008925"/>
            <a:ext cx="4003308" cy="1051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59" y="2859847"/>
            <a:ext cx="3840481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9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of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32389" cy="5060244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  <a:defRPr/>
            </a:pPr>
            <a:r>
              <a:rPr lang="en-US" sz="2800" dirty="0" smtClean="0"/>
              <a:t>Worst Case:</a:t>
            </a:r>
          </a:p>
          <a:p>
            <a:pPr lvl="1">
              <a:defRPr/>
            </a:pPr>
            <a:r>
              <a:rPr lang="en-US" dirty="0" smtClean="0"/>
              <a:t>Partition into two parts: (n-1) and 1</a:t>
            </a:r>
          </a:p>
          <a:p>
            <a:pPr lvl="1">
              <a:defRPr/>
            </a:pPr>
            <a:r>
              <a:rPr lang="en-US" dirty="0" smtClean="0"/>
              <a:t>No nothing is moved at each time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>
              <a:defRPr/>
            </a:pPr>
            <a:endParaRPr lang="en-US" dirty="0" smtClean="0"/>
          </a:p>
          <a:p>
            <a:pPr marL="457200" lvl="1" indent="0">
              <a:buNone/>
              <a:defRPr/>
            </a:pPr>
            <a:r>
              <a:rPr lang="en-US" dirty="0" smtClean="0"/>
              <a:t>T(n) = T(n-1) + T(1) + n</a:t>
            </a:r>
          </a:p>
          <a:p>
            <a:pPr marL="457200" lvl="1" indent="0">
              <a:buNone/>
              <a:defRPr/>
            </a:pPr>
            <a:r>
              <a:rPr lang="en-US" dirty="0"/>
              <a:t>	 </a:t>
            </a:r>
            <a:r>
              <a:rPr lang="en-US" dirty="0" smtClean="0"/>
              <a:t>= T(n-1) + T(1) + (n-1) + n</a:t>
            </a:r>
          </a:p>
          <a:p>
            <a:pPr marL="457200" lvl="1" indent="0">
              <a:buNone/>
              <a:defRPr/>
            </a:pPr>
            <a:r>
              <a:rPr lang="en-US" dirty="0"/>
              <a:t>	 </a:t>
            </a:r>
            <a:r>
              <a:rPr lang="en-US" dirty="0" smtClean="0"/>
              <a:t>= </a:t>
            </a:r>
            <a:r>
              <a:rPr lang="is-IS" dirty="0" smtClean="0"/>
              <a:t>…</a:t>
            </a:r>
          </a:p>
          <a:p>
            <a:pPr marL="457200" lvl="1" indent="0">
              <a:buNone/>
              <a:defRPr/>
            </a:pPr>
            <a:r>
              <a:rPr lang="is-IS" dirty="0"/>
              <a:t>	</a:t>
            </a:r>
            <a:r>
              <a:rPr lang="is-IS" dirty="0" smtClean="0"/>
              <a:t> = T(1) + 1 + 2 + ... + (n-1) + n</a:t>
            </a:r>
          </a:p>
          <a:p>
            <a:pPr marL="457200" lvl="1" indent="0">
              <a:buNone/>
              <a:defRPr/>
            </a:pPr>
            <a:r>
              <a:rPr lang="is-IS" dirty="0"/>
              <a:t>	 </a:t>
            </a:r>
            <a:r>
              <a:rPr lang="is-IS" dirty="0" smtClean="0"/>
              <a:t>= [ n(n+1) ]/2</a:t>
            </a:r>
          </a:p>
          <a:p>
            <a:pPr marL="457200" lvl="1" indent="0">
              <a:buNone/>
              <a:defRPr/>
            </a:pPr>
            <a:r>
              <a:rPr lang="is-IS" dirty="0"/>
              <a:t>	</a:t>
            </a:r>
            <a:r>
              <a:rPr lang="is-IS" dirty="0" smtClean="0"/>
              <a:t> = O(n</a:t>
            </a:r>
            <a:r>
              <a:rPr lang="is-IS" baseline="30000" dirty="0" smtClean="0"/>
              <a:t>2</a:t>
            </a:r>
            <a:r>
              <a:rPr lang="is-IS" dirty="0" smtClean="0"/>
              <a:t>)</a:t>
            </a:r>
            <a:endParaRPr lang="en-US" dirty="0"/>
          </a:p>
        </p:txBody>
      </p: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4883077" y="2895021"/>
            <a:ext cx="3983672" cy="2463800"/>
            <a:chOff x="672" y="1872"/>
            <a:chExt cx="3787" cy="2016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72" y="2160"/>
              <a:ext cx="1536" cy="2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  <a:r>
                <a:rPr lang="en-US" sz="2000" dirty="0">
                  <a:latin typeface="Arial" charset="0"/>
                  <a:ea typeface="Arial" charset="0"/>
                  <a:cs typeface="Arial" charset="0"/>
                </a:rPr>
                <a:t>123456789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439" y="2592"/>
              <a:ext cx="134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2000" dirty="0">
                  <a:latin typeface="Arial" charset="0"/>
                  <a:ea typeface="Arial" charset="0"/>
                  <a:cs typeface="Arial" charset="0"/>
                </a:rPr>
                <a:t>23456789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736" y="3600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296" y="2448"/>
              <a:ext cx="723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H="1">
              <a:off x="864" y="2448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720" y="259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3408" y="3600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2880" y="34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3119" y="3408"/>
              <a:ext cx="385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2928" y="3120"/>
              <a:ext cx="385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89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2208" y="2880"/>
              <a:ext cx="91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31" name="AutoShape 22"/>
            <p:cNvSpPr>
              <a:spLocks noChangeArrowheads="1"/>
            </p:cNvSpPr>
            <p:nvPr/>
          </p:nvSpPr>
          <p:spPr bwMode="auto">
            <a:xfrm flipV="1">
              <a:off x="3888" y="1872"/>
              <a:ext cx="571" cy="2016"/>
            </a:xfrm>
            <a:prstGeom prst="curvedLeftArrow">
              <a:avLst>
                <a:gd name="adj1" fmla="val 70613"/>
                <a:gd name="adj2" fmla="val 141226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3737" y="2727"/>
              <a:ext cx="28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21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Time Complexity of Quicksort</a:t>
            </a:r>
            <a:endParaRPr lang="en-US" dirty="0" smtClean="0">
              <a:cs typeface="+mj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9399"/>
            <a:ext cx="7899400" cy="48942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 </a:t>
            </a:r>
            <a:r>
              <a:rPr lang="en-US" sz="2800" dirty="0" smtClean="0">
                <a:cs typeface="+mn-cs"/>
              </a:rPr>
              <a:t>Best case: </a:t>
            </a:r>
          </a:p>
          <a:p>
            <a:pPr lvl="1">
              <a:defRPr/>
            </a:pPr>
            <a:r>
              <a:rPr lang="en-US" dirty="0"/>
              <a:t>P</a:t>
            </a:r>
            <a:r>
              <a:rPr lang="en-US" sz="2400" dirty="0" smtClean="0"/>
              <a:t>artition in (almost) equal parts each time</a:t>
            </a:r>
          </a:p>
          <a:p>
            <a:pPr lvl="1">
              <a:defRPr/>
            </a:pPr>
            <a:r>
              <a:rPr lang="en-US" sz="2400" dirty="0" smtClean="0"/>
              <a:t>O(n log n)</a:t>
            </a:r>
          </a:p>
          <a:p>
            <a:pPr lvl="1"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/>
              <a:t>T(n) = </a:t>
            </a:r>
            <a:r>
              <a:rPr lang="en-US" dirty="0" smtClean="0"/>
              <a:t>2T(n/2) </a:t>
            </a:r>
            <a:r>
              <a:rPr lang="en-US" dirty="0"/>
              <a:t>+ n</a:t>
            </a:r>
          </a:p>
          <a:p>
            <a:pPr marL="457200" lvl="1" indent="0">
              <a:buNone/>
              <a:defRPr/>
            </a:pPr>
            <a:r>
              <a:rPr lang="en-US" dirty="0"/>
              <a:t>	 = </a:t>
            </a:r>
            <a:r>
              <a:rPr lang="en-US" dirty="0" smtClean="0"/>
              <a:t>4T(n/4) </a:t>
            </a:r>
            <a:r>
              <a:rPr lang="en-US" dirty="0"/>
              <a:t>+ </a:t>
            </a:r>
            <a:r>
              <a:rPr lang="en-US" dirty="0" smtClean="0"/>
              <a:t>2n</a:t>
            </a:r>
          </a:p>
          <a:p>
            <a:pPr marL="457200" lvl="1" indent="0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 = 2</a:t>
            </a:r>
            <a:r>
              <a:rPr lang="en-US" baseline="30000" dirty="0" smtClean="0"/>
              <a:t>k</a:t>
            </a:r>
            <a:r>
              <a:rPr lang="en-US" dirty="0" smtClean="0"/>
              <a:t>T(n/(2</a:t>
            </a:r>
            <a:r>
              <a:rPr lang="en-US" baseline="30000" dirty="0" smtClean="0"/>
              <a:t>k</a:t>
            </a:r>
            <a:r>
              <a:rPr lang="en-US" dirty="0" smtClean="0"/>
              <a:t>)) + </a:t>
            </a:r>
            <a:r>
              <a:rPr lang="en-US" dirty="0" err="1" smtClean="0"/>
              <a:t>kn</a:t>
            </a:r>
            <a:endParaRPr lang="en-US" dirty="0"/>
          </a:p>
          <a:p>
            <a:pPr marL="457200" lvl="1" indent="0">
              <a:buNone/>
              <a:defRPr/>
            </a:pPr>
            <a:r>
              <a:rPr lang="en-US" dirty="0"/>
              <a:t>	 = </a:t>
            </a:r>
            <a:r>
              <a:rPr lang="is-IS" dirty="0"/>
              <a:t>…</a:t>
            </a:r>
          </a:p>
          <a:p>
            <a:pPr marL="457200" lvl="1" indent="0">
              <a:buNone/>
              <a:defRPr/>
            </a:pPr>
            <a:r>
              <a:rPr lang="is-IS" dirty="0"/>
              <a:t>	 = </a:t>
            </a:r>
            <a:r>
              <a:rPr lang="is-IS" dirty="0" smtClean="0"/>
              <a:t>(log</a:t>
            </a:r>
            <a:r>
              <a:rPr lang="is-IS" baseline="-25000" dirty="0" smtClean="0"/>
              <a:t>2</a:t>
            </a:r>
            <a:r>
              <a:rPr lang="is-IS" dirty="0" smtClean="0"/>
              <a:t>n)T(1</a:t>
            </a:r>
            <a:r>
              <a:rPr lang="is-IS" dirty="0"/>
              <a:t>) </a:t>
            </a:r>
            <a:r>
              <a:rPr lang="is-IS" dirty="0" smtClean="0"/>
              <a:t>+ (log</a:t>
            </a:r>
            <a:r>
              <a:rPr lang="is-IS" baseline="-25000" dirty="0" smtClean="0"/>
              <a:t>2</a:t>
            </a:r>
            <a:r>
              <a:rPr lang="is-IS" dirty="0" smtClean="0"/>
              <a:t>n)n</a:t>
            </a:r>
            <a:endParaRPr lang="is-IS" dirty="0"/>
          </a:p>
          <a:p>
            <a:pPr marL="457200" lvl="1" indent="0">
              <a:buNone/>
              <a:defRPr/>
            </a:pPr>
            <a:r>
              <a:rPr lang="is-IS" dirty="0"/>
              <a:t>	 = </a:t>
            </a:r>
            <a:r>
              <a:rPr lang="is-IS" dirty="0" smtClean="0"/>
              <a:t>O(n logn)</a:t>
            </a:r>
            <a:endParaRPr lang="en-US" dirty="0"/>
          </a:p>
          <a:p>
            <a:pPr marL="457200" lvl="1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535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Using Quicksort(A, 1, n) to sort the array A={1, 9, 5, 8, 2, 4}.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Hint: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2400" dirty="0"/>
              <a:t>Quicksort(A, </a:t>
            </a:r>
            <a:r>
              <a:rPr lang="en-US" sz="2400" dirty="0" smtClean="0"/>
              <a:t>1, n):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if 1 &lt; n</a:t>
            </a:r>
            <a:endParaRPr lang="en-US" sz="2400" dirty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 smtClean="0"/>
              <a:t>Then </a:t>
            </a:r>
            <a:r>
              <a:rPr lang="en-US" dirty="0"/>
              <a:t>q </a:t>
            </a:r>
            <a:r>
              <a:rPr lang="en-US" dirty="0">
                <a:sym typeface="Wingdings"/>
              </a:rPr>
              <a:t>=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Partition(A,1, n)</a:t>
            </a:r>
            <a:r>
              <a:rPr lang="en-US" dirty="0">
                <a:sym typeface="Symbol" charset="0"/>
              </a:rPr>
              <a:t>			//divide list A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/>
              <a:t>          Quicksort(A, </a:t>
            </a:r>
            <a:r>
              <a:rPr lang="en-US" dirty="0" smtClean="0"/>
              <a:t>1, </a:t>
            </a:r>
            <a:r>
              <a:rPr lang="en-US" dirty="0"/>
              <a:t>q-1)			//conquer left part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/>
              <a:t>          </a:t>
            </a:r>
            <a:r>
              <a:rPr lang="en-US" dirty="0">
                <a:solidFill>
                  <a:srgbClr val="000000"/>
                </a:solidFill>
              </a:rPr>
              <a:t>Quicksort</a:t>
            </a:r>
            <a:r>
              <a:rPr lang="en-US" dirty="0"/>
              <a:t>(A, q+1, </a:t>
            </a:r>
            <a:r>
              <a:rPr lang="en-US" dirty="0" smtClean="0"/>
              <a:t>n)</a:t>
            </a:r>
            <a:r>
              <a:rPr lang="en-US" dirty="0"/>
              <a:t>			//conquer right part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980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03856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Divide: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artition </a:t>
            </a:r>
            <a:r>
              <a:rPr lang="en-US" dirty="0"/>
              <a:t>the problem into </a:t>
            </a:r>
            <a:r>
              <a:rPr lang="en-US" dirty="0" smtClean="0"/>
              <a:t>sub-problems </a:t>
            </a:r>
            <a:r>
              <a:rPr lang="en-US" dirty="0"/>
              <a:t>of the same type of the original problem</a:t>
            </a:r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Conquer:</a:t>
            </a:r>
            <a:r>
              <a:rPr lang="en-US" dirty="0" smtClean="0"/>
              <a:t> find the solutions to sub-problems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Combine:</a:t>
            </a:r>
            <a:r>
              <a:rPr lang="en-US" dirty="0" smtClean="0"/>
              <a:t> merge the solutions of sub-problems into one for the original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562" y="4512189"/>
            <a:ext cx="7908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Algorithms designed based on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divide-and-conquer are performed in a recursive manner.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19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434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Call Quicksort(A, 1, 6) and return q = </a:t>
            </a:r>
            <a:r>
              <a:rPr lang="en-US" sz="2400" dirty="0" err="1" smtClean="0"/>
              <a:t>i</a:t>
            </a:r>
            <a:r>
              <a:rPr lang="en-US" sz="2400" dirty="0" smtClean="0"/>
              <a:t> + 1 = 3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Divide: 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all Quicksort(A, 1, 2) and Quicksort(A, 4, 6)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Call Quicksort(A, 5, 6)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Combine: </a:t>
            </a: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	A={1, 2, 4, 5, 8, 9}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52321" y="2052310"/>
            <a:ext cx="2219504" cy="745725"/>
            <a:chOff x="452259" y="2338067"/>
            <a:chExt cx="2219504" cy="745725"/>
          </a:xfrm>
        </p:grpSpPr>
        <p:sp>
          <p:nvSpPr>
            <p:cNvPr id="4" name="Rectangle 3"/>
            <p:cNvSpPr/>
            <p:nvPr/>
          </p:nvSpPr>
          <p:spPr>
            <a:xfrm>
              <a:off x="566557" y="2622127"/>
              <a:ext cx="21052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{</a:t>
              </a:r>
              <a:r>
                <a:rPr lang="en-US" sz="2400" dirty="0"/>
                <a:t>1, 9, 5, 8, </a:t>
              </a:r>
              <a:r>
                <a:rPr lang="en-US" sz="2400" dirty="0" smtClean="0"/>
                <a:t>2, </a:t>
              </a:r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  <a:r>
                <a:rPr lang="en-US" sz="2400" dirty="0" smtClean="0"/>
                <a:t>} 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2259" y="2338067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2000" b="1" dirty="0" smtClean="0">
                  <a:latin typeface="Arial" charset="0"/>
                  <a:ea typeface="Arial" charset="0"/>
                  <a:cs typeface="Arial" charset="0"/>
                </a:rPr>
                <a:t>, p</a:t>
              </a:r>
              <a:endPara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14563" y="2338067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6558" y="2042778"/>
            <a:ext cx="2105206" cy="750493"/>
            <a:chOff x="4276558" y="2199943"/>
            <a:chExt cx="2105206" cy="750493"/>
          </a:xfrm>
        </p:grpSpPr>
        <p:grpSp>
          <p:nvGrpSpPr>
            <p:cNvPr id="8" name="Group 7"/>
            <p:cNvGrpSpPr/>
            <p:nvPr/>
          </p:nvGrpSpPr>
          <p:grpSpPr>
            <a:xfrm>
              <a:off x="4276558" y="2204711"/>
              <a:ext cx="2105206" cy="745725"/>
              <a:chOff x="566557" y="2338067"/>
              <a:chExt cx="2105206" cy="7457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66557" y="2622127"/>
                <a:ext cx="21052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{</a:t>
                </a:r>
                <a:r>
                  <a:rPr lang="en-US" sz="2400" dirty="0"/>
                  <a:t>1, </a:t>
                </a:r>
                <a:r>
                  <a:rPr lang="en-US" sz="2400" dirty="0" smtClean="0"/>
                  <a:t>2,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sz="2400" dirty="0" smtClean="0"/>
                  <a:t>, </a:t>
                </a:r>
                <a:r>
                  <a:rPr lang="en-US" sz="2400" dirty="0"/>
                  <a:t>8, 9</a:t>
                </a:r>
                <a:r>
                  <a:rPr lang="en-US" sz="2400" dirty="0" smtClean="0"/>
                  <a:t>, 5} </a:t>
                </a:r>
                <a:endParaRPr lang="en-US" sz="2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0859" y="2338067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endParaRPr 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214563" y="2338067"/>
                <a:ext cx="2840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91096" y="219994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i+1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3271835" y="2409556"/>
            <a:ext cx="800100" cy="340851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33267" y="3690609"/>
            <a:ext cx="2233792" cy="745725"/>
            <a:chOff x="437971" y="2338067"/>
            <a:chExt cx="2233792" cy="745725"/>
          </a:xfrm>
        </p:grpSpPr>
        <p:sp>
          <p:nvSpPr>
            <p:cNvPr id="22" name="Rectangle 21"/>
            <p:cNvSpPr/>
            <p:nvPr/>
          </p:nvSpPr>
          <p:spPr>
            <a:xfrm>
              <a:off x="566557" y="2622127"/>
              <a:ext cx="21052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{</a:t>
              </a:r>
              <a:r>
                <a:rPr lang="en-US" sz="2400" dirty="0"/>
                <a:t>1,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r>
                <a:rPr lang="en-US" sz="2400" dirty="0" smtClean="0"/>
                <a:t>} 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7971" y="2338067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2000" b="1" dirty="0" smtClean="0">
                  <a:latin typeface="Arial" charset="0"/>
                  <a:ea typeface="Arial" charset="0"/>
                  <a:cs typeface="Arial" charset="0"/>
                </a:rPr>
                <a:t>, p</a:t>
              </a:r>
              <a:endPara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0119" y="2338067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60105" y="3671553"/>
            <a:ext cx="2105206" cy="750493"/>
            <a:chOff x="4276558" y="2199943"/>
            <a:chExt cx="2105206" cy="750493"/>
          </a:xfrm>
        </p:grpSpPr>
        <p:grpSp>
          <p:nvGrpSpPr>
            <p:cNvPr id="26" name="Group 25"/>
            <p:cNvGrpSpPr/>
            <p:nvPr/>
          </p:nvGrpSpPr>
          <p:grpSpPr>
            <a:xfrm>
              <a:off x="4276558" y="2204711"/>
              <a:ext cx="2105206" cy="745725"/>
              <a:chOff x="566557" y="2338067"/>
              <a:chExt cx="2105206" cy="74572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6557" y="2622127"/>
                <a:ext cx="21052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{</a:t>
                </a:r>
                <a:r>
                  <a:rPr lang="en-US" sz="2400" dirty="0"/>
                  <a:t>1,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 smtClean="0"/>
                  <a:t>} </a:t>
                </a:r>
                <a:endParaRPr lang="en-US" sz="2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7995" y="2338067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endParaRPr 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562482" y="2199943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i+1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1983974" y="4038331"/>
            <a:ext cx="800100" cy="340851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748470" y="3709665"/>
            <a:ext cx="2248080" cy="745725"/>
            <a:chOff x="423683" y="2338067"/>
            <a:chExt cx="2248080" cy="745725"/>
          </a:xfrm>
        </p:grpSpPr>
        <p:sp>
          <p:nvSpPr>
            <p:cNvPr id="39" name="Rectangle 38"/>
            <p:cNvSpPr/>
            <p:nvPr/>
          </p:nvSpPr>
          <p:spPr>
            <a:xfrm>
              <a:off x="566557" y="2622127"/>
              <a:ext cx="21052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{8, 9,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5</a:t>
              </a:r>
              <a:r>
                <a:rPr lang="en-US" sz="2400" dirty="0" smtClean="0"/>
                <a:t>} 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3683" y="2338067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2000" b="1" dirty="0" smtClean="0">
                  <a:latin typeface="Arial" charset="0"/>
                  <a:ea typeface="Arial" charset="0"/>
                  <a:cs typeface="Arial" charset="0"/>
                </a:rPr>
                <a:t>, p</a:t>
              </a:r>
              <a:endPara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71585" y="2338067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6077677" y="4054131"/>
            <a:ext cx="800100" cy="340851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856286" y="3690609"/>
            <a:ext cx="2305236" cy="745725"/>
            <a:chOff x="366527" y="2338067"/>
            <a:chExt cx="2305236" cy="745725"/>
          </a:xfrm>
        </p:grpSpPr>
        <p:sp>
          <p:nvSpPr>
            <p:cNvPr id="46" name="Rectangle 45"/>
            <p:cNvSpPr/>
            <p:nvPr/>
          </p:nvSpPr>
          <p:spPr>
            <a:xfrm>
              <a:off x="566557" y="2622127"/>
              <a:ext cx="21052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{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5</a:t>
              </a:r>
              <a:r>
                <a:rPr lang="en-US" sz="2400" dirty="0" smtClean="0"/>
                <a:t>, 9, </a:t>
              </a:r>
              <a:r>
                <a:rPr lang="en-US" sz="2400" dirty="0"/>
                <a:t>8</a:t>
              </a:r>
              <a:r>
                <a:rPr lang="en-US" sz="2400" dirty="0" smtClean="0"/>
                <a:t>} </a:t>
              </a:r>
              <a:endParaRPr 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6527" y="2338067"/>
              <a:ext cx="845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2000" b="1" dirty="0" smtClean="0">
                  <a:latin typeface="Arial" charset="0"/>
                  <a:ea typeface="Arial" charset="0"/>
                  <a:cs typeface="Arial" charset="0"/>
                </a:rPr>
                <a:t>,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i+1</a:t>
              </a:r>
              <a:endParaRPr lang="en-US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28500" y="4785981"/>
            <a:ext cx="2233792" cy="745725"/>
            <a:chOff x="437971" y="2338067"/>
            <a:chExt cx="2233792" cy="745725"/>
          </a:xfrm>
        </p:grpSpPr>
        <p:sp>
          <p:nvSpPr>
            <p:cNvPr id="49" name="Rectangle 48"/>
            <p:cNvSpPr/>
            <p:nvPr/>
          </p:nvSpPr>
          <p:spPr>
            <a:xfrm>
              <a:off x="566557" y="2622127"/>
              <a:ext cx="21052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{9,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8</a:t>
              </a:r>
              <a:r>
                <a:rPr lang="en-US" sz="2400" dirty="0" smtClean="0"/>
                <a:t>} </a:t>
              </a:r>
              <a:endParaRPr 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7971" y="2338067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2000" b="1" dirty="0" smtClean="0">
                  <a:latin typeface="Arial" charset="0"/>
                  <a:ea typeface="Arial" charset="0"/>
                  <a:cs typeface="Arial" charset="0"/>
                </a:rPr>
                <a:t>, p</a:t>
              </a:r>
              <a:endPara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00119" y="2338067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712462" y="4771693"/>
            <a:ext cx="2248082" cy="745725"/>
            <a:chOff x="423681" y="2338067"/>
            <a:chExt cx="2248082" cy="745725"/>
          </a:xfrm>
        </p:grpSpPr>
        <p:sp>
          <p:nvSpPr>
            <p:cNvPr id="55" name="Rectangle 54"/>
            <p:cNvSpPr/>
            <p:nvPr/>
          </p:nvSpPr>
          <p:spPr>
            <a:xfrm>
              <a:off x="566557" y="2622127"/>
              <a:ext cx="21052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{</a:t>
              </a:r>
              <a:r>
                <a:rPr lang="en-US" sz="2400" b="1" dirty="0">
                  <a:solidFill>
                    <a:srgbClr val="FF0000"/>
                  </a:solidFill>
                </a:rPr>
                <a:t>8</a:t>
              </a:r>
              <a:r>
                <a:rPr lang="en-US" sz="2400" dirty="0" smtClean="0"/>
                <a:t>, </a:t>
              </a:r>
              <a:r>
                <a:rPr lang="en-US" sz="2400" dirty="0"/>
                <a:t>9</a:t>
              </a:r>
              <a:r>
                <a:rPr lang="en-US" sz="2400" dirty="0" smtClean="0"/>
                <a:t>} </a:t>
              </a: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3681" y="2338067"/>
              <a:ext cx="845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2000" b="1" dirty="0" smtClean="0">
                  <a:latin typeface="Arial" charset="0"/>
                  <a:ea typeface="Arial" charset="0"/>
                  <a:cs typeface="Arial" charset="0"/>
                </a:rPr>
                <a:t>,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i+1</a:t>
              </a:r>
              <a:endParaRPr lang="en-US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7" name="Right Arrow 56"/>
          <p:cNvSpPr/>
          <p:nvPr/>
        </p:nvSpPr>
        <p:spPr>
          <a:xfrm>
            <a:off x="1979207" y="5133703"/>
            <a:ext cx="800100" cy="340851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Ch. 4.3, 4.4, and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0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25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Key Idea: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sz="2400" dirty="0" smtClean="0"/>
              <a:t>Given </a:t>
            </a:r>
            <a:r>
              <a:rPr lang="en-US" sz="2400" dirty="0"/>
              <a:t>a list A, </a:t>
            </a:r>
            <a:r>
              <a:rPr lang="en-US" sz="2400" dirty="0" smtClean="0"/>
              <a:t>partition </a:t>
            </a:r>
            <a:r>
              <a:rPr lang="en-US" sz="2400" dirty="0"/>
              <a:t>A </a:t>
            </a:r>
            <a:r>
              <a:rPr lang="en-US" sz="2400" dirty="0" smtClean="0"/>
              <a:t>into two parts A1 and A2, </a:t>
            </a:r>
            <a:r>
              <a:rPr lang="en-US" sz="2400" dirty="0"/>
              <a:t>where </a:t>
            </a:r>
            <a:r>
              <a:rPr lang="en-US" sz="2400" b="1" dirty="0">
                <a:solidFill>
                  <a:srgbClr val="FF0000"/>
                </a:solidFill>
              </a:rPr>
              <a:t>all the elements ∈ A1 </a:t>
            </a:r>
            <a:r>
              <a:rPr lang="en-US" sz="2400" b="1" dirty="0" smtClean="0">
                <a:solidFill>
                  <a:srgbClr val="FF0000"/>
                </a:solidFill>
              </a:rPr>
              <a:t>≤ </a:t>
            </a:r>
            <a:r>
              <a:rPr lang="en-US" sz="2400" b="1" dirty="0">
                <a:solidFill>
                  <a:srgbClr val="FF0000"/>
                </a:solidFill>
              </a:rPr>
              <a:t>those ∈ </a:t>
            </a:r>
            <a:r>
              <a:rPr lang="en-US" sz="2400" b="1" dirty="0" smtClean="0">
                <a:solidFill>
                  <a:srgbClr val="FF0000"/>
                </a:solidFill>
              </a:rPr>
              <a:t>A2</a:t>
            </a:r>
            <a:r>
              <a:rPr lang="en-US" sz="2400" dirty="0" smtClean="0"/>
              <a:t>, and then recursively sort each </a:t>
            </a:r>
            <a:r>
              <a:rPr lang="en-US" sz="2400" dirty="0"/>
              <a:t>part. </a:t>
            </a:r>
            <a:r>
              <a:rPr lang="en-US" sz="2400" dirty="0" smtClean="0"/>
              <a:t>Quicksort(A</a:t>
            </a:r>
            <a:r>
              <a:rPr lang="en-US" sz="2400" dirty="0"/>
              <a:t>, 1, n) is called to sort n elements. 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Quicksort(A</a:t>
            </a:r>
            <a:r>
              <a:rPr lang="en-US" dirty="0" smtClean="0"/>
              <a:t>, p, r):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 smtClean="0"/>
              <a:t>if p &lt; r 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 smtClean="0"/>
              <a:t>Then </a:t>
            </a:r>
            <a:r>
              <a:rPr lang="en-US" dirty="0"/>
              <a:t>q</a:t>
            </a:r>
            <a:r>
              <a:rPr lang="en-US" dirty="0" smtClean="0"/>
              <a:t> </a:t>
            </a:r>
            <a:r>
              <a:rPr lang="en-US" dirty="0">
                <a:sym typeface="Wingdings"/>
              </a:rPr>
              <a:t>=</a:t>
            </a:r>
            <a:r>
              <a:rPr lang="en-US" dirty="0" smtClean="0">
                <a:sym typeface="Symbol" charset="0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Partition(A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, p, r)			//divide list A at q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/>
              <a:t>          Quicksort(A</a:t>
            </a:r>
            <a:r>
              <a:rPr lang="en-US" dirty="0" smtClean="0"/>
              <a:t>, p, q-1)			//conquer left part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/>
              <a:t>          </a:t>
            </a:r>
            <a:r>
              <a:rPr lang="en-US" dirty="0">
                <a:solidFill>
                  <a:srgbClr val="000000"/>
                </a:solidFill>
              </a:rPr>
              <a:t>Quicksort</a:t>
            </a:r>
            <a:r>
              <a:rPr lang="en-US" dirty="0"/>
              <a:t>(A</a:t>
            </a:r>
            <a:r>
              <a:rPr lang="en-US" dirty="0" smtClean="0"/>
              <a:t>, q+</a:t>
            </a:r>
            <a:r>
              <a:rPr lang="en-US" dirty="0"/>
              <a:t>1</a:t>
            </a:r>
            <a:r>
              <a:rPr lang="en-US" dirty="0" smtClean="0"/>
              <a:t>, r)			//conquer right part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25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Regions: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Time Complexity: O(n)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3608382"/>
            <a:ext cx="6743700" cy="13716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94556" y="2878820"/>
            <a:ext cx="1179116" cy="437444"/>
            <a:chOff x="1890889" y="2610556"/>
            <a:chExt cx="1179116" cy="437444"/>
          </a:xfrm>
        </p:grpSpPr>
        <p:sp>
          <p:nvSpPr>
            <p:cNvPr id="6" name="TextBox 5"/>
            <p:cNvSpPr txBox="1"/>
            <p:nvPr/>
          </p:nvSpPr>
          <p:spPr>
            <a:xfrm>
              <a:off x="1897313" y="2643544"/>
              <a:ext cx="1172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  <a:latin typeface="Arial"/>
                  <a:cs typeface="Arial"/>
                </a:rPr>
                <a:t>1st value</a:t>
              </a:r>
              <a:endParaRPr lang="en-US" b="1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1890889" y="2610556"/>
              <a:ext cx="1171222" cy="437444"/>
            </a:xfrm>
            <a:prstGeom prst="borderCallout1">
              <a:avLst>
                <a:gd name="adj1" fmla="val 112299"/>
                <a:gd name="adj2" fmla="val 37450"/>
                <a:gd name="adj3" fmla="val 189919"/>
                <a:gd name="adj4" fmla="val 3836"/>
              </a:avLst>
            </a:prstGeom>
            <a:noFill/>
            <a:ln w="3810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74621" y="2370666"/>
            <a:ext cx="2249647" cy="655484"/>
            <a:chOff x="1890888" y="2112280"/>
            <a:chExt cx="2249647" cy="655484"/>
          </a:xfrm>
        </p:grpSpPr>
        <p:sp>
          <p:nvSpPr>
            <p:cNvPr id="10" name="TextBox 9"/>
            <p:cNvSpPr txBox="1"/>
            <p:nvPr/>
          </p:nvSpPr>
          <p:spPr>
            <a:xfrm>
              <a:off x="1890888" y="2121433"/>
              <a:ext cx="2249647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/>
                  <a:cs typeface="Arial"/>
                </a:rPr>
                <a:t>Boundary between 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Arial"/>
                  <a:cs typeface="Arial"/>
                </a:rPr>
                <a:t>parts A1 and A2</a:t>
              </a:r>
              <a:endParaRPr lang="en-US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Line Callout 1 10"/>
            <p:cNvSpPr/>
            <p:nvPr/>
          </p:nvSpPr>
          <p:spPr>
            <a:xfrm>
              <a:off x="1890888" y="2112280"/>
              <a:ext cx="2249647" cy="655484"/>
            </a:xfrm>
            <a:prstGeom prst="borderCallout1">
              <a:avLst>
                <a:gd name="adj1" fmla="val 112299"/>
                <a:gd name="adj2" fmla="val 37450"/>
                <a:gd name="adj3" fmla="val 212540"/>
                <a:gd name="adj4" fmla="val -5952"/>
              </a:avLst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64828" y="2519541"/>
            <a:ext cx="1595584" cy="646331"/>
            <a:chOff x="1685872" y="2643544"/>
            <a:chExt cx="159558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1685872" y="2643544"/>
              <a:ext cx="15955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Arial"/>
                  <a:cs typeface="Arial"/>
                </a:rPr>
                <a:t>Index for </a:t>
              </a:r>
            </a:p>
            <a:p>
              <a:r>
                <a:rPr lang="en-US" b="1" dirty="0" smtClean="0">
                  <a:solidFill>
                    <a:srgbClr val="008000"/>
                  </a:solidFill>
                  <a:latin typeface="Arial"/>
                  <a:cs typeface="Arial"/>
                </a:rPr>
                <a:t>scanning list 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Line Callout 1 13"/>
            <p:cNvSpPr/>
            <p:nvPr/>
          </p:nvSpPr>
          <p:spPr>
            <a:xfrm>
              <a:off x="1685872" y="2681336"/>
              <a:ext cx="1595583" cy="608538"/>
            </a:xfrm>
            <a:prstGeom prst="borderCallout1">
              <a:avLst>
                <a:gd name="adj1" fmla="val 112299"/>
                <a:gd name="adj2" fmla="val 37450"/>
                <a:gd name="adj3" fmla="val 180746"/>
                <a:gd name="adj4" fmla="val 10193"/>
              </a:avLst>
            </a:prstGeom>
            <a:noFill/>
            <a:ln w="3810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58239" y="2893392"/>
            <a:ext cx="1171222" cy="437444"/>
            <a:chOff x="1890889" y="2610556"/>
            <a:chExt cx="1171222" cy="437444"/>
          </a:xfrm>
        </p:grpSpPr>
        <p:sp>
          <p:nvSpPr>
            <p:cNvPr id="16" name="TextBox 15"/>
            <p:cNvSpPr txBox="1"/>
            <p:nvPr/>
          </p:nvSpPr>
          <p:spPr>
            <a:xfrm>
              <a:off x="2109156" y="2643544"/>
              <a:ext cx="7490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6600"/>
                  </a:solidFill>
                  <a:latin typeface="Arial"/>
                  <a:cs typeface="Arial"/>
                </a:rPr>
                <a:t>Pivot</a:t>
              </a:r>
              <a:endParaRPr lang="en-US" b="1" dirty="0">
                <a:solidFill>
                  <a:srgbClr val="FF66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Line Callout 1 16"/>
            <p:cNvSpPr/>
            <p:nvPr/>
          </p:nvSpPr>
          <p:spPr>
            <a:xfrm>
              <a:off x="1890889" y="2610556"/>
              <a:ext cx="1171222" cy="437444"/>
            </a:xfrm>
            <a:prstGeom prst="borderCallout1">
              <a:avLst>
                <a:gd name="adj1" fmla="val 112299"/>
                <a:gd name="adj2" fmla="val 37450"/>
                <a:gd name="adj3" fmla="val 183467"/>
                <a:gd name="adj4" fmla="val 19499"/>
              </a:avLst>
            </a:prstGeom>
            <a:noFill/>
            <a:ln w="38100"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737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686800" cy="5057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Partition A</a:t>
            </a:r>
            <a:r>
              <a:rPr lang="en-US" sz="2400" dirty="0" smtClean="0"/>
              <a:t> </a:t>
            </a:r>
            <a:r>
              <a:rPr lang="en-US" sz="2400" dirty="0"/>
              <a:t>from A[p] to A</a:t>
            </a:r>
            <a:r>
              <a:rPr lang="en-US" sz="2400" dirty="0" smtClean="0"/>
              <a:t>[r] </a:t>
            </a:r>
            <a:r>
              <a:rPr lang="en-US" sz="2400" dirty="0"/>
              <a:t>with </a:t>
            </a:r>
            <a:r>
              <a:rPr lang="en-US" sz="2400" b="1" dirty="0">
                <a:solidFill>
                  <a:srgbClr val="FF0000"/>
                </a:solidFill>
              </a:rPr>
              <a:t>pivot A</a:t>
            </a:r>
            <a:r>
              <a:rPr lang="en-US" sz="2400" b="1" dirty="0" smtClean="0">
                <a:solidFill>
                  <a:srgbClr val="FF0000"/>
                </a:solidFill>
              </a:rPr>
              <a:t>[r]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dirty="0" smtClean="0">
                <a:sym typeface="Symbol" charset="0"/>
              </a:rPr>
              <a:t>Result</a:t>
            </a:r>
            <a:r>
              <a:rPr lang="en-US" sz="2400" dirty="0">
                <a:sym typeface="Symbol" charset="0"/>
              </a:rPr>
              <a:t>: </a:t>
            </a:r>
            <a:endParaRPr lang="en-US" sz="2400" dirty="0" smtClean="0">
              <a:sym typeface="Symbol" charset="0"/>
            </a:endParaRPr>
          </a:p>
          <a:p>
            <a:pPr lvl="1">
              <a:defRPr/>
            </a:pPr>
            <a:r>
              <a:rPr lang="en-US" sz="2000" dirty="0">
                <a:sym typeface="Symbol" charset="0"/>
              </a:rPr>
              <a:t>If p </a:t>
            </a:r>
            <a:r>
              <a:rPr lang="en-US" sz="2000" dirty="0" smtClean="0">
                <a:sym typeface="Symbol" charset="0"/>
              </a:rPr>
              <a:t> k  </a:t>
            </a:r>
            <a:r>
              <a:rPr lang="en-US" sz="2000" dirty="0" err="1" smtClean="0">
                <a:sym typeface="Symbol" charset="0"/>
              </a:rPr>
              <a:t>i</a:t>
            </a:r>
            <a:r>
              <a:rPr lang="en-US" sz="2000" dirty="0" smtClean="0">
                <a:sym typeface="Symbol" charset="0"/>
              </a:rPr>
              <a:t>,  A[k] </a:t>
            </a:r>
            <a:r>
              <a:rPr lang="en-US" sz="2000" dirty="0">
                <a:sym typeface="Symbol" charset="0"/>
              </a:rPr>
              <a:t> 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pivot 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A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[r]	  // </a:t>
            </a:r>
            <a:r>
              <a:rPr lang="en-US" sz="2000" b="1" dirty="0" err="1" smtClean="0">
                <a:solidFill>
                  <a:srgbClr val="FF0000"/>
                </a:solidFill>
                <a:sym typeface="Symbol" charset="0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 indicates boundary of two parts</a:t>
            </a:r>
            <a:endParaRPr lang="en-US" sz="2000" dirty="0">
              <a:sym typeface="Symbol" charset="0"/>
            </a:endParaRPr>
          </a:p>
          <a:p>
            <a:pPr lvl="1">
              <a:defRPr/>
            </a:pPr>
            <a:r>
              <a:rPr lang="en-US" sz="2000" dirty="0" smtClean="0">
                <a:sym typeface="Symbol" charset="0"/>
              </a:rPr>
              <a:t>If </a:t>
            </a:r>
            <a:r>
              <a:rPr lang="en-US" sz="2000" dirty="0" err="1">
                <a:sym typeface="Symbol" charset="0"/>
              </a:rPr>
              <a:t>i</a:t>
            </a:r>
            <a:r>
              <a:rPr lang="en-US" sz="2000" dirty="0">
                <a:sym typeface="Symbol" charset="0"/>
              </a:rPr>
              <a:t> + 1 </a:t>
            </a:r>
            <a:r>
              <a:rPr lang="en-US" sz="2000" dirty="0" smtClean="0">
                <a:sym typeface="Symbol" charset="0"/>
              </a:rPr>
              <a:t> k  j – 1, A[k] &gt; 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pivot A[r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]     </a:t>
            </a:r>
            <a:endParaRPr lang="en-US" sz="2000" dirty="0" smtClean="0">
              <a:sym typeface="Symbol" charset="0"/>
            </a:endParaRPr>
          </a:p>
          <a:p>
            <a:pPr marL="0" indent="0">
              <a:buNone/>
              <a:defRPr/>
            </a:pPr>
            <a:r>
              <a:rPr lang="en-US" sz="2400" dirty="0" smtClean="0">
                <a:sym typeface="Symbol" charset="0"/>
              </a:rPr>
              <a:t>   </a:t>
            </a:r>
            <a:r>
              <a:rPr lang="en-US" sz="2000" dirty="0" smtClean="0"/>
              <a:t>x = A[r]</a:t>
            </a:r>
          </a:p>
          <a:p>
            <a:pPr marL="0" indent="0"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i</a:t>
            </a:r>
            <a:r>
              <a:rPr lang="en-US" sz="2000" dirty="0" smtClean="0"/>
              <a:t>  </a:t>
            </a:r>
            <a:r>
              <a:rPr lang="en-US" sz="2000" dirty="0"/>
              <a:t>= </a:t>
            </a:r>
            <a:r>
              <a:rPr lang="en-US" sz="2000" dirty="0" smtClean="0"/>
              <a:t>p - 1 </a:t>
            </a:r>
          </a:p>
          <a:p>
            <a:pPr marL="0" lvl="1" indent="0">
              <a:buNone/>
              <a:defRPr/>
            </a:pPr>
            <a:r>
              <a:rPr lang="en-US" sz="2000" dirty="0">
                <a:sym typeface="Symbol" charset="0"/>
              </a:rPr>
              <a:t> </a:t>
            </a:r>
            <a:r>
              <a:rPr lang="en-US" sz="2000" dirty="0" smtClean="0">
                <a:sym typeface="Symbol" charset="0"/>
              </a:rPr>
              <a:t>   for j = p to r – 1  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// j is used to scan 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list</a:t>
            </a:r>
            <a:endParaRPr lang="en-US" sz="2000" dirty="0" smtClean="0">
              <a:sym typeface="Symbol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if A[j] </a:t>
            </a:r>
            <a:r>
              <a:rPr lang="en-US" sz="2000" dirty="0">
                <a:sym typeface="Symbol" charset="0"/>
              </a:rPr>
              <a:t></a:t>
            </a:r>
            <a:r>
              <a:rPr lang="en-US" sz="2000" dirty="0" smtClean="0">
                <a:sym typeface="Symbol" charset="0"/>
              </a:rPr>
              <a:t> x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	</a:t>
            </a:r>
            <a:r>
              <a:rPr lang="en-US" sz="2000" dirty="0" err="1" smtClean="0">
                <a:sym typeface="Symbol" charset="0"/>
              </a:rPr>
              <a:t>i</a:t>
            </a:r>
            <a:r>
              <a:rPr lang="en-US" sz="2000" dirty="0" smtClean="0">
                <a:sym typeface="Symbol" charset="0"/>
              </a:rPr>
              <a:t> = </a:t>
            </a:r>
            <a:r>
              <a:rPr lang="en-US" sz="2000" dirty="0" err="1" smtClean="0">
                <a:sym typeface="Symbol" charset="0"/>
              </a:rPr>
              <a:t>i</a:t>
            </a:r>
            <a:r>
              <a:rPr lang="en-US" sz="2000" dirty="0" smtClean="0">
                <a:sym typeface="Symbol" charset="0"/>
              </a:rPr>
              <a:t> +1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	exchange A[</a:t>
            </a:r>
            <a:r>
              <a:rPr lang="en-US" sz="2000" dirty="0" err="1" smtClean="0">
                <a:sym typeface="Symbol" charset="0"/>
              </a:rPr>
              <a:t>i</a:t>
            </a:r>
            <a:r>
              <a:rPr lang="en-US" sz="2000" dirty="0" smtClean="0">
                <a:sym typeface="Symbol" charset="0"/>
              </a:rPr>
              <a:t>] with A[j]</a:t>
            </a: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//move smaller number forward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 </a:t>
            </a:r>
            <a:r>
              <a:rPr lang="en-US" sz="2000" dirty="0" smtClean="0">
                <a:sym typeface="Symbol" charset="0"/>
              </a:rPr>
              <a:t>    exchange A[i+1] with A[r]       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// put pivot A[r] in middle after partition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 </a:t>
            </a:r>
            <a:r>
              <a:rPr lang="en-US" sz="2000" dirty="0" smtClean="0">
                <a:sym typeface="Symbol" charset="0"/>
              </a:rPr>
              <a:t>    return (i+1)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73" y="3187694"/>
            <a:ext cx="2844800" cy="71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25" y="4029071"/>
            <a:ext cx="2755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9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Initially, x = A[r] = 4, </a:t>
            </a:r>
            <a:r>
              <a:rPr lang="en-US" sz="2400" dirty="0" err="1" smtClean="0"/>
              <a:t>i</a:t>
            </a:r>
            <a:r>
              <a:rPr lang="en-US" sz="2400" dirty="0" smtClean="0"/>
              <a:t> = p -1, and j = p. None of the elements have been placed in either of the first two partitions.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3360261"/>
            <a:ext cx="402336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1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1st Iteration, j = p, A[j] = 2 </a:t>
            </a:r>
            <a:r>
              <a:rPr lang="en-US" sz="2400" dirty="0" smtClean="0">
                <a:sym typeface="Symbol" charset="0"/>
              </a:rPr>
              <a:t>&lt; </a:t>
            </a:r>
            <a:r>
              <a:rPr lang="en-US" sz="2400" dirty="0">
                <a:sym typeface="Symbol" charset="0"/>
              </a:rPr>
              <a:t>4. Then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+ 1 = p, A[</a:t>
            </a:r>
            <a:r>
              <a:rPr lang="en-US" sz="2400" dirty="0" err="1"/>
              <a:t>i</a:t>
            </a:r>
            <a:r>
              <a:rPr lang="en-US" sz="2400" dirty="0"/>
              <a:t>] is exchanged with A[j</a:t>
            </a:r>
            <a:r>
              <a:rPr lang="en-US" sz="2400" dirty="0" smtClean="0"/>
              <a:t>] ( </a:t>
            </a:r>
            <a:r>
              <a:rPr lang="en-US" sz="2400" dirty="0" err="1" smtClean="0"/>
              <a:t>i</a:t>
            </a:r>
            <a:r>
              <a:rPr lang="en-US" sz="2400" dirty="0" smtClean="0"/>
              <a:t> == j).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3360261"/>
            <a:ext cx="402336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9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2nd Iteration, </a:t>
            </a:r>
            <a:r>
              <a:rPr lang="en-US" sz="2400" dirty="0" err="1" smtClean="0"/>
              <a:t>i</a:t>
            </a:r>
            <a:r>
              <a:rPr lang="en-US" sz="2400" dirty="0" smtClean="0"/>
              <a:t> = p, j = p + 1, A[j] = 8 </a:t>
            </a:r>
            <a:r>
              <a:rPr lang="en-US" sz="2400" dirty="0">
                <a:sym typeface="Symbol" charset="0"/>
              </a:rPr>
              <a:t>&gt;</a:t>
            </a:r>
            <a:r>
              <a:rPr lang="en-US" sz="2400" dirty="0" smtClean="0">
                <a:sym typeface="Symbol" charset="0"/>
              </a:rPr>
              <a:t> 4. Nothing is moved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2" y="3383121"/>
            <a:ext cx="3858595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9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3rd Iteration, j = p + 2, A[j] = 7 </a:t>
            </a:r>
            <a:r>
              <a:rPr lang="en-US" sz="2400" dirty="0">
                <a:sym typeface="Symbol" charset="0"/>
              </a:rPr>
              <a:t>&gt;</a:t>
            </a:r>
            <a:r>
              <a:rPr lang="en-US" sz="2400" dirty="0" smtClean="0">
                <a:sym typeface="Symbol" charset="0"/>
              </a:rPr>
              <a:t> 4. Nothing is moved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16" y="3360261"/>
            <a:ext cx="3858768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7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963</Words>
  <Application>Microsoft Macintosh PowerPoint</Application>
  <PresentationFormat>On-screen Show (4:3)</PresentationFormat>
  <Paragraphs>148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Quicksort</vt:lpstr>
      <vt:lpstr>Divide-and-Conquer</vt:lpstr>
      <vt:lpstr>Quicksort</vt:lpstr>
      <vt:lpstr>Overview of Partition</vt:lpstr>
      <vt:lpstr>Partition 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Time Complexity of Quicksort</vt:lpstr>
      <vt:lpstr>Time Complexity of Quicksort</vt:lpstr>
      <vt:lpstr>Exercise</vt:lpstr>
      <vt:lpstr>Answer</vt:lpstr>
      <vt:lpstr>Readings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96</cp:revision>
  <dcterms:created xsi:type="dcterms:W3CDTF">2016-08-15T16:38:04Z</dcterms:created>
  <dcterms:modified xsi:type="dcterms:W3CDTF">2017-09-07T18:23:54Z</dcterms:modified>
</cp:coreProperties>
</file>