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8305-C24E-0A48-8ACB-A3C98D925DA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11D8-469C-A246-A69B-DE70D597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11D8-469C-A246-A69B-DE70D597A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FB3B-AB37-1B41-AE1A-362B51AC96F1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87BF-0849-424B-8E0A-EDE48CDE38D9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B12-A9F4-E649-8927-0388A3981560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ACB-6178-1440-90E3-096E51318FE9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381-CACA-9944-A2C3-3735B1A7FB81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2C5-D1EB-F747-B36B-9C798C369B84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8FE6-F644-E941-94CF-F00D70027A6A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D485-24D0-B54A-9FD1-16530A65C04D}" type="datetime1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CB6-445A-6943-A89C-DD7D0116B6B8}" type="datetime1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CE9-1CF8-7D4D-8E15-7F085543566F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AB4C-A1FA-FC42-8D8F-95FDD040074A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B9B5907-DB0F-8246-BCC0-82E0A46DFDB3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Bubble Sort(A):</a:t>
            </a:r>
          </a:p>
          <a:p>
            <a:pPr marL="0" indent="0">
              <a:buNone/>
            </a:pPr>
            <a:r>
              <a:rPr lang="en-US" sz="2400" dirty="0"/>
              <a:t>	n = length(A) </a:t>
            </a:r>
          </a:p>
          <a:p>
            <a:pPr marL="0" indent="0">
              <a:buNone/>
            </a:pPr>
            <a:r>
              <a:rPr lang="en-US" sz="2400" dirty="0"/>
              <a:t>	repeat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swapped </a:t>
            </a:r>
            <a:r>
              <a:rPr lang="en-US" sz="2400" dirty="0"/>
              <a:t>= false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= 1 to n-1 </a:t>
            </a:r>
            <a:r>
              <a:rPr lang="en-US" sz="2400" b="1" dirty="0" smtClean="0">
                <a:solidFill>
                  <a:srgbClr val="FF0000"/>
                </a:solidFill>
              </a:rPr>
              <a:t>    		</a:t>
            </a:r>
            <a:r>
              <a:rPr lang="en-US" sz="2000" b="1" dirty="0" smtClean="0">
                <a:solidFill>
                  <a:srgbClr val="FF0000"/>
                </a:solidFill>
              </a:rPr>
              <a:t>//compare n-1 times per iteration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	if </a:t>
            </a:r>
            <a:r>
              <a:rPr lang="en-US" sz="2400" b="1" dirty="0">
                <a:solidFill>
                  <a:srgbClr val="FF0000"/>
                </a:solidFill>
              </a:rPr>
              <a:t>A[i-1] &gt; A[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	swap </a:t>
            </a:r>
            <a:r>
              <a:rPr lang="en-US" sz="2400" b="1" dirty="0">
                <a:solidFill>
                  <a:srgbClr val="FF0000"/>
                </a:solidFill>
              </a:rPr>
              <a:t>A[i-1] and A[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	swapped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400" dirty="0"/>
              <a:t>	until not </a:t>
            </a:r>
            <a:r>
              <a:rPr lang="en-US" sz="2400" dirty="0" smtClean="0"/>
              <a:t>swapped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How many times for comparison?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Bubble Sort(A):</a:t>
            </a:r>
          </a:p>
          <a:p>
            <a:pPr marL="0" indent="0">
              <a:buNone/>
            </a:pPr>
            <a:r>
              <a:rPr lang="en-US" sz="2400" dirty="0"/>
              <a:t>	n = length(A) </a:t>
            </a:r>
          </a:p>
          <a:p>
            <a:pPr marL="0" indent="0">
              <a:buNone/>
            </a:pPr>
            <a:r>
              <a:rPr lang="en-US" sz="2400" dirty="0"/>
              <a:t>	repeat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swapped </a:t>
            </a:r>
            <a:r>
              <a:rPr lang="en-US" sz="2400" dirty="0"/>
              <a:t>= false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</a:t>
            </a:r>
            <a:r>
              <a:rPr lang="en-US" sz="2400" dirty="0" err="1"/>
              <a:t>i</a:t>
            </a:r>
            <a:r>
              <a:rPr lang="en-US" sz="2400" dirty="0"/>
              <a:t> = 1 to n-1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if </a:t>
            </a:r>
            <a:r>
              <a:rPr lang="en-US" sz="2400" dirty="0"/>
              <a:t>A[i-1] &gt;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swap </a:t>
            </a:r>
            <a:r>
              <a:rPr lang="en-US" sz="2400" dirty="0"/>
              <a:t>A[i-1] and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swapped </a:t>
            </a:r>
            <a:r>
              <a:rPr lang="en-US" sz="2400" dirty="0"/>
              <a:t>= </a:t>
            </a:r>
            <a:r>
              <a:rPr lang="en-US" sz="2400" dirty="0" smtClean="0"/>
              <a:t>true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n = n – 1	</a:t>
            </a:r>
            <a:r>
              <a:rPr lang="en-US" sz="2000" b="1" dirty="0">
                <a:solidFill>
                  <a:srgbClr val="FF0000"/>
                </a:solidFill>
              </a:rPr>
              <a:t>//a maximum number is moved down to bottom  	       at each iteration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until </a:t>
            </a:r>
            <a:r>
              <a:rPr lang="en-US" sz="2400" dirty="0"/>
              <a:t>not swapped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15211" y="1600200"/>
            <a:ext cx="2046476" cy="3025140"/>
            <a:chOff x="1701798" y="1879600"/>
            <a:chExt cx="2046476" cy="3025140"/>
          </a:xfrm>
        </p:grpSpPr>
        <p:grpSp>
          <p:nvGrpSpPr>
            <p:cNvPr id="6" name="Group 5"/>
            <p:cNvGrpSpPr/>
            <p:nvPr/>
          </p:nvGrpSpPr>
          <p:grpSpPr>
            <a:xfrm>
              <a:off x="1701798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32" name="Oval 31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30" name="Oval 2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833873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20" name="Oval 1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8" name="Curved Left Arrow 7"/>
            <p:cNvSpPr/>
            <p:nvPr/>
          </p:nvSpPr>
          <p:spPr>
            <a:xfrm>
              <a:off x="2277533" y="21539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3409607" y="29794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1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Repeated “Swap” Iteration: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000" dirty="0" smtClean="0"/>
              <a:t>at most n = length(A) when A is in a decreasing order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Comparison Process: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Original Version (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n-1): n-1 times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Improved Version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= 1 to </a:t>
            </a:r>
            <a:r>
              <a:rPr lang="en-US" sz="2000" dirty="0" smtClean="0"/>
              <a:t>n-1with n = n-1): n-1, n-2, </a:t>
            </a:r>
            <a:r>
              <a:rPr lang="is-IS" sz="2000" dirty="0" smtClean="0"/>
              <a:t>…, 2, 1 times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Total Time Complexity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Original Version: n x (n-1)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 O(n</a:t>
            </a:r>
            <a:r>
              <a:rPr lang="en-US" sz="2000" b="1" baseline="30000" dirty="0" smtClean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Wingdings"/>
              </a:rPr>
              <a:t>Improved Version: (n-1) + (n-2) + </a:t>
            </a:r>
            <a:r>
              <a:rPr lang="is-IS" sz="2000" dirty="0" smtClean="0">
                <a:sym typeface="Wingdings"/>
              </a:rPr>
              <a:t>… + 2 + 1 = n(n-1)/2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 O(n</a:t>
            </a:r>
            <a:r>
              <a:rPr lang="en-US" sz="2000" b="1" baseline="30000" dirty="0">
                <a:solidFill>
                  <a:srgbClr val="FF0000"/>
                </a:solidFill>
                <a:sym typeface="Wingdings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)</a:t>
            </a:r>
            <a:r>
              <a:rPr lang="is-IS" sz="2000" b="1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448261" cy="5207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Insertion Sort: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000" dirty="0" smtClean="0"/>
              <a:t>Scan the </a:t>
            </a:r>
            <a:r>
              <a:rPr lang="en-US" sz="2000" dirty="0" smtClean="0"/>
              <a:t>sequence from back to front </a:t>
            </a:r>
            <a:r>
              <a:rPr lang="en-US" sz="2000" dirty="0" smtClean="0"/>
              <a:t>and insert currently visiting number into a proper position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Heap Sort: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000" dirty="0" smtClean="0"/>
              <a:t>Iteratively extract the maximum number from a max heap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Merge Sort: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Divide a sequence into two sub-sequence and then combine the sorted results of all sub-sequence</a:t>
            </a:r>
            <a:r>
              <a:rPr lang="en-US" sz="2400" dirty="0"/>
              <a:t>	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Quick Sort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Partition </a:t>
            </a:r>
            <a:r>
              <a:rPr lang="en-US" sz="2000" dirty="0"/>
              <a:t>A into two parts A1 and A2, where all the elements ∈ A1 ≤ those ∈ A2, and then recursively sort each part.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Bubble Sort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000" dirty="0" smtClean="0"/>
              <a:t>Float up smaller one and float down larger one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801"/>
            <a:ext cx="8229600" cy="50929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Common Property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400" i="1" dirty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sorted order they determine is based only on comparisons between the input elements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Difference Places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Worst-Case Running </a:t>
            </a:r>
            <a:r>
              <a:rPr lang="en-US" dirty="0" smtClean="0"/>
              <a:t>Time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Extra Space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Yes: Heap </a:t>
            </a:r>
            <a:r>
              <a:rPr lang="en-US" dirty="0" smtClean="0"/>
              <a:t>Sort, Merge </a:t>
            </a:r>
            <a:r>
              <a:rPr lang="en-US" dirty="0" smtClean="0"/>
              <a:t>Sort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No: Insertion Sort, Quick Sort, </a:t>
            </a:r>
            <a:r>
              <a:rPr lang="en-US" dirty="0" smtClean="0"/>
              <a:t>Bubble </a:t>
            </a:r>
            <a:r>
              <a:rPr lang="en-US" dirty="0" smtClean="0"/>
              <a:t>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82174"/>
              </p:ext>
            </p:extLst>
          </p:nvPr>
        </p:nvGraphicFramePr>
        <p:xfrm>
          <a:off x="83519" y="3991080"/>
          <a:ext cx="8998225" cy="7416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91561"/>
                <a:gridCol w="1592280"/>
                <a:gridCol w="1495480"/>
                <a:gridCol w="1406764"/>
                <a:gridCol w="1356070"/>
                <a:gridCol w="1356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r>
                        <a:rPr lang="en-US" baseline="0" dirty="0" smtClean="0"/>
                        <a:t>-Case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Posted in </a:t>
            </a:r>
            <a:r>
              <a:rPr lang="en-US" dirty="0" err="1" smtClean="0"/>
              <a:t>iCollege</a:t>
            </a:r>
            <a:endParaRPr lang="en-US" dirty="0" smtClean="0"/>
          </a:p>
          <a:p>
            <a:r>
              <a:rPr lang="en-US" dirty="0" smtClean="0"/>
              <a:t>Due by Thursday, 09/21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967"/>
            <a:ext cx="8229600" cy="52213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Idea: </a:t>
            </a:r>
            <a:r>
              <a:rPr lang="en-US" sz="2400" dirty="0"/>
              <a:t>compares each pair of adjacent items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swap</a:t>
            </a:r>
            <a:r>
              <a:rPr lang="en-US" sz="2400" dirty="0"/>
              <a:t> them if </a:t>
            </a:r>
            <a:r>
              <a:rPr lang="en-US" sz="2400" dirty="0" smtClean="0"/>
              <a:t>they </a:t>
            </a:r>
            <a:r>
              <a:rPr lang="en-US" sz="2400" dirty="0"/>
              <a:t>are in the wrong </a:t>
            </a:r>
            <a:r>
              <a:rPr lang="en-US" sz="2400" dirty="0" smtClean="0"/>
              <a:t>order.</a:t>
            </a:r>
          </a:p>
          <a:p>
            <a:r>
              <a:rPr lang="en-US" sz="2400" dirty="0" smtClean="0"/>
              <a:t>Bubble Sort(A):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 </a:t>
            </a:r>
            <a:r>
              <a:rPr lang="en-US" sz="2400" dirty="0"/>
              <a:t>= length(A)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repeat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swapped </a:t>
            </a:r>
            <a:r>
              <a:rPr lang="en-US" sz="2400" dirty="0"/>
              <a:t>= false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</a:t>
            </a:r>
            <a:r>
              <a:rPr lang="en-US" sz="2400" dirty="0" err="1"/>
              <a:t>i</a:t>
            </a:r>
            <a:r>
              <a:rPr lang="en-US" sz="2400" dirty="0"/>
              <a:t> = 1 to n-1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if </a:t>
            </a:r>
            <a:r>
              <a:rPr lang="en-US" sz="2400" dirty="0"/>
              <a:t>A[i-1] &gt;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swap A[i-1] and A[</a:t>
            </a:r>
            <a:r>
              <a:rPr lang="en-US" sz="2400" dirty="0" err="1" smtClean="0"/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000" b="1" dirty="0" smtClean="0">
                <a:solidFill>
                  <a:srgbClr val="FF0000"/>
                </a:solidFill>
              </a:rPr>
              <a:t>// float down larger number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swapped </a:t>
            </a:r>
            <a:r>
              <a:rPr lang="en-US" sz="2400" dirty="0"/>
              <a:t>= true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until </a:t>
            </a:r>
            <a:r>
              <a:rPr lang="en-US" sz="2400" dirty="0"/>
              <a:t>not </a:t>
            </a:r>
            <a:r>
              <a:rPr lang="en-US" sz="2400" dirty="0" smtClean="0"/>
              <a:t>swapped   </a:t>
            </a:r>
            <a:r>
              <a:rPr lang="en-US" sz="2000" b="1" dirty="0" smtClean="0">
                <a:solidFill>
                  <a:srgbClr val="FF0000"/>
                </a:solidFill>
              </a:rPr>
              <a:t>//stop loop when swapped is false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35698" y="2443921"/>
            <a:ext cx="2046476" cy="3025140"/>
            <a:chOff x="1701798" y="1879600"/>
            <a:chExt cx="2046476" cy="3025140"/>
          </a:xfrm>
        </p:grpSpPr>
        <p:grpSp>
          <p:nvGrpSpPr>
            <p:cNvPr id="6" name="Group 5"/>
            <p:cNvGrpSpPr/>
            <p:nvPr/>
          </p:nvGrpSpPr>
          <p:grpSpPr>
            <a:xfrm>
              <a:off x="1701798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32" name="Oval 31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30" name="Oval 2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833873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20" name="Oval 1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8" name="Curved Left Arrow 7"/>
            <p:cNvSpPr/>
            <p:nvPr/>
          </p:nvSpPr>
          <p:spPr>
            <a:xfrm>
              <a:off x="2277533" y="21539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3409607" y="29794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477"/>
            <a:ext cx="8305800" cy="5257800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Sort A={</a:t>
            </a:r>
            <a:r>
              <a:rPr lang="cs-CZ" sz="2000" dirty="0" smtClean="0"/>
              <a:t>19, 5, 12, 7, 11, 21, 2</a:t>
            </a:r>
            <a:r>
              <a:rPr lang="en-US" sz="2000" dirty="0" smtClean="0"/>
              <a:t>} using bubble sort algorithm.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 smtClean="0"/>
          </a:p>
          <a:p>
            <a:pPr defTabSz="914400">
              <a:spcBef>
                <a:spcPts val="0"/>
              </a:spcBef>
            </a:pPr>
            <a:r>
              <a:rPr lang="en-US" sz="2000" dirty="0"/>
              <a:t>1</a:t>
            </a:r>
            <a:r>
              <a:rPr lang="en-US" sz="2000" dirty="0" smtClean="0"/>
              <a:t>st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dirty="0" smtClean="0"/>
              <a:t>12, 7, </a:t>
            </a:r>
            <a:r>
              <a:rPr lang="cs-CZ" sz="2000" dirty="0"/>
              <a:t>11, </a:t>
            </a:r>
            <a:r>
              <a:rPr lang="cs-CZ" sz="2000" dirty="0" smtClean="0"/>
              <a:t>21, 2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12</a:t>
            </a:r>
            <a:r>
              <a:rPr lang="cs-CZ" sz="2000" dirty="0" smtClean="0"/>
              <a:t>, 7, </a:t>
            </a:r>
            <a:r>
              <a:rPr lang="cs-CZ" sz="2000" dirty="0"/>
              <a:t>11, </a:t>
            </a:r>
            <a:r>
              <a:rPr lang="cs-CZ" sz="2000" dirty="0" smtClean="0"/>
              <a:t>21, 2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</a:t>
            </a:r>
            <a:r>
              <a:rPr lang="cs-CZ" sz="2000" dirty="0"/>
              <a:t>, </a:t>
            </a:r>
            <a:r>
              <a:rPr lang="cs-CZ" sz="2000" dirty="0" smtClean="0"/>
              <a:t>12,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7</a:t>
            </a:r>
            <a:r>
              <a:rPr lang="cs-CZ" sz="2000" dirty="0" smtClean="0"/>
              <a:t>, </a:t>
            </a:r>
            <a:r>
              <a:rPr lang="cs-CZ" sz="2000" dirty="0"/>
              <a:t>11, </a:t>
            </a:r>
            <a:r>
              <a:rPr lang="cs-CZ" sz="2000" dirty="0" smtClean="0"/>
              <a:t>21, 2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</a:t>
            </a:r>
            <a:r>
              <a:rPr lang="cs-CZ" sz="2000" dirty="0"/>
              <a:t>, 12, 7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11</a:t>
            </a:r>
            <a:r>
              <a:rPr lang="cs-CZ" sz="2000" dirty="0" smtClean="0"/>
              <a:t>, </a:t>
            </a:r>
            <a:r>
              <a:rPr lang="cs-CZ" sz="2000" dirty="0"/>
              <a:t>21, 2</a:t>
            </a:r>
            <a:r>
              <a:rPr lang="en-US" sz="2000" dirty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cs-CZ" sz="2000" dirty="0" smtClean="0"/>
              <a:t>5</a:t>
            </a:r>
            <a:r>
              <a:rPr lang="cs-CZ" sz="2000" dirty="0"/>
              <a:t>, 12, </a:t>
            </a:r>
            <a:r>
              <a:rPr lang="cs-CZ" sz="2000" dirty="0" smtClean="0"/>
              <a:t>7, 11,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cs-CZ" sz="2000" dirty="0"/>
              <a:t>, 2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</a:t>
            </a:r>
            <a:r>
              <a:rPr lang="cs-CZ" sz="2000" dirty="0"/>
              <a:t>, 12, 7, 11, 19,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}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000" dirty="0" smtClean="0"/>
              <a:t>{</a:t>
            </a:r>
            <a:r>
              <a:rPr lang="cs-CZ" sz="2000" dirty="0" smtClean="0"/>
              <a:t>5</a:t>
            </a:r>
            <a:r>
              <a:rPr lang="cs-CZ" sz="2000" dirty="0"/>
              <a:t>, 12, 7, 11, 19, </a:t>
            </a:r>
            <a:r>
              <a:rPr lang="cs-CZ" sz="2000" dirty="0" smtClean="0"/>
              <a:t>2, 21</a:t>
            </a:r>
            <a:r>
              <a:rPr lang="en-US" sz="2000" dirty="0" smtClean="0"/>
              <a:t>}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10" name="Curved Down Arrow 9"/>
          <p:cNvSpPr/>
          <p:nvPr/>
        </p:nvSpPr>
        <p:spPr>
          <a:xfrm>
            <a:off x="1638300" y="2910782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1968500" y="3514032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311400" y="4129982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2679700" y="4733232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416300" y="5946082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 smtClean="0"/>
              <a:t>2nd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{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7, 11, 19, 2,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11, 19, 2,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</a:t>
            </a:r>
            <a:r>
              <a:rPr lang="cs-CZ" sz="2000" dirty="0"/>
              <a:t>, 7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12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11</a:t>
            </a:r>
            <a:r>
              <a:rPr lang="cs-CZ" sz="2000" dirty="0" smtClean="0"/>
              <a:t>, 19, 2,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5, 7, 11, </a:t>
            </a:r>
            <a:r>
              <a:rPr lang="cs-CZ" sz="2000" b="1" dirty="0" smtClean="0">
                <a:solidFill>
                  <a:srgbClr val="FF0000"/>
                </a:solidFill>
              </a:rPr>
              <a:t>12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2, 21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cs-CZ" sz="2000" dirty="0" smtClean="0"/>
              <a:t>5, 7, 11, 12,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2</a:t>
            </a:r>
            <a:r>
              <a:rPr lang="cs-CZ" sz="2000" dirty="0" smtClean="0"/>
              <a:t>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5, </a:t>
            </a:r>
            <a:r>
              <a:rPr lang="cs-CZ" sz="2000" dirty="0"/>
              <a:t>7, 11, </a:t>
            </a:r>
            <a:r>
              <a:rPr lang="cs-CZ" sz="2000" dirty="0" smtClean="0"/>
              <a:t>12, 2,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 smtClean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000" dirty="0" smtClean="0"/>
              <a:t>{</a:t>
            </a:r>
            <a:r>
              <a:rPr lang="cs-CZ" sz="2000" dirty="0" smtClean="0"/>
              <a:t>5, </a:t>
            </a:r>
            <a:r>
              <a:rPr lang="cs-CZ" sz="2000" dirty="0"/>
              <a:t>7, 11, </a:t>
            </a:r>
            <a:r>
              <a:rPr lang="cs-CZ" sz="2000" dirty="0" smtClean="0"/>
              <a:t>12, 2, 19, 21</a:t>
            </a:r>
            <a:r>
              <a:rPr lang="en-US" sz="2000" dirty="0" smtClean="0"/>
              <a:t>}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11" name="Curved Down Arrow 10"/>
          <p:cNvSpPr/>
          <p:nvPr/>
        </p:nvSpPr>
        <p:spPr>
          <a:xfrm>
            <a:off x="1905000" y="2683853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7100" y="332105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997200" y="453390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 smtClean="0"/>
              <a:t>3rd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11, 12, 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/>
              <a:t>5,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12, 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/>
              <a:t>5, 7,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2,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/>
              <a:t>5, 7, 11,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cs-CZ" sz="2000" dirty="0"/>
              <a:t>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/>
              <a:t>5, 7, 11</a:t>
            </a:r>
            <a:r>
              <a:rPr lang="cs-CZ" sz="2000" dirty="0" smtClean="0"/>
              <a:t>, 2, </a:t>
            </a:r>
            <a:r>
              <a:rPr lang="cs-CZ" sz="2000" b="1" dirty="0" smtClean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5, 7, 11, 2, </a:t>
            </a:r>
            <a:r>
              <a:rPr lang="cs-CZ" sz="2000" dirty="0" smtClean="0"/>
              <a:t>12,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/>
              <a:t>{</a:t>
            </a:r>
            <a:r>
              <a:rPr lang="cs-CZ" sz="2000" dirty="0"/>
              <a:t>5, 7, 11, 2, 12, 19, 21</a:t>
            </a:r>
            <a:r>
              <a:rPr lang="en-US" sz="2000" dirty="0"/>
              <a:t>}</a:t>
            </a:r>
            <a:r>
              <a:rPr lang="en-US" sz="2000" dirty="0" smtClean="0">
                <a:sym typeface="Wingdings"/>
              </a:rPr>
              <a:t>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7" name="Curved Down Arrow 6"/>
          <p:cNvSpPr/>
          <p:nvPr/>
        </p:nvSpPr>
        <p:spPr>
          <a:xfrm>
            <a:off x="2578100" y="391160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 smtClean="0"/>
              <a:t>4th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11, 2,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2,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5, 7,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cs-CZ" sz="2000" dirty="0"/>
              <a:t>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5, 7</a:t>
            </a:r>
            <a:r>
              <a:rPr lang="cs-CZ" sz="2000" dirty="0" smtClean="0"/>
              <a:t>, 2, </a:t>
            </a:r>
            <a:r>
              <a:rPr lang="cs-CZ" sz="2000" b="1" dirty="0" smtClean="0">
                <a:solidFill>
                  <a:srgbClr val="FF0000"/>
                </a:solidFill>
              </a:rPr>
              <a:t>11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5, 7, 2, </a:t>
            </a:r>
            <a:r>
              <a:rPr lang="cs-CZ" sz="2000" dirty="0" smtClean="0"/>
              <a:t>11,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5, 7, 2, 11</a:t>
            </a:r>
            <a:r>
              <a:rPr lang="cs-CZ" sz="2000" dirty="0" smtClean="0"/>
              <a:t>, 12, </a:t>
            </a:r>
            <a:r>
              <a:rPr lang="cs-CZ" sz="2000" b="1" dirty="0" smtClean="0">
                <a:solidFill>
                  <a:srgbClr val="FF0000"/>
                </a:solidFill>
              </a:rPr>
              <a:t>19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 </a:t>
            </a:r>
            <a:r>
              <a:rPr lang="en-US" sz="2000" dirty="0" smtClean="0"/>
              <a:t>{</a:t>
            </a:r>
            <a:r>
              <a:rPr lang="cs-CZ" sz="2000" dirty="0"/>
              <a:t>5, 7, 2, 11, 12, 19, 21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7" name="Curved Down Arrow 6"/>
          <p:cNvSpPr/>
          <p:nvPr/>
        </p:nvSpPr>
        <p:spPr>
          <a:xfrm>
            <a:off x="2184400" y="331470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/>
              <a:t>5</a:t>
            </a:r>
            <a:r>
              <a:rPr lang="en-US" sz="2000" dirty="0" smtClean="0"/>
              <a:t>th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2, 11,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cs-CZ" sz="2000" dirty="0"/>
              <a:t>, 11, 12,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</a:t>
            </a:r>
            <a:r>
              <a:rPr lang="cs-CZ" sz="2000" dirty="0" smtClean="0"/>
              <a:t>2, </a:t>
            </a:r>
            <a:r>
              <a:rPr lang="cs-CZ" sz="2000" b="1" dirty="0" smtClean="0">
                <a:solidFill>
                  <a:srgbClr val="FF0000"/>
                </a:solidFill>
              </a:rPr>
              <a:t>7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12,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</a:t>
            </a:r>
            <a:r>
              <a:rPr lang="cs-CZ" sz="2000" dirty="0" smtClean="0"/>
              <a:t>2, 7,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5, 2, 7, 11,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/>
              <a:t>	{</a:t>
            </a:r>
            <a:r>
              <a:rPr lang="cs-CZ" sz="2000" dirty="0"/>
              <a:t>5, 2, 7, 11, 12,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  </a:t>
            </a:r>
            <a:r>
              <a:rPr lang="en-US" sz="2000" dirty="0"/>
              <a:t>{</a:t>
            </a:r>
            <a:r>
              <a:rPr lang="cs-CZ" sz="2000" dirty="0"/>
              <a:t>5, 2, 7, 11, 12, 19, 21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7" name="Curved Down Arrow 6"/>
          <p:cNvSpPr/>
          <p:nvPr/>
        </p:nvSpPr>
        <p:spPr>
          <a:xfrm>
            <a:off x="1790700" y="270510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 smtClean="0"/>
              <a:t>6th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cs-CZ" sz="2000" dirty="0"/>
              <a:t>, 7, 11,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r>
              <a:rPr lang="cs-CZ" sz="2000" dirty="0" smtClean="0"/>
              <a:t>2, </a:t>
            </a:r>
            <a:r>
              <a:rPr lang="cs-CZ" sz="2000" b="1" dirty="0" smtClean="0">
                <a:solidFill>
                  <a:srgbClr val="FF0000"/>
                </a:solidFill>
              </a:rPr>
              <a:t>5</a:t>
            </a:r>
            <a:r>
              <a:rPr lang="cs-CZ" sz="2000" dirty="0" smtClean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11,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2, 5, 7, 11,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2, 5, 7, 11, 12,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 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  </a:t>
            </a:r>
            <a:r>
              <a:rPr lang="en-US" sz="2000" dirty="0" smtClean="0"/>
              <a:t>{</a:t>
            </a:r>
            <a:r>
              <a:rPr lang="cs-CZ" sz="2000" dirty="0"/>
              <a:t>2, 5, 7, 11, 12, 19, 21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7" name="Curved Down Arrow 6"/>
          <p:cNvSpPr/>
          <p:nvPr/>
        </p:nvSpPr>
        <p:spPr>
          <a:xfrm>
            <a:off x="1524000" y="2070100"/>
            <a:ext cx="457200" cy="165100"/>
          </a:xfrm>
          <a:prstGeom prst="curvedDownArrow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133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/>
              <a:t>7</a:t>
            </a:r>
            <a:r>
              <a:rPr lang="en-US" sz="2000" dirty="0" smtClean="0"/>
              <a:t>th “Repeat” Iteration:</a:t>
            </a:r>
          </a:p>
          <a:p>
            <a:pPr defTabSz="914400">
              <a:spcBef>
                <a:spcPts val="0"/>
              </a:spcBef>
            </a:pP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b="1" dirty="0">
                <a:solidFill>
                  <a:srgbClr val="FF0000"/>
                </a:solidFill>
              </a:rPr>
              <a:t>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7, 11, 12,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</a:t>
            </a:r>
            <a:r>
              <a:rPr lang="cs-CZ" sz="2000" b="1" dirty="0">
                <a:solidFill>
                  <a:srgbClr val="FF0000"/>
                </a:solidFill>
              </a:rPr>
              <a:t>5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11, 12, 19,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</a:t>
            </a:r>
            <a:r>
              <a:rPr lang="cs-CZ" sz="2000" b="1" dirty="0">
                <a:solidFill>
                  <a:srgbClr val="FF0000"/>
                </a:solidFill>
              </a:rPr>
              <a:t>7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12, 19, 21</a:t>
            </a:r>
            <a:r>
              <a:rPr lang="en-US" sz="2000" dirty="0"/>
              <a:t>} </a:t>
            </a:r>
            <a:endParaRPr lang="en-US" sz="2000" dirty="0" smtClean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</a:t>
            </a:r>
            <a:r>
              <a:rPr lang="cs-CZ" sz="2000" b="1" dirty="0">
                <a:solidFill>
                  <a:srgbClr val="FF0000"/>
                </a:solidFill>
              </a:rPr>
              <a:t>11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19, 21</a:t>
            </a:r>
            <a:r>
              <a:rPr lang="en-US" sz="2000" dirty="0"/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2, 5, 7, 11, </a:t>
            </a:r>
            <a:r>
              <a:rPr lang="cs-CZ" sz="2000" b="1" dirty="0">
                <a:solidFill>
                  <a:srgbClr val="FF0000"/>
                </a:solidFill>
              </a:rPr>
              <a:t>12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21</a:t>
            </a:r>
            <a:r>
              <a:rPr lang="en-US" sz="2000" dirty="0" smtClean="0"/>
              <a:t>}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{</a:t>
            </a:r>
            <a:r>
              <a:rPr lang="cs-CZ" sz="2000" dirty="0"/>
              <a:t>2, 5, 7, 11, 12, </a:t>
            </a:r>
            <a:r>
              <a:rPr lang="cs-CZ" sz="2000" b="1" dirty="0">
                <a:solidFill>
                  <a:srgbClr val="FF0000"/>
                </a:solidFill>
              </a:rPr>
              <a:t>19</a:t>
            </a:r>
            <a:r>
              <a:rPr lang="cs-CZ" sz="2000" dirty="0"/>
              <a:t>, </a:t>
            </a:r>
            <a:r>
              <a:rPr lang="cs-CZ" sz="2000" b="1" dirty="0">
                <a:solidFill>
                  <a:srgbClr val="FF0000"/>
                </a:solidFill>
              </a:rPr>
              <a:t>21</a:t>
            </a:r>
            <a:r>
              <a:rPr lang="en-US" sz="2000" dirty="0" smtClean="0"/>
              <a:t>}   </a:t>
            </a:r>
            <a:r>
              <a:rPr lang="en-US" sz="2000" dirty="0" smtClean="0">
                <a:sym typeface="Wingdings"/>
              </a:rPr>
              <a:t> No swapped, then algorithm terminates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220</Words>
  <Application>Microsoft Macintosh PowerPoint</Application>
  <PresentationFormat>On-screen Show (4:3)</PresentationFormat>
  <Paragraphs>229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Bubble Sort</vt:lpstr>
      <vt:lpstr>Bubble Sort</vt:lpstr>
      <vt:lpstr>Example</vt:lpstr>
      <vt:lpstr>Example</vt:lpstr>
      <vt:lpstr>Example</vt:lpstr>
      <vt:lpstr>Example</vt:lpstr>
      <vt:lpstr>Example</vt:lpstr>
      <vt:lpstr>Example</vt:lpstr>
      <vt:lpstr>Example</vt:lpstr>
      <vt:lpstr>Can we do better?</vt:lpstr>
      <vt:lpstr>An improved version</vt:lpstr>
      <vt:lpstr>Time Complexity</vt:lpstr>
      <vt:lpstr>Sorting Algorithms</vt:lpstr>
      <vt:lpstr>Comparison</vt:lpstr>
      <vt:lpstr>Homework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58</cp:revision>
  <dcterms:created xsi:type="dcterms:W3CDTF">2016-08-15T16:38:04Z</dcterms:created>
  <dcterms:modified xsi:type="dcterms:W3CDTF">2017-09-14T18:33:38Z</dcterms:modified>
</cp:coreProperties>
</file>