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8" autoAdjust="0"/>
    <p:restoredTop sz="94625"/>
  </p:normalViewPr>
  <p:slideViewPr>
    <p:cSldViewPr snapToGrid="0" snapToObjects="1">
      <p:cViewPr>
        <p:scale>
          <a:sx n="107" d="100"/>
          <a:sy n="107" d="100"/>
        </p:scale>
        <p:origin x="-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787BCBE-B49C-FF4B-A9D3-5F417F9A1200}" type="datetimeFigureOut">
              <a:rPr lang="en-US" smtClean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Greedy Algorithm_1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Merge (cont.)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0578" y="3016250"/>
            <a:ext cx="2679470" cy="352646"/>
            <a:chOff x="1468581" y="1454727"/>
            <a:chExt cx="2679470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953491" y="1454727"/>
              <a:ext cx="219456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90511" y="1454727"/>
              <a:ext cx="78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en-US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=30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8581" y="1454727"/>
              <a:ext cx="47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0578" y="3631175"/>
            <a:ext cx="3410990" cy="352646"/>
            <a:chOff x="1468581" y="1454727"/>
            <a:chExt cx="3410990" cy="369332"/>
          </a:xfrm>
        </p:grpSpPr>
        <p:sp>
          <p:nvSpPr>
            <p:cNvPr id="44" name="Rounded Rectangle 43"/>
            <p:cNvSpPr/>
            <p:nvPr/>
          </p:nvSpPr>
          <p:spPr>
            <a:xfrm>
              <a:off x="1953491" y="1454727"/>
              <a:ext cx="292608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0511" y="1454727"/>
              <a:ext cx="78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en-US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=40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8581" y="1454727"/>
              <a:ext cx="47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3891568" y="3161766"/>
            <a:ext cx="685800" cy="40061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5426" y="2509498"/>
            <a:ext cx="176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B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960109" y="3362075"/>
            <a:ext cx="3828068" cy="981069"/>
            <a:chOff x="144665" y="1454727"/>
            <a:chExt cx="3828068" cy="784606"/>
          </a:xfrm>
        </p:grpSpPr>
        <p:sp>
          <p:nvSpPr>
            <p:cNvPr id="61" name="Rounded Rectangle 60"/>
            <p:cNvSpPr/>
            <p:nvPr/>
          </p:nvSpPr>
          <p:spPr>
            <a:xfrm>
              <a:off x="315133" y="1873573"/>
              <a:ext cx="365760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9366" y="1908767"/>
              <a:ext cx="251505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Compare: 30+35=65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4665" y="1454727"/>
              <a:ext cx="170168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= 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&amp; 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578" y="4234287"/>
            <a:ext cx="3045230" cy="381145"/>
            <a:chOff x="1468581" y="1442355"/>
            <a:chExt cx="3045230" cy="399179"/>
          </a:xfrm>
        </p:grpSpPr>
        <p:sp>
          <p:nvSpPr>
            <p:cNvPr id="36" name="Rounded Rectangle 35"/>
            <p:cNvSpPr/>
            <p:nvPr/>
          </p:nvSpPr>
          <p:spPr>
            <a:xfrm>
              <a:off x="1953491" y="1454727"/>
              <a:ext cx="256032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69531" y="1442355"/>
              <a:ext cx="788999" cy="3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8581" y="1454727"/>
              <a:ext cx="479367" cy="3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2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Merge (cont.)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086608" y="3667525"/>
            <a:ext cx="685800" cy="40061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945927" y="3094133"/>
            <a:ext cx="3828068" cy="981069"/>
            <a:chOff x="144665" y="1454727"/>
            <a:chExt cx="3828068" cy="784606"/>
          </a:xfrm>
        </p:grpSpPr>
        <p:sp>
          <p:nvSpPr>
            <p:cNvPr id="61" name="Rounded Rectangle 60"/>
            <p:cNvSpPr/>
            <p:nvPr/>
          </p:nvSpPr>
          <p:spPr>
            <a:xfrm>
              <a:off x="315133" y="1873573"/>
              <a:ext cx="365760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9366" y="1908767"/>
              <a:ext cx="251505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Compare: 40+65=105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4665" y="1454727"/>
              <a:ext cx="170168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= 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&amp; 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50478" y="1832148"/>
            <a:ext cx="5239790" cy="984257"/>
            <a:chOff x="480578" y="3631175"/>
            <a:chExt cx="5239790" cy="984257"/>
          </a:xfrm>
        </p:grpSpPr>
        <p:grpSp>
          <p:nvGrpSpPr>
            <p:cNvPr id="43" name="Group 42"/>
            <p:cNvGrpSpPr/>
            <p:nvPr/>
          </p:nvGrpSpPr>
          <p:grpSpPr>
            <a:xfrm>
              <a:off x="480578" y="3631175"/>
              <a:ext cx="3410990" cy="352646"/>
              <a:chOff x="1468581" y="1454727"/>
              <a:chExt cx="3410990" cy="3693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953491" y="1454727"/>
                <a:ext cx="292608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=40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80578" y="4234287"/>
              <a:ext cx="5239790" cy="381145"/>
              <a:chOff x="1468581" y="1442355"/>
              <a:chExt cx="5239790" cy="399179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953491" y="1454727"/>
                <a:ext cx="475488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69531" y="1442355"/>
                <a:ext cx="788999" cy="3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65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68581" y="1454727"/>
                <a:ext cx="479367" cy="3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945927" y="4782450"/>
            <a:ext cx="574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Total Comparison: 15+35+65+105=220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086608" y="5350565"/>
            <a:ext cx="685800" cy="40061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5927" y="5366360"/>
            <a:ext cx="321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2-Way Merge Pattern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74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Given: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A </a:t>
            </a:r>
            <a:r>
              <a:rPr lang="en-US" sz="2400" dirty="0" smtClean="0"/>
              <a:t>list of n items with profit function </a:t>
            </a:r>
            <a:r>
              <a:rPr lang="en-US" altLang="zh-CN" sz="2400" dirty="0" smtClean="0"/>
              <a:t>P=(p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is-IS" altLang="zh-CN" sz="2400" dirty="0" smtClean="0"/>
              <a:t>…, p</a:t>
            </a:r>
            <a:r>
              <a:rPr lang="is-IS" altLang="zh-CN" sz="2400" baseline="-25000" dirty="0" smtClean="0"/>
              <a:t>n</a:t>
            </a:r>
            <a:r>
              <a:rPr lang="en-US" altLang="zh-CN" sz="2400" dirty="0" smtClean="0"/>
              <a:t>) and weight function W=(w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, </a:t>
            </a:r>
            <a:r>
              <a:rPr lang="is-IS" altLang="zh-CN" sz="2400" dirty="0"/>
              <a:t>…, </a:t>
            </a:r>
            <a:r>
              <a:rPr lang="is-IS" altLang="zh-CN" sz="2400" dirty="0" smtClean="0"/>
              <a:t>w</a:t>
            </a:r>
            <a:r>
              <a:rPr lang="is-IS" altLang="zh-CN" sz="2400" baseline="-25000" dirty="0" smtClean="0"/>
              <a:t>n</a:t>
            </a:r>
            <a:r>
              <a:rPr lang="en-US" altLang="zh-CN" sz="2400" dirty="0" smtClean="0"/>
              <a:t>), and a knapsack with capacity C.</a:t>
            </a: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51741" y="3588982"/>
            <a:ext cx="5273059" cy="2906925"/>
            <a:chOff x="1072377" y="567694"/>
            <a:chExt cx="5273059" cy="3893103"/>
          </a:xfrm>
        </p:grpSpPr>
        <p:grpSp>
          <p:nvGrpSpPr>
            <p:cNvPr id="5" name="Group 4"/>
            <p:cNvGrpSpPr/>
            <p:nvPr/>
          </p:nvGrpSpPr>
          <p:grpSpPr>
            <a:xfrm>
              <a:off x="1072377" y="2701974"/>
              <a:ext cx="1185322" cy="1758823"/>
              <a:chOff x="1102040" y="2768600"/>
              <a:chExt cx="1185322" cy="175882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02040" y="2768600"/>
                <a:ext cx="1185322" cy="1758823"/>
                <a:chOff x="1102040" y="2768600"/>
                <a:chExt cx="1185322" cy="175882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24000" y="2768600"/>
                  <a:ext cx="381000" cy="548640"/>
                </a:xfrm>
                <a:prstGeom prst="round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2040" y="3661823"/>
                  <a:ext cx="1185322" cy="86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1st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$50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459701" y="2791840"/>
                <a:ext cx="47000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34191" y="2213613"/>
              <a:ext cx="1333648" cy="2240836"/>
              <a:chOff x="1106312" y="2906428"/>
              <a:chExt cx="1185322" cy="145026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06312" y="2906428"/>
                <a:ext cx="1185322" cy="1450267"/>
                <a:chOff x="1106312" y="2906428"/>
                <a:chExt cx="1185322" cy="1450267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510831" y="2906428"/>
                  <a:ext cx="381000" cy="710159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06312" y="3796480"/>
                  <a:ext cx="1185322" cy="5602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2nd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490109" y="3132032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685309" y="1671319"/>
              <a:ext cx="1333648" cy="2570207"/>
              <a:chOff x="1121839" y="3109304"/>
              <a:chExt cx="1185322" cy="97790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21839" y="3109304"/>
                <a:ext cx="1185322" cy="977901"/>
                <a:chOff x="1121839" y="3109304"/>
                <a:chExt cx="1185322" cy="97790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476174" y="3109304"/>
                  <a:ext cx="381000" cy="6262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21839" y="3841292"/>
                  <a:ext cx="1185322" cy="2459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3rd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$180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463860" y="3318785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30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11788" y="567694"/>
              <a:ext cx="1333648" cy="3390489"/>
              <a:chOff x="1115467" y="2804705"/>
              <a:chExt cx="1185322" cy="128999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15467" y="2804705"/>
                <a:ext cx="1185322" cy="1289998"/>
                <a:chOff x="1115467" y="2804705"/>
                <a:chExt cx="1185322" cy="1289998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1493981" y="2804705"/>
                  <a:ext cx="381000" cy="104372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15467" y="3954181"/>
                  <a:ext cx="1185322" cy="140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Knapsack</a:t>
                  </a:r>
                  <a:endParaRPr lang="en-US" sz="2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481667" y="3223898"/>
                <a:ext cx="417727" cy="152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50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9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27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Objective: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F</a:t>
            </a:r>
            <a:r>
              <a:rPr lang="en-US" sz="2000" dirty="0" smtClean="0"/>
              <a:t>ind </a:t>
            </a:r>
            <a:r>
              <a:rPr lang="en-US" sz="2000" dirty="0" smtClean="0"/>
              <a:t>a solution X=(x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, </a:t>
            </a:r>
            <a:r>
              <a:rPr lang="is-IS" altLang="zh-CN" sz="2000" dirty="0"/>
              <a:t>…, </a:t>
            </a:r>
            <a:r>
              <a:rPr lang="is-IS" altLang="zh-CN" sz="2000" dirty="0" smtClean="0"/>
              <a:t>x</a:t>
            </a:r>
            <a:r>
              <a:rPr lang="is-IS" altLang="zh-CN" sz="2000" baseline="-25000" dirty="0" smtClean="0"/>
              <a:t>n</a:t>
            </a:r>
            <a:r>
              <a:rPr lang="en-US" sz="2000" dirty="0" smtClean="0"/>
              <a:t>) where 0 </a:t>
            </a:r>
            <a:r>
              <a:rPr lang="en-US" altLang="en-US" sz="2000" dirty="0" smtClean="0">
                <a:sym typeface="Symbol" charset="2"/>
              </a:rPr>
              <a:t> x</a:t>
            </a:r>
            <a:r>
              <a:rPr lang="en-US" altLang="en-US" sz="2000" baseline="-25000" dirty="0" smtClean="0">
                <a:sym typeface="Symbol" charset="2"/>
              </a:rPr>
              <a:t>i</a:t>
            </a:r>
            <a:r>
              <a:rPr lang="en-US" altLang="en-US" sz="2000" dirty="0" smtClean="0">
                <a:sym typeface="Symbol" charset="2"/>
              </a:rPr>
              <a:t>  1, such that is maximized.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Constraint: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smtClean="0"/>
              <a:t>total weight cannot exceed C, i.e.,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046" y="5000694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it?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70941" y="3614382"/>
            <a:ext cx="5273059" cy="2906925"/>
            <a:chOff x="1072377" y="567694"/>
            <a:chExt cx="5273059" cy="3893103"/>
          </a:xfrm>
        </p:grpSpPr>
        <p:grpSp>
          <p:nvGrpSpPr>
            <p:cNvPr id="27" name="Group 26"/>
            <p:cNvGrpSpPr/>
            <p:nvPr/>
          </p:nvGrpSpPr>
          <p:grpSpPr>
            <a:xfrm>
              <a:off x="1072377" y="2701974"/>
              <a:ext cx="1185322" cy="1758823"/>
              <a:chOff x="1102040" y="2768600"/>
              <a:chExt cx="1185322" cy="175882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02040" y="2768600"/>
                <a:ext cx="1185322" cy="1758823"/>
                <a:chOff x="1102040" y="2768600"/>
                <a:chExt cx="1185322" cy="1758823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524000" y="2768600"/>
                  <a:ext cx="381000" cy="548640"/>
                </a:xfrm>
                <a:prstGeom prst="round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102040" y="3661823"/>
                  <a:ext cx="1185322" cy="86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1st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$50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459701" y="2791840"/>
                <a:ext cx="47000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34191" y="2213613"/>
              <a:ext cx="1333648" cy="2240836"/>
              <a:chOff x="1106312" y="2906428"/>
              <a:chExt cx="1185322" cy="145026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106312" y="2906428"/>
                <a:ext cx="1185322" cy="1450267"/>
                <a:chOff x="1106312" y="2906428"/>
                <a:chExt cx="1185322" cy="145026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510831" y="2906428"/>
                  <a:ext cx="381000" cy="710159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06312" y="3796480"/>
                  <a:ext cx="1185322" cy="5602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2nd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490109" y="3132032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85309" y="1671319"/>
              <a:ext cx="1333648" cy="2570207"/>
              <a:chOff x="1121839" y="3109304"/>
              <a:chExt cx="1185322" cy="97790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21839" y="3109304"/>
                <a:ext cx="1185322" cy="977901"/>
                <a:chOff x="1121839" y="3109304"/>
                <a:chExt cx="1185322" cy="97790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476174" y="3109304"/>
                  <a:ext cx="381000" cy="6262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1839" y="3841292"/>
                  <a:ext cx="1185322" cy="2459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3rd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$180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463860" y="3318785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30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011788" y="567694"/>
              <a:ext cx="1333648" cy="3390489"/>
              <a:chOff x="1115467" y="2804705"/>
              <a:chExt cx="1185322" cy="128999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15467" y="2804705"/>
                <a:ext cx="1185322" cy="1289998"/>
                <a:chOff x="1115467" y="2804705"/>
                <a:chExt cx="1185322" cy="1289998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1493981" y="2804705"/>
                  <a:ext cx="381000" cy="104372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15467" y="3954181"/>
                  <a:ext cx="1185322" cy="140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Knapsack</a:t>
                  </a:r>
                  <a:endParaRPr lang="en-US" sz="2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481667" y="3223898"/>
                <a:ext cx="417727" cy="152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50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71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Start with the largest profit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Start with the smallest weight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Without loss of generality, assume that unit profits are in decreasing order, i.e.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/w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≥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/</a:t>
            </a:r>
            <a:r>
              <a:rPr lang="en-US" sz="2400" dirty="0"/>
              <a:t>w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≥ </a:t>
            </a:r>
            <a:r>
              <a:rPr lang="mr-IN" sz="2400" dirty="0" smtClean="0"/>
              <a:t>…</a:t>
            </a:r>
            <a:r>
              <a:rPr lang="en-US" sz="2400" dirty="0" smtClean="0"/>
              <a:t> ≥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/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; </a:t>
            </a:r>
            <a:r>
              <a:rPr lang="en-US" sz="2400" dirty="0" smtClean="0"/>
              <a:t>and start with the largest unit profit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3791" y="5425442"/>
            <a:ext cx="517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is the best? Why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80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821709" y="1724829"/>
            <a:ext cx="2653242" cy="3944487"/>
            <a:chOff x="4997933" y="595401"/>
            <a:chExt cx="1499849" cy="3944487"/>
          </a:xfrm>
        </p:grpSpPr>
        <p:grpSp>
          <p:nvGrpSpPr>
            <p:cNvPr id="34" name="Group 33"/>
            <p:cNvGrpSpPr/>
            <p:nvPr/>
          </p:nvGrpSpPr>
          <p:grpSpPr>
            <a:xfrm>
              <a:off x="4997933" y="595401"/>
              <a:ext cx="1499849" cy="3944487"/>
              <a:chOff x="1115467" y="2804705"/>
              <a:chExt cx="1333038" cy="1500781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493981" y="2804705"/>
                <a:ext cx="381000" cy="104372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15467" y="3954181"/>
                <a:ext cx="1333038" cy="351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Start with largest: total=$180+$80</a:t>
                </a:r>
              </a:p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      =$260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419063" y="1678824"/>
              <a:ext cx="428677" cy="164591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423812" y="609255"/>
              <a:ext cx="428677" cy="109728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90015" y="2371802"/>
              <a:ext cx="470000" cy="680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4416" y="967716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00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81330" y="1741259"/>
            <a:ext cx="2651760" cy="3948944"/>
            <a:chOff x="6477296" y="553031"/>
            <a:chExt cx="1499849" cy="3948944"/>
          </a:xfrm>
        </p:grpSpPr>
        <p:grpSp>
          <p:nvGrpSpPr>
            <p:cNvPr id="42" name="Group 41"/>
            <p:cNvGrpSpPr/>
            <p:nvPr/>
          </p:nvGrpSpPr>
          <p:grpSpPr>
            <a:xfrm>
              <a:off x="6477296" y="557488"/>
              <a:ext cx="1499849" cy="3944487"/>
              <a:chOff x="1115467" y="2804705"/>
              <a:chExt cx="1333038" cy="150078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493981" y="2804705"/>
                <a:ext cx="381000" cy="104372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15467" y="3954181"/>
                <a:ext cx="1333038" cy="351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Start with smallest: total=$50+$80+$120</a:t>
                </a:r>
              </a:p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      =$250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6907620" y="2742383"/>
              <a:ext cx="420624" cy="54864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67210" y="2818008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903176" y="1645103"/>
              <a:ext cx="428677" cy="109728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79861" y="1980988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907620" y="553031"/>
              <a:ext cx="428677" cy="10972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81065" y="883089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40948" y="1735729"/>
            <a:ext cx="2651760" cy="3944487"/>
            <a:chOff x="7016785" y="546638"/>
            <a:chExt cx="1499849" cy="3944487"/>
          </a:xfrm>
        </p:grpSpPr>
        <p:grpSp>
          <p:nvGrpSpPr>
            <p:cNvPr id="52" name="Group 51"/>
            <p:cNvGrpSpPr/>
            <p:nvPr/>
          </p:nvGrpSpPr>
          <p:grpSpPr>
            <a:xfrm>
              <a:off x="7016785" y="546638"/>
              <a:ext cx="1499849" cy="3944487"/>
              <a:chOff x="1115467" y="2804705"/>
              <a:chExt cx="1333038" cy="1500781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493981" y="2804705"/>
                <a:ext cx="381000" cy="104372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15467" y="3954181"/>
                <a:ext cx="1333038" cy="351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Start with unite-largest:</a:t>
                </a:r>
              </a:p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total=$180+$50+$40</a:t>
                </a:r>
              </a:p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      =$270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445515" y="1632403"/>
              <a:ext cx="428677" cy="164591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24477" y="2182980"/>
              <a:ext cx="470000" cy="680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442787" y="1092146"/>
              <a:ext cx="420624" cy="54864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07894" y="118047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442665" y="551211"/>
              <a:ext cx="428677" cy="54864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21238" y="631522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10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16386" y="5843231"/>
            <a:ext cx="517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is the best? Why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6737" y="212792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$80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67105" y="3526217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$180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6169" y="4006236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$50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1673" y="319999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$80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0060" y="1965776"/>
            <a:ext cx="113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$180x3/2</a:t>
            </a:r>
          </a:p>
          <a:p>
            <a:r>
              <a:rPr lang="en-US" dirty="0" smtClean="0">
                <a:latin typeface="Arial"/>
                <a:cs typeface="Arial"/>
              </a:rPr>
              <a:t>=$120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78067" y="3382801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$180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61538" y="236956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$50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6859" y="1837485"/>
            <a:ext cx="12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$80/2=$40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26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5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that in a 0-1 knapsack problem, the order of the items when sorted </a:t>
            </a:r>
            <a:r>
              <a:rPr lang="en-US" sz="2400" dirty="0" smtClean="0"/>
              <a:t>by increasing </a:t>
            </a:r>
            <a:r>
              <a:rPr lang="en-US" sz="2400" dirty="0"/>
              <a:t>weight is the same as their order when sorted by decreasing value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E.g., 1st Item:  weight = 10, value = 50;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2nd Item: weight = 20, value = 40;</a:t>
            </a:r>
          </a:p>
          <a:p>
            <a:pPr marL="0" indent="0">
              <a:buNone/>
            </a:pPr>
            <a:r>
              <a:rPr lang="en-US" sz="2400" dirty="0" smtClean="0"/>
              <a:t>	   3rd Item:  weight = 30, value = 30;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Capacity = 50.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Give a greedy algorithm </a:t>
            </a:r>
            <a:r>
              <a:rPr lang="en-US" sz="2400" dirty="0"/>
              <a:t>to find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solution to this variant of the </a:t>
            </a:r>
            <a:r>
              <a:rPr lang="en-US" sz="2400" dirty="0" smtClean="0"/>
              <a:t>knapsack problem</a:t>
            </a:r>
            <a:r>
              <a:rPr lang="en-US" sz="2400" dirty="0" smtClean="0"/>
              <a:t>. Is this an optimal solution?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7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059" y="1455712"/>
            <a:ext cx="8458835" cy="5177544"/>
          </a:xfrm>
        </p:spPr>
        <p:txBody>
          <a:bodyPr>
            <a:noAutofit/>
          </a:bodyPr>
          <a:lstStyle/>
          <a:p>
            <a:r>
              <a:rPr lang="en-US" dirty="0" smtClean="0"/>
              <a:t>Exam Schedule:</a:t>
            </a:r>
          </a:p>
          <a:p>
            <a:pPr lvl="1"/>
            <a:r>
              <a:rPr lang="en-US" dirty="0" smtClean="0"/>
              <a:t>Time: </a:t>
            </a:r>
            <a:r>
              <a:rPr lang="en-US" dirty="0" smtClean="0">
                <a:solidFill>
                  <a:srgbClr val="FF0000"/>
                </a:solidFill>
              </a:rPr>
              <a:t>2:50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4:35pm, Tuesday, 10/03/2017</a:t>
            </a:r>
          </a:p>
          <a:p>
            <a:pPr lvl="1"/>
            <a:r>
              <a:rPr lang="en-US" dirty="0" smtClean="0"/>
              <a:t>Location: classroom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Exam Policies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alculator and paper materials (e.g., lecture slides, notes, textbook) are allowed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Any electronic device is prohibited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 descr="happy-faces-on-pinterest-smileys-smiley-faces-and-the-bahamas-SF0VAC-clip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1" y="4510774"/>
            <a:ext cx="189296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Change-Making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7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宋体" charset="0"/>
                <a:cs typeface="宋体" charset="0"/>
              </a:rPr>
              <a:t>Scenario: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charset="0"/>
                <a:cs typeface="宋体" charset="0"/>
              </a:rPr>
              <a:t>	</a:t>
            </a:r>
            <a:r>
              <a:rPr lang="en-US" altLang="zh-CN" sz="2400" dirty="0" smtClean="0">
                <a:ea typeface="宋体" charset="0"/>
                <a:cs typeface="宋体" charset="0"/>
              </a:rPr>
              <a:t>Receiving </a:t>
            </a:r>
            <a:r>
              <a:rPr lang="en-US" altLang="zh-CN" sz="2400" dirty="0">
                <a:ea typeface="宋体" charset="0"/>
                <a:cs typeface="宋体" charset="0"/>
              </a:rPr>
              <a:t>the fewest numbers of coins to make change after paying the bill for a </a:t>
            </a:r>
            <a:r>
              <a:rPr lang="en-US" altLang="zh-CN" sz="2400" dirty="0" smtClean="0">
                <a:ea typeface="宋体" charset="0"/>
                <a:cs typeface="宋体" charset="0"/>
              </a:rPr>
              <a:t>purchase. For </a:t>
            </a:r>
            <a:r>
              <a:rPr lang="en-US" altLang="zh-CN" sz="2400" dirty="0">
                <a:ea typeface="宋体" charset="0"/>
                <a:cs typeface="宋体" charset="0"/>
              </a:rPr>
              <a:t>example, the purchase is worth $5.27, how many coins and what coins does a cash register return after paying a $6 bill?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宋体" charset="0"/>
                <a:cs typeface="宋体" charset="0"/>
              </a:rPr>
              <a:t>Greedy Manner: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charset="0"/>
                <a:cs typeface="宋体" charset="0"/>
              </a:rPr>
              <a:t>	For </a:t>
            </a:r>
            <a:r>
              <a:rPr lang="en-US" altLang="zh-CN" sz="2400" dirty="0">
                <a:ea typeface="宋体" charset="0"/>
                <a:cs typeface="宋体" charset="0"/>
              </a:rPr>
              <a:t>a given amount (e.g. $0.73), use as many quarters ($0.25) as possible without exceeding the amount. </a:t>
            </a:r>
            <a:r>
              <a:rPr lang="en-US" altLang="zh-CN" sz="2400" dirty="0" smtClean="0">
                <a:ea typeface="宋体" charset="0"/>
                <a:cs typeface="宋体" charset="0"/>
              </a:rPr>
              <a:t>Use </a:t>
            </a:r>
            <a:r>
              <a:rPr lang="en-US" altLang="zh-CN" sz="2400" dirty="0">
                <a:ea typeface="宋体" charset="0"/>
                <a:cs typeface="宋体" charset="0"/>
              </a:rPr>
              <a:t>as many dimes ($.10</a:t>
            </a:r>
            <a:r>
              <a:rPr lang="en-US" altLang="zh-CN" sz="2400" dirty="0" smtClean="0">
                <a:ea typeface="宋体" charset="0"/>
                <a:cs typeface="宋体" charset="0"/>
              </a:rPr>
              <a:t>) as possible </a:t>
            </a:r>
            <a:r>
              <a:rPr lang="en-US" altLang="zh-CN" sz="2400" dirty="0">
                <a:ea typeface="宋体" charset="0"/>
                <a:cs typeface="宋体" charset="0"/>
              </a:rPr>
              <a:t>for the remainder, then use as many nickels ($.05) as possible. </a:t>
            </a:r>
            <a:r>
              <a:rPr lang="en-US" altLang="zh-CN" sz="2400" dirty="0" smtClean="0">
                <a:ea typeface="宋体" charset="0"/>
                <a:cs typeface="宋体" charset="0"/>
              </a:rPr>
              <a:t>Finally</a:t>
            </a:r>
            <a:r>
              <a:rPr lang="en-US" altLang="zh-CN" sz="2400" dirty="0">
                <a:ea typeface="宋体" charset="0"/>
                <a:cs typeface="宋体" charset="0"/>
              </a:rPr>
              <a:t>, use the pennies ($.01) for the rest</a:t>
            </a:r>
            <a:r>
              <a:rPr lang="en-US" altLang="zh-CN" sz="2400" dirty="0" smtClean="0">
                <a:ea typeface="宋体" charset="0"/>
                <a:cs typeface="宋体" charset="0"/>
              </a:rPr>
              <a:t>.</a:t>
            </a:r>
            <a:endParaRPr lang="en-US" altLang="zh-CN" sz="2400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1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Always makes choice that is best at the moment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ssembles a final/global solution by making locally optimal choices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Is simple in practice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Does not always yield globally optimal </a:t>
            </a:r>
            <a:r>
              <a:rPr lang="en-US" sz="2400" dirty="0" smtClean="0"/>
              <a:t>solution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3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Identify the objective (e.g., maximize or minimize)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Find out the constraints of the problem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Major Steps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Select a best choice from the set of available choices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Check whether the selected choice satisfies constraints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Iteratively repeat Steps 1 and 2 until no choice can be selected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64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Via comparing, output the smaller one first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time complexity to merge two sorted files containing m and n records is O(</a:t>
            </a:r>
            <a:r>
              <a:rPr lang="en-US" sz="2400" dirty="0" err="1" smtClean="0"/>
              <a:t>m+n</a:t>
            </a:r>
            <a:r>
              <a:rPr lang="en-US" sz="2400" dirty="0" smtClean="0"/>
              <a:t>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5563" y="3309311"/>
            <a:ext cx="1146468" cy="2582689"/>
            <a:chOff x="483818" y="2433010"/>
            <a:chExt cx="1146468" cy="2582689"/>
          </a:xfrm>
        </p:grpSpPr>
        <p:grpSp>
          <p:nvGrpSpPr>
            <p:cNvPr id="5" name="Group 4"/>
            <p:cNvGrpSpPr/>
            <p:nvPr/>
          </p:nvGrpSpPr>
          <p:grpSpPr>
            <a:xfrm>
              <a:off x="606739" y="2433010"/>
              <a:ext cx="346343" cy="735985"/>
              <a:chOff x="742118" y="1676742"/>
              <a:chExt cx="346343" cy="73598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42118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869877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2512" y="4554034"/>
              <a:ext cx="85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{2,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34995" y="3320753"/>
            <a:ext cx="1187986" cy="2582689"/>
            <a:chOff x="483818" y="2433010"/>
            <a:chExt cx="1187986" cy="2582689"/>
          </a:xfrm>
        </p:grpSpPr>
        <p:grpSp>
          <p:nvGrpSpPr>
            <p:cNvPr id="14" name="Group 13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12512" y="4554034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2</a:t>
              </a:r>
              <a:r>
                <a:rPr lang="en-US" sz="2400" dirty="0"/>
                <a:t>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733" y="3320753"/>
            <a:ext cx="1491204" cy="2582689"/>
            <a:chOff x="483818" y="2433010"/>
            <a:chExt cx="1491204" cy="2582689"/>
          </a:xfrm>
        </p:grpSpPr>
        <p:grpSp>
          <p:nvGrpSpPr>
            <p:cNvPr id="23" name="Group 22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78624" y="3925479"/>
              <a:ext cx="368494" cy="657084"/>
              <a:chOff x="5681766" y="4531000"/>
              <a:chExt cx="368494" cy="65708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81766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5841607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12512" y="4554034"/>
              <a:ext cx="1462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61896" y="3309311"/>
            <a:ext cx="1796125" cy="2582689"/>
            <a:chOff x="483818" y="2433010"/>
            <a:chExt cx="1796125" cy="2582689"/>
          </a:xfrm>
        </p:grpSpPr>
        <p:grpSp>
          <p:nvGrpSpPr>
            <p:cNvPr id="32" name="Group 31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512512" y="4554034"/>
              <a:ext cx="176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75462" y="3332195"/>
            <a:ext cx="2101046" cy="2582689"/>
            <a:chOff x="483818" y="2433010"/>
            <a:chExt cx="2101046" cy="2582689"/>
          </a:xfrm>
        </p:grpSpPr>
        <p:grpSp>
          <p:nvGrpSpPr>
            <p:cNvPr id="41" name="Group 40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12512" y="4554034"/>
              <a:ext cx="207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4, 6}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53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71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Problem: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Given more than two sorted files, merge them into one sorted file such that the total number of necessary comparisons is minimized.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356208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it?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2781" y="3669680"/>
            <a:ext cx="3410990" cy="2743200"/>
            <a:chOff x="1468581" y="1454727"/>
            <a:chExt cx="3410990" cy="2873000"/>
          </a:xfrm>
        </p:grpSpPr>
        <p:grpSp>
          <p:nvGrpSpPr>
            <p:cNvPr id="6" name="Group 5"/>
            <p:cNvGrpSpPr/>
            <p:nvPr/>
          </p:nvGrpSpPr>
          <p:grpSpPr>
            <a:xfrm>
              <a:off x="1468581" y="1454727"/>
              <a:ext cx="1947950" cy="369332"/>
              <a:chOff x="1468581" y="1454727"/>
              <a:chExt cx="1947950" cy="36933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953491" y="1454727"/>
                <a:ext cx="146304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=20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68581" y="2105891"/>
              <a:ext cx="2679470" cy="369332"/>
              <a:chOff x="1468581" y="1454727"/>
              <a:chExt cx="2679470" cy="36933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953491" y="1454727"/>
                <a:ext cx="219456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=30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68581" y="2708347"/>
              <a:ext cx="1222995" cy="369332"/>
              <a:chOff x="1468581" y="1454727"/>
              <a:chExt cx="1222995" cy="36933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953491" y="1454727"/>
                <a:ext cx="73152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02577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=10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68581" y="3363083"/>
              <a:ext cx="1610929" cy="369332"/>
              <a:chOff x="1468581" y="1454727"/>
              <a:chExt cx="1610929" cy="36933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53491" y="1454727"/>
                <a:ext cx="36576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=5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468581" y="3958395"/>
              <a:ext cx="3410990" cy="369332"/>
              <a:chOff x="1468581" y="1454727"/>
              <a:chExt cx="3410990" cy="36933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953491" y="1454727"/>
                <a:ext cx="292608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=40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40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in Order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92737" y="2409531"/>
            <a:ext cx="5466426" cy="2743200"/>
            <a:chOff x="1346200" y="1581588"/>
            <a:chExt cx="5466426" cy="2094746"/>
          </a:xfrm>
        </p:grpSpPr>
        <p:grpSp>
          <p:nvGrpSpPr>
            <p:cNvPr id="6" name="Group 5"/>
            <p:cNvGrpSpPr/>
            <p:nvPr/>
          </p:nvGrpSpPr>
          <p:grpSpPr>
            <a:xfrm>
              <a:off x="1346200" y="1581588"/>
              <a:ext cx="5466426" cy="369332"/>
              <a:chOff x="144665" y="1454727"/>
              <a:chExt cx="5466426" cy="38680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953491" y="1454727"/>
                <a:ext cx="365760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90511" y="1454727"/>
                <a:ext cx="2515054" cy="38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Compare: 20+30=50 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4665" y="1454727"/>
                <a:ext cx="1701684" cy="29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= 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&amp; 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46200" y="2186717"/>
              <a:ext cx="5466426" cy="369332"/>
              <a:chOff x="144665" y="1454727"/>
              <a:chExt cx="5466426" cy="38680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953491" y="1454727"/>
                <a:ext cx="365760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90511" y="1454727"/>
                <a:ext cx="2515054" cy="38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Compare: 50+10=60 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4665" y="1454727"/>
                <a:ext cx="1701684" cy="29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= 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&amp; 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346200" y="2735175"/>
              <a:ext cx="5466426" cy="369332"/>
              <a:chOff x="144665" y="1454727"/>
              <a:chExt cx="5466426" cy="386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953491" y="1454727"/>
                <a:ext cx="365760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90511" y="1454727"/>
                <a:ext cx="2515054" cy="38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Compare: 60+5=65 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665" y="1454727"/>
                <a:ext cx="1701684" cy="29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= 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&amp; 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346200" y="3307002"/>
              <a:ext cx="5466426" cy="369332"/>
              <a:chOff x="144665" y="1454727"/>
              <a:chExt cx="5466426" cy="38680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953491" y="1454727"/>
                <a:ext cx="365760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90511" y="1454727"/>
                <a:ext cx="2515054" cy="38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Compare: 65+40=105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4665" y="1454727"/>
                <a:ext cx="1701684" cy="29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= B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&amp; 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57200" y="1564972"/>
            <a:ext cx="7064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Merge sequences in the original order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one by one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27100" y="5391593"/>
            <a:ext cx="699770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18809" y="5590758"/>
            <a:ext cx="574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Total Comparison: 50+60+65+105=280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8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Merge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1378" y="3191196"/>
            <a:ext cx="3410990" cy="2743200"/>
            <a:chOff x="1468581" y="1454727"/>
            <a:chExt cx="3410990" cy="2873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68581" y="1454727"/>
              <a:ext cx="1947950" cy="369332"/>
              <a:chOff x="1468581" y="1454727"/>
              <a:chExt cx="1947950" cy="369332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953491" y="1454727"/>
                <a:ext cx="146304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=20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68581" y="2105891"/>
              <a:ext cx="2679470" cy="369332"/>
              <a:chOff x="1468581" y="1454727"/>
              <a:chExt cx="2679470" cy="369332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953491" y="1454727"/>
                <a:ext cx="219456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=30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468581" y="2708347"/>
              <a:ext cx="1222995" cy="369332"/>
              <a:chOff x="1468581" y="1454727"/>
              <a:chExt cx="1222995" cy="36933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953491" y="1454727"/>
                <a:ext cx="73152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02577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=10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68581" y="3363083"/>
              <a:ext cx="1610929" cy="369332"/>
              <a:chOff x="1468581" y="1454727"/>
              <a:chExt cx="1610929" cy="36933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953491" y="1454727"/>
                <a:ext cx="36576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=5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68581" y="3958395"/>
              <a:ext cx="3410990" cy="369332"/>
              <a:chOff x="1468581" y="1454727"/>
              <a:chExt cx="3410990" cy="3693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953491" y="1454727"/>
                <a:ext cx="2926080" cy="365760"/>
              </a:xfrm>
              <a:prstGeom prst="round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90511" y="1454727"/>
                <a:ext cx="78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r>
                  <a:rPr lang="en-US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=40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68581" y="1454727"/>
                <a:ext cx="47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b="1" baseline="-250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b="1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Right Arrow 2"/>
          <p:cNvSpPr/>
          <p:nvPr/>
        </p:nvSpPr>
        <p:spPr>
          <a:xfrm>
            <a:off x="3866168" y="3961866"/>
            <a:ext cx="685800" cy="40061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0026" y="3309598"/>
            <a:ext cx="274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140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Sort sequences in </a:t>
            </a:r>
            <a:r>
              <a:rPr lang="en-US" sz="2400" dirty="0" smtClean="0"/>
              <a:t>an </a:t>
            </a:r>
            <a:r>
              <a:rPr lang="en-US" sz="2400" dirty="0" smtClean="0"/>
              <a:t>increasing-size order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Merge two sequences with the smallest sizes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934709" y="4162175"/>
            <a:ext cx="3828068" cy="981069"/>
            <a:chOff x="144665" y="1454727"/>
            <a:chExt cx="3828068" cy="784606"/>
          </a:xfrm>
        </p:grpSpPr>
        <p:sp>
          <p:nvSpPr>
            <p:cNvPr id="61" name="Rounded Rectangle 60"/>
            <p:cNvSpPr/>
            <p:nvPr/>
          </p:nvSpPr>
          <p:spPr>
            <a:xfrm>
              <a:off x="315133" y="1873573"/>
              <a:ext cx="365760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9366" y="1908767"/>
              <a:ext cx="251505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Compare: 10+5=15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4665" y="1454727"/>
              <a:ext cx="170168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= 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&amp; 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5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Merge (cont.)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6778" y="2391096"/>
            <a:ext cx="1947950" cy="352646"/>
            <a:chOff x="1468581" y="1454727"/>
            <a:chExt cx="1947950" cy="369332"/>
          </a:xfrm>
        </p:grpSpPr>
        <p:sp>
          <p:nvSpPr>
            <p:cNvPr id="56" name="Rounded Rectangle 55"/>
            <p:cNvSpPr/>
            <p:nvPr/>
          </p:nvSpPr>
          <p:spPr>
            <a:xfrm>
              <a:off x="1953491" y="1454727"/>
              <a:ext cx="146304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0511" y="1454727"/>
              <a:ext cx="78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en-US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=20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68581" y="1454727"/>
              <a:ext cx="47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778" y="3012841"/>
            <a:ext cx="2679470" cy="352646"/>
            <a:chOff x="1468581" y="1454727"/>
            <a:chExt cx="2679470" cy="369332"/>
          </a:xfrm>
        </p:grpSpPr>
        <p:sp>
          <p:nvSpPr>
            <p:cNvPr id="53" name="Rounded Rectangle 52"/>
            <p:cNvSpPr/>
            <p:nvPr/>
          </p:nvSpPr>
          <p:spPr>
            <a:xfrm>
              <a:off x="1953491" y="1454727"/>
              <a:ext cx="219456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90511" y="1454727"/>
              <a:ext cx="78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en-US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=30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8581" y="1454727"/>
              <a:ext cx="47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0578" y="3631175"/>
            <a:ext cx="3410990" cy="352646"/>
            <a:chOff x="1468581" y="1454727"/>
            <a:chExt cx="3410990" cy="369332"/>
          </a:xfrm>
        </p:grpSpPr>
        <p:sp>
          <p:nvSpPr>
            <p:cNvPr id="44" name="Rounded Rectangle 43"/>
            <p:cNvSpPr/>
            <p:nvPr/>
          </p:nvSpPr>
          <p:spPr>
            <a:xfrm>
              <a:off x="1953491" y="1454727"/>
              <a:ext cx="292608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0511" y="1454727"/>
              <a:ext cx="78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en-US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=40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8581" y="1454727"/>
              <a:ext cx="47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3891568" y="3161766"/>
            <a:ext cx="685800" cy="40061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5426" y="2509498"/>
            <a:ext cx="224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{B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A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960109" y="3362075"/>
            <a:ext cx="3828068" cy="981069"/>
            <a:chOff x="144665" y="1454727"/>
            <a:chExt cx="3828068" cy="784606"/>
          </a:xfrm>
        </p:grpSpPr>
        <p:sp>
          <p:nvSpPr>
            <p:cNvPr id="61" name="Rounded Rectangle 60"/>
            <p:cNvSpPr/>
            <p:nvPr/>
          </p:nvSpPr>
          <p:spPr>
            <a:xfrm>
              <a:off x="315133" y="1873573"/>
              <a:ext cx="365760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9366" y="1908767"/>
              <a:ext cx="251505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Compare: 15+20=35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4665" y="1454727"/>
              <a:ext cx="1701684" cy="29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= B</a:t>
              </a:r>
              <a:r>
                <a:rPr lang="en-US" b="1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 &amp; A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578" y="4234287"/>
            <a:ext cx="1582190" cy="381145"/>
            <a:chOff x="1468581" y="1442355"/>
            <a:chExt cx="1582190" cy="399179"/>
          </a:xfrm>
        </p:grpSpPr>
        <p:sp>
          <p:nvSpPr>
            <p:cNvPr id="36" name="Rounded Rectangle 35"/>
            <p:cNvSpPr/>
            <p:nvPr/>
          </p:nvSpPr>
          <p:spPr>
            <a:xfrm>
              <a:off x="1953491" y="1454727"/>
              <a:ext cx="1097280" cy="365760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69531" y="1442355"/>
              <a:ext cx="788999" cy="3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8581" y="1454727"/>
              <a:ext cx="479367" cy="3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b="1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b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3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847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Greedy Algorithm_1</vt:lpstr>
      <vt:lpstr>Change-Making Problem</vt:lpstr>
      <vt:lpstr>Greedy Algorithm</vt:lpstr>
      <vt:lpstr>How to work?</vt:lpstr>
      <vt:lpstr>Merge Sort</vt:lpstr>
      <vt:lpstr>Optimal Merge</vt:lpstr>
      <vt:lpstr>Merge in Order</vt:lpstr>
      <vt:lpstr>Optimal Merge</vt:lpstr>
      <vt:lpstr>Optimal Merge (cont.)</vt:lpstr>
      <vt:lpstr>Optimal Merge (cont.)</vt:lpstr>
      <vt:lpstr>Optimal Merge (cont.)</vt:lpstr>
      <vt:lpstr>Fractional Knapsack Problem</vt:lpstr>
      <vt:lpstr>Fractional Knapsack Problem</vt:lpstr>
      <vt:lpstr>Three Greedy Algorithms</vt:lpstr>
      <vt:lpstr>Algorithm Comparison</vt:lpstr>
      <vt:lpstr>Open Discussion</vt:lpstr>
      <vt:lpstr>Mid-Term Exam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85</cp:revision>
  <dcterms:created xsi:type="dcterms:W3CDTF">2016-08-15T16:38:04Z</dcterms:created>
  <dcterms:modified xsi:type="dcterms:W3CDTF">2017-09-19T16:18:12Z</dcterms:modified>
</cp:coreProperties>
</file>