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3" r:id="rId4"/>
    <p:sldId id="260" r:id="rId5"/>
    <p:sldId id="259" r:id="rId6"/>
    <p:sldId id="258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78" autoAdjust="0"/>
    <p:restoredTop sz="94631"/>
  </p:normalViewPr>
  <p:slideViewPr>
    <p:cSldViewPr snapToGrid="0" snapToObjects="1">
      <p:cViewPr varScale="1">
        <p:scale>
          <a:sx n="99" d="100"/>
          <a:sy n="99" d="100"/>
        </p:scale>
        <p:origin x="-5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EB797-9D14-4B44-91FC-0C9F621C6759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AA372-F585-224D-8E7A-29A1AA524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941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E7D8C-76C8-A642-B59D-02CE5B12B69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2D7DB-8975-0842-9DAF-26A6A179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1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A0E9-0E68-3443-B9AD-E322D67C4987}" type="datetime1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27D9-1696-D24B-A958-4A4F34BE8163}" type="datetime1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6B7F-6BA9-E140-AC4B-E07148470DA2}" type="datetime1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284A5-14C0-D14F-B5BE-FA1B1FC493E1}" type="datetime1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1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2E2A-6C4F-DF4D-A2F5-25348CFEE8A5}" type="datetime1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A80F-1907-9545-836B-B6D5994AC0EB}" type="datetime1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4A19-0DD8-504E-BCDF-E640B124DB1B}" type="datetime1">
              <a:rPr lang="en-US" smtClean="0"/>
              <a:t>9/21/17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678C-1775-9748-A228-6685721E1012}" type="datetime1">
              <a:rPr lang="en-US" smtClean="0"/>
              <a:t>9/21/17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6D62-3E5A-F347-955C-FE7EF2E1BE39}" type="datetime1">
              <a:rPr lang="en-US" smtClean="0"/>
              <a:t>9/21/17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DCB0-892E-4342-AA87-165746F012E6}" type="datetime1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B587-7FA1-3B4C-833C-1FD9EDBD0D53}" type="datetime1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0638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74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1DF7034-E14E-5541-84C8-563E95B70534}" type="datetime1">
              <a:rPr lang="en-US" smtClean="0"/>
              <a:t>9/21/17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747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6285" y="64866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8448B6-F1B9-5748-85E5-359D81A009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287338" y="1305424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Picture 8" descr="GSU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58" y="0"/>
            <a:ext cx="1540584" cy="1316736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2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altLang="zh-CN" dirty="0" smtClean="0"/>
              <a:t>Greedy Algorithm_2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Instructor: Dr. Wei (Lisa) Li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Department of Computer Science, GSU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7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Tree Construction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721" y="3873979"/>
            <a:ext cx="4572000" cy="47401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10</a:t>
            </a:fld>
            <a:endParaRPr lang="en-US"/>
          </a:p>
        </p:txBody>
      </p:sp>
      <p:sp>
        <p:nvSpPr>
          <p:cNvPr id="5" name="Right Arrow 4"/>
          <p:cNvSpPr>
            <a:spLocks noChangeAspect="1"/>
          </p:cNvSpPr>
          <p:nvPr/>
        </p:nvSpPr>
        <p:spPr>
          <a:xfrm rot="5400000">
            <a:off x="4244400" y="4573581"/>
            <a:ext cx="548640" cy="278403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721" y="5056378"/>
            <a:ext cx="4572000" cy="128016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0"/>
            <a:ext cx="8229600" cy="2112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At each round, merge </a:t>
            </a:r>
            <a:r>
              <a:rPr lang="en-US" sz="2400" b="1" dirty="0" smtClean="0">
                <a:solidFill>
                  <a:srgbClr val="FF0000"/>
                </a:solidFill>
              </a:rPr>
              <a:t>two least-frequent nodes</a:t>
            </a:r>
          </a:p>
          <a:p>
            <a:r>
              <a:rPr lang="en-US" sz="2400" dirty="0" smtClean="0"/>
              <a:t>A new node who is the parent of the two merged nodes is generated</a:t>
            </a:r>
          </a:p>
          <a:p>
            <a:r>
              <a:rPr lang="en-US" sz="2400" dirty="0" smtClean="0"/>
              <a:t>Frequency of the new node is </a:t>
            </a:r>
            <a:r>
              <a:rPr lang="en-US" sz="2400" dirty="0"/>
              <a:t>the sum of the frequencies of the two </a:t>
            </a:r>
            <a:r>
              <a:rPr lang="en-US" sz="2400" dirty="0" smtClean="0"/>
              <a:t>nodes </a:t>
            </a:r>
            <a:r>
              <a:rPr lang="en-US" sz="2400" dirty="0"/>
              <a:t>that were merged.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301996" y="3887834"/>
            <a:ext cx="640080" cy="457200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066771" y="3887834"/>
            <a:ext cx="640080" cy="457200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16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Huffman Tree Construction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11</a:t>
            </a:fld>
            <a:endParaRPr lang="en-US"/>
          </a:p>
        </p:txBody>
      </p:sp>
      <p:sp>
        <p:nvSpPr>
          <p:cNvPr id="5" name="Right Arrow 4"/>
          <p:cNvSpPr>
            <a:spLocks noChangeAspect="1"/>
          </p:cNvSpPr>
          <p:nvPr/>
        </p:nvSpPr>
        <p:spPr>
          <a:xfrm rot="5400000">
            <a:off x="4152958" y="3688672"/>
            <a:ext cx="731520" cy="371205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720" y="1828269"/>
            <a:ext cx="4572000" cy="1280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719" y="4640119"/>
            <a:ext cx="4572000" cy="125386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301994" y="1887888"/>
            <a:ext cx="640080" cy="457200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066768" y="1882888"/>
            <a:ext cx="640080" cy="457200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4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Huffman Tree Construction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12</a:t>
            </a:fld>
            <a:endParaRPr lang="en-US"/>
          </a:p>
        </p:txBody>
      </p:sp>
      <p:sp>
        <p:nvSpPr>
          <p:cNvPr id="5" name="Right Arrow 4"/>
          <p:cNvSpPr>
            <a:spLocks noChangeAspect="1"/>
          </p:cNvSpPr>
          <p:nvPr/>
        </p:nvSpPr>
        <p:spPr>
          <a:xfrm rot="5400000">
            <a:off x="4152958" y="3688672"/>
            <a:ext cx="731520" cy="371205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718" y="1781866"/>
            <a:ext cx="4572000" cy="12538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718" y="4479771"/>
            <a:ext cx="4572000" cy="2006851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692695" y="1802500"/>
            <a:ext cx="640080" cy="457200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834317" y="1844065"/>
            <a:ext cx="640080" cy="457200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1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Huffman Tree Construction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13</a:t>
            </a:fld>
            <a:endParaRPr lang="en-US"/>
          </a:p>
        </p:txBody>
      </p:sp>
      <p:sp>
        <p:nvSpPr>
          <p:cNvPr id="5" name="Right Arrow 4"/>
          <p:cNvSpPr>
            <a:spLocks noChangeAspect="1"/>
          </p:cNvSpPr>
          <p:nvPr/>
        </p:nvSpPr>
        <p:spPr>
          <a:xfrm>
            <a:off x="4146035" y="3664593"/>
            <a:ext cx="731520" cy="371205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3047457"/>
            <a:ext cx="3657600" cy="16054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280" y="2551888"/>
            <a:ext cx="3657600" cy="259661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374070" y="3005892"/>
            <a:ext cx="640080" cy="457200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040895" y="3005892"/>
            <a:ext cx="640080" cy="457200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Huffman Tree Construction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14</a:t>
            </a:fld>
            <a:endParaRPr lang="en-US"/>
          </a:p>
        </p:txBody>
      </p:sp>
      <p:sp>
        <p:nvSpPr>
          <p:cNvPr id="5" name="Right Arrow 4"/>
          <p:cNvSpPr>
            <a:spLocks noChangeAspect="1"/>
          </p:cNvSpPr>
          <p:nvPr/>
        </p:nvSpPr>
        <p:spPr>
          <a:xfrm>
            <a:off x="4187596" y="3664593"/>
            <a:ext cx="731520" cy="371205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1" y="2551886"/>
            <a:ext cx="3657600" cy="25966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71" y="1924289"/>
            <a:ext cx="3657600" cy="3851809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39806" y="2593451"/>
            <a:ext cx="640080" cy="457200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164077" y="2551886"/>
            <a:ext cx="640080" cy="457200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3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is an optimal Huffman code for the following set of </a:t>
            </a:r>
            <a:r>
              <a:rPr lang="en-US" sz="2400" dirty="0" smtClean="0"/>
              <a:t>frequencies?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A:5; </a:t>
            </a:r>
            <a:r>
              <a:rPr lang="en-US" sz="2400" dirty="0"/>
              <a:t>B</a:t>
            </a:r>
            <a:r>
              <a:rPr lang="en-US" sz="2400" dirty="0" smtClean="0"/>
              <a:t>:</a:t>
            </a:r>
            <a:r>
              <a:rPr lang="en-US" sz="2400" dirty="0"/>
              <a:t>9</a:t>
            </a:r>
            <a:r>
              <a:rPr lang="en-US" sz="2400" dirty="0" smtClean="0"/>
              <a:t>; </a:t>
            </a:r>
            <a:r>
              <a:rPr lang="en-US" sz="2400" dirty="0"/>
              <a:t>C</a:t>
            </a:r>
            <a:r>
              <a:rPr lang="en-US" sz="2400" dirty="0" smtClean="0"/>
              <a:t>:11; </a:t>
            </a:r>
            <a:r>
              <a:rPr lang="en-US" sz="2400" dirty="0"/>
              <a:t>D</a:t>
            </a:r>
            <a:r>
              <a:rPr lang="en-US" sz="2400" dirty="0" smtClean="0"/>
              <a:t>:15; </a:t>
            </a:r>
            <a:r>
              <a:rPr lang="en-US" sz="2400" dirty="0"/>
              <a:t>E</a:t>
            </a:r>
            <a:r>
              <a:rPr lang="en-US" sz="2400" dirty="0" smtClean="0"/>
              <a:t>:18; </a:t>
            </a:r>
            <a:r>
              <a:rPr lang="en-US" sz="2400" dirty="0"/>
              <a:t>F</a:t>
            </a:r>
            <a:r>
              <a:rPr lang="en-US" sz="2400" dirty="0" smtClean="0"/>
              <a:t>:20; </a:t>
            </a:r>
            <a:r>
              <a:rPr lang="en-US" sz="2400" dirty="0"/>
              <a:t>G</a:t>
            </a:r>
            <a:r>
              <a:rPr lang="en-US" sz="2400" dirty="0" smtClean="0"/>
              <a:t>:22.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52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Ch</a:t>
            </a:r>
            <a:r>
              <a:rPr lang="en-US" dirty="0" smtClean="0"/>
              <a:t> 16.1, 16.2 and 16.2 in textbook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9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03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Binary-code representation in computer</a:t>
            </a:r>
            <a:endParaRPr lang="en-US" sz="2400" dirty="0"/>
          </a:p>
        </p:txBody>
      </p:sp>
      <p:pic>
        <p:nvPicPr>
          <p:cNvPr id="4" name="Picture 3" descr="BinaryCharacterCo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00" y="2873831"/>
            <a:ext cx="7451889" cy="1371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4158" y="4839930"/>
            <a:ext cx="6982475" cy="103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i="1" dirty="0" smtClean="0">
                <a:solidFill>
                  <a:srgbClr val="FF0000"/>
                </a:solidFill>
                <a:latin typeface="Arial"/>
                <a:cs typeface="Arial"/>
              </a:rPr>
              <a:t>How many bits are needed to represent a file?</a:t>
            </a:r>
          </a:p>
          <a:p>
            <a:pPr>
              <a:lnSpc>
                <a:spcPct val="130000"/>
              </a:lnSpc>
            </a:pPr>
            <a:r>
              <a:rPr lang="en-US" sz="2400" b="1" i="1" dirty="0" smtClean="0">
                <a:solidFill>
                  <a:srgbClr val="FF0000"/>
                </a:solidFill>
                <a:latin typeface="Arial"/>
                <a:cs typeface="Arial"/>
              </a:rPr>
              <a:t>Which coding method is better?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2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bits?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For each character c: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N</a:t>
            </a:r>
            <a:r>
              <a:rPr lang="en-US" sz="2400" dirty="0" smtClean="0"/>
              <a:t>ecessary bit  = </a:t>
            </a:r>
            <a:r>
              <a:rPr lang="en-US" sz="2400" dirty="0" smtClean="0">
                <a:solidFill>
                  <a:srgbClr val="0000FF"/>
                </a:solidFill>
              </a:rPr>
              <a:t>Frequency of c </a:t>
            </a:r>
            <a:r>
              <a:rPr lang="en-US" sz="2400" dirty="0" smtClean="0"/>
              <a:t>x </a:t>
            </a:r>
            <a:r>
              <a:rPr lang="en-US" sz="2400" dirty="0" smtClean="0">
                <a:solidFill>
                  <a:srgbClr val="0000FF"/>
                </a:solidFill>
              </a:rPr>
              <a:t>Length of c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For all characters in a file: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Bit of a file = Sum of bits of all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77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Binary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03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Binary-code representation in computer</a:t>
            </a:r>
            <a:endParaRPr lang="en-US" sz="2400" dirty="0"/>
          </a:p>
        </p:txBody>
      </p:sp>
      <p:pic>
        <p:nvPicPr>
          <p:cNvPr id="4" name="Picture 3" descr="BinaryCharacterCo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00" y="2791525"/>
            <a:ext cx="7451889" cy="1371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3448" y="4600296"/>
            <a:ext cx="8548259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 smtClean="0">
                <a:latin typeface="Arial"/>
                <a:cs typeface="Arial"/>
              </a:rPr>
              <a:t>100 characters</a:t>
            </a:r>
          </a:p>
          <a:p>
            <a:pPr>
              <a:lnSpc>
                <a:spcPct val="130000"/>
              </a:lnSpc>
            </a:pPr>
            <a:r>
              <a:rPr lang="en-US" sz="2000" dirty="0" smtClean="0">
                <a:latin typeface="Arial"/>
                <a:cs typeface="Arial"/>
              </a:rPr>
              <a:t>Fixed-length code: 100 x 3 = </a:t>
            </a:r>
            <a:r>
              <a:rPr lang="en-US" sz="2000" b="1" dirty="0" smtClean="0">
                <a:solidFill>
                  <a:srgbClr val="FF0000"/>
                </a:solidFill>
                <a:latin typeface="Arial"/>
                <a:cs typeface="Arial"/>
              </a:rPr>
              <a:t>300 bits</a:t>
            </a:r>
          </a:p>
          <a:p>
            <a:pPr>
              <a:lnSpc>
                <a:spcPct val="130000"/>
              </a:lnSpc>
            </a:pPr>
            <a:r>
              <a:rPr lang="en-US" sz="2000" dirty="0" smtClean="0">
                <a:latin typeface="Arial"/>
                <a:cs typeface="Arial"/>
              </a:rPr>
              <a:t>Variable-length code: (45x1 + 13x3 + 12x3 + 16x3 + 9x4 + 5x4) = </a:t>
            </a:r>
            <a:r>
              <a:rPr lang="en-US" sz="2000" b="1" dirty="0" smtClean="0">
                <a:solidFill>
                  <a:srgbClr val="FF0000"/>
                </a:solidFill>
                <a:latin typeface="Arial"/>
                <a:cs typeface="Arial"/>
              </a:rPr>
              <a:t>224 bits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78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9758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Identify initial </a:t>
            </a:r>
            <a:r>
              <a:rPr lang="en-US" sz="2400" dirty="0" err="1" smtClean="0"/>
              <a:t>codeword</a:t>
            </a:r>
            <a:endParaRPr lang="en-US" sz="2400" dirty="0" smtClean="0"/>
          </a:p>
          <a:p>
            <a:r>
              <a:rPr lang="en-US" sz="2400" dirty="0" smtClean="0"/>
              <a:t>Translate it back to original character</a:t>
            </a:r>
          </a:p>
          <a:p>
            <a:r>
              <a:rPr lang="en-US" sz="2400" dirty="0" smtClean="0"/>
              <a:t>Repeat decoding process on remainder of encoded file</a:t>
            </a:r>
            <a:endParaRPr lang="en-US" sz="2400" dirty="0"/>
          </a:p>
        </p:txBody>
      </p:sp>
      <p:pic>
        <p:nvPicPr>
          <p:cNvPr id="4" name="Picture 3" descr="BinaryCharacterCo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11" y="2999141"/>
            <a:ext cx="7451889" cy="1371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3711" y="4519558"/>
            <a:ext cx="7973089" cy="171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2400" dirty="0" smtClean="0">
                <a:latin typeface="Arial"/>
                <a:cs typeface="Arial"/>
              </a:rPr>
              <a:t>Fixed-length </a:t>
            </a:r>
            <a:r>
              <a:rPr lang="en-US" sz="2400" dirty="0" err="1" smtClean="0">
                <a:latin typeface="Arial"/>
                <a:cs typeface="Arial"/>
              </a:rPr>
              <a:t>codeword</a:t>
            </a:r>
            <a:r>
              <a:rPr lang="en-US" sz="2400" dirty="0" smtClean="0">
                <a:latin typeface="Arial"/>
                <a:cs typeface="Arial"/>
              </a:rPr>
              <a:t>: what is the original message of binary string “</a:t>
            </a:r>
            <a:r>
              <a:rPr lang="en-US" sz="2400" b="1" dirty="0" smtClean="0">
                <a:latin typeface="Arial"/>
                <a:cs typeface="Arial"/>
              </a:rPr>
              <a:t>101000010100</a:t>
            </a:r>
            <a:r>
              <a:rPr lang="en-US" sz="2400" dirty="0" smtClean="0">
                <a:latin typeface="Arial"/>
                <a:cs typeface="Arial"/>
              </a:rPr>
              <a:t>”? 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2400" dirty="0" smtClean="0">
                <a:latin typeface="Arial"/>
                <a:cs typeface="Arial"/>
              </a:rPr>
              <a:t>Variable-length </a:t>
            </a:r>
            <a:r>
              <a:rPr lang="en-US" sz="2400" dirty="0" err="1" smtClean="0">
                <a:latin typeface="Arial"/>
                <a:cs typeface="Arial"/>
              </a:rPr>
              <a:t>codeword</a:t>
            </a:r>
            <a:r>
              <a:rPr lang="en-US" sz="2400" dirty="0" smtClean="0">
                <a:latin typeface="Arial"/>
                <a:cs typeface="Arial"/>
              </a:rPr>
              <a:t>: what is the original message of binary string “</a:t>
            </a:r>
            <a:r>
              <a:rPr lang="en-US" sz="2400" b="1" dirty="0" smtClean="0">
                <a:latin typeface="Arial"/>
                <a:cs typeface="Arial"/>
              </a:rPr>
              <a:t>110001001101</a:t>
            </a:r>
            <a:r>
              <a:rPr lang="en-US" sz="2400" dirty="0" smtClean="0">
                <a:latin typeface="Arial"/>
                <a:cs typeface="Arial"/>
              </a:rPr>
              <a:t>”?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71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NO </a:t>
            </a:r>
            <a:r>
              <a:rPr lang="en-US" sz="2400" dirty="0" err="1" smtClean="0"/>
              <a:t>codeword</a:t>
            </a:r>
            <a:r>
              <a:rPr lang="en-US" sz="2400" dirty="0" smtClean="0"/>
              <a:t> is a prefix of any other</a:t>
            </a:r>
          </a:p>
          <a:p>
            <a:r>
              <a:rPr lang="en-US" sz="2400" dirty="0" smtClean="0"/>
              <a:t>Easily identify initial </a:t>
            </a:r>
            <a:r>
              <a:rPr lang="en-US" sz="2400" dirty="0" err="1" smtClean="0"/>
              <a:t>codeword</a:t>
            </a:r>
            <a:endParaRPr lang="en-US" sz="2400" dirty="0" smtClean="0"/>
          </a:p>
          <a:p>
            <a:r>
              <a:rPr lang="en-US" sz="2400" dirty="0" smtClean="0"/>
              <a:t>Simplifies decoding process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 descr="BinaryCharacterCo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75" y="3156031"/>
            <a:ext cx="7451889" cy="1371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3675" y="4812589"/>
            <a:ext cx="81355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For example: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Arial"/>
                <a:cs typeface="Arial"/>
              </a:rPr>
              <a:t>{010, 011}: prefix property </a:t>
            </a:r>
            <a:r>
              <a:rPr lang="en-US" sz="2800" dirty="0" smtClean="0">
                <a:solidFill>
                  <a:srgbClr val="0000F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2400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Arial"/>
                <a:cs typeface="Arial"/>
              </a:rPr>
              <a:t>{010, 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01</a:t>
            </a:r>
            <a:r>
              <a:rPr lang="en-US" sz="2400" dirty="0" smtClean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lang="en-US" sz="2400" dirty="0" smtClean="0">
                <a:latin typeface="Arial"/>
                <a:cs typeface="Arial"/>
              </a:rPr>
              <a:t>}: prefix property </a:t>
            </a:r>
            <a:r>
              <a:rPr lang="en-US" sz="28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 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ea typeface="Zapf Dingbats"/>
                <a:cs typeface="Arial"/>
                <a:sym typeface="Zapf Dingbats"/>
              </a:rPr>
              <a:t>What is meaning of 010?</a:t>
            </a:r>
            <a:endParaRPr lang="en-US"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33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10021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Left child: 0; Right child 1</a:t>
            </a:r>
          </a:p>
          <a:p>
            <a:r>
              <a:rPr lang="en-US" sz="2400" dirty="0" smtClean="0"/>
              <a:t>Encoded string = “number string along path from root to leaf”</a:t>
            </a:r>
          </a:p>
          <a:p>
            <a:endParaRPr lang="en-US" sz="2000" dirty="0"/>
          </a:p>
        </p:txBody>
      </p:sp>
      <p:pic>
        <p:nvPicPr>
          <p:cNvPr id="5" name="Picture 4" descr="HuffmanTreeFix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512" y="2938727"/>
            <a:ext cx="5676741" cy="338328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3773" y="4432861"/>
            <a:ext cx="2573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Fixed-length Code: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6185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Representation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3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Variable-length Code:</a:t>
            </a:r>
            <a:endParaRPr lang="en-US" sz="2400" b="1" dirty="0"/>
          </a:p>
        </p:txBody>
      </p:sp>
      <p:pic>
        <p:nvPicPr>
          <p:cNvPr id="4" name="Picture 3" descr="HuffmanTreeVariab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48" y="2145034"/>
            <a:ext cx="4167450" cy="429768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40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392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greedy algorithm for optimal code (i.e., build a full binary tree).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builds </a:t>
            </a:r>
            <a:r>
              <a:rPr lang="en-US" sz="2400" dirty="0" smtClean="0"/>
              <a:t>tree </a:t>
            </a:r>
            <a:r>
              <a:rPr lang="en-US" sz="2400" dirty="0"/>
              <a:t>T corresponding to the optimal code in a </a:t>
            </a:r>
            <a:r>
              <a:rPr lang="en-US" sz="2400" b="1" dirty="0">
                <a:solidFill>
                  <a:srgbClr val="FF0000"/>
                </a:solidFill>
              </a:rPr>
              <a:t>bottom-up</a:t>
            </a:r>
            <a:r>
              <a:rPr lang="en-US" sz="2400" dirty="0"/>
              <a:t> manner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It begins with a set of </a:t>
            </a:r>
            <a:r>
              <a:rPr lang="en-US" sz="2400" dirty="0" smtClean="0"/>
              <a:t>n </a:t>
            </a:r>
            <a:r>
              <a:rPr lang="en-US" sz="2400" dirty="0"/>
              <a:t>leaves and performs a sequence of </a:t>
            </a:r>
            <a:r>
              <a:rPr lang="en-US" sz="2400" dirty="0" smtClean="0"/>
              <a:t>n-1 </a:t>
            </a:r>
            <a:r>
              <a:rPr lang="en-US" sz="2400" dirty="0"/>
              <a:t>“merging” operations to create the final tree.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7" y="5082310"/>
            <a:ext cx="3797300" cy="3937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516579" y="5082310"/>
            <a:ext cx="775854" cy="393700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759" y="4133949"/>
            <a:ext cx="260488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43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417</Words>
  <Application>Microsoft Macintosh PowerPoint</Application>
  <PresentationFormat>On-screen Show (4:3)</PresentationFormat>
  <Paragraphs>69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Greedy Algorithm_2</vt:lpstr>
      <vt:lpstr>Binary Code</vt:lpstr>
      <vt:lpstr>How many bits?</vt:lpstr>
      <vt:lpstr>Comparison of Binary Code</vt:lpstr>
      <vt:lpstr>Decoding</vt:lpstr>
      <vt:lpstr>Prefix Codes</vt:lpstr>
      <vt:lpstr>Tree Representation</vt:lpstr>
      <vt:lpstr>Tree Representation (cont.)</vt:lpstr>
      <vt:lpstr>Huffman Codes</vt:lpstr>
      <vt:lpstr>Huffman Tree Construction</vt:lpstr>
      <vt:lpstr>Huffman Tree Construction</vt:lpstr>
      <vt:lpstr>Huffman Tree Construction</vt:lpstr>
      <vt:lpstr>Huffman Tree Construction</vt:lpstr>
      <vt:lpstr>Huffman Tree Construction</vt:lpstr>
      <vt:lpstr>Exercise</vt:lpstr>
      <vt:lpstr>Readings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Li</dc:creator>
  <cp:lastModifiedBy>Wei Li</cp:lastModifiedBy>
  <cp:revision>51</cp:revision>
  <dcterms:created xsi:type="dcterms:W3CDTF">2016-08-15T16:38:04Z</dcterms:created>
  <dcterms:modified xsi:type="dcterms:W3CDTF">2017-09-21T18:55:57Z</dcterms:modified>
</cp:coreProperties>
</file>