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80" r:id="rId11"/>
    <p:sldId id="281" r:id="rId12"/>
    <p:sldId id="268" r:id="rId13"/>
    <p:sldId id="276" r:id="rId14"/>
    <p:sldId id="278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1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2B3AC-C6F8-954F-BFF1-07AC1DC37C5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BEFBD-4832-2947-9D74-7C399624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1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52C4D-A83B-CF40-B150-1285965AEB3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21D84-8DB9-D944-A318-1F772441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028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499F-F41F-754F-9B7E-C4D15A57FDDD}" type="datetime1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F511-14A3-284B-994F-17A850F188F2}" type="datetime1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316F-4887-F44A-AAE8-6B77BEE294CC}" type="datetime1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B7D3-83D7-664C-8780-303740DDF3A6}" type="datetime1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5349-BA99-A042-BDAD-ADA72D65027F}" type="datetime1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6D8E-8B1B-0846-996B-7E4616E9F86D}" type="datetime1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9BA2-F205-2C42-95B3-0EB5B1FC73BE}" type="datetime1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D4BF-E44D-2A4F-9B6E-F750A0166124}" type="datetime1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B6AE-4998-0D4F-9295-A33979DE2E81}" type="datetime1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58E3-6BE8-1946-B0A8-DFF642CD41D8}" type="datetime1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C5F3-CCC2-E441-A7E2-F2A736BE97B3}" type="datetime1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F20C91E-7A38-D545-AFAE-E580416B89A6}" type="datetime1">
              <a:rPr lang="en-US" smtClean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686800" cy="50577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Partition A</a:t>
            </a:r>
            <a:r>
              <a:rPr lang="en-US" sz="2400" dirty="0" smtClean="0"/>
              <a:t> </a:t>
            </a:r>
            <a:r>
              <a:rPr lang="en-US" sz="2400" dirty="0"/>
              <a:t>from A[p] to A</a:t>
            </a:r>
            <a:r>
              <a:rPr lang="en-US" sz="2400" dirty="0" smtClean="0"/>
              <a:t>[r] </a:t>
            </a:r>
            <a:r>
              <a:rPr lang="en-US" sz="2400" dirty="0"/>
              <a:t>with </a:t>
            </a:r>
            <a:r>
              <a:rPr lang="en-US" sz="2400" b="1" dirty="0">
                <a:solidFill>
                  <a:srgbClr val="FF0000"/>
                </a:solidFill>
              </a:rPr>
              <a:t>pivot A</a:t>
            </a:r>
            <a:r>
              <a:rPr lang="en-US" sz="2400" b="1" dirty="0" smtClean="0">
                <a:solidFill>
                  <a:srgbClr val="FF0000"/>
                </a:solidFill>
              </a:rPr>
              <a:t>[r]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dirty="0" smtClean="0">
                <a:sym typeface="Symbol" charset="0"/>
              </a:rPr>
              <a:t>Result</a:t>
            </a:r>
            <a:r>
              <a:rPr lang="en-US" sz="2400" dirty="0">
                <a:sym typeface="Symbol" charset="0"/>
              </a:rPr>
              <a:t>: </a:t>
            </a:r>
            <a:endParaRPr lang="en-US" sz="2400" dirty="0" smtClean="0">
              <a:sym typeface="Symbol" charset="0"/>
            </a:endParaRPr>
          </a:p>
          <a:p>
            <a:pPr lvl="1">
              <a:defRPr/>
            </a:pPr>
            <a:r>
              <a:rPr lang="en-US" sz="2000" dirty="0">
                <a:sym typeface="Symbol" charset="0"/>
              </a:rPr>
              <a:t>If p </a:t>
            </a:r>
            <a:r>
              <a:rPr lang="en-US" sz="2000" dirty="0" smtClean="0">
                <a:sym typeface="Symbol" charset="0"/>
              </a:rPr>
              <a:t> k  </a:t>
            </a:r>
            <a:r>
              <a:rPr lang="en-US" sz="2000" dirty="0" err="1" smtClean="0">
                <a:sym typeface="Symbol" charset="0"/>
              </a:rPr>
              <a:t>i</a:t>
            </a:r>
            <a:r>
              <a:rPr lang="en-US" sz="2000" dirty="0" smtClean="0">
                <a:sym typeface="Symbol" charset="0"/>
              </a:rPr>
              <a:t>,  A[k] </a:t>
            </a:r>
            <a:r>
              <a:rPr lang="en-US" sz="2000" dirty="0">
                <a:sym typeface="Symbol" charset="0"/>
              </a:rPr>
              <a:t> 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pivot </a:t>
            </a: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A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[r]	  // </a:t>
            </a:r>
            <a:r>
              <a:rPr lang="en-US" sz="2000" b="1" dirty="0" err="1" smtClean="0">
                <a:solidFill>
                  <a:srgbClr val="FF0000"/>
                </a:solidFill>
                <a:sym typeface="Symbol" charset="0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 indicates boundary of two parts</a:t>
            </a:r>
            <a:endParaRPr lang="en-US" sz="2000" dirty="0">
              <a:sym typeface="Symbol" charset="0"/>
            </a:endParaRPr>
          </a:p>
          <a:p>
            <a:pPr lvl="1">
              <a:defRPr/>
            </a:pPr>
            <a:r>
              <a:rPr lang="en-US" sz="2000" dirty="0" smtClean="0">
                <a:sym typeface="Symbol" charset="0"/>
              </a:rPr>
              <a:t>If </a:t>
            </a:r>
            <a:r>
              <a:rPr lang="en-US" sz="2000" dirty="0" err="1">
                <a:sym typeface="Symbol" charset="0"/>
              </a:rPr>
              <a:t>i</a:t>
            </a:r>
            <a:r>
              <a:rPr lang="en-US" sz="2000" dirty="0">
                <a:sym typeface="Symbol" charset="0"/>
              </a:rPr>
              <a:t> + 1 </a:t>
            </a:r>
            <a:r>
              <a:rPr lang="en-US" sz="2000" dirty="0" smtClean="0">
                <a:sym typeface="Symbol" charset="0"/>
              </a:rPr>
              <a:t> k  j – 1, A[k] &gt; </a:t>
            </a: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pivot A[r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]     </a:t>
            </a:r>
            <a:endParaRPr lang="en-US" sz="2000" dirty="0" smtClean="0">
              <a:sym typeface="Symbol" charset="0"/>
            </a:endParaRPr>
          </a:p>
          <a:p>
            <a:pPr marL="0" indent="0">
              <a:buNone/>
              <a:defRPr/>
            </a:pPr>
            <a:r>
              <a:rPr lang="en-US" sz="2400" dirty="0" smtClean="0">
                <a:sym typeface="Symbol" charset="0"/>
              </a:rPr>
              <a:t>   </a:t>
            </a:r>
            <a:r>
              <a:rPr lang="en-US" sz="2000" dirty="0" smtClean="0"/>
              <a:t>x = A[r]</a:t>
            </a:r>
          </a:p>
          <a:p>
            <a:pPr marL="0" indent="0"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i</a:t>
            </a:r>
            <a:r>
              <a:rPr lang="en-US" sz="2000" dirty="0" smtClean="0"/>
              <a:t>  </a:t>
            </a:r>
            <a:r>
              <a:rPr lang="en-US" sz="2000" dirty="0"/>
              <a:t>= </a:t>
            </a:r>
            <a:r>
              <a:rPr lang="en-US" sz="2000" dirty="0" smtClean="0"/>
              <a:t>p - 1 </a:t>
            </a:r>
          </a:p>
          <a:p>
            <a:pPr marL="0" lvl="1" indent="0">
              <a:buNone/>
              <a:defRPr/>
            </a:pPr>
            <a:r>
              <a:rPr lang="en-US" sz="2000" dirty="0">
                <a:sym typeface="Symbol" charset="0"/>
              </a:rPr>
              <a:t> </a:t>
            </a:r>
            <a:r>
              <a:rPr lang="en-US" sz="2000" dirty="0" smtClean="0">
                <a:sym typeface="Symbol" charset="0"/>
              </a:rPr>
              <a:t>   for j = p to r – 1  </a:t>
            </a:r>
            <a:r>
              <a:rPr lang="en-US" sz="2000" b="1" dirty="0">
                <a:solidFill>
                  <a:srgbClr val="FF0000"/>
                </a:solidFill>
                <a:sym typeface="Symbol" charset="0"/>
              </a:rPr>
              <a:t>// j is used to scan 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list</a:t>
            </a:r>
            <a:endParaRPr lang="en-US" sz="2000" dirty="0" smtClean="0">
              <a:sym typeface="Symbol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if A[j] </a:t>
            </a:r>
            <a:r>
              <a:rPr lang="en-US" sz="2000" dirty="0">
                <a:sym typeface="Symbol" charset="0"/>
              </a:rPr>
              <a:t></a:t>
            </a:r>
            <a:r>
              <a:rPr lang="en-US" sz="2000" dirty="0" smtClean="0">
                <a:sym typeface="Symbol" charset="0"/>
              </a:rPr>
              <a:t> x</a:t>
            </a:r>
          </a:p>
          <a:p>
            <a:pPr marL="0" indent="0">
              <a:buNone/>
              <a:defRPr/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	</a:t>
            </a:r>
            <a:r>
              <a:rPr lang="en-US" sz="2000" dirty="0" err="1" smtClean="0">
                <a:sym typeface="Symbol" charset="0"/>
              </a:rPr>
              <a:t>i</a:t>
            </a:r>
            <a:r>
              <a:rPr lang="en-US" sz="2000" dirty="0" smtClean="0">
                <a:sym typeface="Symbol" charset="0"/>
              </a:rPr>
              <a:t> = </a:t>
            </a:r>
            <a:r>
              <a:rPr lang="en-US" sz="2000" dirty="0" err="1" smtClean="0">
                <a:sym typeface="Symbol" charset="0"/>
              </a:rPr>
              <a:t>i</a:t>
            </a:r>
            <a:r>
              <a:rPr lang="en-US" sz="2000" dirty="0" smtClean="0">
                <a:sym typeface="Symbol" charset="0"/>
              </a:rPr>
              <a:t> +1</a:t>
            </a:r>
          </a:p>
          <a:p>
            <a:pPr marL="0" indent="0">
              <a:buNone/>
              <a:defRPr/>
            </a:pP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	exchange A[</a:t>
            </a:r>
            <a:r>
              <a:rPr lang="en-US" sz="2000" dirty="0" err="1" smtClean="0">
                <a:sym typeface="Symbol" charset="0"/>
              </a:rPr>
              <a:t>i</a:t>
            </a:r>
            <a:r>
              <a:rPr lang="en-US" sz="2000" dirty="0" smtClean="0">
                <a:sym typeface="Symbol" charset="0"/>
              </a:rPr>
              <a:t>] with A[j]</a:t>
            </a:r>
            <a:r>
              <a:rPr lang="en-US" sz="2000" dirty="0">
                <a:sym typeface="Symbol" charset="0"/>
              </a:rPr>
              <a:t>	</a:t>
            </a:r>
            <a:r>
              <a:rPr lang="en-US" sz="2000" dirty="0" smtClean="0">
                <a:sym typeface="Symbol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//move smaller number forward</a:t>
            </a:r>
          </a:p>
          <a:p>
            <a:pPr marL="0" indent="0">
              <a:buNone/>
              <a:defRPr/>
            </a:pPr>
            <a:r>
              <a:rPr lang="en-US" sz="2000" dirty="0">
                <a:sym typeface="Symbol" charset="0"/>
              </a:rPr>
              <a:t> </a:t>
            </a:r>
            <a:r>
              <a:rPr lang="en-US" sz="2000" dirty="0" smtClean="0">
                <a:sym typeface="Symbol" charset="0"/>
              </a:rPr>
              <a:t>    exchange A[i+1] with A[r]       </a:t>
            </a:r>
            <a:r>
              <a:rPr lang="en-US" sz="2000" b="1" dirty="0" smtClean="0">
                <a:solidFill>
                  <a:srgbClr val="FF0000"/>
                </a:solidFill>
                <a:sym typeface="Symbol" charset="0"/>
              </a:rPr>
              <a:t>// put pivot A[r] in middle after partition</a:t>
            </a:r>
          </a:p>
          <a:p>
            <a:pPr marL="0" indent="0">
              <a:buNone/>
              <a:defRPr/>
            </a:pPr>
            <a:r>
              <a:rPr lang="en-US" sz="2000" dirty="0">
                <a:sym typeface="Symbol" charset="0"/>
              </a:rPr>
              <a:t> </a:t>
            </a:r>
            <a:r>
              <a:rPr lang="en-US" sz="2000" dirty="0" smtClean="0">
                <a:sym typeface="Symbol" charset="0"/>
              </a:rPr>
              <a:t>    return (i+1)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73" y="3187694"/>
            <a:ext cx="2844800" cy="71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25" y="4029071"/>
            <a:ext cx="2755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3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967"/>
            <a:ext cx="8229600" cy="52213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Key Idea: </a:t>
            </a:r>
            <a:r>
              <a:rPr lang="en-US" sz="2400" dirty="0"/>
              <a:t>compares each pair of adjacent items </a:t>
            </a:r>
            <a:r>
              <a:rPr lang="en-US" sz="2400" dirty="0" smtClean="0"/>
              <a:t>and</a:t>
            </a:r>
            <a:r>
              <a:rPr lang="en-US" sz="2400" dirty="0"/>
              <a:t> </a:t>
            </a:r>
            <a:r>
              <a:rPr lang="en-US" sz="2400" dirty="0" smtClean="0"/>
              <a:t>swap</a:t>
            </a:r>
            <a:r>
              <a:rPr lang="en-US" sz="2400" dirty="0"/>
              <a:t> them if </a:t>
            </a:r>
            <a:r>
              <a:rPr lang="en-US" sz="2400" dirty="0" smtClean="0"/>
              <a:t>they </a:t>
            </a:r>
            <a:r>
              <a:rPr lang="en-US" sz="2400" dirty="0"/>
              <a:t>are in the wrong </a:t>
            </a:r>
            <a:r>
              <a:rPr lang="en-US" sz="2400" dirty="0" smtClean="0"/>
              <a:t>order.</a:t>
            </a:r>
          </a:p>
          <a:p>
            <a:r>
              <a:rPr lang="en-US" sz="2400" dirty="0" smtClean="0"/>
              <a:t>Bubble Sort(A):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 </a:t>
            </a:r>
            <a:r>
              <a:rPr lang="en-US" sz="2400" dirty="0"/>
              <a:t>= length(A)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repeat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swapped </a:t>
            </a:r>
            <a:r>
              <a:rPr lang="en-US" sz="2400" dirty="0"/>
              <a:t>= false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for </a:t>
            </a:r>
            <a:r>
              <a:rPr lang="en-US" sz="2400" dirty="0" err="1"/>
              <a:t>i</a:t>
            </a:r>
            <a:r>
              <a:rPr lang="en-US" sz="2400" dirty="0"/>
              <a:t> = 1 to n-1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if </a:t>
            </a:r>
            <a:r>
              <a:rPr lang="en-US" sz="2400" dirty="0"/>
              <a:t>A[i-1] &gt; A[</a:t>
            </a:r>
            <a:r>
              <a:rPr lang="en-US" sz="2400" dirty="0" err="1"/>
              <a:t>i</a:t>
            </a:r>
            <a:r>
              <a:rPr lang="en-US" sz="2400" dirty="0"/>
              <a:t>]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swap A[i-1] and A[</a:t>
            </a:r>
            <a:r>
              <a:rPr lang="en-US" sz="2400" dirty="0" err="1" smtClean="0"/>
              <a:t>i</a:t>
            </a:r>
            <a:r>
              <a:rPr lang="en-US" sz="2400" dirty="0" smtClean="0"/>
              <a:t>]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en-US" sz="2000" b="1" dirty="0" smtClean="0">
                <a:solidFill>
                  <a:srgbClr val="FF0000"/>
                </a:solidFill>
              </a:rPr>
              <a:t>// float down larger number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swapped </a:t>
            </a:r>
            <a:r>
              <a:rPr lang="en-US" sz="2400" dirty="0"/>
              <a:t>= true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until </a:t>
            </a:r>
            <a:r>
              <a:rPr lang="en-US" sz="2400" dirty="0"/>
              <a:t>not </a:t>
            </a:r>
            <a:r>
              <a:rPr lang="en-US" sz="2400" dirty="0" smtClean="0"/>
              <a:t>swapped   </a:t>
            </a:r>
            <a:r>
              <a:rPr lang="en-US" sz="2000" b="1" dirty="0" smtClean="0">
                <a:solidFill>
                  <a:srgbClr val="FF0000"/>
                </a:solidFill>
              </a:rPr>
              <a:t>//stop loop when swapped is false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35698" y="2443921"/>
            <a:ext cx="2046476" cy="3025140"/>
            <a:chOff x="1701798" y="1879600"/>
            <a:chExt cx="2046476" cy="3025140"/>
          </a:xfrm>
        </p:grpSpPr>
        <p:grpSp>
          <p:nvGrpSpPr>
            <p:cNvPr id="6" name="Group 5"/>
            <p:cNvGrpSpPr/>
            <p:nvPr/>
          </p:nvGrpSpPr>
          <p:grpSpPr>
            <a:xfrm>
              <a:off x="1701798" y="1879600"/>
              <a:ext cx="575736" cy="3025140"/>
              <a:chOff x="3987798" y="1803400"/>
              <a:chExt cx="575736" cy="302514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013200" y="1803400"/>
                <a:ext cx="550334" cy="548640"/>
                <a:chOff x="4013200" y="1803400"/>
                <a:chExt cx="550334" cy="548640"/>
              </a:xfrm>
              <a:effectLst/>
            </p:grpSpPr>
            <p:sp>
              <p:nvSpPr>
                <p:cNvPr id="32" name="Oval 31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8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13199" y="2628900"/>
                <a:ext cx="550334" cy="548640"/>
                <a:chOff x="4013200" y="1803400"/>
                <a:chExt cx="550334" cy="548640"/>
              </a:xfrm>
            </p:grpSpPr>
            <p:sp>
              <p:nvSpPr>
                <p:cNvPr id="30" name="Oval 29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992032" y="3454400"/>
                <a:ext cx="550334" cy="548640"/>
                <a:chOff x="4013200" y="1803400"/>
                <a:chExt cx="550334" cy="548640"/>
              </a:xfrm>
            </p:grpSpPr>
            <p:sp>
              <p:nvSpPr>
                <p:cNvPr id="28" name="Oval 27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3987798" y="4279900"/>
                <a:ext cx="550334" cy="548640"/>
                <a:chOff x="4013200" y="1803400"/>
                <a:chExt cx="550334" cy="548640"/>
              </a:xfrm>
            </p:grpSpPr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2833873" y="1879600"/>
              <a:ext cx="575736" cy="3025140"/>
              <a:chOff x="3987798" y="1803400"/>
              <a:chExt cx="575736" cy="302514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013200" y="1803400"/>
                <a:ext cx="550334" cy="548640"/>
                <a:chOff x="4013200" y="1803400"/>
                <a:chExt cx="550334" cy="548640"/>
              </a:xfrm>
              <a:effectLst/>
            </p:grpSpPr>
            <p:sp>
              <p:nvSpPr>
                <p:cNvPr id="20" name="Oval 19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5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013199" y="2628900"/>
                <a:ext cx="550334" cy="548640"/>
                <a:chOff x="4013200" y="1803400"/>
                <a:chExt cx="550334" cy="548640"/>
              </a:xfrm>
            </p:grpSpPr>
            <p:sp>
              <p:nvSpPr>
                <p:cNvPr id="18" name="Oval 17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Arial" charset="0"/>
                      <a:ea typeface="Arial" charset="0"/>
                      <a:cs typeface="Arial" charset="0"/>
                    </a:rPr>
                    <a:t>8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992032" y="3454400"/>
                <a:ext cx="550334" cy="548640"/>
                <a:chOff x="4013200" y="1803400"/>
                <a:chExt cx="550334" cy="548640"/>
              </a:xfrm>
            </p:grpSpPr>
            <p:sp>
              <p:nvSpPr>
                <p:cNvPr id="16" name="Oval 15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2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987798" y="4279900"/>
                <a:ext cx="550334" cy="548640"/>
                <a:chOff x="4013200" y="1803400"/>
                <a:chExt cx="550334" cy="548640"/>
              </a:xfrm>
            </p:grpSpPr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4013200" y="1803400"/>
                  <a:ext cx="550334" cy="54864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137741" y="1877665"/>
                  <a:ext cx="3012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Arial" charset="0"/>
                      <a:ea typeface="Arial" charset="0"/>
                      <a:cs typeface="Arial" charset="0"/>
                    </a:rPr>
                    <a:t>7</a:t>
                  </a:r>
                  <a:endParaRPr lang="en-US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sp>
          <p:nvSpPr>
            <p:cNvPr id="8" name="Curved Left Arrow 7"/>
            <p:cNvSpPr/>
            <p:nvPr/>
          </p:nvSpPr>
          <p:spPr>
            <a:xfrm>
              <a:off x="2277533" y="2153920"/>
              <a:ext cx="338667" cy="825500"/>
            </a:xfrm>
            <a:prstGeom prst="curvedLeftArrow">
              <a:avLst/>
            </a:prstGeom>
            <a:gradFill>
              <a:gsLst>
                <a:gs pos="0">
                  <a:srgbClr val="FF0000"/>
                </a:gs>
                <a:gs pos="100000">
                  <a:srgbClr val="FF0000"/>
                </a:gs>
              </a:gsLst>
              <a:lin ang="16200000" scaled="0"/>
            </a:gra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3409607" y="2979420"/>
              <a:ext cx="338667" cy="825500"/>
            </a:xfrm>
            <a:prstGeom prst="curvedLeftArrow">
              <a:avLst/>
            </a:prstGeom>
            <a:gradFill>
              <a:gsLst>
                <a:gs pos="0">
                  <a:srgbClr val="FF0000"/>
                </a:gs>
                <a:gs pos="100000">
                  <a:srgbClr val="FF0000"/>
                </a:gs>
              </a:gsLst>
              <a:lin ang="16200000" scaled="0"/>
            </a:gra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5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43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Problem Statement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Identify the objective (e.g., maximize or minimize)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Find out the constraints of the problem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Major Steps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Select a best choice from the set of available choices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Check whether the selected choice satisfies constraints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Iteratively repeat Steps 1 and 2 until no choice can be selected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410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578"/>
            <a:ext cx="8229600" cy="23749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Given:</a:t>
            </a:r>
          </a:p>
          <a:p>
            <a:pPr marL="0" indent="0">
              <a:buNone/>
            </a:pPr>
            <a:r>
              <a:rPr lang="en-US" sz="2000" dirty="0" smtClean="0"/>
              <a:t>	a list of n items with profit function </a:t>
            </a:r>
            <a:r>
              <a:rPr lang="en-US" altLang="zh-CN" sz="2000" dirty="0" smtClean="0"/>
              <a:t>P=(p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 p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 </a:t>
            </a:r>
            <a:r>
              <a:rPr lang="is-IS" altLang="zh-CN" sz="2000" dirty="0" smtClean="0"/>
              <a:t>…, p</a:t>
            </a:r>
            <a:r>
              <a:rPr lang="is-IS" altLang="zh-CN" sz="2000" baseline="-25000" dirty="0" smtClean="0"/>
              <a:t>n</a:t>
            </a:r>
            <a:r>
              <a:rPr lang="en-US" altLang="zh-CN" sz="2000" dirty="0" smtClean="0"/>
              <a:t>) and weight function W=(w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w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/>
              <a:t>, </a:t>
            </a:r>
            <a:r>
              <a:rPr lang="is-IS" altLang="zh-CN" sz="2000" dirty="0"/>
              <a:t>…, </a:t>
            </a:r>
            <a:r>
              <a:rPr lang="is-IS" altLang="zh-CN" sz="2000" dirty="0" smtClean="0"/>
              <a:t>w</a:t>
            </a:r>
            <a:r>
              <a:rPr lang="is-IS" altLang="zh-CN" sz="2000" baseline="-25000" dirty="0" smtClean="0"/>
              <a:t>n</a:t>
            </a:r>
            <a:r>
              <a:rPr lang="en-US" altLang="zh-CN" sz="2000" dirty="0" smtClean="0"/>
              <a:t>), and a knapsack with capacity C</a:t>
            </a:r>
          </a:p>
          <a:p>
            <a:r>
              <a:rPr lang="en-US" sz="2400" dirty="0" smtClean="0"/>
              <a:t>Solution:</a:t>
            </a:r>
          </a:p>
          <a:p>
            <a:pPr lvl="1"/>
            <a:r>
              <a:rPr lang="en-US" sz="2000" dirty="0" smtClean="0"/>
              <a:t>Compute unit profit (profit-weight ratio) 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/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for each item.</a:t>
            </a:r>
            <a:endParaRPr lang="en-US" sz="2000" baseline="-25000" dirty="0" smtClean="0"/>
          </a:p>
          <a:p>
            <a:pPr lvl="1"/>
            <a:r>
              <a:rPr lang="en-US" sz="2000" dirty="0" smtClean="0"/>
              <a:t>Start with the largest unit profit until the knapsack is full.</a:t>
            </a:r>
            <a:endParaRPr lang="en-US" sz="1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305216" y="3624787"/>
            <a:ext cx="5273059" cy="2906925"/>
            <a:chOff x="1072377" y="567694"/>
            <a:chExt cx="5273059" cy="3893103"/>
          </a:xfrm>
        </p:grpSpPr>
        <p:grpSp>
          <p:nvGrpSpPr>
            <p:cNvPr id="5" name="Group 4"/>
            <p:cNvGrpSpPr/>
            <p:nvPr/>
          </p:nvGrpSpPr>
          <p:grpSpPr>
            <a:xfrm>
              <a:off x="1072377" y="2701974"/>
              <a:ext cx="1185322" cy="1758823"/>
              <a:chOff x="1102040" y="2768600"/>
              <a:chExt cx="1185322" cy="1758823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102040" y="2768600"/>
                <a:ext cx="1185322" cy="1758823"/>
                <a:chOff x="1102040" y="2768600"/>
                <a:chExt cx="1185322" cy="175882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1524000" y="2768600"/>
                  <a:ext cx="381000" cy="548640"/>
                </a:xfrm>
                <a:prstGeom prst="roundRect">
                  <a:avLst/>
                </a:prstGeom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02040" y="3661823"/>
                  <a:ext cx="1185322" cy="86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1st item: </a:t>
                  </a:r>
                </a:p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$50</a:t>
                  </a:r>
                  <a:endParaRPr lang="en-US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459701" y="2791840"/>
                <a:ext cx="470000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10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34191" y="2213613"/>
              <a:ext cx="1333648" cy="2240836"/>
              <a:chOff x="1106312" y="2906428"/>
              <a:chExt cx="1185322" cy="145026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06312" y="2906428"/>
                <a:ext cx="1185322" cy="1450267"/>
                <a:chOff x="1106312" y="2906428"/>
                <a:chExt cx="1185322" cy="1450267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510831" y="2906428"/>
                  <a:ext cx="381000" cy="710159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106312" y="3796480"/>
                  <a:ext cx="1185322" cy="5602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2nd item: </a:t>
                  </a:r>
                </a:p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$80</a:t>
                  </a:r>
                  <a:endParaRPr lang="en-US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1490109" y="3132032"/>
                <a:ext cx="417727" cy="258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685309" y="1671319"/>
              <a:ext cx="1333648" cy="2570207"/>
              <a:chOff x="1121839" y="3109304"/>
              <a:chExt cx="1185322" cy="97790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21839" y="3109304"/>
                <a:ext cx="1185322" cy="977901"/>
                <a:chOff x="1121839" y="3109304"/>
                <a:chExt cx="1185322" cy="977901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1476174" y="3109304"/>
                  <a:ext cx="381000" cy="62623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21839" y="3841292"/>
                  <a:ext cx="1185322" cy="2459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3rd item: </a:t>
                  </a:r>
                </a:p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$180</a:t>
                  </a:r>
                  <a:endParaRPr lang="en-US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1463860" y="3318785"/>
                <a:ext cx="417727" cy="258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30</a:t>
                </a:r>
                <a:endParaRPr lang="en-US"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011788" y="567694"/>
              <a:ext cx="1333648" cy="3390489"/>
              <a:chOff x="1115467" y="2804705"/>
              <a:chExt cx="1185322" cy="128999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15467" y="2804705"/>
                <a:ext cx="1185322" cy="1289998"/>
                <a:chOff x="1115467" y="2804705"/>
                <a:chExt cx="1185322" cy="1289998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1493981" y="2804705"/>
                  <a:ext cx="381000" cy="1043720"/>
                </a:xfrm>
                <a:prstGeom prst="round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115467" y="3954181"/>
                  <a:ext cx="1185322" cy="1405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Arial" charset="0"/>
                      <a:ea typeface="Arial" charset="0"/>
                      <a:cs typeface="Arial" charset="0"/>
                    </a:rPr>
                    <a:t>Knapsack</a:t>
                  </a:r>
                  <a:endParaRPr lang="en-US" sz="20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481667" y="3223898"/>
                <a:ext cx="417727" cy="152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50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657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2112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each round, merge </a:t>
            </a:r>
            <a:r>
              <a:rPr lang="en-US" sz="2400" b="1" dirty="0" smtClean="0">
                <a:solidFill>
                  <a:srgbClr val="FF0000"/>
                </a:solidFill>
              </a:rPr>
              <a:t>two least-frequent nodes</a:t>
            </a:r>
          </a:p>
          <a:p>
            <a:r>
              <a:rPr lang="en-US" sz="2400" dirty="0" smtClean="0"/>
              <a:t>A new node who is the parent of the two merged nodes is generated</a:t>
            </a:r>
          </a:p>
          <a:p>
            <a:r>
              <a:rPr lang="en-US" sz="2400" dirty="0" smtClean="0"/>
              <a:t>Frequency of the new node is </a:t>
            </a:r>
            <a:r>
              <a:rPr lang="en-US" sz="2400" dirty="0"/>
              <a:t>the sum of the frequencies of the two </a:t>
            </a:r>
            <a:r>
              <a:rPr lang="en-US" sz="2400" dirty="0" smtClean="0"/>
              <a:t>nodes </a:t>
            </a:r>
            <a:r>
              <a:rPr lang="en-US" sz="2400" dirty="0"/>
              <a:t>that were merged.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7" y="4595640"/>
            <a:ext cx="3797300" cy="3937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4635279" y="4595640"/>
            <a:ext cx="775854" cy="3937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59" y="3647279"/>
            <a:ext cx="260488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47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Mid-Term Exam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1060" y="1455712"/>
            <a:ext cx="6139362" cy="5177544"/>
          </a:xfrm>
        </p:spPr>
        <p:txBody>
          <a:bodyPr>
            <a:noAutofit/>
          </a:bodyPr>
          <a:lstStyle/>
          <a:p>
            <a:r>
              <a:rPr lang="en-US" dirty="0" smtClean="0"/>
              <a:t>Exam Schedule:</a:t>
            </a:r>
          </a:p>
          <a:p>
            <a:pPr lvl="1"/>
            <a:r>
              <a:rPr lang="en-US" dirty="0" smtClean="0"/>
              <a:t>Time: </a:t>
            </a:r>
            <a:r>
              <a:rPr lang="en-US" dirty="0" smtClean="0">
                <a:solidFill>
                  <a:srgbClr val="FF0000"/>
                </a:solidFill>
              </a:rPr>
              <a:t>2:50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m </a:t>
            </a:r>
            <a:r>
              <a:rPr lang="mr-IN" dirty="0">
                <a:solidFill>
                  <a:srgbClr val="FF0000"/>
                </a:solidFill>
              </a:rPr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4:35pm, Tuesday, 10/03/2017</a:t>
            </a:r>
          </a:p>
          <a:p>
            <a:pPr lvl="1"/>
            <a:r>
              <a:rPr lang="en-US" dirty="0" smtClean="0"/>
              <a:t>Location: classroom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Exam Policies</a:t>
            </a:r>
            <a:r>
              <a:rPr lang="en-US" sz="2800" dirty="0"/>
              <a:t>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alculator and paper materials (e.g., lecture slides, notes, textbook) are allowed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Any electronic device is prohibited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917ff463bc32de5dec286c726478f7a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00" y="1468983"/>
            <a:ext cx="228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5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2685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Ignore </a:t>
            </a:r>
            <a:r>
              <a:rPr lang="en-US" sz="2400" dirty="0"/>
              <a:t>all the </a:t>
            </a:r>
            <a:r>
              <a:rPr lang="en-US" sz="2400" dirty="0" smtClean="0"/>
              <a:t>constants </a:t>
            </a:r>
            <a:r>
              <a:rPr lang="en-US" sz="2400" dirty="0"/>
              <a:t>which are dependent on machine and programming </a:t>
            </a:r>
            <a:r>
              <a:rPr lang="en-US" sz="2400" dirty="0" smtClean="0"/>
              <a:t>languages. 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 smtClean="0"/>
              <a:t>Analyze limiting </a:t>
            </a:r>
            <a:r>
              <a:rPr lang="en-US" sz="2400" dirty="0"/>
              <a:t>behavior of complexity when the input size </a:t>
            </a:r>
            <a:r>
              <a:rPr lang="en-US" sz="2400" dirty="0" smtClean="0"/>
              <a:t>increases, i.e., </a:t>
            </a:r>
            <a:r>
              <a:rPr lang="en-US" sz="2400" b="1" dirty="0" smtClean="0">
                <a:solidFill>
                  <a:srgbClr val="FF0000"/>
                </a:solidFill>
              </a:rPr>
              <a:t>n </a:t>
            </a:r>
            <a:r>
              <a:rPr lang="en-US" sz="2400" b="1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sz="2400" b="1" dirty="0" smtClean="0">
                <a:solidFill>
                  <a:srgbClr val="FF0000"/>
                </a:solidFill>
                <a:sym typeface="Symbol" charset="0"/>
              </a:rPr>
              <a:t></a:t>
            </a:r>
          </a:p>
          <a:p>
            <a:pPr marL="0" indent="0">
              <a:lnSpc>
                <a:spcPct val="130000"/>
              </a:lnSpc>
              <a:buNone/>
            </a:pPr>
            <a:endParaRPr lang="is-IS" sz="2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is-IS" sz="2400" b="1" dirty="0" smtClean="0">
                <a:solidFill>
                  <a:srgbClr val="FF0000"/>
                </a:solidFill>
              </a:rPr>
              <a:t>O</a:t>
            </a:r>
            <a:r>
              <a:rPr lang="is-IS" sz="2400" b="1" dirty="0">
                <a:solidFill>
                  <a:srgbClr val="FF0000"/>
                </a:solidFill>
              </a:rPr>
              <a:t>(1) &lt; O(log n) &lt; O(n) &lt; O(n log n) &lt; O(n</a:t>
            </a:r>
            <a:r>
              <a:rPr lang="is-IS" sz="2400" b="1" baseline="30000" dirty="0">
                <a:solidFill>
                  <a:srgbClr val="FF0000"/>
                </a:solidFill>
              </a:rPr>
              <a:t>2</a:t>
            </a:r>
            <a:r>
              <a:rPr lang="is-IS" sz="2400" b="1" dirty="0">
                <a:solidFill>
                  <a:srgbClr val="FF0000"/>
                </a:solidFill>
              </a:rPr>
              <a:t>) </a:t>
            </a:r>
            <a:r>
              <a:rPr lang="is-IS" sz="2400" b="1" dirty="0" smtClean="0">
                <a:solidFill>
                  <a:srgbClr val="FF0000"/>
                </a:solidFill>
              </a:rPr>
              <a:t>&lt; </a:t>
            </a:r>
            <a:r>
              <a:rPr lang="is-IS" sz="2400" b="1" dirty="0">
                <a:solidFill>
                  <a:srgbClr val="FF0000"/>
                </a:solidFill>
              </a:rPr>
              <a:t>O(n</a:t>
            </a:r>
            <a:r>
              <a:rPr lang="is-IS" sz="2400" b="1" baseline="30000" dirty="0">
                <a:solidFill>
                  <a:srgbClr val="FF0000"/>
                </a:solidFill>
              </a:rPr>
              <a:t>3</a:t>
            </a:r>
            <a:r>
              <a:rPr lang="is-IS" sz="2400" b="1" dirty="0">
                <a:solidFill>
                  <a:srgbClr val="FF0000"/>
                </a:solidFill>
              </a:rPr>
              <a:t>) &lt; O(2</a:t>
            </a:r>
            <a:r>
              <a:rPr lang="is-IS" sz="2400" b="1" baseline="30000" dirty="0">
                <a:solidFill>
                  <a:srgbClr val="FF0000"/>
                </a:solidFill>
              </a:rPr>
              <a:t>n</a:t>
            </a:r>
            <a:r>
              <a:rPr lang="is-IS" sz="2400" b="1" dirty="0">
                <a:solidFill>
                  <a:srgbClr val="FF0000"/>
                </a:solidFill>
              </a:rPr>
              <a:t>)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Stack: first in last out (FILO)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Queue: first in first out (FIFO)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78" y="2102055"/>
            <a:ext cx="6007100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4726943"/>
            <a:ext cx="4724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7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Property:</a:t>
            </a: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	Left </a:t>
            </a:r>
            <a:r>
              <a:rPr lang="en-US" sz="2400" dirty="0"/>
              <a:t>Child ≤ Parent </a:t>
            </a:r>
            <a:r>
              <a:rPr lang="en-US" sz="2400" dirty="0" smtClean="0"/>
              <a:t>≤</a:t>
            </a:r>
            <a:r>
              <a:rPr lang="en-US" sz="2400" dirty="0"/>
              <a:t> </a:t>
            </a:r>
            <a:r>
              <a:rPr lang="en-US" sz="2400" dirty="0" smtClean="0"/>
              <a:t>Right Child</a:t>
            </a:r>
            <a:endParaRPr lang="en-US" sz="2400" dirty="0"/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/>
              <a:t>Operations: search, insertion, deletion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85" y="3603302"/>
            <a:ext cx="4533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2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8818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 smtClean="0"/>
              <a:t>Binary Tree Structure:</a:t>
            </a:r>
            <a:endParaRPr lang="en-US" altLang="en-US" sz="2400" dirty="0"/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Parent(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):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/2 if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 is even; (i-1)/2, otherwise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Children(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): left child 2i and right child 2i+1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Child </a:t>
            </a:r>
            <a:r>
              <a:rPr lang="en-US" altLang="en-US" sz="2400" dirty="0">
                <a:sym typeface="Symbol" charset="2"/>
              </a:rPr>
              <a:t> </a:t>
            </a:r>
            <a:r>
              <a:rPr lang="en-US" altLang="en-US" sz="2400" dirty="0" smtClean="0">
                <a:sym typeface="Symbol" charset="2"/>
              </a:rPr>
              <a:t>Parent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ym typeface="Symbol" charset="2"/>
              </a:rPr>
              <a:t>Operations: Max-</a:t>
            </a:r>
            <a:r>
              <a:rPr lang="en-US" altLang="en-US" sz="2400" dirty="0" err="1" smtClean="0">
                <a:sym typeface="Symbol" charset="2"/>
              </a:rPr>
              <a:t>Heapify</a:t>
            </a:r>
            <a:r>
              <a:rPr lang="en-US" altLang="en-US" sz="2400" dirty="0" smtClean="0">
                <a:sym typeface="Symbol" charset="2"/>
              </a:rPr>
              <a:t>, Insertion, Deletion, Build-Heap</a:t>
            </a:r>
            <a:endParaRPr lang="en-US" alt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3814763"/>
            <a:ext cx="7429500" cy="2667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8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r>
              <a:rPr lang="en-US" dirty="0"/>
              <a:t> </a:t>
            </a:r>
            <a:r>
              <a:rPr lang="en-US" dirty="0" smtClean="0"/>
              <a:t>(A,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Float down the violating value in max heap: O(h)=O(log n)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21362"/>
            <a:ext cx="2974413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97" y="2221362"/>
            <a:ext cx="2948393" cy="210312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84700" y="3021462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92" y="4468284"/>
            <a:ext cx="2984427" cy="210312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57200" y="5306484"/>
            <a:ext cx="736600" cy="393700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8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03856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Divide: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artition </a:t>
            </a:r>
            <a:r>
              <a:rPr lang="en-US" dirty="0"/>
              <a:t>the problem into </a:t>
            </a:r>
            <a:r>
              <a:rPr lang="en-US" dirty="0" smtClean="0"/>
              <a:t>sub-problems </a:t>
            </a:r>
            <a:r>
              <a:rPr lang="en-US" dirty="0"/>
              <a:t>of the same type of the original problem</a:t>
            </a:r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Conquer:</a:t>
            </a:r>
            <a:r>
              <a:rPr lang="en-US" dirty="0" smtClean="0"/>
              <a:t> find the solutions to sub-problems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Combine:</a:t>
            </a:r>
            <a:r>
              <a:rPr lang="en-US" dirty="0" smtClean="0"/>
              <a:t> merge the solutions of sub-problems into one for the original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512189"/>
            <a:ext cx="8259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 divide-and-conquer algorithm displays in a recursive form, and solves the problem in a bottom-up manner.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32800" cy="501534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Problem: sort a sequence number in a non-decreasing order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Input: 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Output: 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Key Idea: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 Merge-Sort(A, p, r)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if p &lt; 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q = floor[(</a:t>
            </a:r>
            <a:r>
              <a:rPr lang="en-US" sz="2000" b="1" dirty="0" err="1" smtClean="0">
                <a:solidFill>
                  <a:srgbClr val="FF0000"/>
                </a:solidFill>
              </a:rPr>
              <a:t>p+r</a:t>
            </a:r>
            <a:r>
              <a:rPr lang="en-US" sz="2000" b="1" dirty="0" smtClean="0">
                <a:solidFill>
                  <a:srgbClr val="FF0000"/>
                </a:solidFill>
              </a:rPr>
              <a:t>)/2]	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//divide into two small parts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Merge-Sort(A, p, q)		//separately sort two small parts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rgbClr val="0000FF"/>
                </a:solidFill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	Merge-Sort(A, q+1, r)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8000"/>
                </a:solidFill>
              </a:rPr>
              <a:t>Merge(A, p, q, r)		//combine two small parts</a:t>
            </a:r>
            <a:endParaRPr lang="en-US" sz="2000" b="1" dirty="0">
              <a:solidFill>
                <a:srgbClr val="008000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342726"/>
              </p:ext>
            </p:extLst>
          </p:nvPr>
        </p:nvGraphicFramePr>
        <p:xfrm>
          <a:off x="1936323" y="2557277"/>
          <a:ext cx="1688950" cy="53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3" imgW="685800" imgH="215900" progId="Equation.3">
                  <p:embed/>
                </p:oleObj>
              </mc:Choice>
              <mc:Fallback>
                <p:oleObj name="Equation" r:id="rId3" imgW="685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323" y="2557277"/>
                        <a:ext cx="1688950" cy="533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842369"/>
              </p:ext>
            </p:extLst>
          </p:nvPr>
        </p:nvGraphicFramePr>
        <p:xfrm>
          <a:off x="2126143" y="2928762"/>
          <a:ext cx="2376590" cy="549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5" imgW="990600" imgH="228600" progId="Equation.3">
                  <p:embed/>
                </p:oleObj>
              </mc:Choice>
              <mc:Fallback>
                <p:oleObj name="Equation" r:id="rId5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143" y="2928762"/>
                        <a:ext cx="2376590" cy="549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025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Key Idea: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sz="2400" dirty="0" smtClean="0"/>
              <a:t>Given </a:t>
            </a:r>
            <a:r>
              <a:rPr lang="en-US" sz="2400" dirty="0"/>
              <a:t>a list A, </a:t>
            </a:r>
            <a:r>
              <a:rPr lang="en-US" sz="2400" dirty="0" smtClean="0"/>
              <a:t>partition </a:t>
            </a:r>
            <a:r>
              <a:rPr lang="en-US" sz="2400" dirty="0"/>
              <a:t>A </a:t>
            </a:r>
            <a:r>
              <a:rPr lang="en-US" sz="2400" dirty="0" smtClean="0"/>
              <a:t>into two parts A1 and A2, </a:t>
            </a:r>
            <a:r>
              <a:rPr lang="en-US" sz="2400" dirty="0"/>
              <a:t>where all the elements ∈ A1 </a:t>
            </a:r>
            <a:r>
              <a:rPr lang="en-US" sz="2400" dirty="0" smtClean="0"/>
              <a:t>≤ </a:t>
            </a:r>
            <a:r>
              <a:rPr lang="en-US" sz="2400" dirty="0"/>
              <a:t>those ∈ </a:t>
            </a:r>
            <a:r>
              <a:rPr lang="en-US" sz="2400" dirty="0" smtClean="0"/>
              <a:t>A2, and then recursively sort each </a:t>
            </a:r>
            <a:r>
              <a:rPr lang="en-US" sz="2400" dirty="0"/>
              <a:t>part. </a:t>
            </a:r>
            <a:r>
              <a:rPr lang="en-US" sz="2400" dirty="0" smtClean="0"/>
              <a:t>Quicksort(A</a:t>
            </a:r>
            <a:r>
              <a:rPr lang="en-US" sz="2400" dirty="0"/>
              <a:t>, 1, n) is called to sort n elements. 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Quicksort(A</a:t>
            </a:r>
            <a:r>
              <a:rPr lang="en-US" dirty="0" smtClean="0"/>
              <a:t>, p, r):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 smtClean="0"/>
              <a:t>if p &lt; r 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 smtClean="0"/>
              <a:t>Then </a:t>
            </a:r>
            <a:r>
              <a:rPr lang="en-US" dirty="0"/>
              <a:t>q</a:t>
            </a:r>
            <a:r>
              <a:rPr lang="en-US" dirty="0" smtClean="0"/>
              <a:t> </a:t>
            </a:r>
            <a:r>
              <a:rPr lang="en-US" dirty="0">
                <a:sym typeface="Wingdings"/>
              </a:rPr>
              <a:t>=</a:t>
            </a:r>
            <a:r>
              <a:rPr lang="en-US" dirty="0" smtClean="0">
                <a:sym typeface="Symbol" charset="0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Partition(A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, p, r)			//divide list A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/>
              <a:t>          Quicksort(A</a:t>
            </a:r>
            <a:r>
              <a:rPr lang="en-US" dirty="0" smtClean="0"/>
              <a:t>, p, q-1)			//conquer left part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dirty="0"/>
              <a:t>          </a:t>
            </a:r>
            <a:r>
              <a:rPr lang="en-US" dirty="0">
                <a:solidFill>
                  <a:srgbClr val="000000"/>
                </a:solidFill>
              </a:rPr>
              <a:t>Quicksort</a:t>
            </a:r>
            <a:r>
              <a:rPr lang="en-US" dirty="0"/>
              <a:t>(A</a:t>
            </a:r>
            <a:r>
              <a:rPr lang="en-US" dirty="0" smtClean="0"/>
              <a:t>, q+</a:t>
            </a:r>
            <a:r>
              <a:rPr lang="en-US" dirty="0"/>
              <a:t>1</a:t>
            </a:r>
            <a:r>
              <a:rPr lang="en-US" dirty="0" smtClean="0"/>
              <a:t>, r)			//conquer right part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793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556</Words>
  <Application>Microsoft Macintosh PowerPoint</Application>
  <PresentationFormat>On-screen Show (4:3)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Midterm Review</vt:lpstr>
      <vt:lpstr>Running Time Analysis</vt:lpstr>
      <vt:lpstr>Data Structure</vt:lpstr>
      <vt:lpstr>Binary Search Tree</vt:lpstr>
      <vt:lpstr>Max Heap</vt:lpstr>
      <vt:lpstr>Max-Heapify (A, i)</vt:lpstr>
      <vt:lpstr>Divide-and-Conquer</vt:lpstr>
      <vt:lpstr>Merge Sort</vt:lpstr>
      <vt:lpstr>Quicksort</vt:lpstr>
      <vt:lpstr>Partition (A, p, r)</vt:lpstr>
      <vt:lpstr>Bubble Sort</vt:lpstr>
      <vt:lpstr>Greedy Algorithm</vt:lpstr>
      <vt:lpstr>Fractional Knapsack Problem</vt:lpstr>
      <vt:lpstr>Huffman Codes</vt:lpstr>
      <vt:lpstr>Mid-Term Exam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23</cp:revision>
  <dcterms:created xsi:type="dcterms:W3CDTF">2016-08-15T16:38:04Z</dcterms:created>
  <dcterms:modified xsi:type="dcterms:W3CDTF">2017-09-28T18:32:19Z</dcterms:modified>
</cp:coreProperties>
</file>