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1" autoAdjust="0"/>
    <p:restoredTop sz="94679"/>
  </p:normalViewPr>
  <p:slideViewPr>
    <p:cSldViewPr snapToGrid="0" snapToObjects="1">
      <p:cViewPr varScale="1">
        <p:scale>
          <a:sx n="83" d="100"/>
          <a:sy n="83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9EA49-D74B-074E-8BA6-D44043CF8841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4CC78-829B-7347-A334-C80024253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725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F4A34-B2AE-3A4F-8A0C-936FB6ACFEC3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ADF48-76AF-684F-8461-F855102D9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176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D7C1-FB7F-6746-9893-D4D28B30B666}" type="datetime1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BBD8-D546-4E4E-B541-677F0C977038}" type="datetime1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4E13-74BB-FA4D-BF34-8E2B407AF8C0}" type="datetime1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B633-551C-C340-A705-858F9AB1CBE6}" type="datetime1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9D61-E214-5E4C-8EE1-85B60710BA43}" type="datetime1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601E-D19A-1C44-AF9F-B0B1662FA47F}" type="datetime1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ED18-89A5-2C4E-89C7-08C9A49F68C3}" type="datetime1">
              <a:rPr lang="en-US" smtClean="0"/>
              <a:t>10/5/17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6018-23F6-C74A-AC21-0BC0DDE90BB6}" type="datetime1">
              <a:rPr lang="en-US" smtClean="0"/>
              <a:t>10/5/17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6886-DA7F-7445-9EC8-429DF540DEF1}" type="datetime1">
              <a:rPr lang="en-US" smtClean="0"/>
              <a:t>10/5/17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9F3-D377-7040-A396-404D7A9869A3}" type="datetime1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2AC2-39A8-E840-948F-5FFC0B0E8514}" type="datetime1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0638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74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633C75DB-824E-EB40-A6E1-D9D06C53CCA6}" type="datetime1">
              <a:rPr lang="en-US" smtClean="0"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74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6285" y="64866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8448B6-F1B9-5748-85E5-359D81A009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287338" y="1305424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8" descr="GSU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58" y="0"/>
            <a:ext cx="1540584" cy="1316736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Midterm Solutions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Instructor: Dr. Wei (Lisa) Li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Department of Computer Science, GSU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Q6 (cont.):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10</a:t>
            </a:fld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188407" y="1469629"/>
            <a:ext cx="856330" cy="4230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718753" y="2325515"/>
            <a:ext cx="823817" cy="35934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C: 11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244080" y="2485563"/>
            <a:ext cx="823817" cy="35934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D: 15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30949" y="2485563"/>
            <a:ext cx="823817" cy="35934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E: 18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25588" y="2489218"/>
            <a:ext cx="823817" cy="35934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F: 20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493246" y="2482165"/>
            <a:ext cx="823817" cy="35934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G: 24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36966" y="3166999"/>
            <a:ext cx="823817" cy="35934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A: 4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093141" y="3159934"/>
            <a:ext cx="823817" cy="35934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/>
                <a:cs typeface="Arial"/>
              </a:rPr>
              <a:t>B</a:t>
            </a:r>
            <a:r>
              <a:rPr lang="en-US" sz="2000" b="1" dirty="0" smtClean="0">
                <a:latin typeface="Arial"/>
                <a:cs typeface="Arial"/>
              </a:rPr>
              <a:t>: </a:t>
            </a:r>
            <a:r>
              <a:rPr lang="en-US" sz="2000" b="1" dirty="0">
                <a:latin typeface="Arial"/>
                <a:cs typeface="Arial"/>
              </a:rPr>
              <a:t>8</a:t>
            </a: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1624069" y="2264195"/>
            <a:ext cx="691785" cy="65570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12</a:t>
            </a:r>
            <a:endParaRPr lang="en-US" sz="2000" b="1" dirty="0">
              <a:latin typeface="Arial"/>
              <a:cs typeface="Arial"/>
            </a:endParaRPr>
          </a:p>
        </p:txBody>
      </p:sp>
      <p:cxnSp>
        <p:nvCxnSpPr>
          <p:cNvPr id="49" name="Straight Connector 48"/>
          <p:cNvCxnSpPr>
            <a:stCxn id="48" idx="3"/>
            <a:endCxn id="46" idx="0"/>
          </p:cNvCxnSpPr>
          <p:nvPr/>
        </p:nvCxnSpPr>
        <p:spPr>
          <a:xfrm flipH="1">
            <a:off x="1448875" y="2823877"/>
            <a:ext cx="276504" cy="343122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8" idx="5"/>
            <a:endCxn id="47" idx="0"/>
          </p:cNvCxnSpPr>
          <p:nvPr/>
        </p:nvCxnSpPr>
        <p:spPr>
          <a:xfrm>
            <a:off x="2214544" y="2823877"/>
            <a:ext cx="290506" cy="336057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2246096" y="1415090"/>
            <a:ext cx="670862" cy="65570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23</a:t>
            </a:r>
            <a:endParaRPr lang="en-US" sz="2000" b="1" dirty="0">
              <a:latin typeface="Arial"/>
              <a:cs typeface="Arial"/>
            </a:endParaRPr>
          </a:p>
        </p:txBody>
      </p:sp>
      <p:cxnSp>
        <p:nvCxnSpPr>
          <p:cNvPr id="52" name="Straight Connector 51"/>
          <p:cNvCxnSpPr>
            <a:stCxn id="51" idx="3"/>
          </p:cNvCxnSpPr>
          <p:nvPr/>
        </p:nvCxnSpPr>
        <p:spPr>
          <a:xfrm flipH="1">
            <a:off x="2063043" y="1974772"/>
            <a:ext cx="281298" cy="343122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1" idx="5"/>
          </p:cNvCxnSpPr>
          <p:nvPr/>
        </p:nvCxnSpPr>
        <p:spPr>
          <a:xfrm>
            <a:off x="2818713" y="1974772"/>
            <a:ext cx="300505" cy="336057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spect="1"/>
          </p:cNvSpPr>
          <p:nvPr/>
        </p:nvSpPr>
        <p:spPr>
          <a:xfrm>
            <a:off x="4846811" y="1567490"/>
            <a:ext cx="692598" cy="65570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33</a:t>
            </a:r>
            <a:endParaRPr lang="en-US" sz="2000" b="1" dirty="0">
              <a:latin typeface="Arial"/>
              <a:cs typeface="Arial"/>
            </a:endParaRPr>
          </a:p>
        </p:txBody>
      </p:sp>
      <p:cxnSp>
        <p:nvCxnSpPr>
          <p:cNvPr id="39" name="Straight Connector 38"/>
          <p:cNvCxnSpPr>
            <a:stCxn id="38" idx="3"/>
          </p:cNvCxnSpPr>
          <p:nvPr/>
        </p:nvCxnSpPr>
        <p:spPr>
          <a:xfrm flipH="1">
            <a:off x="4663758" y="2127172"/>
            <a:ext cx="284482" cy="343122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8" idx="5"/>
          </p:cNvCxnSpPr>
          <p:nvPr/>
        </p:nvCxnSpPr>
        <p:spPr>
          <a:xfrm>
            <a:off x="5437980" y="2127172"/>
            <a:ext cx="281953" cy="336057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ight Arrow 40"/>
          <p:cNvSpPr/>
          <p:nvPr/>
        </p:nvSpPr>
        <p:spPr>
          <a:xfrm>
            <a:off x="192074" y="4185021"/>
            <a:ext cx="856330" cy="4230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722420" y="5556900"/>
            <a:ext cx="823817" cy="35934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C: 11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380406" y="5200955"/>
            <a:ext cx="823817" cy="35934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D: 15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467275" y="5200955"/>
            <a:ext cx="823817" cy="35934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E: 18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496913" y="5197557"/>
            <a:ext cx="823817" cy="35934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G: 24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040633" y="6408723"/>
            <a:ext cx="823817" cy="35934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A: 4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096808" y="6401658"/>
            <a:ext cx="823817" cy="35934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/>
                <a:cs typeface="Arial"/>
              </a:rPr>
              <a:t>B</a:t>
            </a:r>
            <a:r>
              <a:rPr lang="en-US" sz="2000" b="1" dirty="0" smtClean="0">
                <a:latin typeface="Arial"/>
                <a:cs typeface="Arial"/>
              </a:rPr>
              <a:t>: </a:t>
            </a:r>
            <a:r>
              <a:rPr lang="en-US" sz="2000" b="1" dirty="0">
                <a:latin typeface="Arial"/>
                <a:cs typeface="Arial"/>
              </a:rPr>
              <a:t>8</a:t>
            </a: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1635595" y="5505919"/>
            <a:ext cx="657422" cy="65570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12</a:t>
            </a:r>
            <a:endParaRPr lang="en-US" sz="2000" b="1" dirty="0">
              <a:latin typeface="Arial"/>
              <a:cs typeface="Arial"/>
            </a:endParaRPr>
          </a:p>
        </p:txBody>
      </p:sp>
      <p:cxnSp>
        <p:nvCxnSpPr>
          <p:cNvPr id="58" name="Straight Connector 57"/>
          <p:cNvCxnSpPr>
            <a:stCxn id="57" idx="3"/>
            <a:endCxn id="55" idx="0"/>
          </p:cNvCxnSpPr>
          <p:nvPr/>
        </p:nvCxnSpPr>
        <p:spPr>
          <a:xfrm flipH="1">
            <a:off x="1452542" y="6065601"/>
            <a:ext cx="279330" cy="343122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7" idx="5"/>
            <a:endCxn id="56" idx="0"/>
          </p:cNvCxnSpPr>
          <p:nvPr/>
        </p:nvCxnSpPr>
        <p:spPr>
          <a:xfrm>
            <a:off x="2196740" y="6065601"/>
            <a:ext cx="311977" cy="336057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>
            <a:spLocks noChangeAspect="1"/>
          </p:cNvSpPr>
          <p:nvPr/>
        </p:nvSpPr>
        <p:spPr>
          <a:xfrm>
            <a:off x="2237228" y="4656814"/>
            <a:ext cx="669957" cy="65570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23</a:t>
            </a:r>
            <a:endParaRPr lang="en-US" sz="2000" b="1" dirty="0">
              <a:latin typeface="Arial"/>
              <a:cs typeface="Arial"/>
            </a:endParaRPr>
          </a:p>
        </p:txBody>
      </p:sp>
      <p:cxnSp>
        <p:nvCxnSpPr>
          <p:cNvPr id="61" name="Straight Connector 60"/>
          <p:cNvCxnSpPr>
            <a:stCxn id="60" idx="3"/>
          </p:cNvCxnSpPr>
          <p:nvPr/>
        </p:nvCxnSpPr>
        <p:spPr>
          <a:xfrm flipH="1">
            <a:off x="2066711" y="5216496"/>
            <a:ext cx="268630" cy="343122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0" idx="5"/>
          </p:cNvCxnSpPr>
          <p:nvPr/>
        </p:nvCxnSpPr>
        <p:spPr>
          <a:xfrm>
            <a:off x="2809072" y="5216496"/>
            <a:ext cx="313813" cy="336057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>
            <a:spLocks noChangeAspect="1"/>
          </p:cNvSpPr>
          <p:nvPr/>
        </p:nvSpPr>
        <p:spPr>
          <a:xfrm>
            <a:off x="5936974" y="4282882"/>
            <a:ext cx="703585" cy="65570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33</a:t>
            </a:r>
            <a:endParaRPr lang="en-US" sz="2000" b="1" dirty="0">
              <a:latin typeface="Arial"/>
              <a:cs typeface="Arial"/>
            </a:endParaRPr>
          </a:p>
        </p:txBody>
      </p:sp>
      <p:cxnSp>
        <p:nvCxnSpPr>
          <p:cNvPr id="64" name="Straight Connector 63"/>
          <p:cNvCxnSpPr>
            <a:stCxn id="63" idx="3"/>
          </p:cNvCxnSpPr>
          <p:nvPr/>
        </p:nvCxnSpPr>
        <p:spPr>
          <a:xfrm flipH="1">
            <a:off x="5800084" y="4842564"/>
            <a:ext cx="239928" cy="343122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3" idx="5"/>
          </p:cNvCxnSpPr>
          <p:nvPr/>
        </p:nvCxnSpPr>
        <p:spPr>
          <a:xfrm>
            <a:off x="6537521" y="4842564"/>
            <a:ext cx="318738" cy="336057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374499" y="4679395"/>
            <a:ext cx="823817" cy="35934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F: 20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2833225" y="3772214"/>
            <a:ext cx="709345" cy="65570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43</a:t>
            </a:r>
            <a:endParaRPr lang="en-US" sz="2000" b="1" dirty="0">
              <a:latin typeface="Arial"/>
              <a:cs typeface="Arial"/>
            </a:endParaRPr>
          </a:p>
        </p:txBody>
      </p:sp>
      <p:cxnSp>
        <p:nvCxnSpPr>
          <p:cNvPr id="68" name="Straight Connector 67"/>
          <p:cNvCxnSpPr>
            <a:stCxn id="67" idx="3"/>
          </p:cNvCxnSpPr>
          <p:nvPr/>
        </p:nvCxnSpPr>
        <p:spPr>
          <a:xfrm flipH="1">
            <a:off x="2702096" y="4331896"/>
            <a:ext cx="235010" cy="343122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7" idx="5"/>
          </p:cNvCxnSpPr>
          <p:nvPr/>
        </p:nvCxnSpPr>
        <p:spPr>
          <a:xfrm>
            <a:off x="3438689" y="4331896"/>
            <a:ext cx="319581" cy="336057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656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Q6 (cont.):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11</a:t>
            </a:fld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117834" y="2455693"/>
            <a:ext cx="856330" cy="4230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648180" y="3827572"/>
            <a:ext cx="823817" cy="35934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C: 11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380406" y="4743275"/>
            <a:ext cx="823817" cy="35934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D: 15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467275" y="4743275"/>
            <a:ext cx="823817" cy="35934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E: 18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109106" y="3881519"/>
            <a:ext cx="823817" cy="35934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G: 24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66393" y="4679395"/>
            <a:ext cx="823817" cy="35934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A: 4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022568" y="4672330"/>
            <a:ext cx="823817" cy="35934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/>
                <a:cs typeface="Arial"/>
              </a:rPr>
              <a:t>B</a:t>
            </a:r>
            <a:r>
              <a:rPr lang="en-US" sz="2000" b="1" dirty="0" smtClean="0">
                <a:latin typeface="Arial"/>
                <a:cs typeface="Arial"/>
              </a:rPr>
              <a:t>: </a:t>
            </a:r>
            <a:r>
              <a:rPr lang="en-US" sz="2000" b="1" dirty="0">
                <a:latin typeface="Arial"/>
                <a:cs typeface="Arial"/>
              </a:rPr>
              <a:t>8</a:t>
            </a: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1523923" y="3776591"/>
            <a:ext cx="694854" cy="65570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12</a:t>
            </a:r>
            <a:endParaRPr lang="en-US" sz="2000" b="1" dirty="0">
              <a:latin typeface="Arial"/>
              <a:cs typeface="Arial"/>
            </a:endParaRPr>
          </a:p>
        </p:txBody>
      </p:sp>
      <p:cxnSp>
        <p:nvCxnSpPr>
          <p:cNvPr id="58" name="Straight Connector 57"/>
          <p:cNvCxnSpPr>
            <a:stCxn id="57" idx="3"/>
            <a:endCxn id="55" idx="0"/>
          </p:cNvCxnSpPr>
          <p:nvPr/>
        </p:nvCxnSpPr>
        <p:spPr>
          <a:xfrm flipH="1">
            <a:off x="1378302" y="4336273"/>
            <a:ext cx="247380" cy="343122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7" idx="5"/>
            <a:endCxn id="56" idx="0"/>
          </p:cNvCxnSpPr>
          <p:nvPr/>
        </p:nvCxnSpPr>
        <p:spPr>
          <a:xfrm>
            <a:off x="2117018" y="4336273"/>
            <a:ext cx="317459" cy="336057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>
            <a:spLocks noChangeAspect="1"/>
          </p:cNvSpPr>
          <p:nvPr/>
        </p:nvSpPr>
        <p:spPr>
          <a:xfrm>
            <a:off x="2171413" y="2927486"/>
            <a:ext cx="661532" cy="65570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23</a:t>
            </a:r>
            <a:endParaRPr lang="en-US" sz="2000" b="1" dirty="0">
              <a:latin typeface="Arial"/>
              <a:cs typeface="Arial"/>
            </a:endParaRPr>
          </a:p>
        </p:txBody>
      </p:sp>
      <p:cxnSp>
        <p:nvCxnSpPr>
          <p:cNvPr id="61" name="Straight Connector 60"/>
          <p:cNvCxnSpPr>
            <a:stCxn id="60" idx="3"/>
          </p:cNvCxnSpPr>
          <p:nvPr/>
        </p:nvCxnSpPr>
        <p:spPr>
          <a:xfrm flipH="1">
            <a:off x="1992470" y="3487168"/>
            <a:ext cx="275822" cy="343122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0" idx="5"/>
          </p:cNvCxnSpPr>
          <p:nvPr/>
        </p:nvCxnSpPr>
        <p:spPr>
          <a:xfrm>
            <a:off x="2736066" y="3487168"/>
            <a:ext cx="312579" cy="336057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>
            <a:spLocks noChangeAspect="1"/>
          </p:cNvSpPr>
          <p:nvPr/>
        </p:nvSpPr>
        <p:spPr>
          <a:xfrm>
            <a:off x="5983136" y="3825202"/>
            <a:ext cx="670513" cy="65570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33</a:t>
            </a:r>
            <a:endParaRPr lang="en-US" sz="2000" b="1" dirty="0">
              <a:latin typeface="Arial"/>
              <a:cs typeface="Arial"/>
            </a:endParaRPr>
          </a:p>
        </p:txBody>
      </p:sp>
      <p:cxnSp>
        <p:nvCxnSpPr>
          <p:cNvPr id="64" name="Straight Connector 63"/>
          <p:cNvCxnSpPr>
            <a:stCxn id="63" idx="3"/>
          </p:cNvCxnSpPr>
          <p:nvPr/>
        </p:nvCxnSpPr>
        <p:spPr>
          <a:xfrm flipH="1">
            <a:off x="5800084" y="4384884"/>
            <a:ext cx="281246" cy="343122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3" idx="5"/>
          </p:cNvCxnSpPr>
          <p:nvPr/>
        </p:nvCxnSpPr>
        <p:spPr>
          <a:xfrm>
            <a:off x="6555455" y="4384884"/>
            <a:ext cx="300804" cy="336057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300259" y="2950067"/>
            <a:ext cx="823817" cy="35934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F: 20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2736668" y="2042886"/>
            <a:ext cx="731662" cy="65570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43          </a:t>
            </a:r>
            <a:endParaRPr lang="en-US" sz="2000" b="1" dirty="0">
              <a:latin typeface="Arial"/>
              <a:cs typeface="Arial"/>
            </a:endParaRPr>
          </a:p>
        </p:txBody>
      </p:sp>
      <p:cxnSp>
        <p:nvCxnSpPr>
          <p:cNvPr id="68" name="Straight Connector 67"/>
          <p:cNvCxnSpPr>
            <a:stCxn id="67" idx="3"/>
          </p:cNvCxnSpPr>
          <p:nvPr/>
        </p:nvCxnSpPr>
        <p:spPr>
          <a:xfrm flipH="1">
            <a:off x="2627855" y="2602568"/>
            <a:ext cx="215962" cy="343122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7" idx="5"/>
          </p:cNvCxnSpPr>
          <p:nvPr/>
        </p:nvCxnSpPr>
        <p:spPr>
          <a:xfrm>
            <a:off x="3361181" y="2602568"/>
            <a:ext cx="322849" cy="336057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>
            <a:spLocks noChangeAspect="1"/>
          </p:cNvSpPr>
          <p:nvPr/>
        </p:nvSpPr>
        <p:spPr>
          <a:xfrm>
            <a:off x="6544282" y="2975789"/>
            <a:ext cx="746811" cy="65570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57</a:t>
            </a:r>
            <a:endParaRPr lang="en-US" sz="2000" b="1" dirty="0">
              <a:latin typeface="Arial"/>
              <a:cs typeface="Arial"/>
            </a:endParaRPr>
          </a:p>
        </p:txBody>
      </p:sp>
      <p:cxnSp>
        <p:nvCxnSpPr>
          <p:cNvPr id="70" name="Straight Connector 69"/>
          <p:cNvCxnSpPr>
            <a:stCxn id="45" idx="3"/>
          </p:cNvCxnSpPr>
          <p:nvPr/>
        </p:nvCxnSpPr>
        <p:spPr>
          <a:xfrm flipH="1">
            <a:off x="6457508" y="3535471"/>
            <a:ext cx="196142" cy="343122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5" idx="5"/>
          </p:cNvCxnSpPr>
          <p:nvPr/>
        </p:nvCxnSpPr>
        <p:spPr>
          <a:xfrm>
            <a:off x="7181725" y="3535471"/>
            <a:ext cx="331956" cy="336057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18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Q6 (cont.):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12</a:t>
            </a:fld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117834" y="2455693"/>
            <a:ext cx="856330" cy="4230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7200" y="1852927"/>
            <a:ext cx="5530923" cy="4089846"/>
            <a:chOff x="1229536" y="1795600"/>
            <a:chExt cx="5530923" cy="4089846"/>
          </a:xfrm>
        </p:grpSpPr>
        <p:sp>
          <p:nvSpPr>
            <p:cNvPr id="42" name="Rectangle 41"/>
            <p:cNvSpPr/>
            <p:nvPr/>
          </p:nvSpPr>
          <p:spPr>
            <a:xfrm>
              <a:off x="2911323" y="4674280"/>
              <a:ext cx="823817" cy="359343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Arial"/>
                  <a:cs typeface="Arial"/>
                </a:rPr>
                <a:t>C: 11</a:t>
              </a:r>
              <a:endParaRPr lang="en-US" sz="2000" b="1" dirty="0">
                <a:latin typeface="Arial"/>
                <a:cs typeface="Arial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207942" y="4657080"/>
              <a:ext cx="823817" cy="359343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Arial"/>
                  <a:cs typeface="Arial"/>
                </a:rPr>
                <a:t>D: 15</a:t>
              </a:r>
              <a:endParaRPr lang="en-US" sz="2000" b="1" dirty="0">
                <a:latin typeface="Arial"/>
                <a:cs typeface="Arial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294811" y="4657080"/>
              <a:ext cx="823817" cy="359343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Arial"/>
                  <a:cs typeface="Arial"/>
                </a:rPr>
                <a:t>E: 18</a:t>
              </a:r>
              <a:endParaRPr lang="en-US" sz="2000" b="1" dirty="0">
                <a:latin typeface="Arial"/>
                <a:cs typeface="Arial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936642" y="3795324"/>
              <a:ext cx="823817" cy="359343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Arial"/>
                  <a:cs typeface="Arial"/>
                </a:rPr>
                <a:t>G: 24</a:t>
              </a:r>
              <a:endParaRPr lang="en-US" sz="2000" b="1" dirty="0">
                <a:latin typeface="Arial"/>
                <a:cs typeface="Arial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29536" y="5526103"/>
              <a:ext cx="823817" cy="359343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Arial"/>
                  <a:cs typeface="Arial"/>
                </a:rPr>
                <a:t>A: 4</a:t>
              </a:r>
              <a:endParaRPr lang="en-US" sz="2000" b="1" dirty="0">
                <a:latin typeface="Arial"/>
                <a:cs typeface="Arial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285711" y="5519038"/>
              <a:ext cx="823817" cy="359343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Arial"/>
                  <a:cs typeface="Arial"/>
                </a:rPr>
                <a:t>B</a:t>
              </a:r>
              <a:r>
                <a:rPr lang="en-US" sz="2000" b="1" dirty="0" smtClean="0">
                  <a:latin typeface="Arial"/>
                  <a:cs typeface="Arial"/>
                </a:rPr>
                <a:t>: </a:t>
              </a:r>
              <a:r>
                <a:rPr lang="en-US" sz="2000" b="1" dirty="0"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1727463" y="4623299"/>
              <a:ext cx="807465" cy="655708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Arial"/>
                  <a:cs typeface="Arial"/>
                </a:rPr>
                <a:t>12</a:t>
              </a:r>
              <a:endParaRPr lang="en-US" sz="2000" b="1" dirty="0">
                <a:latin typeface="Arial"/>
                <a:cs typeface="Arial"/>
              </a:endParaRPr>
            </a:p>
          </p:txBody>
        </p:sp>
        <p:cxnSp>
          <p:nvCxnSpPr>
            <p:cNvPr id="58" name="Straight Connector 57"/>
            <p:cNvCxnSpPr>
              <a:stCxn id="57" idx="3"/>
              <a:endCxn id="55" idx="0"/>
            </p:cNvCxnSpPr>
            <p:nvPr/>
          </p:nvCxnSpPr>
          <p:spPr>
            <a:xfrm flipH="1">
              <a:off x="1641445" y="5182981"/>
              <a:ext cx="204269" cy="343122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7" idx="5"/>
              <a:endCxn id="56" idx="0"/>
            </p:cNvCxnSpPr>
            <p:nvPr/>
          </p:nvCxnSpPr>
          <p:spPr>
            <a:xfrm>
              <a:off x="2416677" y="5182981"/>
              <a:ext cx="280943" cy="336057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2373634" y="3774194"/>
              <a:ext cx="722454" cy="655708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Arial"/>
                  <a:cs typeface="Arial"/>
                </a:rPr>
                <a:t>23</a:t>
              </a:r>
              <a:endParaRPr lang="en-US" sz="2000" b="1" dirty="0">
                <a:latin typeface="Arial"/>
                <a:cs typeface="Arial"/>
              </a:endParaRPr>
            </a:p>
          </p:txBody>
        </p:sp>
        <p:cxnSp>
          <p:nvCxnSpPr>
            <p:cNvPr id="61" name="Straight Connector 60"/>
            <p:cNvCxnSpPr>
              <a:stCxn id="60" idx="3"/>
            </p:cNvCxnSpPr>
            <p:nvPr/>
          </p:nvCxnSpPr>
          <p:spPr>
            <a:xfrm flipH="1">
              <a:off x="2255613" y="4333876"/>
              <a:ext cx="223822" cy="343122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0" idx="5"/>
            </p:cNvCxnSpPr>
            <p:nvPr/>
          </p:nvCxnSpPr>
          <p:spPr>
            <a:xfrm>
              <a:off x="2990287" y="4333876"/>
              <a:ext cx="321501" cy="336057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4810672" y="3739007"/>
              <a:ext cx="685923" cy="655708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Arial"/>
                  <a:cs typeface="Arial"/>
                </a:rPr>
                <a:t>33</a:t>
              </a:r>
              <a:endParaRPr lang="en-US" sz="2000" b="1" dirty="0">
                <a:latin typeface="Arial"/>
                <a:cs typeface="Arial"/>
              </a:endParaRPr>
            </a:p>
          </p:txBody>
        </p:sp>
        <p:cxnSp>
          <p:nvCxnSpPr>
            <p:cNvPr id="64" name="Straight Connector 63"/>
            <p:cNvCxnSpPr>
              <a:stCxn id="63" idx="3"/>
            </p:cNvCxnSpPr>
            <p:nvPr/>
          </p:nvCxnSpPr>
          <p:spPr>
            <a:xfrm flipH="1">
              <a:off x="4627621" y="4298689"/>
              <a:ext cx="283502" cy="343122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3" idx="5"/>
            </p:cNvCxnSpPr>
            <p:nvPr/>
          </p:nvCxnSpPr>
          <p:spPr>
            <a:xfrm>
              <a:off x="5396144" y="4298689"/>
              <a:ext cx="287651" cy="336057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3563402" y="3796775"/>
              <a:ext cx="823817" cy="359343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Arial"/>
                  <a:cs typeface="Arial"/>
                </a:rPr>
                <a:t>F: 20</a:t>
              </a:r>
              <a:endParaRPr lang="en-US" sz="2000" b="1" dirty="0">
                <a:latin typeface="Arial"/>
                <a:cs typeface="Arial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2999811" y="2889594"/>
              <a:ext cx="731662" cy="655708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Arial"/>
                  <a:cs typeface="Arial"/>
                </a:rPr>
                <a:t>43          </a:t>
              </a:r>
              <a:endParaRPr lang="en-US" sz="2000" b="1" dirty="0">
                <a:latin typeface="Arial"/>
                <a:cs typeface="Arial"/>
              </a:endParaRPr>
            </a:p>
          </p:txBody>
        </p:sp>
        <p:cxnSp>
          <p:nvCxnSpPr>
            <p:cNvPr id="68" name="Straight Connector 67"/>
            <p:cNvCxnSpPr>
              <a:stCxn id="67" idx="3"/>
            </p:cNvCxnSpPr>
            <p:nvPr/>
          </p:nvCxnSpPr>
          <p:spPr>
            <a:xfrm flipH="1">
              <a:off x="2890998" y="3449276"/>
              <a:ext cx="215962" cy="343122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7" idx="5"/>
            </p:cNvCxnSpPr>
            <p:nvPr/>
          </p:nvCxnSpPr>
          <p:spPr>
            <a:xfrm>
              <a:off x="3624324" y="3449276"/>
              <a:ext cx="322849" cy="336057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5468094" y="2889594"/>
              <a:ext cx="672653" cy="655708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Arial"/>
                  <a:cs typeface="Arial"/>
                </a:rPr>
                <a:t>57</a:t>
              </a:r>
              <a:endParaRPr lang="en-US" sz="2000" b="1" dirty="0">
                <a:latin typeface="Arial"/>
                <a:cs typeface="Arial"/>
              </a:endParaRPr>
            </a:p>
          </p:txBody>
        </p:sp>
        <p:cxnSp>
          <p:nvCxnSpPr>
            <p:cNvPr id="70" name="Straight Connector 69"/>
            <p:cNvCxnSpPr>
              <a:stCxn id="45" idx="3"/>
            </p:cNvCxnSpPr>
            <p:nvPr/>
          </p:nvCxnSpPr>
          <p:spPr>
            <a:xfrm flipH="1">
              <a:off x="5285042" y="3449276"/>
              <a:ext cx="281560" cy="343122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45" idx="5"/>
            </p:cNvCxnSpPr>
            <p:nvPr/>
          </p:nvCxnSpPr>
          <p:spPr>
            <a:xfrm>
              <a:off x="6042239" y="3449276"/>
              <a:ext cx="298978" cy="336057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4058781" y="1795600"/>
              <a:ext cx="999107" cy="847729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Arial"/>
                  <a:cs typeface="Arial"/>
                </a:rPr>
                <a:t>100</a:t>
              </a:r>
              <a:endParaRPr lang="en-US" sz="2000" b="1" dirty="0">
                <a:latin typeface="Arial"/>
                <a:cs typeface="Arial"/>
              </a:endParaRPr>
            </a:p>
          </p:txBody>
        </p:sp>
        <p:cxnSp>
          <p:nvCxnSpPr>
            <p:cNvPr id="28" name="Straight Connector 27"/>
            <p:cNvCxnSpPr>
              <a:stCxn id="27" idx="3"/>
              <a:endCxn id="67" idx="7"/>
            </p:cNvCxnSpPr>
            <p:nvPr/>
          </p:nvCxnSpPr>
          <p:spPr>
            <a:xfrm flipH="1">
              <a:off x="3624324" y="2519182"/>
              <a:ext cx="580773" cy="466438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7" idx="5"/>
              <a:endCxn id="45" idx="1"/>
            </p:cNvCxnSpPr>
            <p:nvPr/>
          </p:nvCxnSpPr>
          <p:spPr>
            <a:xfrm>
              <a:off x="4911572" y="2519182"/>
              <a:ext cx="655030" cy="466438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674455" y="2402804"/>
              <a:ext cx="3273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0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54039" y="3304571"/>
              <a:ext cx="3273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0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68780" y="3320529"/>
              <a:ext cx="3273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0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08500" y="4160334"/>
              <a:ext cx="3273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0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31730" y="4187109"/>
              <a:ext cx="3273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0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12114" y="5067510"/>
              <a:ext cx="3273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0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55951" y="2309515"/>
              <a:ext cx="3273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13498" y="3283547"/>
              <a:ext cx="3273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51327" y="4177421"/>
              <a:ext cx="3273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31473" y="3295030"/>
              <a:ext cx="3273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074051" y="4190764"/>
              <a:ext cx="3273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476015" y="5046527"/>
              <a:ext cx="3273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/>
                  <a:cs typeface="Arial"/>
                </a:rPr>
                <a:t>1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336159" y="2284680"/>
            <a:ext cx="256192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charset="0"/>
                <a:ea typeface="Arial" charset="0"/>
                <a:cs typeface="Arial" charset="0"/>
              </a:rPr>
              <a:t>Huffman Codes:</a:t>
            </a:r>
          </a:p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A: 0000</a:t>
            </a:r>
          </a:p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B: 0001</a:t>
            </a:r>
          </a:p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C: 001</a:t>
            </a:r>
          </a:p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D: 100</a:t>
            </a:r>
          </a:p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E: 101</a:t>
            </a:r>
          </a:p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F: 01</a:t>
            </a:r>
          </a:p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G: 11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768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Q5: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44487"/>
            <a:ext cx="8229600" cy="5042135"/>
          </a:xfrm>
        </p:spPr>
        <p:txBody>
          <a:bodyPr>
            <a:normAutofit/>
          </a:bodyPr>
          <a:lstStyle/>
          <a:p>
            <a:r>
              <a:rPr lang="en-US" sz="2400" dirty="0"/>
              <a:t>How would you modify </a:t>
            </a:r>
            <a:r>
              <a:rPr lang="en-US" sz="2400" dirty="0" smtClean="0"/>
              <a:t>Quick </a:t>
            </a:r>
            <a:r>
              <a:rPr lang="en-US" sz="2400" dirty="0"/>
              <a:t>Sort algorithm to </a:t>
            </a:r>
            <a:r>
              <a:rPr lang="en-US" sz="2400" dirty="0" smtClean="0"/>
              <a:t>sort a number sequence </a:t>
            </a:r>
            <a:r>
              <a:rPr lang="en-US" sz="2400" dirty="0"/>
              <a:t>into </a:t>
            </a:r>
            <a:r>
              <a:rPr lang="en-US" sz="2400" dirty="0" smtClean="0"/>
              <a:t>increasing order using the 1st number of the sequence as the pivot? Use </a:t>
            </a:r>
            <a:r>
              <a:rPr lang="en-US" sz="2400" dirty="0"/>
              <a:t>A</a:t>
            </a:r>
            <a:r>
              <a:rPr lang="en-US" sz="2400" dirty="0" smtClean="0"/>
              <a:t>={9</a:t>
            </a:r>
            <a:r>
              <a:rPr lang="en-US" sz="2400" dirty="0"/>
              <a:t>, </a:t>
            </a:r>
            <a:r>
              <a:rPr lang="en-US" sz="2400" dirty="0" smtClean="0"/>
              <a:t>12, </a:t>
            </a:r>
            <a:r>
              <a:rPr lang="en-US" sz="2400" dirty="0"/>
              <a:t>1</a:t>
            </a:r>
            <a:r>
              <a:rPr lang="en-US" sz="2400" dirty="0" smtClean="0"/>
              <a:t>, 7, 4</a:t>
            </a:r>
            <a:r>
              <a:rPr lang="en-US" sz="2400" dirty="0"/>
              <a:t>, 21, </a:t>
            </a:r>
            <a:r>
              <a:rPr lang="en-US" sz="2400" dirty="0" smtClean="0"/>
              <a:t>16</a:t>
            </a:r>
            <a:r>
              <a:rPr lang="en-US" sz="2400" dirty="0"/>
              <a:t>} as an example to illustrate your </a:t>
            </a:r>
            <a:r>
              <a:rPr lang="en-US" sz="2400" dirty="0">
                <a:solidFill>
                  <a:srgbClr val="FF0000"/>
                </a:solidFill>
              </a:rPr>
              <a:t>sorting </a:t>
            </a:r>
            <a:r>
              <a:rPr lang="en-US" sz="2400" dirty="0" smtClean="0">
                <a:solidFill>
                  <a:srgbClr val="FF0000"/>
                </a:solidFill>
              </a:rPr>
              <a:t>process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Scan </a:t>
            </a:r>
            <a:r>
              <a:rPr lang="en-US" sz="2400" dirty="0" smtClean="0"/>
              <a:t>sequence</a:t>
            </a:r>
            <a:endParaRPr lang="en-US" sz="2400" dirty="0"/>
          </a:p>
          <a:p>
            <a:pPr lvl="1"/>
            <a:r>
              <a:rPr lang="en-US" sz="2000" dirty="0" smtClean="0"/>
              <a:t>From </a:t>
            </a:r>
            <a:r>
              <a:rPr lang="en-US" sz="2000" dirty="0" smtClean="0">
                <a:solidFill>
                  <a:srgbClr val="FF0000"/>
                </a:solidFill>
              </a:rPr>
              <a:t>2nd number to last number</a:t>
            </a:r>
          </a:p>
          <a:p>
            <a:pPr lvl="1"/>
            <a:r>
              <a:rPr lang="en-US" sz="2000" dirty="0"/>
              <a:t>Or from </a:t>
            </a:r>
            <a:r>
              <a:rPr lang="en-US" sz="2000" dirty="0">
                <a:solidFill>
                  <a:srgbClr val="FF0000"/>
                </a:solidFill>
              </a:rPr>
              <a:t>last number to 2nd number</a:t>
            </a:r>
          </a:p>
          <a:p>
            <a:pPr lvl="1"/>
            <a:r>
              <a:rPr lang="en-US" sz="2000" dirty="0"/>
              <a:t>Or from </a:t>
            </a:r>
            <a:r>
              <a:rPr lang="en-US" sz="2000" dirty="0">
                <a:solidFill>
                  <a:srgbClr val="FF0000"/>
                </a:solidFill>
              </a:rPr>
              <a:t>both directions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/>
              <a:t>Move values into two parts: smaller number part and larger number part</a:t>
            </a:r>
          </a:p>
          <a:p>
            <a:pPr lvl="1"/>
            <a:r>
              <a:rPr lang="en-US" sz="2000" dirty="0"/>
              <a:t>Move </a:t>
            </a:r>
            <a:r>
              <a:rPr lang="en-US" sz="2000" dirty="0">
                <a:solidFill>
                  <a:srgbClr val="FF0000"/>
                </a:solidFill>
              </a:rPr>
              <a:t>smaller number forward</a:t>
            </a:r>
          </a:p>
          <a:p>
            <a:pPr lvl="1"/>
            <a:r>
              <a:rPr lang="en-US" sz="2000" dirty="0"/>
              <a:t>Or move </a:t>
            </a:r>
            <a:r>
              <a:rPr lang="en-US" sz="2000" dirty="0">
                <a:solidFill>
                  <a:srgbClr val="FF0000"/>
                </a:solidFill>
              </a:rPr>
              <a:t>larger number backward </a:t>
            </a:r>
          </a:p>
        </p:txBody>
      </p:sp>
    </p:spTree>
    <p:extLst>
      <p:ext uri="{BB962C8B-B14F-4D97-AF65-F5344CB8AC3E}">
        <p14:creationId xmlns:p14="http://schemas.microsoft.com/office/powerpoint/2010/main" val="801891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Q5: </a:t>
            </a:r>
            <a:r>
              <a:rPr lang="en-US" dirty="0" err="1" smtClean="0"/>
              <a:t>Ans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9078"/>
            <a:ext cx="8229600" cy="4817085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Ans</a:t>
            </a:r>
            <a:r>
              <a:rPr lang="en-US" sz="2400" b="1" dirty="0" smtClean="0"/>
              <a:t> 1:</a:t>
            </a:r>
            <a:r>
              <a:rPr lang="en-US" sz="2400" dirty="0" smtClean="0"/>
              <a:t> </a:t>
            </a:r>
            <a:r>
              <a:rPr lang="en-US" sz="2400" dirty="0"/>
              <a:t>scan from 2nd number to last number and move smaller number </a:t>
            </a:r>
            <a:r>
              <a:rPr lang="en-US" sz="2400" dirty="0" smtClean="0"/>
              <a:t>forward</a:t>
            </a:r>
          </a:p>
          <a:p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{</a:t>
            </a:r>
            <a:r>
              <a:rPr lang="en-US" sz="2400" dirty="0">
                <a:solidFill>
                  <a:srgbClr val="FF0000"/>
                </a:solidFill>
              </a:rPr>
              <a:t>9</a:t>
            </a:r>
            <a:r>
              <a:rPr lang="en-US" sz="2400" dirty="0"/>
              <a:t>, 12, 1, 7, 4, 21, 16</a:t>
            </a:r>
            <a:r>
              <a:rPr lang="en-US" sz="2400" dirty="0" smtClean="0"/>
              <a:t>}: 12 &gt; 9, no exchange;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{</a:t>
            </a:r>
            <a:r>
              <a:rPr lang="en-US" sz="2400" dirty="0">
                <a:solidFill>
                  <a:srgbClr val="FF0000"/>
                </a:solidFill>
              </a:rPr>
              <a:t>9</a:t>
            </a:r>
            <a:r>
              <a:rPr lang="en-US" sz="2400" dirty="0"/>
              <a:t>, 12, 1, 7, 4, 21, 16}: 1</a:t>
            </a:r>
            <a:r>
              <a:rPr lang="en-US" sz="2400" dirty="0" smtClean="0"/>
              <a:t> &lt; 9, switch 1 and 12;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{</a:t>
            </a:r>
            <a:r>
              <a:rPr lang="en-US" sz="2400" dirty="0">
                <a:solidFill>
                  <a:srgbClr val="FF0000"/>
                </a:solidFill>
              </a:rPr>
              <a:t>9</a:t>
            </a:r>
            <a:r>
              <a:rPr lang="en-US" sz="2400" dirty="0"/>
              <a:t>, </a:t>
            </a:r>
            <a:r>
              <a:rPr lang="en-US" sz="2400" dirty="0" smtClean="0"/>
              <a:t>1, 12, </a:t>
            </a:r>
            <a:r>
              <a:rPr lang="en-US" sz="2400" dirty="0"/>
              <a:t>7, 4, 21, 16}: </a:t>
            </a:r>
            <a:r>
              <a:rPr lang="en-US" sz="2400" dirty="0" smtClean="0"/>
              <a:t>7 &lt; </a:t>
            </a:r>
            <a:r>
              <a:rPr lang="en-US" sz="2400" dirty="0"/>
              <a:t>9, switch </a:t>
            </a:r>
            <a:r>
              <a:rPr lang="en-US" sz="2400" dirty="0" smtClean="0"/>
              <a:t>7 </a:t>
            </a:r>
            <a:r>
              <a:rPr lang="en-US" sz="2400" dirty="0"/>
              <a:t>and 12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14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344556" y="2166736"/>
            <a:ext cx="1235198" cy="608423"/>
            <a:chOff x="384312" y="2617307"/>
            <a:chExt cx="1235198" cy="608423"/>
          </a:xfrm>
        </p:grpSpPr>
        <p:sp>
          <p:nvSpPr>
            <p:cNvPr id="5" name="TextBox 4"/>
            <p:cNvSpPr txBox="1"/>
            <p:nvPr/>
          </p:nvSpPr>
          <p:spPr>
            <a:xfrm>
              <a:off x="384312" y="263718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pivot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644101" y="2953081"/>
              <a:ext cx="76200" cy="2726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947531" y="2617307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scan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207320" y="2933204"/>
              <a:ext cx="3312" cy="29252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51181" y="3399186"/>
            <a:ext cx="671979" cy="588546"/>
            <a:chOff x="390937" y="3200403"/>
            <a:chExt cx="671979" cy="588546"/>
          </a:xfrm>
        </p:grpSpPr>
        <p:sp>
          <p:nvSpPr>
            <p:cNvPr id="14" name="TextBox 13"/>
            <p:cNvSpPr txBox="1"/>
            <p:nvPr/>
          </p:nvSpPr>
          <p:spPr>
            <a:xfrm>
              <a:off x="390937" y="3200403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pivot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650726" y="3516300"/>
              <a:ext cx="76200" cy="2726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298713" y="3379309"/>
            <a:ext cx="671979" cy="608423"/>
            <a:chOff x="954156" y="3180526"/>
            <a:chExt cx="671979" cy="608423"/>
          </a:xfrm>
        </p:grpSpPr>
        <p:sp>
          <p:nvSpPr>
            <p:cNvPr id="16" name="TextBox 15"/>
            <p:cNvSpPr txBox="1"/>
            <p:nvPr/>
          </p:nvSpPr>
          <p:spPr>
            <a:xfrm>
              <a:off x="954156" y="3180526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scan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213945" y="3496423"/>
              <a:ext cx="3312" cy="29252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Arc 29"/>
          <p:cNvSpPr/>
          <p:nvPr/>
        </p:nvSpPr>
        <p:spPr>
          <a:xfrm rot="7162500">
            <a:off x="801139" y="3326735"/>
            <a:ext cx="1090559" cy="1104538"/>
          </a:xfrm>
          <a:prstGeom prst="arc">
            <a:avLst>
              <a:gd name="adj1" fmla="val 17983216"/>
              <a:gd name="adj2" fmla="val 0"/>
            </a:avLst>
          </a:prstGeom>
          <a:ln w="28575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322736" y="4608446"/>
            <a:ext cx="671979" cy="588546"/>
            <a:chOff x="390937" y="3200403"/>
            <a:chExt cx="671979" cy="588546"/>
          </a:xfrm>
        </p:grpSpPr>
        <p:sp>
          <p:nvSpPr>
            <p:cNvPr id="32" name="TextBox 31"/>
            <p:cNvSpPr txBox="1"/>
            <p:nvPr/>
          </p:nvSpPr>
          <p:spPr>
            <a:xfrm>
              <a:off x="390937" y="3200403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pivot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650726" y="3516300"/>
              <a:ext cx="76200" cy="2726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642132" y="4629257"/>
            <a:ext cx="671979" cy="608423"/>
            <a:chOff x="954156" y="3180526"/>
            <a:chExt cx="671979" cy="608423"/>
          </a:xfrm>
        </p:grpSpPr>
        <p:sp>
          <p:nvSpPr>
            <p:cNvPr id="35" name="TextBox 34"/>
            <p:cNvSpPr txBox="1"/>
            <p:nvPr/>
          </p:nvSpPr>
          <p:spPr>
            <a:xfrm>
              <a:off x="954156" y="3180526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scan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1213945" y="3496423"/>
              <a:ext cx="3312" cy="29252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Arc 36"/>
          <p:cNvSpPr/>
          <p:nvPr/>
        </p:nvSpPr>
        <p:spPr>
          <a:xfrm rot="7162500">
            <a:off x="1099312" y="4499552"/>
            <a:ext cx="1090559" cy="1104538"/>
          </a:xfrm>
          <a:prstGeom prst="arc">
            <a:avLst>
              <a:gd name="adj1" fmla="val 17983216"/>
              <a:gd name="adj2" fmla="val 0"/>
            </a:avLst>
          </a:prstGeom>
          <a:ln w="28575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25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Q5: </a:t>
            </a:r>
            <a:r>
              <a:rPr lang="en-US" dirty="0" err="1" smtClean="0"/>
              <a:t>Ans</a:t>
            </a:r>
            <a:r>
              <a:rPr lang="en-US" dirty="0" smtClean="0"/>
              <a:t> 1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9078"/>
            <a:ext cx="8229600" cy="5177544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Ans</a:t>
            </a:r>
            <a:r>
              <a:rPr lang="en-US" sz="2400" b="1" dirty="0" smtClean="0"/>
              <a:t> 1:</a:t>
            </a:r>
            <a:r>
              <a:rPr lang="en-US" sz="2400" dirty="0" smtClean="0"/>
              <a:t> </a:t>
            </a:r>
            <a:r>
              <a:rPr lang="en-US" sz="2400" dirty="0"/>
              <a:t>scan from 2nd number to last number and move smaller number </a:t>
            </a:r>
            <a:r>
              <a:rPr lang="en-US" sz="2400" dirty="0" smtClean="0"/>
              <a:t>forward</a:t>
            </a:r>
          </a:p>
          <a:p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{</a:t>
            </a:r>
            <a:r>
              <a:rPr lang="en-US" sz="2400" dirty="0">
                <a:solidFill>
                  <a:srgbClr val="FF0000"/>
                </a:solidFill>
              </a:rPr>
              <a:t>9</a:t>
            </a:r>
            <a:r>
              <a:rPr lang="en-US" sz="2400" dirty="0"/>
              <a:t>, </a:t>
            </a:r>
            <a:r>
              <a:rPr lang="en-US" sz="2400" dirty="0" smtClean="0"/>
              <a:t>1, 7, 12, 4, 21, 16</a:t>
            </a:r>
            <a:r>
              <a:rPr lang="en-US" sz="2400" dirty="0"/>
              <a:t>}: 4</a:t>
            </a:r>
            <a:r>
              <a:rPr lang="en-US" sz="2400" dirty="0" smtClean="0"/>
              <a:t> &lt; </a:t>
            </a:r>
            <a:r>
              <a:rPr lang="en-US" sz="2400" dirty="0"/>
              <a:t>9, switch 4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smtClean="0"/>
              <a:t>12;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{</a:t>
            </a:r>
            <a:r>
              <a:rPr lang="en-US" sz="2400" dirty="0">
                <a:solidFill>
                  <a:srgbClr val="FF0000"/>
                </a:solidFill>
              </a:rPr>
              <a:t>9</a:t>
            </a:r>
            <a:r>
              <a:rPr lang="en-US" sz="2400" dirty="0"/>
              <a:t>, 1, 7, 4</a:t>
            </a:r>
            <a:r>
              <a:rPr lang="en-US" sz="2400" dirty="0" smtClean="0"/>
              <a:t>, 12, 21, 16</a:t>
            </a:r>
            <a:r>
              <a:rPr lang="en-US" sz="2400" dirty="0"/>
              <a:t>}: </a:t>
            </a:r>
            <a:r>
              <a:rPr lang="en-US" sz="2400" dirty="0" smtClean="0"/>
              <a:t>21 (and 16) &gt; </a:t>
            </a:r>
            <a:r>
              <a:rPr lang="en-US" sz="2400" dirty="0"/>
              <a:t>9, </a:t>
            </a:r>
            <a:r>
              <a:rPr lang="en-US" sz="2400" dirty="0" smtClean="0"/>
              <a:t>no exchange;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{</a:t>
            </a:r>
            <a:r>
              <a:rPr lang="en-US" sz="2400" dirty="0" smtClean="0">
                <a:solidFill>
                  <a:srgbClr val="0070C0"/>
                </a:solidFill>
              </a:rPr>
              <a:t>4</a:t>
            </a:r>
            <a:r>
              <a:rPr lang="en-US" sz="2400" dirty="0" smtClean="0"/>
              <a:t>, 1, 7, </a:t>
            </a:r>
            <a:r>
              <a:rPr lang="en-US" sz="2400" dirty="0" smtClean="0">
                <a:solidFill>
                  <a:srgbClr val="FF0000"/>
                </a:solidFill>
              </a:rPr>
              <a:t>9</a:t>
            </a:r>
            <a:r>
              <a:rPr lang="en-US" sz="2400" dirty="0" smtClean="0"/>
              <a:t>, </a:t>
            </a:r>
            <a:r>
              <a:rPr lang="en-US" sz="2400" dirty="0"/>
              <a:t>12, </a:t>
            </a:r>
            <a:r>
              <a:rPr lang="en-US" sz="2400" dirty="0" smtClean="0"/>
              <a:t>21, 16}: </a:t>
            </a:r>
            <a:r>
              <a:rPr lang="en-US" sz="2400" dirty="0" smtClean="0">
                <a:solidFill>
                  <a:srgbClr val="FF0000"/>
                </a:solidFill>
              </a:rPr>
              <a:t>switch</a:t>
            </a:r>
            <a:r>
              <a:rPr lang="en-US" sz="2400" dirty="0" smtClean="0"/>
              <a:t> 9 and 4;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ym typeface="Wingdings"/>
              </a:rPr>
              <a:t> </a:t>
            </a:r>
            <a:r>
              <a:rPr lang="en-US" sz="2400" dirty="0" smtClean="0"/>
              <a:t>Or {</a:t>
            </a:r>
            <a:r>
              <a:rPr lang="en-US" sz="2400" dirty="0" smtClean="0">
                <a:solidFill>
                  <a:srgbClr val="0070C0"/>
                </a:solidFill>
              </a:rPr>
              <a:t>1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70C0"/>
                </a:solidFill>
              </a:rPr>
              <a:t>7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70C0"/>
                </a:solidFill>
              </a:rPr>
              <a:t>4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9</a:t>
            </a:r>
            <a:r>
              <a:rPr lang="en-US" sz="2400" dirty="0" smtClean="0"/>
              <a:t>, 12, 21, 16}: </a:t>
            </a:r>
            <a:r>
              <a:rPr lang="en-US" sz="2400" dirty="0" smtClean="0">
                <a:solidFill>
                  <a:srgbClr val="FF0000"/>
                </a:solidFill>
              </a:rPr>
              <a:t>move</a:t>
            </a:r>
            <a:r>
              <a:rPr lang="en-US" sz="2400" dirty="0" smtClean="0"/>
              <a:t> 9 to middle.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15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337932" y="2134822"/>
            <a:ext cx="671979" cy="588546"/>
            <a:chOff x="390937" y="3200403"/>
            <a:chExt cx="671979" cy="588546"/>
          </a:xfrm>
        </p:grpSpPr>
        <p:sp>
          <p:nvSpPr>
            <p:cNvPr id="32" name="TextBox 31"/>
            <p:cNvSpPr txBox="1"/>
            <p:nvPr/>
          </p:nvSpPr>
          <p:spPr>
            <a:xfrm>
              <a:off x="390937" y="3200403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pivot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650726" y="3516300"/>
              <a:ext cx="76200" cy="2726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988633" y="2129129"/>
            <a:ext cx="671979" cy="608423"/>
            <a:chOff x="954156" y="3180526"/>
            <a:chExt cx="671979" cy="608423"/>
          </a:xfrm>
        </p:grpSpPr>
        <p:sp>
          <p:nvSpPr>
            <p:cNvPr id="35" name="TextBox 34"/>
            <p:cNvSpPr txBox="1"/>
            <p:nvPr/>
          </p:nvSpPr>
          <p:spPr>
            <a:xfrm>
              <a:off x="954156" y="3180526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scan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1213945" y="3496423"/>
              <a:ext cx="3312" cy="29252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Arc 36"/>
          <p:cNvSpPr/>
          <p:nvPr/>
        </p:nvSpPr>
        <p:spPr>
          <a:xfrm rot="7162500">
            <a:off x="1440592" y="2047453"/>
            <a:ext cx="1090559" cy="1104538"/>
          </a:xfrm>
          <a:prstGeom prst="arc">
            <a:avLst>
              <a:gd name="adj1" fmla="val 17983216"/>
              <a:gd name="adj2" fmla="val 0"/>
            </a:avLst>
          </a:prstGeom>
          <a:ln w="28575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401391" y="3300882"/>
            <a:ext cx="671979" cy="608423"/>
            <a:chOff x="954156" y="3180526"/>
            <a:chExt cx="671979" cy="608423"/>
          </a:xfrm>
        </p:grpSpPr>
        <p:sp>
          <p:nvSpPr>
            <p:cNvPr id="24" name="TextBox 23"/>
            <p:cNvSpPr txBox="1"/>
            <p:nvPr/>
          </p:nvSpPr>
          <p:spPr>
            <a:xfrm>
              <a:off x="954156" y="3180526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scan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1213945" y="3496423"/>
              <a:ext cx="3312" cy="29252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17461" y="3375941"/>
            <a:ext cx="671979" cy="588546"/>
            <a:chOff x="390937" y="3200403"/>
            <a:chExt cx="671979" cy="588546"/>
          </a:xfrm>
        </p:grpSpPr>
        <p:sp>
          <p:nvSpPr>
            <p:cNvPr id="27" name="TextBox 26"/>
            <p:cNvSpPr txBox="1"/>
            <p:nvPr/>
          </p:nvSpPr>
          <p:spPr>
            <a:xfrm>
              <a:off x="390937" y="3200403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pivot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650726" y="3516300"/>
              <a:ext cx="76200" cy="2726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2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Q5: </a:t>
            </a:r>
            <a:r>
              <a:rPr lang="en-US" dirty="0" err="1" smtClean="0"/>
              <a:t>Ans</a:t>
            </a:r>
            <a:r>
              <a:rPr lang="en-US" dirty="0" smtClean="0"/>
              <a:t> 1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9078"/>
            <a:ext cx="8229600" cy="5177544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Ans</a:t>
            </a:r>
            <a:r>
              <a:rPr lang="en-US" sz="2400" b="1" dirty="0" smtClean="0"/>
              <a:t> 1: </a:t>
            </a:r>
            <a:r>
              <a:rPr lang="en-US" sz="2400" dirty="0" smtClean="0"/>
              <a:t>scan from 2nd number to last number and move smaller number forward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Similarly, use the 1st number as pivot to divide each sequence into to two parts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{</a:t>
            </a:r>
            <a:r>
              <a:rPr lang="en-US" sz="2400" dirty="0" smtClean="0">
                <a:solidFill>
                  <a:srgbClr val="FF0000"/>
                </a:solidFill>
              </a:rPr>
              <a:t>4</a:t>
            </a:r>
            <a:r>
              <a:rPr lang="en-US" sz="2400" dirty="0" smtClean="0"/>
              <a:t>, 1, 7} </a:t>
            </a:r>
            <a:r>
              <a:rPr lang="en-US" sz="2400" dirty="0" smtClean="0">
                <a:sym typeface="Wingdings"/>
              </a:rPr>
              <a:t> {1, 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4</a:t>
            </a:r>
            <a:r>
              <a:rPr lang="en-US" sz="2400" dirty="0" smtClean="0">
                <a:sym typeface="Wingdings"/>
              </a:rPr>
              <a:t>, 7}  {1}, {7}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ym typeface="Wingdings"/>
              </a:rPr>
              <a:t>{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12</a:t>
            </a:r>
            <a:r>
              <a:rPr lang="en-US" sz="2400" dirty="0" smtClean="0">
                <a:sym typeface="Wingdings"/>
              </a:rPr>
              <a:t>, 21, 16}  {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12</a:t>
            </a:r>
            <a:r>
              <a:rPr lang="en-US" sz="2400" dirty="0" smtClean="0">
                <a:sym typeface="Wingdings"/>
              </a:rPr>
              <a:t>, 21, 16}  {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21</a:t>
            </a:r>
            <a:r>
              <a:rPr lang="en-US" sz="2400" dirty="0" smtClean="0">
                <a:sym typeface="Wingdings"/>
              </a:rPr>
              <a:t>, 16}  {16, 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21</a:t>
            </a:r>
            <a:r>
              <a:rPr lang="en-US" sz="2400" dirty="0" smtClean="0">
                <a:sym typeface="Wingdings"/>
              </a:rPr>
              <a:t>}  {16}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ym typeface="Wingdings"/>
              </a:rPr>
              <a:t>Then, make a combination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ym typeface="Wingdings"/>
              </a:rPr>
              <a:t>{1, 4, 7, 9, 12, 16, 21}</a:t>
            </a: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65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Q5: </a:t>
            </a:r>
            <a:r>
              <a:rPr lang="en-US" dirty="0" err="1" smtClean="0"/>
              <a:t>Ans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9078"/>
            <a:ext cx="8229600" cy="481708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 err="1" smtClean="0"/>
              <a:t>Ans</a:t>
            </a:r>
            <a:r>
              <a:rPr lang="en-US" sz="2400" b="1" dirty="0" smtClean="0"/>
              <a:t> 2:</a:t>
            </a:r>
            <a:r>
              <a:rPr lang="en-US" sz="2400" dirty="0" smtClean="0"/>
              <a:t> scan from last number to 2nd number and move larger number backward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{</a:t>
            </a:r>
            <a:r>
              <a:rPr lang="en-US" sz="2400" dirty="0">
                <a:solidFill>
                  <a:srgbClr val="FF0000"/>
                </a:solidFill>
              </a:rPr>
              <a:t>9</a:t>
            </a:r>
            <a:r>
              <a:rPr lang="en-US" sz="2400" dirty="0"/>
              <a:t>, 12, 1, 7, 4, 21, 16</a:t>
            </a:r>
            <a:r>
              <a:rPr lang="en-US" sz="2400" dirty="0" smtClean="0"/>
              <a:t>}: 16 &gt; 9, switch 16 with 16;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{</a:t>
            </a:r>
            <a:r>
              <a:rPr lang="en-US" sz="2400" dirty="0">
                <a:solidFill>
                  <a:srgbClr val="FF0000"/>
                </a:solidFill>
              </a:rPr>
              <a:t>9</a:t>
            </a:r>
            <a:r>
              <a:rPr lang="en-US" sz="2400" dirty="0"/>
              <a:t>, 12, 1, 7, 4, 21, 16}: </a:t>
            </a:r>
            <a:r>
              <a:rPr lang="en-US" sz="2400" dirty="0" smtClean="0"/>
              <a:t>21 </a:t>
            </a:r>
            <a:r>
              <a:rPr lang="en-US" sz="2400" dirty="0"/>
              <a:t>&gt;</a:t>
            </a:r>
            <a:r>
              <a:rPr lang="en-US" sz="2400" dirty="0" smtClean="0"/>
              <a:t> 9, switch 21 with 21;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{</a:t>
            </a:r>
            <a:r>
              <a:rPr lang="en-US" sz="2400" dirty="0">
                <a:solidFill>
                  <a:srgbClr val="FF0000"/>
                </a:solidFill>
              </a:rPr>
              <a:t>9</a:t>
            </a:r>
            <a:r>
              <a:rPr lang="en-US" sz="2400" dirty="0"/>
              <a:t>, </a:t>
            </a:r>
            <a:r>
              <a:rPr lang="en-US" sz="2400" dirty="0" smtClean="0"/>
              <a:t>12, 1, </a:t>
            </a:r>
            <a:r>
              <a:rPr lang="en-US" sz="2400" dirty="0"/>
              <a:t>7, 4, 21, 16}: 4</a:t>
            </a:r>
            <a:r>
              <a:rPr lang="en-US" sz="2400" dirty="0" smtClean="0"/>
              <a:t> &lt; </a:t>
            </a:r>
            <a:r>
              <a:rPr lang="en-US" sz="2400" dirty="0"/>
              <a:t>9, </a:t>
            </a:r>
            <a:r>
              <a:rPr lang="en-US" sz="2400" dirty="0" smtClean="0"/>
              <a:t>no switch;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84312" y="2464908"/>
            <a:ext cx="671979" cy="588546"/>
            <a:chOff x="384312" y="2464908"/>
            <a:chExt cx="671979" cy="588546"/>
          </a:xfrm>
        </p:grpSpPr>
        <p:sp>
          <p:nvSpPr>
            <p:cNvPr id="5" name="TextBox 4"/>
            <p:cNvSpPr txBox="1"/>
            <p:nvPr/>
          </p:nvSpPr>
          <p:spPr>
            <a:xfrm>
              <a:off x="384312" y="246490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pivot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644101" y="2780805"/>
              <a:ext cx="76200" cy="2726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975113" y="2418527"/>
            <a:ext cx="671979" cy="608423"/>
            <a:chOff x="947531" y="2445031"/>
            <a:chExt cx="671979" cy="608423"/>
          </a:xfrm>
        </p:grpSpPr>
        <p:sp>
          <p:nvSpPr>
            <p:cNvPr id="11" name="TextBox 10"/>
            <p:cNvSpPr txBox="1"/>
            <p:nvPr/>
          </p:nvSpPr>
          <p:spPr>
            <a:xfrm>
              <a:off x="947531" y="2445031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scan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207320" y="2760928"/>
              <a:ext cx="3312" cy="29252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90937" y="3677481"/>
            <a:ext cx="671979" cy="588546"/>
            <a:chOff x="390937" y="3200403"/>
            <a:chExt cx="671979" cy="588546"/>
          </a:xfrm>
        </p:grpSpPr>
        <p:sp>
          <p:nvSpPr>
            <p:cNvPr id="14" name="TextBox 13"/>
            <p:cNvSpPr txBox="1"/>
            <p:nvPr/>
          </p:nvSpPr>
          <p:spPr>
            <a:xfrm>
              <a:off x="390937" y="3200403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pivot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650726" y="3516300"/>
              <a:ext cx="76200" cy="2726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2367206" y="3656464"/>
            <a:ext cx="671979" cy="608423"/>
            <a:chOff x="954156" y="3180526"/>
            <a:chExt cx="671979" cy="608423"/>
          </a:xfrm>
        </p:grpSpPr>
        <p:sp>
          <p:nvSpPr>
            <p:cNvPr id="16" name="TextBox 15"/>
            <p:cNvSpPr txBox="1"/>
            <p:nvPr/>
          </p:nvSpPr>
          <p:spPr>
            <a:xfrm>
              <a:off x="954156" y="3180526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scan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213945" y="3496423"/>
              <a:ext cx="3312" cy="29252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62492" y="4886741"/>
            <a:ext cx="671979" cy="588546"/>
            <a:chOff x="390937" y="3200403"/>
            <a:chExt cx="671979" cy="588546"/>
          </a:xfrm>
        </p:grpSpPr>
        <p:sp>
          <p:nvSpPr>
            <p:cNvPr id="32" name="TextBox 31"/>
            <p:cNvSpPr txBox="1"/>
            <p:nvPr/>
          </p:nvSpPr>
          <p:spPr>
            <a:xfrm>
              <a:off x="390937" y="3200403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pivot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650726" y="3516300"/>
              <a:ext cx="76200" cy="2726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2013193" y="4881048"/>
            <a:ext cx="671979" cy="608423"/>
            <a:chOff x="954156" y="3180526"/>
            <a:chExt cx="671979" cy="608423"/>
          </a:xfrm>
        </p:grpSpPr>
        <p:sp>
          <p:nvSpPr>
            <p:cNvPr id="35" name="TextBox 34"/>
            <p:cNvSpPr txBox="1"/>
            <p:nvPr/>
          </p:nvSpPr>
          <p:spPr>
            <a:xfrm>
              <a:off x="954156" y="3180526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scan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1213945" y="3496423"/>
              <a:ext cx="3312" cy="29252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6905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Q5: </a:t>
            </a:r>
            <a:r>
              <a:rPr lang="en-US" dirty="0" err="1" smtClean="0"/>
              <a:t>Ans</a:t>
            </a:r>
            <a:r>
              <a:rPr lang="en-US" dirty="0" smtClean="0"/>
              <a:t> 2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9078"/>
            <a:ext cx="8229600" cy="517754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b="1" dirty="0" err="1" smtClean="0"/>
              <a:t>Ans</a:t>
            </a:r>
            <a:r>
              <a:rPr lang="en-US" sz="2400" b="1" dirty="0" smtClean="0"/>
              <a:t> 2:</a:t>
            </a:r>
            <a:r>
              <a:rPr lang="en-US" sz="2400" dirty="0" smtClean="0"/>
              <a:t> scan from last number to 2nd number and move larger number backward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{</a:t>
            </a:r>
            <a:r>
              <a:rPr lang="en-US" sz="2400" dirty="0" smtClean="0">
                <a:solidFill>
                  <a:srgbClr val="FF0000"/>
                </a:solidFill>
              </a:rPr>
              <a:t>9</a:t>
            </a:r>
            <a:r>
              <a:rPr lang="en-US" sz="2400" dirty="0" smtClean="0"/>
              <a:t>, 12, 1, 7, 4, 21, 16}: 7 (and 1) &lt; 9, no switch;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{</a:t>
            </a:r>
            <a:r>
              <a:rPr lang="en-US" sz="2400" dirty="0" smtClean="0">
                <a:solidFill>
                  <a:srgbClr val="FF0000"/>
                </a:solidFill>
              </a:rPr>
              <a:t>9</a:t>
            </a:r>
            <a:r>
              <a:rPr lang="en-US" sz="2400" dirty="0" smtClean="0"/>
              <a:t>, 12, 1, 7, 4, 21, 16}: 12 &gt; 9, switch 12 with 4;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{</a:t>
            </a:r>
            <a:r>
              <a:rPr lang="en-US" sz="2400" dirty="0">
                <a:solidFill>
                  <a:srgbClr val="FF0000"/>
                </a:solidFill>
              </a:rPr>
              <a:t>9</a:t>
            </a:r>
            <a:r>
              <a:rPr lang="en-US" sz="2400" dirty="0"/>
              <a:t>, 4</a:t>
            </a:r>
            <a:r>
              <a:rPr lang="en-US" sz="2400" dirty="0" smtClean="0"/>
              <a:t>, 1, </a:t>
            </a:r>
            <a:r>
              <a:rPr lang="en-US" sz="2400" dirty="0"/>
              <a:t>7, </a:t>
            </a:r>
            <a:r>
              <a:rPr lang="en-US" sz="2400" dirty="0" smtClean="0"/>
              <a:t>12, </a:t>
            </a:r>
            <a:r>
              <a:rPr lang="en-US" sz="2400" dirty="0"/>
              <a:t>21, 16</a:t>
            </a:r>
            <a:r>
              <a:rPr lang="en-US" sz="2400" dirty="0" smtClean="0"/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 </a:t>
            </a:r>
            <a:r>
              <a:rPr lang="en-US" sz="2400" dirty="0" smtClean="0">
                <a:sym typeface="Wingdings"/>
              </a:rPr>
              <a:t>{</a:t>
            </a:r>
            <a:r>
              <a:rPr lang="en-US" sz="2400" dirty="0" smtClean="0">
                <a:solidFill>
                  <a:srgbClr val="0070C0"/>
                </a:solidFill>
                <a:sym typeface="Wingdings"/>
              </a:rPr>
              <a:t>7</a:t>
            </a:r>
            <a:r>
              <a:rPr lang="en-US" sz="2400" dirty="0" smtClean="0">
                <a:sym typeface="Wingdings"/>
              </a:rPr>
              <a:t>, 4, 1, 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9</a:t>
            </a:r>
            <a:r>
              <a:rPr lang="en-US" sz="2400" dirty="0" smtClean="0">
                <a:sym typeface="Wingdings"/>
              </a:rPr>
              <a:t>, 12, 21, 16}: 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switch</a:t>
            </a:r>
            <a:r>
              <a:rPr lang="en-US" sz="2400" dirty="0" smtClean="0">
                <a:sym typeface="Wingdings"/>
              </a:rPr>
              <a:t> 9 and 7</a:t>
            </a:r>
          </a:p>
          <a:p>
            <a:pPr>
              <a:lnSpc>
                <a:spcPct val="150000"/>
              </a:lnSpc>
              <a:buFont typeface="Wingdings" charset="2"/>
              <a:buChar char="à"/>
            </a:pPr>
            <a:r>
              <a:rPr lang="en-US" sz="2400" dirty="0" smtClean="0">
                <a:sym typeface="Wingdings"/>
              </a:rPr>
              <a:t>Or {</a:t>
            </a:r>
            <a:r>
              <a:rPr lang="en-US" sz="2400" dirty="0" smtClean="0">
                <a:solidFill>
                  <a:srgbClr val="0070C0"/>
                </a:solidFill>
                <a:sym typeface="Wingdings"/>
              </a:rPr>
              <a:t>4</a:t>
            </a:r>
            <a:r>
              <a:rPr lang="en-US" sz="2400" dirty="0" smtClean="0">
                <a:sym typeface="Wingdings"/>
              </a:rPr>
              <a:t>, </a:t>
            </a:r>
            <a:r>
              <a:rPr lang="en-US" sz="2400" dirty="0" smtClean="0">
                <a:solidFill>
                  <a:srgbClr val="0070C0"/>
                </a:solidFill>
                <a:sym typeface="Wingdings"/>
              </a:rPr>
              <a:t>1</a:t>
            </a:r>
            <a:r>
              <a:rPr lang="en-US" sz="2400" dirty="0" smtClean="0">
                <a:sym typeface="Wingdings"/>
              </a:rPr>
              <a:t>, </a:t>
            </a:r>
            <a:r>
              <a:rPr lang="en-US" sz="2400" dirty="0" smtClean="0">
                <a:solidFill>
                  <a:srgbClr val="0070C0"/>
                </a:solidFill>
                <a:sym typeface="Wingdings"/>
              </a:rPr>
              <a:t>7</a:t>
            </a:r>
            <a:r>
              <a:rPr lang="en-US" sz="2400" dirty="0" smtClean="0">
                <a:sym typeface="Wingdings"/>
              </a:rPr>
              <a:t>, 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9</a:t>
            </a:r>
            <a:r>
              <a:rPr lang="en-US" sz="2400" dirty="0" smtClean="0">
                <a:sym typeface="Wingdings"/>
              </a:rPr>
              <a:t>, 12, 21, 16}: 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move</a:t>
            </a:r>
            <a:r>
              <a:rPr lang="en-US" sz="2400" dirty="0" smtClean="0">
                <a:sym typeface="Wingdings"/>
              </a:rPr>
              <a:t> 9 to middle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18052" y="2173361"/>
            <a:ext cx="671979" cy="588546"/>
            <a:chOff x="384312" y="2464908"/>
            <a:chExt cx="671979" cy="588546"/>
          </a:xfrm>
        </p:grpSpPr>
        <p:sp>
          <p:nvSpPr>
            <p:cNvPr id="5" name="TextBox 4"/>
            <p:cNvSpPr txBox="1"/>
            <p:nvPr/>
          </p:nvSpPr>
          <p:spPr>
            <a:xfrm>
              <a:off x="384312" y="246490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pivot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644101" y="2780805"/>
              <a:ext cx="76200" cy="2726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1250053" y="2126980"/>
            <a:ext cx="671979" cy="608423"/>
            <a:chOff x="947531" y="2445031"/>
            <a:chExt cx="671979" cy="608423"/>
          </a:xfrm>
        </p:grpSpPr>
        <p:sp>
          <p:nvSpPr>
            <p:cNvPr id="11" name="TextBox 10"/>
            <p:cNvSpPr txBox="1"/>
            <p:nvPr/>
          </p:nvSpPr>
          <p:spPr>
            <a:xfrm>
              <a:off x="947531" y="2445031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scan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207320" y="2760928"/>
              <a:ext cx="3312" cy="29252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64433" y="3226908"/>
            <a:ext cx="671979" cy="588546"/>
            <a:chOff x="390937" y="3200403"/>
            <a:chExt cx="671979" cy="588546"/>
          </a:xfrm>
        </p:grpSpPr>
        <p:sp>
          <p:nvSpPr>
            <p:cNvPr id="14" name="TextBox 13"/>
            <p:cNvSpPr txBox="1"/>
            <p:nvPr/>
          </p:nvSpPr>
          <p:spPr>
            <a:xfrm>
              <a:off x="390937" y="3200403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pivot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650726" y="3516300"/>
              <a:ext cx="76200" cy="2726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893948" y="3222455"/>
            <a:ext cx="671979" cy="608423"/>
            <a:chOff x="954156" y="3180526"/>
            <a:chExt cx="671979" cy="608423"/>
          </a:xfrm>
        </p:grpSpPr>
        <p:sp>
          <p:nvSpPr>
            <p:cNvPr id="16" name="TextBox 15"/>
            <p:cNvSpPr txBox="1"/>
            <p:nvPr/>
          </p:nvSpPr>
          <p:spPr>
            <a:xfrm>
              <a:off x="954156" y="3180526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scan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213945" y="3496423"/>
              <a:ext cx="3312" cy="29252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rc 22"/>
          <p:cNvSpPr/>
          <p:nvPr/>
        </p:nvSpPr>
        <p:spPr>
          <a:xfrm rot="6983152">
            <a:off x="594469" y="2325063"/>
            <a:ext cx="1916978" cy="1967625"/>
          </a:xfrm>
          <a:prstGeom prst="arc">
            <a:avLst>
              <a:gd name="adj1" fmla="val 17983216"/>
              <a:gd name="adj2" fmla="val 0"/>
            </a:avLst>
          </a:prstGeom>
          <a:ln w="28575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23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Q5: </a:t>
            </a:r>
            <a:r>
              <a:rPr lang="en-US" dirty="0" err="1" smtClean="0"/>
              <a:t>Ans</a:t>
            </a:r>
            <a:r>
              <a:rPr lang="en-US" dirty="0" smtClean="0"/>
              <a:t> 2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9078"/>
            <a:ext cx="8229600" cy="5177544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Ans</a:t>
            </a:r>
            <a:r>
              <a:rPr lang="en-US" sz="2400" b="1" dirty="0" smtClean="0"/>
              <a:t> 2: </a:t>
            </a:r>
            <a:r>
              <a:rPr lang="en-US" sz="2400" dirty="0"/>
              <a:t>scan from last number to 2nd number and move larger number </a:t>
            </a:r>
            <a:r>
              <a:rPr lang="en-US" sz="2400" dirty="0" smtClean="0"/>
              <a:t>backward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Similarly, use the 1st number as pivot to divide each sequence into to two parts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{</a:t>
            </a:r>
            <a:r>
              <a:rPr lang="en-US" sz="2400" dirty="0" smtClean="0">
                <a:solidFill>
                  <a:srgbClr val="FF0000"/>
                </a:solidFill>
              </a:rPr>
              <a:t>7</a:t>
            </a:r>
            <a:r>
              <a:rPr lang="en-US" sz="2400" dirty="0" smtClean="0"/>
              <a:t>, </a:t>
            </a:r>
            <a:r>
              <a:rPr lang="en-US" sz="2400" dirty="0"/>
              <a:t>4</a:t>
            </a:r>
            <a:r>
              <a:rPr lang="en-US" sz="2400" dirty="0" smtClean="0"/>
              <a:t>, </a:t>
            </a:r>
            <a:r>
              <a:rPr lang="en-US" sz="2400" dirty="0"/>
              <a:t>1</a:t>
            </a:r>
            <a:r>
              <a:rPr lang="en-US" sz="2400" dirty="0" smtClean="0"/>
              <a:t>} </a:t>
            </a:r>
            <a:r>
              <a:rPr lang="en-US" sz="2400" dirty="0" smtClean="0">
                <a:sym typeface="Wingdings"/>
              </a:rPr>
              <a:t> {1, 4, 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7</a:t>
            </a:r>
            <a:r>
              <a:rPr lang="en-US" sz="2400" dirty="0" smtClean="0">
                <a:sym typeface="Wingdings"/>
              </a:rPr>
              <a:t>}  {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1</a:t>
            </a:r>
            <a:r>
              <a:rPr lang="en-US" sz="2400" dirty="0" smtClean="0">
                <a:sym typeface="Wingdings"/>
              </a:rPr>
              <a:t>, 4}  {4}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ym typeface="Wingdings"/>
              </a:rPr>
              <a:t>{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12</a:t>
            </a:r>
            <a:r>
              <a:rPr lang="en-US" sz="2400" dirty="0" smtClean="0">
                <a:sym typeface="Wingdings"/>
              </a:rPr>
              <a:t>, 21, 16}  {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12</a:t>
            </a:r>
            <a:r>
              <a:rPr lang="en-US" sz="2400" dirty="0" smtClean="0">
                <a:sym typeface="Wingdings"/>
              </a:rPr>
              <a:t>, 21, 16}  {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21</a:t>
            </a:r>
            <a:r>
              <a:rPr lang="en-US" sz="2400" dirty="0" smtClean="0">
                <a:sym typeface="Wingdings"/>
              </a:rPr>
              <a:t>, 16}  {16, 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21</a:t>
            </a:r>
            <a:r>
              <a:rPr lang="en-US" sz="2400" dirty="0" smtClean="0">
                <a:sym typeface="Wingdings"/>
              </a:rPr>
              <a:t>}  {16}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ym typeface="Wingdings"/>
              </a:rPr>
              <a:t>Then, make a combination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ym typeface="Wingdings"/>
              </a:rPr>
              <a:t>{1, 4, 7, 9, 12, 16, 21}</a:t>
            </a: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00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33367" cy="4525963"/>
          </a:xfrm>
        </p:spPr>
        <p:txBody>
          <a:bodyPr>
            <a:normAutofit/>
          </a:bodyPr>
          <a:lstStyle/>
          <a:p>
            <a:r>
              <a:rPr lang="en-US" sz="2400" dirty="0"/>
              <a:t>Rank the following functions by order of growth: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n</a:t>
            </a:r>
            <a:r>
              <a:rPr lang="en-US" sz="2400" baseline="30000" dirty="0" smtClean="0"/>
              <a:t>2</a:t>
            </a:r>
            <a:r>
              <a:rPr lang="en-US" sz="2400" dirty="0"/>
              <a:t>, n, </a:t>
            </a:r>
            <a:r>
              <a:rPr lang="en-US" sz="2400" dirty="0" smtClean="0"/>
              <a:t>log n</a:t>
            </a:r>
            <a:r>
              <a:rPr lang="en-US" sz="2400" dirty="0"/>
              <a:t>, n</a:t>
            </a:r>
            <a:r>
              <a:rPr lang="en-US" sz="2400" dirty="0" smtClean="0"/>
              <a:t>!, </a:t>
            </a:r>
            <a:r>
              <a:rPr lang="en-US" sz="2400" dirty="0" err="1"/>
              <a:t>n</a:t>
            </a:r>
            <a:r>
              <a:rPr lang="en-US" sz="2400" baseline="30000" dirty="0" err="1"/>
              <a:t>n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Hints:</a:t>
            </a:r>
            <a:endParaRPr lang="en-US" sz="2000" dirty="0"/>
          </a:p>
          <a:p>
            <a:pPr lvl="1"/>
            <a:r>
              <a:rPr lang="en-US" sz="2000" dirty="0" smtClean="0"/>
              <a:t>Exponential Functions: </a:t>
            </a:r>
            <a:r>
              <a:rPr lang="en-US" sz="2000" dirty="0"/>
              <a:t>b</a:t>
            </a:r>
            <a:r>
              <a:rPr lang="en-US" sz="2000" dirty="0" smtClean="0"/>
              <a:t>ases are same, larger power leads larger value</a:t>
            </a:r>
          </a:p>
          <a:p>
            <a:pPr lvl="1"/>
            <a:r>
              <a:rPr lang="en-US" sz="2000" dirty="0" smtClean="0"/>
              <a:t>n! = n x (n-1) x (n-2) x (n-3) </a:t>
            </a:r>
            <a:r>
              <a:rPr lang="mr-IN" sz="2000" dirty="0" smtClean="0"/>
              <a:t>…</a:t>
            </a:r>
            <a:r>
              <a:rPr lang="en-US" sz="2000" dirty="0" smtClean="0"/>
              <a:t> x 2 x 1</a:t>
            </a:r>
          </a:p>
          <a:p>
            <a:pPr lvl="1"/>
            <a:r>
              <a:rPr lang="en-US" sz="2000" dirty="0" err="1"/>
              <a:t>n</a:t>
            </a:r>
            <a:r>
              <a:rPr lang="en-US" sz="2000" baseline="30000" dirty="0" err="1" smtClean="0"/>
              <a:t>n</a:t>
            </a:r>
            <a:r>
              <a:rPr lang="en-US" sz="2000" dirty="0" smtClean="0"/>
              <a:t> = n x n x </a:t>
            </a:r>
            <a:r>
              <a:rPr lang="mr-IN" sz="2000" dirty="0" smtClean="0"/>
              <a:t>…</a:t>
            </a:r>
            <a:r>
              <a:rPr lang="en-US" sz="2000" dirty="0" smtClean="0"/>
              <a:t> x n x n</a:t>
            </a:r>
          </a:p>
          <a:p>
            <a:pPr lvl="1"/>
            <a:endParaRPr lang="en-US" sz="2000" dirty="0" smtClean="0"/>
          </a:p>
          <a:p>
            <a:pPr lvl="1"/>
            <a:endParaRPr lang="en-US" sz="1600" dirty="0" smtClean="0"/>
          </a:p>
          <a:p>
            <a:pPr marL="342900" lvl="2" indent="-342900"/>
            <a:r>
              <a:rPr lang="en-US" sz="2400" b="1" dirty="0" err="1" smtClean="0"/>
              <a:t>Ans</a:t>
            </a:r>
            <a:r>
              <a:rPr lang="en-US" sz="2400" b="1" dirty="0" smtClean="0"/>
              <a:t>:</a:t>
            </a:r>
          </a:p>
          <a:p>
            <a:pPr marL="0" lvl="2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log n &lt; n &lt; 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&lt; n! &lt; </a:t>
            </a:r>
            <a:r>
              <a:rPr lang="en-US" sz="2400" dirty="0" err="1" smtClean="0"/>
              <a:t>n</a:t>
            </a:r>
            <a:r>
              <a:rPr lang="en-US" sz="2400" baseline="30000" dirty="0" err="1" smtClean="0"/>
              <a:t>n</a:t>
            </a:r>
            <a:endParaRPr lang="en-US" sz="2400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16200000">
            <a:off x="2574235" y="3574772"/>
            <a:ext cx="331305" cy="1729408"/>
          </a:xfrm>
          <a:prstGeom prst="leftBrac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82259" y="4485912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n</a:t>
            </a:r>
            <a:endParaRPr lang="en-US" sz="20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52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Q5: </a:t>
            </a:r>
            <a:r>
              <a:rPr lang="en-US" dirty="0" err="1" smtClean="0"/>
              <a:t>Ans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9078"/>
            <a:ext cx="8368748" cy="517754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b="1" dirty="0" err="1" smtClean="0"/>
              <a:t>Ans</a:t>
            </a:r>
            <a:r>
              <a:rPr lang="en-US" sz="2400" b="1" dirty="0" smtClean="0"/>
              <a:t> 3:</a:t>
            </a:r>
            <a:r>
              <a:rPr lang="en-US" sz="2400" dirty="0" smtClean="0"/>
              <a:t> scan from last number to 2nd number and move smaller number forward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{</a:t>
            </a:r>
            <a:r>
              <a:rPr lang="en-US" sz="2400" dirty="0">
                <a:solidFill>
                  <a:srgbClr val="FF0000"/>
                </a:solidFill>
              </a:rPr>
              <a:t>9</a:t>
            </a:r>
            <a:r>
              <a:rPr lang="en-US" sz="2400" dirty="0"/>
              <a:t>, 12, 1, 7, 4, 21, 16</a:t>
            </a:r>
            <a:r>
              <a:rPr lang="en-US" sz="2400" dirty="0" smtClean="0"/>
              <a:t>}: 16 &gt; 9, no </a:t>
            </a:r>
            <a:r>
              <a:rPr lang="en-US" sz="2400" dirty="0" smtClean="0"/>
              <a:t>switch;</a:t>
            </a: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{</a:t>
            </a:r>
            <a:r>
              <a:rPr lang="en-US" sz="2400" dirty="0">
                <a:solidFill>
                  <a:srgbClr val="FF0000"/>
                </a:solidFill>
              </a:rPr>
              <a:t>9</a:t>
            </a:r>
            <a:r>
              <a:rPr lang="en-US" sz="2400" dirty="0"/>
              <a:t>, 12, 1, 7, 4, 21, 16}: </a:t>
            </a:r>
            <a:r>
              <a:rPr lang="en-US" sz="2400" dirty="0" smtClean="0"/>
              <a:t>21 </a:t>
            </a:r>
            <a:r>
              <a:rPr lang="en-US" sz="2400" dirty="0"/>
              <a:t>&gt;</a:t>
            </a:r>
            <a:r>
              <a:rPr lang="en-US" sz="2400" dirty="0" smtClean="0"/>
              <a:t> 9, no switch;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{</a:t>
            </a:r>
            <a:r>
              <a:rPr lang="en-US" sz="2400" dirty="0">
                <a:solidFill>
                  <a:srgbClr val="FF0000"/>
                </a:solidFill>
              </a:rPr>
              <a:t>9</a:t>
            </a:r>
            <a:r>
              <a:rPr lang="en-US" sz="2400" dirty="0"/>
              <a:t>, </a:t>
            </a:r>
            <a:r>
              <a:rPr lang="en-US" sz="2400" dirty="0" smtClean="0"/>
              <a:t>12, 1, </a:t>
            </a:r>
            <a:r>
              <a:rPr lang="en-US" sz="2400" dirty="0"/>
              <a:t>7, 4, 21, 16}: 4</a:t>
            </a:r>
            <a:r>
              <a:rPr lang="en-US" sz="2400" dirty="0" smtClean="0"/>
              <a:t> &lt; </a:t>
            </a:r>
            <a:r>
              <a:rPr lang="en-US" sz="2400" dirty="0"/>
              <a:t>9, </a:t>
            </a:r>
            <a:r>
              <a:rPr lang="en-US" sz="2400" dirty="0" smtClean="0"/>
              <a:t>switch 4 with 12 and move scan_2;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{</a:t>
            </a:r>
            <a:r>
              <a:rPr lang="en-US" sz="2400" dirty="0">
                <a:solidFill>
                  <a:srgbClr val="FF0000"/>
                </a:solidFill>
              </a:rPr>
              <a:t>9</a:t>
            </a:r>
            <a:r>
              <a:rPr lang="en-US" sz="2400" dirty="0"/>
              <a:t>, 4</a:t>
            </a:r>
            <a:r>
              <a:rPr lang="en-US" sz="2400" dirty="0" smtClean="0"/>
              <a:t>, </a:t>
            </a:r>
            <a:r>
              <a:rPr lang="en-US" sz="2400" dirty="0"/>
              <a:t>1, 7, </a:t>
            </a:r>
            <a:r>
              <a:rPr lang="en-US" sz="2400" dirty="0" smtClean="0"/>
              <a:t>12, </a:t>
            </a:r>
            <a:r>
              <a:rPr lang="en-US" sz="2400" dirty="0"/>
              <a:t>21, 16}: 4 &lt; 9, switch 4 with 12 and move scan_2;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31304" y="2093849"/>
            <a:ext cx="671979" cy="588546"/>
            <a:chOff x="384312" y="2464908"/>
            <a:chExt cx="671979" cy="588546"/>
          </a:xfrm>
        </p:grpSpPr>
        <p:sp>
          <p:nvSpPr>
            <p:cNvPr id="5" name="TextBox 4"/>
            <p:cNvSpPr txBox="1"/>
            <p:nvPr/>
          </p:nvSpPr>
          <p:spPr>
            <a:xfrm>
              <a:off x="384312" y="246490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pivot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644101" y="2780805"/>
              <a:ext cx="76200" cy="2726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736577" y="2073972"/>
            <a:ext cx="992579" cy="608423"/>
            <a:chOff x="947531" y="2445031"/>
            <a:chExt cx="992579" cy="608423"/>
          </a:xfrm>
        </p:grpSpPr>
        <p:sp>
          <p:nvSpPr>
            <p:cNvPr id="11" name="TextBox 10"/>
            <p:cNvSpPr txBox="1"/>
            <p:nvPr/>
          </p:nvSpPr>
          <p:spPr>
            <a:xfrm>
              <a:off x="947531" y="2445031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scan_1 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207320" y="2760928"/>
              <a:ext cx="3312" cy="29252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37929" y="3213658"/>
            <a:ext cx="671979" cy="588546"/>
            <a:chOff x="390937" y="3200403"/>
            <a:chExt cx="671979" cy="588546"/>
          </a:xfrm>
        </p:grpSpPr>
        <p:sp>
          <p:nvSpPr>
            <p:cNvPr id="14" name="TextBox 13"/>
            <p:cNvSpPr txBox="1"/>
            <p:nvPr/>
          </p:nvSpPr>
          <p:spPr>
            <a:xfrm>
              <a:off x="390937" y="3200403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pivot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650726" y="3516300"/>
              <a:ext cx="76200" cy="2726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35988" y="4343406"/>
            <a:ext cx="671979" cy="588546"/>
            <a:chOff x="390937" y="3200403"/>
            <a:chExt cx="671979" cy="588546"/>
          </a:xfrm>
        </p:grpSpPr>
        <p:sp>
          <p:nvSpPr>
            <p:cNvPr id="32" name="TextBox 31"/>
            <p:cNvSpPr txBox="1"/>
            <p:nvPr/>
          </p:nvSpPr>
          <p:spPr>
            <a:xfrm>
              <a:off x="390937" y="3200403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pivot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650726" y="3516300"/>
              <a:ext cx="76200" cy="2726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920494" y="2080603"/>
            <a:ext cx="992579" cy="608423"/>
            <a:chOff x="947531" y="2445031"/>
            <a:chExt cx="992579" cy="608423"/>
          </a:xfrm>
        </p:grpSpPr>
        <p:sp>
          <p:nvSpPr>
            <p:cNvPr id="24" name="TextBox 23"/>
            <p:cNvSpPr txBox="1"/>
            <p:nvPr/>
          </p:nvSpPr>
          <p:spPr>
            <a:xfrm>
              <a:off x="947531" y="2445031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scan_2 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1207320" y="2760928"/>
              <a:ext cx="3312" cy="29252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229914" y="3229084"/>
            <a:ext cx="992579" cy="608423"/>
            <a:chOff x="947531" y="2445031"/>
            <a:chExt cx="992579" cy="608423"/>
          </a:xfrm>
        </p:grpSpPr>
        <p:sp>
          <p:nvSpPr>
            <p:cNvPr id="27" name="TextBox 26"/>
            <p:cNvSpPr txBox="1"/>
            <p:nvPr/>
          </p:nvSpPr>
          <p:spPr>
            <a:xfrm>
              <a:off x="947531" y="2445031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scan_1 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1207320" y="2760928"/>
              <a:ext cx="3312" cy="29252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863266" y="4333080"/>
            <a:ext cx="992579" cy="608423"/>
            <a:chOff x="947531" y="2445031"/>
            <a:chExt cx="992579" cy="608423"/>
          </a:xfrm>
        </p:grpSpPr>
        <p:sp>
          <p:nvSpPr>
            <p:cNvPr id="30" name="TextBox 29"/>
            <p:cNvSpPr txBox="1"/>
            <p:nvPr/>
          </p:nvSpPr>
          <p:spPr>
            <a:xfrm>
              <a:off x="947531" y="2445031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scan_1 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1207320" y="2760928"/>
              <a:ext cx="3312" cy="29252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910443" y="3185914"/>
            <a:ext cx="992579" cy="608423"/>
            <a:chOff x="947531" y="2445031"/>
            <a:chExt cx="992579" cy="608423"/>
          </a:xfrm>
        </p:grpSpPr>
        <p:sp>
          <p:nvSpPr>
            <p:cNvPr id="42" name="TextBox 41"/>
            <p:cNvSpPr txBox="1"/>
            <p:nvPr/>
          </p:nvSpPr>
          <p:spPr>
            <a:xfrm>
              <a:off x="947531" y="2445031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scan_2 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1207320" y="2760928"/>
              <a:ext cx="3312" cy="29252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891920" y="4317877"/>
            <a:ext cx="992579" cy="608423"/>
            <a:chOff x="947531" y="2445031"/>
            <a:chExt cx="992579" cy="608423"/>
          </a:xfrm>
        </p:grpSpPr>
        <p:sp>
          <p:nvSpPr>
            <p:cNvPr id="45" name="TextBox 44"/>
            <p:cNvSpPr txBox="1"/>
            <p:nvPr/>
          </p:nvSpPr>
          <p:spPr>
            <a:xfrm>
              <a:off x="947531" y="2445031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scan_2 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1207320" y="2760928"/>
              <a:ext cx="3312" cy="29252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Arc 46"/>
          <p:cNvSpPr/>
          <p:nvPr/>
        </p:nvSpPr>
        <p:spPr>
          <a:xfrm rot="6983152">
            <a:off x="590070" y="3346342"/>
            <a:ext cx="1916978" cy="1967625"/>
          </a:xfrm>
          <a:prstGeom prst="arc">
            <a:avLst>
              <a:gd name="adj1" fmla="val 17983216"/>
              <a:gd name="adj2" fmla="val 0"/>
            </a:avLst>
          </a:prstGeom>
          <a:ln w="28575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388209" y="5385776"/>
            <a:ext cx="992579" cy="608423"/>
            <a:chOff x="947531" y="2445031"/>
            <a:chExt cx="992579" cy="608423"/>
          </a:xfrm>
        </p:grpSpPr>
        <p:sp>
          <p:nvSpPr>
            <p:cNvPr id="49" name="TextBox 48"/>
            <p:cNvSpPr txBox="1"/>
            <p:nvPr/>
          </p:nvSpPr>
          <p:spPr>
            <a:xfrm>
              <a:off x="947531" y="2445031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scan_1 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207320" y="2760928"/>
              <a:ext cx="3312" cy="29252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868540" y="6244034"/>
            <a:ext cx="992579" cy="498429"/>
            <a:chOff x="947531" y="2315934"/>
            <a:chExt cx="992579" cy="498429"/>
          </a:xfrm>
        </p:grpSpPr>
        <p:sp>
          <p:nvSpPr>
            <p:cNvPr id="52" name="TextBox 51"/>
            <p:cNvSpPr txBox="1"/>
            <p:nvPr/>
          </p:nvSpPr>
          <p:spPr>
            <a:xfrm>
              <a:off x="947531" y="2445031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scan_2 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1259274" y="2315934"/>
              <a:ext cx="184546" cy="242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31001" y="5357266"/>
            <a:ext cx="671979" cy="588546"/>
            <a:chOff x="390937" y="3200403"/>
            <a:chExt cx="671979" cy="588546"/>
          </a:xfrm>
        </p:grpSpPr>
        <p:sp>
          <p:nvSpPr>
            <p:cNvPr id="55" name="TextBox 54"/>
            <p:cNvSpPr txBox="1"/>
            <p:nvPr/>
          </p:nvSpPr>
          <p:spPr>
            <a:xfrm>
              <a:off x="390937" y="3200403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pivot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650726" y="3516300"/>
              <a:ext cx="76200" cy="2726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1819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Q5: </a:t>
            </a:r>
            <a:r>
              <a:rPr lang="en-US" dirty="0" err="1" smtClean="0"/>
              <a:t>Ans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9078"/>
            <a:ext cx="8368748" cy="5177544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2400" b="1" dirty="0" err="1" smtClean="0"/>
              <a:t>Ans</a:t>
            </a:r>
            <a:r>
              <a:rPr lang="en-US" sz="2400" b="1" dirty="0" smtClean="0"/>
              <a:t> 3:</a:t>
            </a:r>
            <a:r>
              <a:rPr lang="en-US" sz="2400" dirty="0" smtClean="0"/>
              <a:t> scan from last number to 2nd number and move smaller number forward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{</a:t>
            </a:r>
            <a:r>
              <a:rPr lang="en-US" sz="2400" dirty="0">
                <a:solidFill>
                  <a:srgbClr val="FF0000"/>
                </a:solidFill>
              </a:rPr>
              <a:t>9</a:t>
            </a:r>
            <a:r>
              <a:rPr lang="en-US" sz="2400" dirty="0"/>
              <a:t>, 4</a:t>
            </a:r>
            <a:r>
              <a:rPr lang="en-US" sz="2400" dirty="0" smtClean="0"/>
              <a:t>, </a:t>
            </a:r>
            <a:r>
              <a:rPr lang="en-US" sz="2400" dirty="0"/>
              <a:t>1, 7, </a:t>
            </a:r>
            <a:r>
              <a:rPr lang="en-US" sz="2400" dirty="0" smtClean="0"/>
              <a:t>12, </a:t>
            </a:r>
            <a:r>
              <a:rPr lang="en-US" sz="2400" dirty="0"/>
              <a:t>21, 16</a:t>
            </a:r>
            <a:r>
              <a:rPr lang="en-US" sz="2400" dirty="0" smtClean="0"/>
              <a:t>}: 7 </a:t>
            </a:r>
            <a:r>
              <a:rPr lang="en-US" sz="2400" dirty="0"/>
              <a:t>&lt;</a:t>
            </a:r>
            <a:r>
              <a:rPr lang="en-US" sz="2400" dirty="0" smtClean="0"/>
              <a:t> 9, switch 7 and 1 and move scan_2;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{</a:t>
            </a:r>
            <a:r>
              <a:rPr lang="en-US" sz="2400" dirty="0">
                <a:solidFill>
                  <a:srgbClr val="FF0000"/>
                </a:solidFill>
              </a:rPr>
              <a:t>9</a:t>
            </a:r>
            <a:r>
              <a:rPr lang="en-US" sz="2400" dirty="0"/>
              <a:t>, 4</a:t>
            </a:r>
            <a:r>
              <a:rPr lang="en-US" sz="2400" dirty="0" smtClean="0"/>
              <a:t>, 7, 1, 12, </a:t>
            </a:r>
            <a:r>
              <a:rPr lang="en-US" sz="2400" dirty="0"/>
              <a:t>21, 16}: </a:t>
            </a:r>
            <a:r>
              <a:rPr lang="en-US" sz="2400" dirty="0" smtClean="0"/>
              <a:t>1 &lt; 9 and scan_2 &gt;= scan_1, i.e., the whole sequence has been scanned, stop scanning;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{</a:t>
            </a:r>
            <a:r>
              <a:rPr lang="en-US" sz="2400" dirty="0" smtClean="0">
                <a:solidFill>
                  <a:srgbClr val="0070C0"/>
                </a:solidFill>
              </a:rPr>
              <a:t>1</a:t>
            </a:r>
            <a:r>
              <a:rPr lang="en-US" sz="2400" dirty="0" smtClean="0"/>
              <a:t>, 4, 7, </a:t>
            </a:r>
            <a:r>
              <a:rPr lang="en-US" sz="2400" dirty="0" smtClean="0">
                <a:solidFill>
                  <a:srgbClr val="FF0000"/>
                </a:solidFill>
              </a:rPr>
              <a:t>9</a:t>
            </a:r>
            <a:r>
              <a:rPr lang="en-US" sz="2400" dirty="0" smtClean="0"/>
              <a:t>, 12, </a:t>
            </a:r>
            <a:r>
              <a:rPr lang="en-US" sz="2400" dirty="0"/>
              <a:t>21, 16</a:t>
            </a:r>
            <a:r>
              <a:rPr lang="en-US" sz="2400" dirty="0" smtClean="0"/>
              <a:t>}: switch 9 and 1;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ym typeface="Wingdings"/>
              </a:rPr>
              <a:t> Or {</a:t>
            </a:r>
            <a:r>
              <a:rPr lang="en-US" sz="2400" dirty="0" smtClean="0">
                <a:solidFill>
                  <a:srgbClr val="0070C0"/>
                </a:solidFill>
                <a:sym typeface="Wingdings"/>
              </a:rPr>
              <a:t>4</a:t>
            </a:r>
            <a:r>
              <a:rPr lang="en-US" sz="2400" dirty="0" smtClean="0">
                <a:sym typeface="Wingdings"/>
              </a:rPr>
              <a:t>, </a:t>
            </a:r>
            <a:r>
              <a:rPr lang="en-US" sz="2400" dirty="0" smtClean="0">
                <a:solidFill>
                  <a:srgbClr val="0070C0"/>
                </a:solidFill>
                <a:sym typeface="Wingdings"/>
              </a:rPr>
              <a:t>7</a:t>
            </a:r>
            <a:r>
              <a:rPr lang="en-US" sz="2400" dirty="0" smtClean="0">
                <a:sym typeface="Wingdings"/>
              </a:rPr>
              <a:t>, </a:t>
            </a:r>
            <a:r>
              <a:rPr lang="en-US" sz="2400" dirty="0" smtClean="0">
                <a:solidFill>
                  <a:srgbClr val="0070C0"/>
                </a:solidFill>
                <a:sym typeface="Wingdings"/>
              </a:rPr>
              <a:t>1</a:t>
            </a:r>
            <a:r>
              <a:rPr lang="en-US" sz="2400" dirty="0" smtClean="0">
                <a:sym typeface="Wingdings"/>
              </a:rPr>
              <a:t>, 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9</a:t>
            </a:r>
            <a:r>
              <a:rPr lang="en-US" sz="2400" dirty="0" smtClean="0">
                <a:sym typeface="Wingdings"/>
              </a:rPr>
              <a:t>, 12, 21, 16}: move 9 to middle.</a:t>
            </a: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31304" y="2252873"/>
            <a:ext cx="671979" cy="588546"/>
            <a:chOff x="384312" y="2464908"/>
            <a:chExt cx="671979" cy="588546"/>
          </a:xfrm>
        </p:grpSpPr>
        <p:sp>
          <p:nvSpPr>
            <p:cNvPr id="5" name="TextBox 4"/>
            <p:cNvSpPr txBox="1"/>
            <p:nvPr/>
          </p:nvSpPr>
          <p:spPr>
            <a:xfrm>
              <a:off x="384312" y="246490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pivot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644101" y="2780805"/>
              <a:ext cx="76200" cy="2726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1707674" y="2235616"/>
            <a:ext cx="1278318" cy="614686"/>
            <a:chOff x="661792" y="2445031"/>
            <a:chExt cx="1278318" cy="614686"/>
          </a:xfrm>
        </p:grpSpPr>
        <p:sp>
          <p:nvSpPr>
            <p:cNvPr id="11" name="TextBox 10"/>
            <p:cNvSpPr txBox="1"/>
            <p:nvPr/>
          </p:nvSpPr>
          <p:spPr>
            <a:xfrm>
              <a:off x="947531" y="2445031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scan_1 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661792" y="2760928"/>
              <a:ext cx="545528" cy="2987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37929" y="3425691"/>
            <a:ext cx="671979" cy="588546"/>
            <a:chOff x="390937" y="3200403"/>
            <a:chExt cx="671979" cy="588546"/>
          </a:xfrm>
        </p:grpSpPr>
        <p:sp>
          <p:nvSpPr>
            <p:cNvPr id="14" name="TextBox 13"/>
            <p:cNvSpPr txBox="1"/>
            <p:nvPr/>
          </p:nvSpPr>
          <p:spPr>
            <a:xfrm>
              <a:off x="390937" y="3200403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pivot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650726" y="3516300"/>
              <a:ext cx="76200" cy="2726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000006" y="2239627"/>
            <a:ext cx="992579" cy="610675"/>
            <a:chOff x="947531" y="2445031"/>
            <a:chExt cx="992579" cy="610675"/>
          </a:xfrm>
        </p:grpSpPr>
        <p:sp>
          <p:nvSpPr>
            <p:cNvPr id="24" name="TextBox 23"/>
            <p:cNvSpPr txBox="1"/>
            <p:nvPr/>
          </p:nvSpPr>
          <p:spPr>
            <a:xfrm>
              <a:off x="947531" y="2445031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scan_2 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1207320" y="2760928"/>
              <a:ext cx="105034" cy="2947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707674" y="3405814"/>
            <a:ext cx="1228797" cy="653375"/>
            <a:chOff x="711313" y="2445031"/>
            <a:chExt cx="1228797" cy="653375"/>
          </a:xfrm>
        </p:grpSpPr>
        <p:sp>
          <p:nvSpPr>
            <p:cNvPr id="27" name="TextBox 26"/>
            <p:cNvSpPr txBox="1"/>
            <p:nvPr/>
          </p:nvSpPr>
          <p:spPr>
            <a:xfrm>
              <a:off x="947531" y="2445031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scan_2 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711313" y="2760928"/>
              <a:ext cx="496007" cy="3374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081490" y="3437888"/>
            <a:ext cx="992579" cy="608423"/>
            <a:chOff x="947531" y="2445031"/>
            <a:chExt cx="992579" cy="608423"/>
          </a:xfrm>
        </p:grpSpPr>
        <p:sp>
          <p:nvSpPr>
            <p:cNvPr id="42" name="TextBox 41"/>
            <p:cNvSpPr txBox="1"/>
            <p:nvPr/>
          </p:nvSpPr>
          <p:spPr>
            <a:xfrm>
              <a:off x="947531" y="2445031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scan_1 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1207320" y="2760928"/>
              <a:ext cx="3312" cy="29252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Arc 56"/>
          <p:cNvSpPr/>
          <p:nvPr/>
        </p:nvSpPr>
        <p:spPr>
          <a:xfrm rot="7443477">
            <a:off x="1023401" y="2307597"/>
            <a:ext cx="972051" cy="903143"/>
          </a:xfrm>
          <a:prstGeom prst="arc">
            <a:avLst>
              <a:gd name="adj1" fmla="val 17983216"/>
              <a:gd name="adj2" fmla="val 0"/>
            </a:avLst>
          </a:prstGeom>
          <a:ln w="28575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83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Q5: </a:t>
            </a:r>
            <a:r>
              <a:rPr lang="en-US" dirty="0" err="1" smtClean="0"/>
              <a:t>Ans</a:t>
            </a:r>
            <a:r>
              <a:rPr lang="en-US" dirty="0" smtClean="0"/>
              <a:t> 3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9078"/>
            <a:ext cx="8229600" cy="5177544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Ans</a:t>
            </a:r>
            <a:r>
              <a:rPr lang="en-US" sz="2400" b="1" dirty="0" smtClean="0"/>
              <a:t> 3: </a:t>
            </a:r>
            <a:r>
              <a:rPr lang="en-US" sz="2400" dirty="0"/>
              <a:t>scan from last number to 2nd number and move smaller number </a:t>
            </a:r>
            <a:r>
              <a:rPr lang="en-US" sz="2400" dirty="0" smtClean="0"/>
              <a:t>forward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Similarly, use the 1st number as pivot to divide each sequence into to two parts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{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/>
              <a:t>, </a:t>
            </a:r>
            <a:r>
              <a:rPr lang="en-US" sz="2400" dirty="0"/>
              <a:t>4</a:t>
            </a:r>
            <a:r>
              <a:rPr lang="en-US" sz="2400" dirty="0" smtClean="0"/>
              <a:t>, 7} </a:t>
            </a:r>
            <a:r>
              <a:rPr lang="en-US" sz="2400" dirty="0" smtClean="0">
                <a:sym typeface="Wingdings"/>
              </a:rPr>
              <a:t> {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1</a:t>
            </a:r>
            <a:r>
              <a:rPr lang="en-US" sz="2400" dirty="0" smtClean="0">
                <a:sym typeface="Wingdings"/>
              </a:rPr>
              <a:t>, 4, 7}  {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4</a:t>
            </a:r>
            <a:r>
              <a:rPr lang="en-US" sz="2400" dirty="0" smtClean="0">
                <a:sym typeface="Wingdings"/>
              </a:rPr>
              <a:t>, </a:t>
            </a:r>
            <a:r>
              <a:rPr lang="en-US" sz="2400" dirty="0">
                <a:sym typeface="Wingdings"/>
              </a:rPr>
              <a:t>7</a:t>
            </a:r>
            <a:r>
              <a:rPr lang="en-US" sz="2400" dirty="0" smtClean="0">
                <a:sym typeface="Wingdings"/>
              </a:rPr>
              <a:t>}  {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4</a:t>
            </a:r>
            <a:r>
              <a:rPr lang="en-US" sz="2400" dirty="0" smtClean="0">
                <a:sym typeface="Wingdings"/>
              </a:rPr>
              <a:t>, 7}  {7}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ym typeface="Wingdings"/>
              </a:rPr>
              <a:t>{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12</a:t>
            </a:r>
            <a:r>
              <a:rPr lang="en-US" sz="2400" dirty="0" smtClean="0">
                <a:sym typeface="Wingdings"/>
              </a:rPr>
              <a:t>, 21, 16}  {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12</a:t>
            </a:r>
            <a:r>
              <a:rPr lang="en-US" sz="2400" dirty="0" smtClean="0">
                <a:sym typeface="Wingdings"/>
              </a:rPr>
              <a:t>, 21, 16}  {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21</a:t>
            </a:r>
            <a:r>
              <a:rPr lang="en-US" sz="2400" dirty="0" smtClean="0">
                <a:sym typeface="Wingdings"/>
              </a:rPr>
              <a:t>, 16}  {16, 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21</a:t>
            </a:r>
            <a:r>
              <a:rPr lang="en-US" sz="2400" dirty="0" smtClean="0">
                <a:sym typeface="Wingdings"/>
              </a:rPr>
              <a:t>}  {16}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ym typeface="Wingdings"/>
              </a:rPr>
              <a:t>Then, make a combination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ym typeface="Wingdings"/>
              </a:rPr>
              <a:t>{1, 4, 7, 9, 12, 16, 21}</a:t>
            </a: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68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80" y="1348476"/>
            <a:ext cx="86868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Show the result of each operation in the sequence PUSH(S, 5), PUSH(S, 2), POP(S), PUSH(S, 8), and POP(S) on an initially empty stack S stored in array S[1, 2, …, 5]. </a:t>
            </a:r>
            <a:endParaRPr lang="en-US" sz="2400" dirty="0" smtClean="0"/>
          </a:p>
          <a:p>
            <a:r>
              <a:rPr lang="en-US" sz="2400" dirty="0" smtClean="0"/>
              <a:t>Hint: Stack operation follows </a:t>
            </a:r>
            <a:r>
              <a:rPr lang="en-US" sz="2400" b="1" dirty="0" smtClean="0">
                <a:solidFill>
                  <a:srgbClr val="FF0000"/>
                </a:solidFill>
              </a:rPr>
              <a:t>First-In-Last-Out</a:t>
            </a:r>
          </a:p>
          <a:p>
            <a:r>
              <a:rPr lang="en-US" sz="2400" b="1" dirty="0" err="1" smtClean="0"/>
              <a:t>Ans</a:t>
            </a:r>
            <a:r>
              <a:rPr lang="en-US" sz="2400" b="1" dirty="0" smtClean="0"/>
              <a:t>: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114371"/>
              </p:ext>
            </p:extLst>
          </p:nvPr>
        </p:nvGraphicFramePr>
        <p:xfrm>
          <a:off x="2310853" y="3512662"/>
          <a:ext cx="2635710" cy="400468"/>
        </p:xfrm>
        <a:graphic>
          <a:graphicData uri="http://schemas.openxmlformats.org/drawingml/2006/table">
            <a:tbl>
              <a:tblPr/>
              <a:tblGrid>
                <a:gridCol w="421714"/>
                <a:gridCol w="421713"/>
                <a:gridCol w="411171"/>
                <a:gridCol w="421713"/>
                <a:gridCol w="379542"/>
                <a:gridCol w="579857"/>
              </a:tblGrid>
              <a:tr h="4004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15258" y="3512662"/>
            <a:ext cx="115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Initially, S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862072"/>
              </p:ext>
            </p:extLst>
          </p:nvPr>
        </p:nvGraphicFramePr>
        <p:xfrm>
          <a:off x="2310853" y="4011972"/>
          <a:ext cx="2635710" cy="400468"/>
        </p:xfrm>
        <a:graphic>
          <a:graphicData uri="http://schemas.openxmlformats.org/drawingml/2006/table">
            <a:tbl>
              <a:tblPr/>
              <a:tblGrid>
                <a:gridCol w="421714"/>
                <a:gridCol w="421713"/>
                <a:gridCol w="411171"/>
                <a:gridCol w="421713"/>
                <a:gridCol w="379542"/>
                <a:gridCol w="579857"/>
              </a:tblGrid>
              <a:tr h="4004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42305" y="4023414"/>
            <a:ext cx="139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PUSH(S, 5)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373628"/>
              </p:ext>
            </p:extLst>
          </p:nvPr>
        </p:nvGraphicFramePr>
        <p:xfrm>
          <a:off x="2314520" y="4530516"/>
          <a:ext cx="2635710" cy="400468"/>
        </p:xfrm>
        <a:graphic>
          <a:graphicData uri="http://schemas.openxmlformats.org/drawingml/2006/table">
            <a:tbl>
              <a:tblPr/>
              <a:tblGrid>
                <a:gridCol w="421714"/>
                <a:gridCol w="421713"/>
                <a:gridCol w="411171"/>
                <a:gridCol w="421713"/>
                <a:gridCol w="379542"/>
                <a:gridCol w="579857"/>
              </a:tblGrid>
              <a:tr h="4004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45972" y="4541958"/>
            <a:ext cx="139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PUSH(S, 2)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020715"/>
              </p:ext>
            </p:extLst>
          </p:nvPr>
        </p:nvGraphicFramePr>
        <p:xfrm>
          <a:off x="2310853" y="5018868"/>
          <a:ext cx="2635710" cy="400468"/>
        </p:xfrm>
        <a:graphic>
          <a:graphicData uri="http://schemas.openxmlformats.org/drawingml/2006/table">
            <a:tbl>
              <a:tblPr/>
              <a:tblGrid>
                <a:gridCol w="421714"/>
                <a:gridCol w="421713"/>
                <a:gridCol w="411171"/>
                <a:gridCol w="421713"/>
                <a:gridCol w="379542"/>
                <a:gridCol w="579857"/>
              </a:tblGrid>
              <a:tr h="4004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42305" y="5030310"/>
            <a:ext cx="97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POP(S)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477559"/>
              </p:ext>
            </p:extLst>
          </p:nvPr>
        </p:nvGraphicFramePr>
        <p:xfrm>
          <a:off x="2310853" y="5510874"/>
          <a:ext cx="2635710" cy="400468"/>
        </p:xfrm>
        <a:graphic>
          <a:graphicData uri="http://schemas.openxmlformats.org/drawingml/2006/table">
            <a:tbl>
              <a:tblPr/>
              <a:tblGrid>
                <a:gridCol w="421714"/>
                <a:gridCol w="421713"/>
                <a:gridCol w="411171"/>
                <a:gridCol w="421713"/>
                <a:gridCol w="379542"/>
                <a:gridCol w="579857"/>
              </a:tblGrid>
              <a:tr h="4004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8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42305" y="5522316"/>
            <a:ext cx="139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PUSH(S, 8)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634845"/>
              </p:ext>
            </p:extLst>
          </p:nvPr>
        </p:nvGraphicFramePr>
        <p:xfrm>
          <a:off x="2310853" y="6002880"/>
          <a:ext cx="2635710" cy="400468"/>
        </p:xfrm>
        <a:graphic>
          <a:graphicData uri="http://schemas.openxmlformats.org/drawingml/2006/table">
            <a:tbl>
              <a:tblPr/>
              <a:tblGrid>
                <a:gridCol w="421714"/>
                <a:gridCol w="421713"/>
                <a:gridCol w="411171"/>
                <a:gridCol w="421713"/>
                <a:gridCol w="379542"/>
                <a:gridCol w="579857"/>
              </a:tblGrid>
              <a:tr h="4004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942305" y="6014322"/>
            <a:ext cx="97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POP(S)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6660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95" y="1337034"/>
            <a:ext cx="8899306" cy="4525963"/>
          </a:xfrm>
        </p:spPr>
        <p:txBody>
          <a:bodyPr>
            <a:normAutofit/>
          </a:bodyPr>
          <a:lstStyle/>
          <a:p>
            <a:r>
              <a:rPr lang="en-US" sz="2400" dirty="0"/>
              <a:t>Show the result of each operation in the sequence ENQUEUE(Q, 6), ENQUEUE(Q, 3), ENQUEUE(Q, 5), DEQUEUE(Q), ENQUEUE(Q, 8) on an initially empty queue Q stored in array Q[1, 2, …, 5]. </a:t>
            </a:r>
            <a:endParaRPr lang="en-US" sz="2400" dirty="0" smtClean="0"/>
          </a:p>
          <a:p>
            <a:r>
              <a:rPr lang="en-US" sz="2400" dirty="0" smtClean="0"/>
              <a:t>Hint: Queue operation follows </a:t>
            </a:r>
            <a:r>
              <a:rPr lang="en-US" sz="2400" b="1" dirty="0" smtClean="0">
                <a:solidFill>
                  <a:srgbClr val="FF0000"/>
                </a:solidFill>
              </a:rPr>
              <a:t>First-In-First-Out</a:t>
            </a:r>
            <a:r>
              <a:rPr lang="en-US" sz="2400" dirty="0" smtClean="0"/>
              <a:t>.</a:t>
            </a:r>
            <a:endParaRPr lang="en-US" dirty="0" smtClean="0"/>
          </a:p>
          <a:p>
            <a:r>
              <a:rPr lang="en-US" sz="2400" dirty="0" err="1" smtClean="0"/>
              <a:t>Ans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41280"/>
              </p:ext>
            </p:extLst>
          </p:nvPr>
        </p:nvGraphicFramePr>
        <p:xfrm>
          <a:off x="2600545" y="3764386"/>
          <a:ext cx="2635710" cy="400468"/>
        </p:xfrm>
        <a:graphic>
          <a:graphicData uri="http://schemas.openxmlformats.org/drawingml/2006/table">
            <a:tbl>
              <a:tblPr/>
              <a:tblGrid>
                <a:gridCol w="421714"/>
                <a:gridCol w="421713"/>
                <a:gridCol w="411171"/>
                <a:gridCol w="421713"/>
                <a:gridCol w="379542"/>
                <a:gridCol w="369754"/>
                <a:gridCol w="210103"/>
              </a:tblGrid>
              <a:tr h="4004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5258" y="3764386"/>
            <a:ext cx="1180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Initially, Q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2305" y="4275138"/>
            <a:ext cx="169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Enqueue</a:t>
            </a:r>
            <a:r>
              <a:rPr lang="en-US" dirty="0" smtClean="0">
                <a:latin typeface="Arial"/>
                <a:cs typeface="Arial"/>
              </a:rPr>
              <a:t>(</a:t>
            </a:r>
            <a:r>
              <a:rPr lang="en-US" dirty="0">
                <a:latin typeface="Arial"/>
                <a:cs typeface="Arial"/>
              </a:rPr>
              <a:t>Q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>
                <a:latin typeface="Arial"/>
                <a:cs typeface="Arial"/>
              </a:rPr>
              <a:t>6</a:t>
            </a:r>
            <a:r>
              <a:rPr lang="en-US" dirty="0" smtClean="0">
                <a:latin typeface="Arial"/>
                <a:cs typeface="Arial"/>
              </a:rPr>
              <a:t>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5972" y="4793682"/>
            <a:ext cx="169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Enqueue</a:t>
            </a:r>
            <a:r>
              <a:rPr lang="en-US" dirty="0" smtClean="0">
                <a:latin typeface="Arial"/>
                <a:cs typeface="Arial"/>
              </a:rPr>
              <a:t>(</a:t>
            </a:r>
            <a:r>
              <a:rPr lang="en-US" dirty="0">
                <a:latin typeface="Arial"/>
                <a:cs typeface="Arial"/>
              </a:rPr>
              <a:t>Q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>
                <a:latin typeface="Arial"/>
                <a:cs typeface="Arial"/>
              </a:rPr>
              <a:t>3</a:t>
            </a:r>
            <a:r>
              <a:rPr lang="en-US" dirty="0" smtClean="0">
                <a:latin typeface="Arial"/>
                <a:cs typeface="Arial"/>
              </a:rPr>
              <a:t>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2305" y="5282034"/>
            <a:ext cx="169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Enqueue</a:t>
            </a:r>
            <a:r>
              <a:rPr lang="en-US" dirty="0" smtClean="0">
                <a:latin typeface="Arial"/>
                <a:cs typeface="Arial"/>
              </a:rPr>
              <a:t>(Q, 5)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2305" y="5774040"/>
            <a:ext cx="1454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Dequeue</a:t>
            </a:r>
            <a:r>
              <a:rPr lang="en-US" dirty="0" smtClean="0">
                <a:latin typeface="Arial"/>
                <a:cs typeface="Arial"/>
              </a:rPr>
              <a:t>(Q)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2305" y="6266046"/>
            <a:ext cx="169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Enqueue</a:t>
            </a:r>
            <a:r>
              <a:rPr lang="en-US" dirty="0" smtClean="0">
                <a:latin typeface="Arial"/>
                <a:cs typeface="Arial"/>
              </a:rPr>
              <a:t>(Q, 8)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90670"/>
              </p:ext>
            </p:extLst>
          </p:nvPr>
        </p:nvGraphicFramePr>
        <p:xfrm>
          <a:off x="2600545" y="4271488"/>
          <a:ext cx="2635710" cy="400468"/>
        </p:xfrm>
        <a:graphic>
          <a:graphicData uri="http://schemas.openxmlformats.org/drawingml/2006/table">
            <a:tbl>
              <a:tblPr/>
              <a:tblGrid>
                <a:gridCol w="421714"/>
                <a:gridCol w="421713"/>
                <a:gridCol w="411171"/>
                <a:gridCol w="421713"/>
                <a:gridCol w="379542"/>
                <a:gridCol w="369754"/>
                <a:gridCol w="210103"/>
              </a:tblGrid>
              <a:tr h="40046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067857"/>
              </p:ext>
            </p:extLst>
          </p:nvPr>
        </p:nvGraphicFramePr>
        <p:xfrm>
          <a:off x="2604212" y="4801474"/>
          <a:ext cx="2635710" cy="400468"/>
        </p:xfrm>
        <a:graphic>
          <a:graphicData uri="http://schemas.openxmlformats.org/drawingml/2006/table">
            <a:tbl>
              <a:tblPr/>
              <a:tblGrid>
                <a:gridCol w="421714"/>
                <a:gridCol w="421713"/>
                <a:gridCol w="411171"/>
                <a:gridCol w="421713"/>
                <a:gridCol w="379542"/>
                <a:gridCol w="369754"/>
                <a:gridCol w="210103"/>
              </a:tblGrid>
              <a:tr h="40046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884662"/>
              </p:ext>
            </p:extLst>
          </p:nvPr>
        </p:nvGraphicFramePr>
        <p:xfrm>
          <a:off x="2604212" y="5304922"/>
          <a:ext cx="2635710" cy="400468"/>
        </p:xfrm>
        <a:graphic>
          <a:graphicData uri="http://schemas.openxmlformats.org/drawingml/2006/table">
            <a:tbl>
              <a:tblPr/>
              <a:tblGrid>
                <a:gridCol w="421714"/>
                <a:gridCol w="421713"/>
                <a:gridCol w="411171"/>
                <a:gridCol w="421713"/>
                <a:gridCol w="379542"/>
                <a:gridCol w="369754"/>
                <a:gridCol w="210103"/>
              </a:tblGrid>
              <a:tr h="40046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803309"/>
              </p:ext>
            </p:extLst>
          </p:nvPr>
        </p:nvGraphicFramePr>
        <p:xfrm>
          <a:off x="2604212" y="5808370"/>
          <a:ext cx="2635710" cy="400468"/>
        </p:xfrm>
        <a:graphic>
          <a:graphicData uri="http://schemas.openxmlformats.org/drawingml/2006/table">
            <a:tbl>
              <a:tblPr/>
              <a:tblGrid>
                <a:gridCol w="421714"/>
                <a:gridCol w="421713"/>
                <a:gridCol w="411171"/>
                <a:gridCol w="421713"/>
                <a:gridCol w="379542"/>
                <a:gridCol w="369754"/>
                <a:gridCol w="210103"/>
              </a:tblGrid>
              <a:tr h="40046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630078"/>
              </p:ext>
            </p:extLst>
          </p:nvPr>
        </p:nvGraphicFramePr>
        <p:xfrm>
          <a:off x="2604212" y="6300376"/>
          <a:ext cx="2635710" cy="400468"/>
        </p:xfrm>
        <a:graphic>
          <a:graphicData uri="http://schemas.openxmlformats.org/drawingml/2006/table">
            <a:tbl>
              <a:tblPr/>
              <a:tblGrid>
                <a:gridCol w="421714"/>
                <a:gridCol w="421713"/>
                <a:gridCol w="411171"/>
                <a:gridCol w="421713"/>
                <a:gridCol w="379542"/>
                <a:gridCol w="369754"/>
                <a:gridCol w="210103"/>
              </a:tblGrid>
              <a:tr h="40046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8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365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Q4: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US" sz="2400" dirty="0"/>
              <a:t>Similar to the procedure Max-</a:t>
            </a:r>
            <a:r>
              <a:rPr lang="en-US" sz="2400" dirty="0" err="1"/>
              <a:t>Heapfiy</a:t>
            </a:r>
            <a:r>
              <a:rPr lang="en-US" sz="2400" dirty="0"/>
              <a:t>, Min-</a:t>
            </a:r>
            <a:r>
              <a:rPr lang="en-US" sz="2400" dirty="0" err="1"/>
              <a:t>Heapify</a:t>
            </a:r>
            <a:r>
              <a:rPr lang="en-US" sz="2400" dirty="0"/>
              <a:t> performs the corresponding manipulation on a min-heap. 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Write </a:t>
            </a:r>
            <a:r>
              <a:rPr lang="en-US" sz="2000" dirty="0"/>
              <a:t>the </a:t>
            </a:r>
            <a:r>
              <a:rPr lang="en-US" sz="2000" dirty="0" err="1"/>
              <a:t>pseudocode</a:t>
            </a:r>
            <a:r>
              <a:rPr lang="en-US" sz="2000" dirty="0"/>
              <a:t> of Min-</a:t>
            </a:r>
            <a:r>
              <a:rPr lang="en-US" sz="2000" dirty="0" err="1"/>
              <a:t>Heapify</a:t>
            </a:r>
            <a:r>
              <a:rPr lang="en-US" sz="2000" dirty="0"/>
              <a:t>(A, 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In </a:t>
            </a:r>
            <a:r>
              <a:rPr lang="en-US" sz="2000" dirty="0"/>
              <a:t>the following min-heap, show the result after inserting 2 (Write the result of each step.). </a:t>
            </a:r>
            <a:endParaRPr lang="en-US" sz="2000" dirty="0" smtClean="0"/>
          </a:p>
          <a:p>
            <a:pPr>
              <a:lnSpc>
                <a:spcPct val="110000"/>
              </a:lnSpc>
            </a:pPr>
            <a:r>
              <a:rPr lang="en-US" sz="2400" dirty="0" smtClean="0"/>
              <a:t>Hints</a:t>
            </a:r>
            <a:r>
              <a:rPr lang="en-US" sz="2000" dirty="0" smtClean="0"/>
              <a:t>: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Property of min heap: parent ≤ any child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Maintenance of min heap: float down large number and float up small number</a:t>
            </a:r>
            <a:endParaRPr lang="en-US" sz="2000" dirty="0"/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3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Q4 (cont.):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04755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Min-</a:t>
            </a:r>
            <a:r>
              <a:rPr lang="en-US" sz="2400" dirty="0" err="1" smtClean="0"/>
              <a:t>Heapify</a:t>
            </a:r>
            <a:r>
              <a:rPr lang="en-US" sz="2400" dirty="0" smtClean="0"/>
              <a:t> (A, 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 smtClean="0"/>
              <a:t>L = left(</a:t>
            </a:r>
            <a:r>
              <a:rPr lang="en-US" sz="2000" dirty="0" err="1" smtClean="0"/>
              <a:t>i</a:t>
            </a:r>
            <a:r>
              <a:rPr lang="en-US" sz="2000" dirty="0" smtClean="0"/>
              <a:t>)		//left child of </a:t>
            </a:r>
            <a:r>
              <a:rPr lang="en-US" sz="2000" dirty="0" err="1" smtClean="0"/>
              <a:t>i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R = right(</a:t>
            </a:r>
            <a:r>
              <a:rPr lang="en-US" sz="2000" dirty="0" err="1" smtClean="0"/>
              <a:t>i</a:t>
            </a:r>
            <a:r>
              <a:rPr lang="en-US" sz="2000" dirty="0" smtClean="0"/>
              <a:t>)		//right child of </a:t>
            </a:r>
            <a:r>
              <a:rPr lang="en-US" sz="2000" dirty="0" err="1"/>
              <a:t>i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if L </a:t>
            </a:r>
            <a:r>
              <a:rPr lang="en-US" sz="2000" dirty="0" smtClean="0">
                <a:solidFill>
                  <a:srgbClr val="FF0000"/>
                </a:solidFill>
              </a:rPr>
              <a:t>≤ </a:t>
            </a:r>
            <a:r>
              <a:rPr lang="en-US" sz="2000" dirty="0" err="1" smtClean="0"/>
              <a:t>A.heap.size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FF0000"/>
                </a:solidFill>
              </a:rPr>
              <a:t>A[L] </a:t>
            </a:r>
            <a:r>
              <a:rPr lang="en-US" sz="2000" dirty="0">
                <a:solidFill>
                  <a:srgbClr val="FF0000"/>
                </a:solidFill>
              </a:rPr>
              <a:t>≤ </a:t>
            </a:r>
            <a:r>
              <a:rPr lang="en-US" sz="2000" dirty="0" smtClean="0">
                <a:solidFill>
                  <a:srgbClr val="FF0000"/>
                </a:solidFill>
              </a:rPr>
              <a:t>A[</a:t>
            </a: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]</a:t>
            </a:r>
            <a:r>
              <a:rPr lang="en-US" sz="2000" dirty="0" smtClean="0"/>
              <a:t>		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//left child is in heap and compare </a:t>
            </a: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 with left child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Min = L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else Min = </a:t>
            </a:r>
            <a:r>
              <a:rPr lang="en-US" sz="2000" dirty="0" err="1" smtClean="0"/>
              <a:t>i</a:t>
            </a:r>
            <a:r>
              <a:rPr lang="en-US" sz="2000" dirty="0" smtClean="0"/>
              <a:t>				</a:t>
            </a:r>
          </a:p>
          <a:p>
            <a:pPr marL="0" indent="0">
              <a:buNone/>
            </a:pPr>
            <a:r>
              <a:rPr lang="en-US" sz="2000" dirty="0" smtClean="0"/>
              <a:t>	if R </a:t>
            </a:r>
            <a:r>
              <a:rPr lang="en-US" sz="2000" dirty="0">
                <a:solidFill>
                  <a:srgbClr val="FF0000"/>
                </a:solidFill>
              </a:rPr>
              <a:t>≤ </a:t>
            </a:r>
            <a:r>
              <a:rPr lang="en-US" sz="2000" dirty="0" err="1"/>
              <a:t>A.heap.size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  <a:r>
              <a:rPr lang="en-US" sz="2000" dirty="0" smtClean="0">
                <a:solidFill>
                  <a:srgbClr val="FF0000"/>
                </a:solidFill>
              </a:rPr>
              <a:t>[R] </a:t>
            </a:r>
            <a:r>
              <a:rPr lang="en-US" sz="2000" dirty="0">
                <a:solidFill>
                  <a:srgbClr val="FF0000"/>
                </a:solidFill>
              </a:rPr>
              <a:t>≤ A</a:t>
            </a:r>
            <a:r>
              <a:rPr lang="en-US" sz="2000" dirty="0" smtClean="0">
                <a:solidFill>
                  <a:srgbClr val="FF0000"/>
                </a:solidFill>
              </a:rPr>
              <a:t>[Min]</a:t>
            </a:r>
            <a:r>
              <a:rPr lang="en-US" sz="2000" dirty="0"/>
              <a:t>		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/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  <a:r>
              <a:rPr lang="en-US" sz="2000" dirty="0" err="1" smtClean="0">
                <a:solidFill>
                  <a:srgbClr val="FF0000"/>
                </a:solidFill>
              </a:rPr>
              <a:t>lright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child is in </a:t>
            </a:r>
            <a:r>
              <a:rPr lang="en-US" sz="2000" dirty="0" smtClean="0">
                <a:solidFill>
                  <a:srgbClr val="FF0000"/>
                </a:solidFill>
              </a:rPr>
              <a:t>heap; compare right child with min(L, </a:t>
            </a: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Min = R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if Min ≠ </a:t>
            </a:r>
            <a:r>
              <a:rPr lang="en-US" sz="2000" dirty="0" err="1" smtClean="0"/>
              <a:t>i</a:t>
            </a:r>
            <a:r>
              <a:rPr lang="en-US" sz="2000" dirty="0" smtClean="0"/>
              <a:t>					//A[</a:t>
            </a:r>
            <a:r>
              <a:rPr lang="en-US" sz="2000" dirty="0" err="1" smtClean="0"/>
              <a:t>i</a:t>
            </a:r>
            <a:r>
              <a:rPr lang="en-US" sz="2000" dirty="0" smtClean="0"/>
              <a:t>] violates property of min-heap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exchange A[</a:t>
            </a:r>
            <a:r>
              <a:rPr lang="en-US" sz="2000" dirty="0" err="1" smtClean="0"/>
              <a:t>i</a:t>
            </a:r>
            <a:r>
              <a:rPr lang="en-US" sz="2000" dirty="0" smtClean="0"/>
              <a:t>] with A[Min]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Min-</a:t>
            </a:r>
            <a:r>
              <a:rPr lang="en-US" sz="2000" dirty="0" err="1" smtClean="0"/>
              <a:t>Heapify</a:t>
            </a:r>
            <a:r>
              <a:rPr lang="en-US" sz="2000" dirty="0" smtClean="0"/>
              <a:t>(A, Min)		//Continue to check and exchange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3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Q4 (cont.):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8476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Insertion</a:t>
            </a:r>
            <a:endParaRPr lang="en-US" sz="2400" dirty="0"/>
          </a:p>
        </p:txBody>
      </p:sp>
      <p:pic>
        <p:nvPicPr>
          <p:cNvPr id="4" name="Picture 3" descr="Macintosh HD:Users:WeiLi:Desktop:MinHea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424" y="1758275"/>
            <a:ext cx="29718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880867" y="1874732"/>
            <a:ext cx="3118550" cy="2286000"/>
            <a:chOff x="2222399" y="1256618"/>
            <a:chExt cx="3372372" cy="247206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3828150" y="1272703"/>
              <a:ext cx="456494" cy="45748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3113513" y="1934224"/>
              <a:ext cx="456494" cy="45748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4183528" y="2642164"/>
              <a:ext cx="456494" cy="45748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2657019" y="2603567"/>
              <a:ext cx="456494" cy="45748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4640022" y="1926859"/>
              <a:ext cx="456494" cy="45748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3599903" y="2642164"/>
              <a:ext cx="456494" cy="45748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8" idx="7"/>
              <a:endCxn id="7" idx="3"/>
            </p:cNvCxnSpPr>
            <p:nvPr/>
          </p:nvCxnSpPr>
          <p:spPr>
            <a:xfrm flipV="1">
              <a:off x="3503155" y="1663191"/>
              <a:ext cx="391847" cy="338030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0"/>
              <a:endCxn id="8" idx="3"/>
            </p:cNvCxnSpPr>
            <p:nvPr/>
          </p:nvCxnSpPr>
          <p:spPr>
            <a:xfrm flipV="1">
              <a:off x="2885266" y="2324712"/>
              <a:ext cx="295099" cy="278855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5"/>
            </p:cNvCxnSpPr>
            <p:nvPr/>
          </p:nvCxnSpPr>
          <p:spPr>
            <a:xfrm>
              <a:off x="4217792" y="1663191"/>
              <a:ext cx="467171" cy="338030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5"/>
              <a:endCxn id="12" idx="0"/>
            </p:cNvCxnSpPr>
            <p:nvPr/>
          </p:nvCxnSpPr>
          <p:spPr>
            <a:xfrm>
              <a:off x="3503155" y="2324712"/>
              <a:ext cx="324995" cy="317452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0"/>
              <a:endCxn id="11" idx="3"/>
            </p:cNvCxnSpPr>
            <p:nvPr/>
          </p:nvCxnSpPr>
          <p:spPr>
            <a:xfrm flipV="1">
              <a:off x="4411775" y="2317347"/>
              <a:ext cx="295099" cy="324817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892014" y="125661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1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64601" y="191914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4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5138277" y="2642164"/>
              <a:ext cx="456494" cy="45748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endCxn id="20" idx="0"/>
            </p:cNvCxnSpPr>
            <p:nvPr/>
          </p:nvCxnSpPr>
          <p:spPr>
            <a:xfrm>
              <a:off x="5041529" y="2324712"/>
              <a:ext cx="324995" cy="317452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694107" y="190507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3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15989" y="257289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6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58873" y="263917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7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42498" y="263798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9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09117" y="262700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5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2222399" y="3271193"/>
              <a:ext cx="456494" cy="45748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>
              <a:stCxn id="27" idx="0"/>
            </p:cNvCxnSpPr>
            <p:nvPr/>
          </p:nvCxnSpPr>
          <p:spPr>
            <a:xfrm flipV="1">
              <a:off x="2450646" y="2992338"/>
              <a:ext cx="295099" cy="278855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281369" y="324052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2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906135" y="4076584"/>
            <a:ext cx="3118550" cy="2296250"/>
            <a:chOff x="2222399" y="1256618"/>
            <a:chExt cx="3372372" cy="2483144"/>
          </a:xfrm>
        </p:grpSpPr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828150" y="1272703"/>
              <a:ext cx="456494" cy="45748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3113513" y="1934224"/>
              <a:ext cx="456494" cy="45748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4183528" y="2642164"/>
              <a:ext cx="456494" cy="45748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2657019" y="2603567"/>
              <a:ext cx="456494" cy="45748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4640022" y="1926859"/>
              <a:ext cx="456494" cy="45748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3599903" y="2642164"/>
              <a:ext cx="456494" cy="45748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2" idx="7"/>
              <a:endCxn id="31" idx="3"/>
            </p:cNvCxnSpPr>
            <p:nvPr/>
          </p:nvCxnSpPr>
          <p:spPr>
            <a:xfrm flipV="1">
              <a:off x="3503155" y="1663191"/>
              <a:ext cx="391847" cy="338030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4" idx="0"/>
              <a:endCxn id="32" idx="3"/>
            </p:cNvCxnSpPr>
            <p:nvPr/>
          </p:nvCxnSpPr>
          <p:spPr>
            <a:xfrm flipV="1">
              <a:off x="2885266" y="2324712"/>
              <a:ext cx="295099" cy="278855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1" idx="5"/>
            </p:cNvCxnSpPr>
            <p:nvPr/>
          </p:nvCxnSpPr>
          <p:spPr>
            <a:xfrm>
              <a:off x="4217792" y="1663191"/>
              <a:ext cx="467171" cy="338030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2" idx="5"/>
              <a:endCxn id="36" idx="0"/>
            </p:cNvCxnSpPr>
            <p:nvPr/>
          </p:nvCxnSpPr>
          <p:spPr>
            <a:xfrm>
              <a:off x="3503155" y="2324712"/>
              <a:ext cx="324995" cy="317452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3" idx="0"/>
              <a:endCxn id="35" idx="3"/>
            </p:cNvCxnSpPr>
            <p:nvPr/>
          </p:nvCxnSpPr>
          <p:spPr>
            <a:xfrm flipV="1">
              <a:off x="4411775" y="2317347"/>
              <a:ext cx="295099" cy="324817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892014" y="125661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1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64601" y="191914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4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5138277" y="2642164"/>
              <a:ext cx="456494" cy="45748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endCxn id="44" idx="0"/>
            </p:cNvCxnSpPr>
            <p:nvPr/>
          </p:nvCxnSpPr>
          <p:spPr>
            <a:xfrm>
              <a:off x="5041529" y="2324712"/>
              <a:ext cx="324995" cy="317452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694107" y="190507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3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02211" y="2572896"/>
              <a:ext cx="366109" cy="499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/>
                  <a:cs typeface="Times New Roman"/>
                </a:rPr>
                <a:t>2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658873" y="263917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7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42498" y="263798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9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09117" y="262700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5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2222399" y="3271193"/>
              <a:ext cx="456494" cy="45748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>
              <a:stCxn id="51" idx="0"/>
            </p:cNvCxnSpPr>
            <p:nvPr/>
          </p:nvCxnSpPr>
          <p:spPr>
            <a:xfrm flipV="1">
              <a:off x="2450646" y="2992338"/>
              <a:ext cx="295099" cy="278855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267591" y="3240522"/>
              <a:ext cx="366109" cy="499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/>
                  <a:cs typeface="Times New Roman"/>
                </a:rPr>
                <a:t>6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5017554" y="4061710"/>
            <a:ext cx="3118550" cy="2296250"/>
            <a:chOff x="2222399" y="1256618"/>
            <a:chExt cx="3372372" cy="2483144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3828150" y="1272703"/>
              <a:ext cx="456494" cy="45748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3113513" y="1934224"/>
              <a:ext cx="456494" cy="45748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4183528" y="2642164"/>
              <a:ext cx="456494" cy="45748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2657019" y="2603567"/>
              <a:ext cx="456494" cy="45748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4640022" y="1926859"/>
              <a:ext cx="456494" cy="45748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3599903" y="2642164"/>
              <a:ext cx="456494" cy="45748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56" idx="7"/>
              <a:endCxn id="55" idx="3"/>
            </p:cNvCxnSpPr>
            <p:nvPr/>
          </p:nvCxnSpPr>
          <p:spPr>
            <a:xfrm flipV="1">
              <a:off x="3503155" y="1663191"/>
              <a:ext cx="391847" cy="338030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8" idx="0"/>
              <a:endCxn id="56" idx="3"/>
            </p:cNvCxnSpPr>
            <p:nvPr/>
          </p:nvCxnSpPr>
          <p:spPr>
            <a:xfrm flipV="1">
              <a:off x="2885266" y="2324712"/>
              <a:ext cx="295099" cy="278855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5" idx="5"/>
            </p:cNvCxnSpPr>
            <p:nvPr/>
          </p:nvCxnSpPr>
          <p:spPr>
            <a:xfrm>
              <a:off x="4217792" y="1663191"/>
              <a:ext cx="467171" cy="338030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6" idx="5"/>
              <a:endCxn id="60" idx="0"/>
            </p:cNvCxnSpPr>
            <p:nvPr/>
          </p:nvCxnSpPr>
          <p:spPr>
            <a:xfrm>
              <a:off x="3503155" y="2324712"/>
              <a:ext cx="324995" cy="317452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7" idx="0"/>
              <a:endCxn id="59" idx="3"/>
            </p:cNvCxnSpPr>
            <p:nvPr/>
          </p:nvCxnSpPr>
          <p:spPr>
            <a:xfrm flipV="1">
              <a:off x="4411775" y="2317347"/>
              <a:ext cx="295099" cy="324817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892014" y="125661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1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150823" y="1919145"/>
              <a:ext cx="366109" cy="499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/>
                  <a:cs typeface="Times New Roman"/>
                </a:rPr>
                <a:t>2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5138277" y="2642164"/>
              <a:ext cx="456494" cy="45748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>
              <a:endCxn id="68" idx="0"/>
            </p:cNvCxnSpPr>
            <p:nvPr/>
          </p:nvCxnSpPr>
          <p:spPr>
            <a:xfrm>
              <a:off x="5041529" y="2324712"/>
              <a:ext cx="324995" cy="317452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4694107" y="190507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3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702211" y="2572896"/>
              <a:ext cx="366109" cy="499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/>
                  <a:cs typeface="Times New Roman"/>
                </a:rPr>
                <a:t>4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658873" y="263917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7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42498" y="263798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9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209117" y="262700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5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2222399" y="3271193"/>
              <a:ext cx="456494" cy="45748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5" idx="0"/>
            </p:cNvCxnSpPr>
            <p:nvPr/>
          </p:nvCxnSpPr>
          <p:spPr>
            <a:xfrm flipV="1">
              <a:off x="2450646" y="2992338"/>
              <a:ext cx="295099" cy="278855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267592" y="3240522"/>
              <a:ext cx="366109" cy="499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6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  <p:sp>
        <p:nvSpPr>
          <p:cNvPr id="78" name="Right Arrow 77"/>
          <p:cNvSpPr/>
          <p:nvPr/>
        </p:nvSpPr>
        <p:spPr>
          <a:xfrm>
            <a:off x="4161224" y="2501338"/>
            <a:ext cx="856330" cy="4230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Arrow 78"/>
          <p:cNvSpPr/>
          <p:nvPr/>
        </p:nvSpPr>
        <p:spPr>
          <a:xfrm>
            <a:off x="172082" y="5126242"/>
            <a:ext cx="856330" cy="4230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/>
          <p:cNvSpPr/>
          <p:nvPr/>
        </p:nvSpPr>
        <p:spPr>
          <a:xfrm>
            <a:off x="4313624" y="5153970"/>
            <a:ext cx="856330" cy="4230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4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Q6: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Construct </a:t>
            </a:r>
            <a:r>
              <a:rPr lang="en-US" sz="2400" dirty="0">
                <a:solidFill>
                  <a:srgbClr val="FF0000"/>
                </a:solidFill>
              </a:rPr>
              <a:t>Huffman codes </a:t>
            </a:r>
            <a:r>
              <a:rPr lang="en-US" sz="2400" dirty="0"/>
              <a:t>for the following set of frequencies {A:4; B:8; C:11; D:15; E:18; F:20; G:24} </a:t>
            </a:r>
            <a:endParaRPr lang="en-US" sz="2400" dirty="0" smtClean="0"/>
          </a:p>
          <a:p>
            <a:r>
              <a:rPr lang="en-US" sz="2400" dirty="0" smtClean="0"/>
              <a:t>Hints:</a:t>
            </a:r>
          </a:p>
          <a:p>
            <a:pPr lvl="1"/>
            <a:r>
              <a:rPr lang="en-US" sz="2000" dirty="0" smtClean="0"/>
              <a:t>At each round, merge two nodes with </a:t>
            </a:r>
            <a:r>
              <a:rPr lang="en-US" sz="2000" dirty="0" smtClean="0">
                <a:solidFill>
                  <a:srgbClr val="FF0000"/>
                </a:solidFill>
              </a:rPr>
              <a:t>smallest frequencies</a:t>
            </a:r>
          </a:p>
          <a:p>
            <a:pPr lvl="1"/>
            <a:r>
              <a:rPr lang="en-US" sz="2000" dirty="0" smtClean="0"/>
              <a:t>For the new parent of two merged nodes, its value is the </a:t>
            </a:r>
            <a:r>
              <a:rPr lang="en-US" sz="2000" dirty="0" smtClean="0">
                <a:solidFill>
                  <a:srgbClr val="FF0000"/>
                </a:solidFill>
              </a:rPr>
              <a:t>total frequency of their children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55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Q6 (cont.):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7035"/>
            <a:ext cx="8229600" cy="642416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Ans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41070" y="1856989"/>
            <a:ext cx="823817" cy="35934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A: 4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97245" y="1856989"/>
            <a:ext cx="823817" cy="35934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/>
                <a:cs typeface="Arial"/>
              </a:rPr>
              <a:t>B</a:t>
            </a:r>
            <a:r>
              <a:rPr lang="en-US" sz="2000" b="1" dirty="0" smtClean="0">
                <a:latin typeface="Arial"/>
                <a:cs typeface="Arial"/>
              </a:rPr>
              <a:t>: </a:t>
            </a:r>
            <a:r>
              <a:rPr lang="en-US" sz="2000" b="1" dirty="0">
                <a:latin typeface="Arial"/>
                <a:cs typeface="Arial"/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3172759" y="1860387"/>
            <a:ext cx="823817" cy="35934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C: 11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36746" y="1860387"/>
            <a:ext cx="823817" cy="35934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D: 15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23615" y="1860387"/>
            <a:ext cx="823817" cy="35934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E: 18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18254" y="1864042"/>
            <a:ext cx="823817" cy="35934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F: 20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85912" y="1856989"/>
            <a:ext cx="823817" cy="35934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G: 24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84740" y="2335580"/>
            <a:ext cx="856330" cy="4230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737" y="3526799"/>
            <a:ext cx="823817" cy="35934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A: 4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00912" y="3519734"/>
            <a:ext cx="823817" cy="35934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/>
                <a:cs typeface="Arial"/>
              </a:rPr>
              <a:t>B</a:t>
            </a:r>
            <a:r>
              <a:rPr lang="en-US" sz="2000" b="1" dirty="0" smtClean="0">
                <a:latin typeface="Arial"/>
                <a:cs typeface="Arial"/>
              </a:rPr>
              <a:t>: </a:t>
            </a:r>
            <a:r>
              <a:rPr lang="en-US" sz="2000" b="1" dirty="0">
                <a:latin typeface="Arial"/>
                <a:cs typeface="Arial"/>
              </a:rPr>
              <a:t>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76426" y="2836611"/>
            <a:ext cx="823817" cy="35934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C: 11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40413" y="2836611"/>
            <a:ext cx="823817" cy="35934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D: 15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27282" y="2836611"/>
            <a:ext cx="823817" cy="35934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E: 18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21921" y="2840266"/>
            <a:ext cx="823817" cy="35934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F: 20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89579" y="2833213"/>
            <a:ext cx="823817" cy="35934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G: 24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1594648" y="2623995"/>
            <a:ext cx="744198" cy="65570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12</a:t>
            </a:r>
            <a:endParaRPr lang="en-US" sz="2000" b="1" dirty="0">
              <a:latin typeface="Arial"/>
              <a:cs typeface="Arial"/>
            </a:endParaRPr>
          </a:p>
        </p:txBody>
      </p:sp>
      <p:cxnSp>
        <p:nvCxnSpPr>
          <p:cNvPr id="22" name="Straight Connector 21"/>
          <p:cNvCxnSpPr>
            <a:stCxn id="20" idx="3"/>
            <a:endCxn id="13" idx="0"/>
          </p:cNvCxnSpPr>
          <p:nvPr/>
        </p:nvCxnSpPr>
        <p:spPr>
          <a:xfrm flipH="1">
            <a:off x="1456646" y="3183677"/>
            <a:ext cx="246987" cy="343122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0" idx="5"/>
            <a:endCxn id="14" idx="0"/>
          </p:cNvCxnSpPr>
          <p:nvPr/>
        </p:nvCxnSpPr>
        <p:spPr>
          <a:xfrm>
            <a:off x="2229861" y="3183677"/>
            <a:ext cx="282960" cy="336057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>
            <a:off x="188407" y="4295803"/>
            <a:ext cx="856330" cy="4230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718753" y="5151689"/>
            <a:ext cx="823817" cy="35934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C: 11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244080" y="5311737"/>
            <a:ext cx="823817" cy="35934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D: 15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30949" y="5311737"/>
            <a:ext cx="823817" cy="35934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E: 18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25588" y="5315392"/>
            <a:ext cx="823817" cy="35934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F: 20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493246" y="5308339"/>
            <a:ext cx="823817" cy="35934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G: 24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36966" y="5993173"/>
            <a:ext cx="823817" cy="35934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A: 4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093141" y="5986108"/>
            <a:ext cx="823817" cy="35934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/>
                <a:cs typeface="Arial"/>
              </a:rPr>
              <a:t>B</a:t>
            </a:r>
            <a:r>
              <a:rPr lang="en-US" sz="2000" b="1" dirty="0" smtClean="0">
                <a:latin typeface="Arial"/>
                <a:cs typeface="Arial"/>
              </a:rPr>
              <a:t>: </a:t>
            </a:r>
            <a:r>
              <a:rPr lang="en-US" sz="2000" b="1" dirty="0">
                <a:latin typeface="Arial"/>
                <a:cs typeface="Arial"/>
              </a:rPr>
              <a:t>8</a:t>
            </a: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1594648" y="5090369"/>
            <a:ext cx="694702" cy="65570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12</a:t>
            </a:r>
            <a:endParaRPr lang="en-US" sz="2000" b="1" dirty="0">
              <a:latin typeface="Arial"/>
              <a:cs typeface="Arial"/>
            </a:endParaRPr>
          </a:p>
        </p:txBody>
      </p:sp>
      <p:cxnSp>
        <p:nvCxnSpPr>
          <p:cNvPr id="49" name="Straight Connector 48"/>
          <p:cNvCxnSpPr>
            <a:stCxn id="48" idx="3"/>
            <a:endCxn id="46" idx="0"/>
          </p:cNvCxnSpPr>
          <p:nvPr/>
        </p:nvCxnSpPr>
        <p:spPr>
          <a:xfrm flipH="1">
            <a:off x="1448875" y="5650051"/>
            <a:ext cx="247510" cy="343122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8" idx="5"/>
            <a:endCxn id="47" idx="0"/>
          </p:cNvCxnSpPr>
          <p:nvPr/>
        </p:nvCxnSpPr>
        <p:spPr>
          <a:xfrm>
            <a:off x="2187613" y="5650051"/>
            <a:ext cx="317437" cy="336057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2166265" y="4241264"/>
            <a:ext cx="737253" cy="65570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23</a:t>
            </a:r>
            <a:endParaRPr lang="en-US" sz="2000" b="1" dirty="0">
              <a:latin typeface="Arial"/>
              <a:cs typeface="Arial"/>
            </a:endParaRPr>
          </a:p>
        </p:txBody>
      </p:sp>
      <p:cxnSp>
        <p:nvCxnSpPr>
          <p:cNvPr id="52" name="Straight Connector 51"/>
          <p:cNvCxnSpPr>
            <a:stCxn id="51" idx="3"/>
          </p:cNvCxnSpPr>
          <p:nvPr/>
        </p:nvCxnSpPr>
        <p:spPr>
          <a:xfrm flipH="1">
            <a:off x="2063043" y="4800946"/>
            <a:ext cx="211190" cy="343122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1" idx="5"/>
          </p:cNvCxnSpPr>
          <p:nvPr/>
        </p:nvCxnSpPr>
        <p:spPr>
          <a:xfrm>
            <a:off x="2795550" y="4800946"/>
            <a:ext cx="323668" cy="336057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784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1947</Words>
  <Application>Microsoft Macintosh PowerPoint</Application>
  <PresentationFormat>On-screen Show (4:3)</PresentationFormat>
  <Paragraphs>354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Midterm Solutions</vt:lpstr>
      <vt:lpstr>Q1:</vt:lpstr>
      <vt:lpstr>Q2:</vt:lpstr>
      <vt:lpstr>Q3:</vt:lpstr>
      <vt:lpstr>Q4:</vt:lpstr>
      <vt:lpstr>Q4 (cont.):</vt:lpstr>
      <vt:lpstr>Q4 (cont.):</vt:lpstr>
      <vt:lpstr>Q6: </vt:lpstr>
      <vt:lpstr>Q6 (cont.):</vt:lpstr>
      <vt:lpstr>Q6 (cont.):</vt:lpstr>
      <vt:lpstr>Q6 (cont.):</vt:lpstr>
      <vt:lpstr>Q6 (cont.):</vt:lpstr>
      <vt:lpstr>Q5:</vt:lpstr>
      <vt:lpstr>Q5: Ans 1</vt:lpstr>
      <vt:lpstr>Q5: Ans 1 (cont.)</vt:lpstr>
      <vt:lpstr>Q5: Ans 1 (cont.)</vt:lpstr>
      <vt:lpstr>Q5: Ans 2</vt:lpstr>
      <vt:lpstr>Q5: Ans 2 (cont.)</vt:lpstr>
      <vt:lpstr>Q5: Ans 2 (cont.)</vt:lpstr>
      <vt:lpstr>Q5: Ans 3</vt:lpstr>
      <vt:lpstr>Q5: Ans 3</vt:lpstr>
      <vt:lpstr>Q5: Ans 3 (cont.)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Li</dc:creator>
  <cp:lastModifiedBy>Wei Li</cp:lastModifiedBy>
  <cp:revision>90</cp:revision>
  <dcterms:created xsi:type="dcterms:W3CDTF">2016-08-15T16:38:04Z</dcterms:created>
  <dcterms:modified xsi:type="dcterms:W3CDTF">2017-10-05T20:23:16Z</dcterms:modified>
</cp:coreProperties>
</file>