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14400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408"/>
    <p:restoredTop sz="94618"/>
  </p:normalViewPr>
  <p:slideViewPr>
    <p:cSldViewPr snapToGrid="0">
      <p:cViewPr>
        <p:scale>
          <a:sx n="140" d="100"/>
          <a:sy n="140" d="100"/>
        </p:scale>
        <p:origin x="427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56703"/>
            <a:ext cx="10363200" cy="501340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7563446"/>
            <a:ext cx="9144000" cy="3476717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3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68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6678"/>
            <a:ext cx="2628900" cy="122035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766678"/>
            <a:ext cx="7734300" cy="122035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4938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01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590057"/>
            <a:ext cx="10515600" cy="5990088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9636813"/>
            <a:ext cx="10515600" cy="31500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0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833390"/>
            <a:ext cx="5181600" cy="913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23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66681"/>
            <a:ext cx="10515600" cy="27833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530053"/>
            <a:ext cx="5157787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260078"/>
            <a:ext cx="5157787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530053"/>
            <a:ext cx="5183188" cy="1730025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260078"/>
            <a:ext cx="5183188" cy="77367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739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019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99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073367"/>
            <a:ext cx="6172200" cy="10233485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14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960014"/>
            <a:ext cx="3932237" cy="336005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073367"/>
            <a:ext cx="6172200" cy="10233485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320064"/>
            <a:ext cx="3932237" cy="8003453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303334-474C-6843-B94A-BEB7E7B839E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540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766681"/>
            <a:ext cx="10515600" cy="2783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833390"/>
            <a:ext cx="10515600" cy="91368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303334-474C-6843-B94A-BEB7E7B839E0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3346867"/>
            <a:ext cx="41148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3346867"/>
            <a:ext cx="2743200" cy="7666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5BA216-75AA-DE4E-A8EE-111565283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05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Curved Connector 89">
            <a:extLst>
              <a:ext uri="{FF2B5EF4-FFF2-40B4-BE49-F238E27FC236}">
                <a16:creationId xmlns:a16="http://schemas.microsoft.com/office/drawing/2014/main" id="{6E6245B1-E8BB-CE5A-7C1D-317781DA11DE}"/>
              </a:ext>
            </a:extLst>
          </p:cNvPr>
          <p:cNvCxnSpPr>
            <a:stCxn id="20" idx="3"/>
            <a:endCxn id="23" idx="3"/>
          </p:cNvCxnSpPr>
          <p:nvPr/>
        </p:nvCxnSpPr>
        <p:spPr>
          <a:xfrm flipH="1">
            <a:off x="6975400" y="3594743"/>
            <a:ext cx="156389" cy="3937487"/>
          </a:xfrm>
          <a:prstGeom prst="curvedConnector3">
            <a:avLst>
              <a:gd name="adj1" fmla="val -567699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8F6420C-A6E8-83EE-1FDD-6F02BEF0B7D9}"/>
              </a:ext>
            </a:extLst>
          </p:cNvPr>
          <p:cNvSpPr/>
          <p:nvPr/>
        </p:nvSpPr>
        <p:spPr>
          <a:xfrm>
            <a:off x="5060211" y="1009983"/>
            <a:ext cx="2071578" cy="863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Suspected CRS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6123298-CCA2-AE45-890E-799D8F6F64EA}"/>
              </a:ext>
            </a:extLst>
          </p:cNvPr>
          <p:cNvSpPr/>
          <p:nvPr/>
        </p:nvSpPr>
        <p:spPr>
          <a:xfrm>
            <a:off x="8753699" y="526905"/>
            <a:ext cx="2578392" cy="1828800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/>
              <a:t>Sinus inflammation on CT or nasal endoscopy</a:t>
            </a:r>
            <a:endParaRPr lang="en-US" sz="1200" i="1" dirty="0"/>
          </a:p>
          <a:p>
            <a:pPr algn="ctr"/>
            <a:r>
              <a:rPr lang="en-US" sz="1200" i="1" dirty="0"/>
              <a:t>and</a:t>
            </a:r>
          </a:p>
          <a:p>
            <a:pPr algn="ctr"/>
            <a:r>
              <a:rPr lang="en-US" sz="1200" b="1" dirty="0"/>
              <a:t>≥2 for &gt;12 weeks: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nasal congestion/fullness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facial pain/pressure/fullness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anterior or posterior nasal drainage 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sz="1200" dirty="0"/>
              <a:t>hypo/anosmia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5B9B4C9-C806-708E-78CB-1F0EF324411B}"/>
              </a:ext>
            </a:extLst>
          </p:cNvPr>
          <p:cNvSpPr/>
          <p:nvPr/>
        </p:nvSpPr>
        <p:spPr>
          <a:xfrm>
            <a:off x="1604168" y="1009983"/>
            <a:ext cx="1834133" cy="86301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Consider alternative dx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A7AED0C-ED6C-D2D6-80E5-1EC4C5A68D6F}"/>
              </a:ext>
            </a:extLst>
          </p:cNvPr>
          <p:cNvCxnSpPr>
            <a:stCxn id="10" idx="1"/>
            <a:endCxn id="13" idx="3"/>
          </p:cNvCxnSpPr>
          <p:nvPr/>
        </p:nvCxnSpPr>
        <p:spPr>
          <a:xfrm flipH="1">
            <a:off x="3438301" y="1441488"/>
            <a:ext cx="16219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7" name="Graphic 16" descr="Flag with solid fill">
            <a:extLst>
              <a:ext uri="{FF2B5EF4-FFF2-40B4-BE49-F238E27FC236}">
                <a16:creationId xmlns:a16="http://schemas.microsoft.com/office/drawing/2014/main" id="{41CC26E5-E396-5649-8C23-59128AB59F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90616" y="1179477"/>
            <a:ext cx="523653" cy="52365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2298364-727B-3616-5604-A45B4F8B2A60}"/>
              </a:ext>
            </a:extLst>
          </p:cNvPr>
          <p:cNvSpPr txBox="1"/>
          <p:nvPr/>
        </p:nvSpPr>
        <p:spPr>
          <a:xfrm>
            <a:off x="4132303" y="1118139"/>
            <a:ext cx="842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Red</a:t>
            </a:r>
          </a:p>
          <a:p>
            <a:r>
              <a:rPr lang="en-US" dirty="0"/>
              <a:t>Flags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66BA7BD7-B8B8-9087-3DE1-A8932E991273}"/>
              </a:ext>
            </a:extLst>
          </p:cNvPr>
          <p:cNvSpPr/>
          <p:nvPr/>
        </p:nvSpPr>
        <p:spPr>
          <a:xfrm>
            <a:off x="1485445" y="3151667"/>
            <a:ext cx="2071578" cy="863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AFRS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D12D834-5F52-C60E-077E-F13EAC479C49}"/>
              </a:ext>
            </a:extLst>
          </p:cNvPr>
          <p:cNvSpPr/>
          <p:nvPr/>
        </p:nvSpPr>
        <p:spPr>
          <a:xfrm>
            <a:off x="5060211" y="3163238"/>
            <a:ext cx="2071578" cy="863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CRSwNP</a:t>
            </a:r>
            <a:endParaRPr lang="en-US" b="1" dirty="0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DB1357A6-547D-90D5-0112-8E72FEADF353}"/>
              </a:ext>
            </a:extLst>
          </p:cNvPr>
          <p:cNvSpPr/>
          <p:nvPr/>
        </p:nvSpPr>
        <p:spPr>
          <a:xfrm>
            <a:off x="8634977" y="3163238"/>
            <a:ext cx="2071578" cy="86301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/>
              <a:t>CRSsNP</a:t>
            </a:r>
            <a:endParaRPr lang="en-US" b="1" dirty="0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1ED3C055-56D9-A307-A30C-49654867115B}"/>
              </a:ext>
            </a:extLst>
          </p:cNvPr>
          <p:cNvSpPr/>
          <p:nvPr/>
        </p:nvSpPr>
        <p:spPr>
          <a:xfrm>
            <a:off x="1485445" y="5510614"/>
            <a:ext cx="9221110" cy="7546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First line treatment trial (~2-3 months)</a:t>
            </a:r>
          </a:p>
          <a:p>
            <a:pPr algn="ctr"/>
            <a:r>
              <a:rPr lang="en-US" b="1" i="1" dirty="0"/>
              <a:t>Lifestyle, nasal saline rinses, INCS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C746F147-B36C-9827-CAEA-20CE604C77ED}"/>
              </a:ext>
            </a:extLst>
          </p:cNvPr>
          <p:cNvSpPr/>
          <p:nvPr/>
        </p:nvSpPr>
        <p:spPr>
          <a:xfrm>
            <a:off x="5216597" y="7154897"/>
            <a:ext cx="1758803" cy="7546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Biologics</a:t>
            </a:r>
            <a:endParaRPr lang="en-US" b="1" i="1" dirty="0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1CFB38B8-50D2-4D2A-A390-C8ACA6F8B86E}"/>
              </a:ext>
            </a:extLst>
          </p:cNvPr>
          <p:cNvSpPr/>
          <p:nvPr/>
        </p:nvSpPr>
        <p:spPr>
          <a:xfrm>
            <a:off x="2379475" y="8116036"/>
            <a:ext cx="7433046" cy="7546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Consider FESS</a:t>
            </a:r>
            <a:endParaRPr lang="en-US" b="1" i="1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95468400-FDF2-9AC7-260C-169D46C79679}"/>
              </a:ext>
            </a:extLst>
          </p:cNvPr>
          <p:cNvSpPr/>
          <p:nvPr/>
        </p:nvSpPr>
        <p:spPr>
          <a:xfrm>
            <a:off x="5170750" y="2185795"/>
            <a:ext cx="1850500" cy="589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Determine endotype</a:t>
            </a:r>
          </a:p>
          <a:p>
            <a:pPr algn="ctr"/>
            <a:r>
              <a:rPr lang="en-US" sz="1400" i="1" dirty="0"/>
              <a:t>Assess risk factors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4F8D05-F94E-39A5-CEB5-7A2D2EAB1166}"/>
              </a:ext>
            </a:extLst>
          </p:cNvPr>
          <p:cNvCxnSpPr>
            <a:cxnSpLocks/>
            <a:stCxn id="11" idx="1"/>
            <a:endCxn id="10" idx="3"/>
          </p:cNvCxnSpPr>
          <p:nvPr/>
        </p:nvCxnSpPr>
        <p:spPr>
          <a:xfrm flipH="1">
            <a:off x="7131789" y="1441305"/>
            <a:ext cx="1621910" cy="1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C94A291C-6182-85B5-4594-2F3A4501A5AF}"/>
              </a:ext>
            </a:extLst>
          </p:cNvPr>
          <p:cNvSpPr/>
          <p:nvPr/>
        </p:nvSpPr>
        <p:spPr>
          <a:xfrm>
            <a:off x="1889050" y="6536787"/>
            <a:ext cx="8413896" cy="42972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If refractory on r/a (</a:t>
            </a:r>
            <a:r>
              <a:rPr lang="en-US" b="1" dirty="0" err="1"/>
              <a:t>ie</a:t>
            </a:r>
            <a:r>
              <a:rPr lang="en-US" b="1" dirty="0"/>
              <a:t>. SNOT-22 or other scores vs clinical gestalt)</a:t>
            </a:r>
            <a:endParaRPr lang="en-US" b="1" i="1" dirty="0"/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1F400D0D-2601-BC06-8610-E44E66B9A41D}"/>
              </a:ext>
            </a:extLst>
          </p:cNvPr>
          <p:cNvSpPr/>
          <p:nvPr/>
        </p:nvSpPr>
        <p:spPr>
          <a:xfrm>
            <a:off x="1485452" y="4366845"/>
            <a:ext cx="5646337" cy="754666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Trial of oral steroids and…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FFADA61-8FAD-0728-53A3-F24AF2B9AD43}"/>
              </a:ext>
            </a:extLst>
          </p:cNvPr>
          <p:cNvCxnSpPr>
            <a:cxnSpLocks/>
            <a:stCxn id="10" idx="2"/>
            <a:endCxn id="25" idx="0"/>
          </p:cNvCxnSpPr>
          <p:nvPr/>
        </p:nvCxnSpPr>
        <p:spPr>
          <a:xfrm>
            <a:off x="6096000" y="1872993"/>
            <a:ext cx="0" cy="312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464FF99-7D3F-D640-B8EB-A8B48A13B226}"/>
              </a:ext>
            </a:extLst>
          </p:cNvPr>
          <p:cNvCxnSpPr>
            <a:cxnSpLocks/>
            <a:stCxn id="25" idx="2"/>
            <a:endCxn id="20" idx="0"/>
          </p:cNvCxnSpPr>
          <p:nvPr/>
        </p:nvCxnSpPr>
        <p:spPr>
          <a:xfrm>
            <a:off x="6096000" y="2775566"/>
            <a:ext cx="0" cy="3876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459F6FF-0C41-94A9-728F-F9C93D2DB5D1}"/>
              </a:ext>
            </a:extLst>
          </p:cNvPr>
          <p:cNvCxnSpPr>
            <a:cxnSpLocks/>
            <a:stCxn id="25" idx="3"/>
            <a:endCxn id="21" idx="0"/>
          </p:cNvCxnSpPr>
          <p:nvPr/>
        </p:nvCxnSpPr>
        <p:spPr>
          <a:xfrm>
            <a:off x="7021250" y="2480681"/>
            <a:ext cx="2649516" cy="6825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7E22B006-435F-A4EB-DBBF-2352CF7C3000}"/>
              </a:ext>
            </a:extLst>
          </p:cNvPr>
          <p:cNvCxnSpPr>
            <a:cxnSpLocks/>
            <a:stCxn id="25" idx="1"/>
            <a:endCxn id="19" idx="0"/>
          </p:cNvCxnSpPr>
          <p:nvPr/>
        </p:nvCxnSpPr>
        <p:spPr>
          <a:xfrm flipH="1">
            <a:off x="2521234" y="2480681"/>
            <a:ext cx="2649516" cy="670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C3CBCDE-D6DF-C43F-54DF-DDF345C38284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2521234" y="4014677"/>
            <a:ext cx="0" cy="3377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A0E3DEF-E0C4-E3F3-92EA-1B95865C09BA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6096000" y="4026248"/>
            <a:ext cx="0" cy="3261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21B623B-459E-B795-C60E-CB7FEDE1B64B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096000" y="5121511"/>
            <a:ext cx="0" cy="3891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82C4405-1C45-3CC4-9479-35F2D42FFACD}"/>
              </a:ext>
            </a:extLst>
          </p:cNvPr>
          <p:cNvCxnSpPr>
            <a:cxnSpLocks/>
          </p:cNvCxnSpPr>
          <p:nvPr/>
        </p:nvCxnSpPr>
        <p:spPr>
          <a:xfrm>
            <a:off x="2521234" y="5121511"/>
            <a:ext cx="0" cy="3606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F3AB5D5-1344-AF36-B1BF-84FD7F5A798F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9670766" y="4026248"/>
            <a:ext cx="0" cy="1484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25A3B84E-8C8E-748F-5ADB-730274E7289E}"/>
              </a:ext>
            </a:extLst>
          </p:cNvPr>
          <p:cNvCxnSpPr>
            <a:cxnSpLocks/>
            <a:stCxn id="22" idx="2"/>
            <a:endCxn id="30" idx="0"/>
          </p:cNvCxnSpPr>
          <p:nvPr/>
        </p:nvCxnSpPr>
        <p:spPr>
          <a:xfrm flipH="1">
            <a:off x="6095998" y="6265280"/>
            <a:ext cx="2" cy="27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D0DC33E5-1512-743A-2700-F2D68D093D7B}"/>
              </a:ext>
            </a:extLst>
          </p:cNvPr>
          <p:cNvCxnSpPr>
            <a:cxnSpLocks/>
          </p:cNvCxnSpPr>
          <p:nvPr/>
        </p:nvCxnSpPr>
        <p:spPr>
          <a:xfrm>
            <a:off x="2521234" y="6265280"/>
            <a:ext cx="0" cy="27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36ADCD4A-FEB6-59C8-A8E9-478B3E644352}"/>
              </a:ext>
            </a:extLst>
          </p:cNvPr>
          <p:cNvCxnSpPr>
            <a:cxnSpLocks/>
          </p:cNvCxnSpPr>
          <p:nvPr/>
        </p:nvCxnSpPr>
        <p:spPr>
          <a:xfrm>
            <a:off x="9670766" y="6265280"/>
            <a:ext cx="0" cy="2715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E4ED13A4-C336-3A62-8938-D8C5EE894716}"/>
              </a:ext>
            </a:extLst>
          </p:cNvPr>
          <p:cNvCxnSpPr>
            <a:cxnSpLocks/>
            <a:stCxn id="30" idx="2"/>
            <a:endCxn id="23" idx="0"/>
          </p:cNvCxnSpPr>
          <p:nvPr/>
        </p:nvCxnSpPr>
        <p:spPr>
          <a:xfrm>
            <a:off x="6095998" y="6966514"/>
            <a:ext cx="1" cy="1883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B9F92F0-0982-84E5-AF99-8A47542BEB7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flipH="1">
            <a:off x="6095998" y="7909563"/>
            <a:ext cx="1" cy="206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63814CA-6C3C-100E-5105-4CE4E2C0E656}"/>
              </a:ext>
            </a:extLst>
          </p:cNvPr>
          <p:cNvCxnSpPr>
            <a:cxnSpLocks/>
          </p:cNvCxnSpPr>
          <p:nvPr/>
        </p:nvCxnSpPr>
        <p:spPr>
          <a:xfrm>
            <a:off x="2521234" y="6966514"/>
            <a:ext cx="0" cy="1149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4014B153-2F7E-7436-B45E-FAAE535F23C7}"/>
              </a:ext>
            </a:extLst>
          </p:cNvPr>
          <p:cNvCxnSpPr>
            <a:cxnSpLocks/>
          </p:cNvCxnSpPr>
          <p:nvPr/>
        </p:nvCxnSpPr>
        <p:spPr>
          <a:xfrm>
            <a:off x="9670766" y="6966514"/>
            <a:ext cx="0" cy="11495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2A332EC-0F33-CEA9-971A-D16A787A7134}"/>
              </a:ext>
            </a:extLst>
          </p:cNvPr>
          <p:cNvSpPr txBox="1"/>
          <p:nvPr/>
        </p:nvSpPr>
        <p:spPr>
          <a:xfrm>
            <a:off x="7465614" y="4613373"/>
            <a:ext cx="935663" cy="261610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i="1" dirty="0"/>
              <a:t>? Go directly</a:t>
            </a:r>
          </a:p>
        </p:txBody>
      </p:sp>
      <p:cxnSp>
        <p:nvCxnSpPr>
          <p:cNvPr id="2" name="Curved Connector 1">
            <a:extLst>
              <a:ext uri="{FF2B5EF4-FFF2-40B4-BE49-F238E27FC236}">
                <a16:creationId xmlns:a16="http://schemas.microsoft.com/office/drawing/2014/main" id="{D853453A-F8E6-7F33-DDA8-BE05C9AE40B9}"/>
              </a:ext>
            </a:extLst>
          </p:cNvPr>
          <p:cNvCxnSpPr>
            <a:cxnSpLocks/>
            <a:stCxn id="19" idx="1"/>
            <a:endCxn id="24" idx="1"/>
          </p:cNvCxnSpPr>
          <p:nvPr/>
        </p:nvCxnSpPr>
        <p:spPr>
          <a:xfrm rot="10800000" flipH="1" flipV="1">
            <a:off x="1485445" y="3583171"/>
            <a:ext cx="894030" cy="4910197"/>
          </a:xfrm>
          <a:prstGeom prst="curvedConnector3">
            <a:avLst>
              <a:gd name="adj1" fmla="val -57276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879848EB-71F9-D09B-F75E-18D228CAE272}"/>
              </a:ext>
            </a:extLst>
          </p:cNvPr>
          <p:cNvSpPr txBox="1"/>
          <p:nvPr/>
        </p:nvSpPr>
        <p:spPr>
          <a:xfrm>
            <a:off x="251547" y="5672503"/>
            <a:ext cx="1092140" cy="430887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100" i="1" dirty="0"/>
              <a:t>Diagnostic and therapeutic</a:t>
            </a:r>
          </a:p>
        </p:txBody>
      </p:sp>
    </p:spTree>
    <p:extLst>
      <p:ext uri="{BB962C8B-B14F-4D97-AF65-F5344CB8AC3E}">
        <p14:creationId xmlns:p14="http://schemas.microsoft.com/office/powerpoint/2010/main" val="3645056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95</Words>
  <Application>Microsoft Macintosh PowerPoint</Application>
  <PresentationFormat>Custom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Yu, Joshua (MED)</dc:creator>
  <cp:lastModifiedBy>Yu, Joshua (MED)</cp:lastModifiedBy>
  <cp:revision>2</cp:revision>
  <dcterms:created xsi:type="dcterms:W3CDTF">2025-04-16T20:16:11Z</dcterms:created>
  <dcterms:modified xsi:type="dcterms:W3CDTF">2025-04-16T20:52:08Z</dcterms:modified>
</cp:coreProperties>
</file>