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2372d84b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2372d84b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2372d84b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2372d84b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2372d84b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2372d84b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2372d84b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2372d84b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2372d84b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2372d84b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2372d84b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2372d84b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2372d84b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2372d84b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2372d84b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2372d84b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2372d84b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2372d84b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2372d84b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2372d84b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2372d84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2372d84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2372d84b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2372d84b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2372d84b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2372d84b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2372d84b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2372d84b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2372d84b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2372d84b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2372d84b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2372d84b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2372d84b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2372d84b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2372d84b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2372d84b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2372d84b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2372d84b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2372d84b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2372d84b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2372d84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2372d84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2372d84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2372d84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2372d84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2372d84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372d84b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2372d84b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2372d84b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2372d84b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2372d84b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2372d84b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2372d84b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2372d84b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igital-Image-Processing-IIITH/project-team-7.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hyperlink" Target="https://pypi.org/project/pytesserac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hyperlink" Target="https://web.stanford.edu/class/ee368/Project_Autumn_1516/Reports/Wang_Chen_Lang.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jpg"/><Relationship Id="rId4" Type="http://schemas.openxmlformats.org/officeDocument/2006/relationships/image" Target="../media/image20.png"/><Relationship Id="rId5" Type="http://schemas.openxmlformats.org/officeDocument/2006/relationships/hyperlink" Target="https://web.stanford.edu/class/ee368/Project_Autumn_1516/Reports/Wang_Chen_Lang.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web.stanford.edu/class/ee368/Project_Autumn_1516/Reports/Wang_Chen_Lang.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019100" y="181800"/>
            <a:ext cx="11058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Droid Serif"/>
                <a:ea typeface="Droid Serif"/>
                <a:cs typeface="Droid Serif"/>
                <a:sym typeface="Droid Serif"/>
              </a:rPr>
              <a:t>Team 7</a:t>
            </a:r>
            <a:endParaRPr b="1" sz="1700">
              <a:latin typeface="Droid Serif"/>
              <a:ea typeface="Droid Serif"/>
              <a:cs typeface="Droid Serif"/>
              <a:sym typeface="Droid Serif"/>
            </a:endParaRPr>
          </a:p>
        </p:txBody>
      </p:sp>
      <p:sp>
        <p:nvSpPr>
          <p:cNvPr id="55" name="Google Shape;55;p13"/>
          <p:cNvSpPr txBox="1"/>
          <p:nvPr/>
        </p:nvSpPr>
        <p:spPr>
          <a:xfrm>
            <a:off x="2080675" y="1520500"/>
            <a:ext cx="5958300" cy="27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700"/>
              <a:t>      </a:t>
            </a:r>
            <a:r>
              <a:rPr b="1" lang="en" sz="1900"/>
              <a:t>Mentor TA</a:t>
            </a:r>
            <a:endParaRPr sz="1700"/>
          </a:p>
          <a:p>
            <a:pPr indent="457200" lvl="0" marL="1371600" rtl="0" algn="l">
              <a:spcBef>
                <a:spcPts val="0"/>
              </a:spcBef>
              <a:spcAft>
                <a:spcPts val="0"/>
              </a:spcAft>
              <a:buNone/>
            </a:pPr>
            <a:r>
              <a:rPr lang="en" sz="1200">
                <a:latin typeface="Droid Serif"/>
                <a:ea typeface="Droid Serif"/>
                <a:cs typeface="Droid Serif"/>
                <a:sym typeface="Droid Serif"/>
              </a:rPr>
              <a:t>Adithya Arun </a:t>
            </a:r>
            <a:endParaRPr sz="1200">
              <a:latin typeface="Droid Serif"/>
              <a:ea typeface="Droid Serif"/>
              <a:cs typeface="Droid Serif"/>
              <a:sym typeface="Droid Serif"/>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		</a:t>
            </a:r>
            <a:endParaRPr b="1"/>
          </a:p>
          <a:p>
            <a:pPr indent="0" lvl="0" marL="1371600" rtl="0" algn="l">
              <a:spcBef>
                <a:spcPts val="0"/>
              </a:spcBef>
              <a:spcAft>
                <a:spcPts val="0"/>
              </a:spcAft>
              <a:buNone/>
            </a:pPr>
            <a:r>
              <a:rPr b="1" lang="en" sz="1600"/>
              <a:t>    </a:t>
            </a:r>
            <a:r>
              <a:rPr b="1" lang="en" sz="1900"/>
              <a:t>Team Members</a:t>
            </a:r>
            <a:endParaRPr sz="1700"/>
          </a:p>
          <a:p>
            <a:pPr indent="0" lvl="0" marL="0" rtl="0" algn="l">
              <a:spcBef>
                <a:spcPts val="0"/>
              </a:spcBef>
              <a:spcAft>
                <a:spcPts val="0"/>
              </a:spcAft>
              <a:buNone/>
            </a:pPr>
            <a:r>
              <a:rPr lang="en"/>
              <a:t>                 </a:t>
            </a:r>
            <a:r>
              <a:rPr lang="en" sz="1200">
                <a:latin typeface="Droid Serif"/>
                <a:ea typeface="Droid Serif"/>
                <a:cs typeface="Droid Serif"/>
                <a:sym typeface="Droid Serif"/>
              </a:rPr>
              <a:t>Tirth Pandit 		( 2019201017 - Mtech CSE )</a:t>
            </a:r>
            <a:endParaRPr sz="1200">
              <a:latin typeface="Droid Serif"/>
              <a:ea typeface="Droid Serif"/>
              <a:cs typeface="Droid Serif"/>
              <a:sym typeface="Droid Serif"/>
            </a:endParaRPr>
          </a:p>
          <a:p>
            <a:pPr indent="457200" lvl="0" marL="0" rtl="0" algn="l">
              <a:spcBef>
                <a:spcPts val="0"/>
              </a:spcBef>
              <a:spcAft>
                <a:spcPts val="0"/>
              </a:spcAft>
              <a:buNone/>
            </a:pPr>
            <a:r>
              <a:rPr lang="en" sz="1200">
                <a:latin typeface="Droid Serif"/>
                <a:ea typeface="Droid Serif"/>
                <a:cs typeface="Droid Serif"/>
                <a:sym typeface="Droid Serif"/>
              </a:rPr>
              <a:t>          </a:t>
            </a:r>
            <a:r>
              <a:rPr lang="en" sz="1200">
                <a:solidFill>
                  <a:schemeClr val="dk1"/>
                </a:solidFill>
                <a:latin typeface="Droid Serif"/>
                <a:ea typeface="Droid Serif"/>
                <a:cs typeface="Droid Serif"/>
                <a:sym typeface="Droid Serif"/>
              </a:rPr>
              <a:t>Jay Krishna</a:t>
            </a:r>
            <a:r>
              <a:rPr lang="en" sz="1200">
                <a:solidFill>
                  <a:schemeClr val="dk1"/>
                </a:solidFill>
                <a:latin typeface="Droid Serif"/>
                <a:ea typeface="Droid Serif"/>
                <a:cs typeface="Droid Serif"/>
                <a:sym typeface="Droid Serif"/>
              </a:rPr>
              <a:t> 		( 2019201019 - Mtech CSE )</a:t>
            </a:r>
            <a:endParaRPr sz="1200">
              <a:solidFill>
                <a:schemeClr val="dk1"/>
              </a:solidFill>
              <a:latin typeface="Droid Serif"/>
              <a:ea typeface="Droid Serif"/>
              <a:cs typeface="Droid Serif"/>
              <a:sym typeface="Droid Serif"/>
            </a:endParaRPr>
          </a:p>
          <a:p>
            <a:pPr indent="0" lvl="0" marL="0" rtl="0" algn="l">
              <a:spcBef>
                <a:spcPts val="0"/>
              </a:spcBef>
              <a:spcAft>
                <a:spcPts val="0"/>
              </a:spcAft>
              <a:buClr>
                <a:schemeClr val="dk1"/>
              </a:buClr>
              <a:buSzPts val="1100"/>
              <a:buFont typeface="Arial"/>
              <a:buNone/>
            </a:pPr>
            <a:r>
              <a:rPr lang="en" sz="1200">
                <a:solidFill>
                  <a:schemeClr val="dk1"/>
                </a:solidFill>
                <a:latin typeface="Droid Serif"/>
                <a:ea typeface="Droid Serif"/>
                <a:cs typeface="Droid Serif"/>
                <a:sym typeface="Droid Serif"/>
              </a:rPr>
              <a:t>                     Smit Khanpara 	( 2019201021 - Mtech CSE )</a:t>
            </a:r>
            <a:endParaRPr sz="1200">
              <a:solidFill>
                <a:schemeClr val="dk1"/>
              </a:solidFill>
              <a:latin typeface="Droid Serif"/>
              <a:ea typeface="Droid Serif"/>
              <a:cs typeface="Droid Serif"/>
              <a:sym typeface="Droid Serif"/>
            </a:endParaRPr>
          </a:p>
          <a:p>
            <a:pPr indent="0" lvl="0" marL="0" rtl="0" algn="l">
              <a:spcBef>
                <a:spcPts val="0"/>
              </a:spcBef>
              <a:spcAft>
                <a:spcPts val="0"/>
              </a:spcAft>
              <a:buClr>
                <a:schemeClr val="dk1"/>
              </a:buClr>
              <a:buSzPts val="1100"/>
              <a:buFont typeface="Arial"/>
              <a:buNone/>
            </a:pPr>
            <a:r>
              <a:rPr lang="en" sz="1200">
                <a:solidFill>
                  <a:schemeClr val="dk1"/>
                </a:solidFill>
                <a:latin typeface="Droid Serif"/>
                <a:ea typeface="Droid Serif"/>
                <a:cs typeface="Droid Serif"/>
                <a:sym typeface="Droid Serif"/>
              </a:rPr>
              <a:t>                     Pratik Tiwari 	            ( 2019201023 - Mtech CSE )</a:t>
            </a:r>
            <a:endParaRPr sz="1200">
              <a:solidFill>
                <a:schemeClr val="dk1"/>
              </a:solidFill>
              <a:latin typeface="Droid Serif"/>
              <a:ea typeface="Droid Serif"/>
              <a:cs typeface="Droid Serif"/>
              <a:sym typeface="Droid Serif"/>
            </a:endParaRPr>
          </a:p>
          <a:p>
            <a:pPr indent="0" lvl="0" marL="0" rtl="0" algn="l">
              <a:spcBef>
                <a:spcPts val="0"/>
              </a:spcBef>
              <a:spcAft>
                <a:spcPts val="0"/>
              </a:spcAft>
              <a:buClr>
                <a:schemeClr val="dk1"/>
              </a:buClr>
              <a:buSzPts val="1100"/>
              <a:buFont typeface="Arial"/>
              <a:buNone/>
            </a:pPr>
            <a:r>
              <a:rPr lang="en" sz="1200">
                <a:solidFill>
                  <a:schemeClr val="dk1"/>
                </a:solidFill>
                <a:latin typeface="Droid Serif"/>
                <a:ea typeface="Droid Serif"/>
                <a:cs typeface="Droid Serif"/>
                <a:sym typeface="Droid Serif"/>
              </a:rPr>
              <a:t>                     Dharmesh Gusai 	( 2019201025 - Mtech CSE )</a:t>
            </a:r>
            <a:endParaRPr sz="1200">
              <a:solidFill>
                <a:schemeClr val="dk1"/>
              </a:solidFill>
              <a:latin typeface="Droid Serif"/>
              <a:ea typeface="Droid Serif"/>
              <a:cs typeface="Droid Serif"/>
              <a:sym typeface="Droid Serif"/>
            </a:endParaRPr>
          </a:p>
          <a:p>
            <a:pPr indent="0" lvl="0" marL="1371600" rtl="0" algn="l">
              <a:spcBef>
                <a:spcPts val="0"/>
              </a:spcBef>
              <a:spcAft>
                <a:spcPts val="0"/>
              </a:spcAft>
              <a:buNone/>
            </a:pPr>
            <a:r>
              <a:t/>
            </a:r>
            <a:endParaRPr b="1"/>
          </a:p>
        </p:txBody>
      </p:sp>
      <p:sp>
        <p:nvSpPr>
          <p:cNvPr id="56" name="Google Shape;56;p13"/>
          <p:cNvSpPr txBox="1"/>
          <p:nvPr/>
        </p:nvSpPr>
        <p:spPr>
          <a:xfrm>
            <a:off x="2539225" y="770900"/>
            <a:ext cx="56238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Droid Serif"/>
                <a:ea typeface="Droid Serif"/>
                <a:cs typeface="Droid Serif"/>
                <a:sym typeface="Droid Serif"/>
              </a:rPr>
              <a:t>Restaurant</a:t>
            </a:r>
            <a:r>
              <a:rPr b="1" lang="en" sz="2400">
                <a:latin typeface="Droid Serif"/>
                <a:ea typeface="Droid Serif"/>
                <a:cs typeface="Droid Serif"/>
                <a:sym typeface="Droid Serif"/>
              </a:rPr>
              <a:t> Menu Expert </a:t>
            </a:r>
            <a:endParaRPr b="1" sz="2400">
              <a:latin typeface="Droid Serif"/>
              <a:ea typeface="Droid Serif"/>
              <a:cs typeface="Droid Serif"/>
              <a:sym typeface="Droid Serif"/>
            </a:endParaRPr>
          </a:p>
        </p:txBody>
      </p:sp>
      <p:sp>
        <p:nvSpPr>
          <p:cNvPr id="57" name="Google Shape;57;p13"/>
          <p:cNvSpPr txBox="1"/>
          <p:nvPr/>
        </p:nvSpPr>
        <p:spPr>
          <a:xfrm>
            <a:off x="1766125" y="4049900"/>
            <a:ext cx="65874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Droid Serif"/>
                <a:ea typeface="Droid Serif"/>
                <a:cs typeface="Droid Serif"/>
                <a:sym typeface="Droid Serif"/>
              </a:rPr>
              <a:t>GitHub Repo Link :</a:t>
            </a:r>
            <a:r>
              <a:rPr b="1" lang="en" sz="1200">
                <a:latin typeface="Droid Serif"/>
                <a:ea typeface="Droid Serif"/>
                <a:cs typeface="Droid Serif"/>
                <a:sym typeface="Droid Serif"/>
              </a:rPr>
              <a:t> </a:t>
            </a:r>
            <a:r>
              <a:rPr lang="en" sz="1000" u="sng">
                <a:solidFill>
                  <a:schemeClr val="hlink"/>
                </a:solidFill>
                <a:latin typeface="Droid Serif"/>
                <a:ea typeface="Droid Serif"/>
                <a:cs typeface="Droid Serif"/>
                <a:sym typeface="Droid Serif"/>
                <a:hlinkClick r:id="rId3"/>
              </a:rPr>
              <a:t>https://github.com/Digital-Image-Processing-IIITH/project-team-7.git</a:t>
            </a:r>
            <a:endParaRPr sz="1000">
              <a:latin typeface="Droid Serif"/>
              <a:ea typeface="Droid Serif"/>
              <a:cs typeface="Droid Serif"/>
              <a:sym typeface="Droid Serif"/>
            </a:endParaRPr>
          </a:p>
          <a:p>
            <a:pPr indent="0" lvl="0" marL="0" rtl="0" algn="l">
              <a:spcBef>
                <a:spcPts val="0"/>
              </a:spcBef>
              <a:spcAft>
                <a:spcPts val="0"/>
              </a:spcAft>
              <a:buNone/>
            </a:pPr>
            <a:r>
              <a:t/>
            </a:r>
            <a:endParaRPr b="1" sz="1200">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198000" y="1023125"/>
            <a:ext cx="3655475" cy="2269000"/>
          </a:xfrm>
          <a:prstGeom prst="rect">
            <a:avLst/>
          </a:prstGeom>
          <a:noFill/>
          <a:ln>
            <a:noFill/>
          </a:ln>
        </p:spPr>
      </p:pic>
      <p:pic>
        <p:nvPicPr>
          <p:cNvPr id="127" name="Google Shape;127;p22"/>
          <p:cNvPicPr preferRelativeResize="0"/>
          <p:nvPr/>
        </p:nvPicPr>
        <p:blipFill>
          <a:blip r:embed="rId4">
            <a:alphaModFix/>
          </a:blip>
          <a:stretch>
            <a:fillRect/>
          </a:stretch>
        </p:blipFill>
        <p:spPr>
          <a:xfrm>
            <a:off x="5211600" y="928800"/>
            <a:ext cx="3471925" cy="2457650"/>
          </a:xfrm>
          <a:prstGeom prst="rect">
            <a:avLst/>
          </a:prstGeom>
          <a:noFill/>
          <a:ln>
            <a:noFill/>
          </a:ln>
        </p:spPr>
      </p:pic>
      <p:cxnSp>
        <p:nvCxnSpPr>
          <p:cNvPr id="128" name="Google Shape;128;p22"/>
          <p:cNvCxnSpPr/>
          <p:nvPr/>
        </p:nvCxnSpPr>
        <p:spPr>
          <a:xfrm>
            <a:off x="3932450" y="2032350"/>
            <a:ext cx="1211100" cy="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22"/>
          <p:cNvSpPr txBox="1"/>
          <p:nvPr/>
        </p:nvSpPr>
        <p:spPr>
          <a:xfrm>
            <a:off x="1552100" y="3514825"/>
            <a:ext cx="16218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Bounding Boxes </a:t>
            </a:r>
            <a:endParaRPr b="1" sz="1200"/>
          </a:p>
        </p:txBody>
      </p:sp>
      <p:sp>
        <p:nvSpPr>
          <p:cNvPr id="130" name="Google Shape;130;p22"/>
          <p:cNvSpPr txBox="1"/>
          <p:nvPr/>
        </p:nvSpPr>
        <p:spPr>
          <a:xfrm>
            <a:off x="6375425" y="3452175"/>
            <a:ext cx="21228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Featureless Rotation </a:t>
            </a:r>
            <a:endParaRPr b="1" sz="1200"/>
          </a:p>
        </p:txBody>
      </p:sp>
      <p:sp>
        <p:nvSpPr>
          <p:cNvPr id="131" name="Google Shape;131;p22"/>
          <p:cNvSpPr txBox="1"/>
          <p:nvPr/>
        </p:nvSpPr>
        <p:spPr>
          <a:xfrm>
            <a:off x="5885725" y="3876750"/>
            <a:ext cx="2797800" cy="6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Rotating Original Image with angle that resulted from </a:t>
            </a:r>
            <a:r>
              <a:rPr lang="en" sz="900"/>
              <a:t>Featureless</a:t>
            </a:r>
            <a:r>
              <a:rPr lang="en" sz="900"/>
              <a:t> Rotation Technique </a:t>
            </a:r>
            <a:endParaRPr sz="900"/>
          </a:p>
        </p:txBody>
      </p:sp>
      <p:sp>
        <p:nvSpPr>
          <p:cNvPr id="132" name="Google Shape;132;p22"/>
          <p:cNvSpPr txBox="1"/>
          <p:nvPr/>
        </p:nvSpPr>
        <p:spPr>
          <a:xfrm>
            <a:off x="4009000" y="2255075"/>
            <a:ext cx="12027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Rotation Angle</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           15 </a:t>
            </a:r>
            <a:endParaRPr b="1"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nvSpPr>
        <p:spPr>
          <a:xfrm>
            <a:off x="3180725" y="243750"/>
            <a:ext cx="3918600" cy="7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Droid Serif"/>
                <a:ea typeface="Droid Serif"/>
                <a:cs typeface="Droid Serif"/>
                <a:sym typeface="Droid Serif"/>
              </a:rPr>
              <a:t>   </a:t>
            </a:r>
            <a:r>
              <a:rPr b="1" lang="en" sz="1600">
                <a:latin typeface="Droid Serif"/>
                <a:ea typeface="Droid Serif"/>
                <a:cs typeface="Droid Serif"/>
                <a:sym typeface="Droid Serif"/>
              </a:rPr>
              <a:t>Dish Name </a:t>
            </a:r>
            <a:r>
              <a:rPr b="1" lang="en" sz="1600">
                <a:latin typeface="Droid Serif"/>
                <a:ea typeface="Droid Serif"/>
                <a:cs typeface="Droid Serif"/>
                <a:sym typeface="Droid Serif"/>
              </a:rPr>
              <a:t>Segmentation</a:t>
            </a:r>
            <a:r>
              <a:rPr b="1" lang="en" sz="1600">
                <a:latin typeface="Droid Serif"/>
                <a:ea typeface="Droid Serif"/>
                <a:cs typeface="Droid Serif"/>
                <a:sym typeface="Droid Serif"/>
              </a:rPr>
              <a:t> </a:t>
            </a:r>
            <a:endParaRPr b="1" sz="1600">
              <a:latin typeface="Droid Serif"/>
              <a:ea typeface="Droid Serif"/>
              <a:cs typeface="Droid Serif"/>
              <a:sym typeface="Droid Serif"/>
            </a:endParaRPr>
          </a:p>
        </p:txBody>
      </p:sp>
      <p:sp>
        <p:nvSpPr>
          <p:cNvPr id="138" name="Google Shape;138;p23"/>
          <p:cNvSpPr txBox="1"/>
          <p:nvPr/>
        </p:nvSpPr>
        <p:spPr>
          <a:xfrm>
            <a:off x="696000" y="1037050"/>
            <a:ext cx="7600500" cy="3090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Droid Serif"/>
              <a:buAutoNum type="arabicPeriod"/>
            </a:pPr>
            <a:r>
              <a:rPr lang="en" sz="1200">
                <a:latin typeface="Droid Serif"/>
                <a:ea typeface="Droid Serif"/>
                <a:cs typeface="Droid Serif"/>
                <a:sym typeface="Droid Serif"/>
              </a:rPr>
              <a:t>OTSU Thresholding on Rotated Image</a:t>
            </a:r>
            <a:endParaRPr sz="1200">
              <a:latin typeface="Droid Serif"/>
              <a:ea typeface="Droid Serif"/>
              <a:cs typeface="Droid Serif"/>
              <a:sym typeface="Droid Serif"/>
            </a:endParaRPr>
          </a:p>
          <a:p>
            <a:pPr indent="0" lvl="0" marL="457200" rtl="0" algn="l">
              <a:spcBef>
                <a:spcPts val="0"/>
              </a:spcBef>
              <a:spcAft>
                <a:spcPts val="0"/>
              </a:spcAft>
              <a:buNone/>
            </a:pPr>
            <a:r>
              <a:t/>
            </a:r>
            <a:endParaRPr sz="1200">
              <a:latin typeface="Droid Serif"/>
              <a:ea typeface="Droid Serif"/>
              <a:cs typeface="Droid Serif"/>
              <a:sym typeface="Droid Serif"/>
            </a:endParaRPr>
          </a:p>
          <a:p>
            <a:pPr indent="0" lvl="0" marL="457200" rtl="0" algn="l">
              <a:spcBef>
                <a:spcPts val="0"/>
              </a:spcBef>
              <a:spcAft>
                <a:spcPts val="0"/>
              </a:spcAft>
              <a:buNone/>
            </a:pPr>
            <a:r>
              <a:rPr lang="en" sz="1200">
                <a:latin typeface="Droid Serif"/>
                <a:ea typeface="Droid Serif"/>
                <a:cs typeface="Droid Serif"/>
                <a:sym typeface="Droid Serif"/>
              </a:rPr>
              <a:t> </a:t>
            </a:r>
            <a:endParaRPr sz="1200">
              <a:latin typeface="Droid Serif"/>
              <a:ea typeface="Droid Serif"/>
              <a:cs typeface="Droid Serif"/>
              <a:sym typeface="Droid Serif"/>
            </a:endParaRPr>
          </a:p>
          <a:p>
            <a:pPr indent="-304800" lvl="0" marL="457200" rtl="0" algn="l">
              <a:spcBef>
                <a:spcPts val="0"/>
              </a:spcBef>
              <a:spcAft>
                <a:spcPts val="0"/>
              </a:spcAft>
              <a:buSzPts val="1200"/>
              <a:buFont typeface="Droid Serif"/>
              <a:buAutoNum type="arabicPeriod"/>
            </a:pPr>
            <a:r>
              <a:rPr lang="en" sz="1200">
                <a:latin typeface="Droid Serif"/>
                <a:ea typeface="Droid Serif"/>
                <a:cs typeface="Droid Serif"/>
                <a:sym typeface="Droid Serif"/>
              </a:rPr>
              <a:t>Line Dilation </a:t>
            </a:r>
            <a:endParaRPr sz="1200">
              <a:latin typeface="Droid Serif"/>
              <a:ea typeface="Droid Serif"/>
              <a:cs typeface="Droid Serif"/>
              <a:sym typeface="Droid Serif"/>
            </a:endParaRPr>
          </a:p>
          <a:p>
            <a:pPr indent="0" lvl="0" marL="0" rtl="0" algn="l">
              <a:spcBef>
                <a:spcPts val="0"/>
              </a:spcBef>
              <a:spcAft>
                <a:spcPts val="0"/>
              </a:spcAft>
              <a:buNone/>
            </a:pPr>
            <a:r>
              <a:t/>
            </a:r>
            <a:endParaRPr sz="1200">
              <a:latin typeface="Droid Serif"/>
              <a:ea typeface="Droid Serif"/>
              <a:cs typeface="Droid Serif"/>
              <a:sym typeface="Droid Serif"/>
            </a:endParaRPr>
          </a:p>
          <a:p>
            <a:pPr indent="0" lvl="0" marL="0" rtl="0" algn="l">
              <a:spcBef>
                <a:spcPts val="0"/>
              </a:spcBef>
              <a:spcAft>
                <a:spcPts val="0"/>
              </a:spcAft>
              <a:buNone/>
            </a:pPr>
            <a:r>
              <a:t/>
            </a:r>
            <a:endParaRPr sz="1200">
              <a:latin typeface="Droid Serif"/>
              <a:ea typeface="Droid Serif"/>
              <a:cs typeface="Droid Serif"/>
              <a:sym typeface="Droid Serif"/>
            </a:endParaRPr>
          </a:p>
          <a:p>
            <a:pPr indent="-304800" lvl="0" marL="457200" rtl="0" algn="l">
              <a:spcBef>
                <a:spcPts val="0"/>
              </a:spcBef>
              <a:spcAft>
                <a:spcPts val="0"/>
              </a:spcAft>
              <a:buSzPts val="1200"/>
              <a:buFont typeface="Droid Serif"/>
              <a:buAutoNum type="arabicPeriod"/>
            </a:pPr>
            <a:r>
              <a:rPr lang="en" sz="1200">
                <a:latin typeface="Droid Serif"/>
                <a:ea typeface="Droid Serif"/>
                <a:cs typeface="Droid Serif"/>
                <a:sym typeface="Droid Serif"/>
              </a:rPr>
              <a:t>Merging</a:t>
            </a:r>
            <a:r>
              <a:rPr lang="en" sz="1200">
                <a:latin typeface="Droid Serif"/>
                <a:ea typeface="Droid Serif"/>
                <a:cs typeface="Droid Serif"/>
                <a:sym typeface="Droid Serif"/>
              </a:rPr>
              <a:t> the Bounding Boxes </a:t>
            </a:r>
            <a:endParaRPr sz="1200">
              <a:latin typeface="Droid Serif"/>
              <a:ea typeface="Droid Serif"/>
              <a:cs typeface="Droid Serif"/>
              <a:sym typeface="Droid Serif"/>
            </a:endParaRPr>
          </a:p>
          <a:p>
            <a:pPr indent="0" lvl="0" marL="0" rtl="0" algn="l">
              <a:spcBef>
                <a:spcPts val="0"/>
              </a:spcBef>
              <a:spcAft>
                <a:spcPts val="0"/>
              </a:spcAft>
              <a:buNone/>
            </a:pPr>
            <a:r>
              <a:t/>
            </a:r>
            <a:endParaRPr sz="1200">
              <a:latin typeface="Droid Serif"/>
              <a:ea typeface="Droid Serif"/>
              <a:cs typeface="Droid Serif"/>
              <a:sym typeface="Droid Serif"/>
            </a:endParaRPr>
          </a:p>
          <a:p>
            <a:pPr indent="0" lvl="0" marL="0" rtl="0" algn="l">
              <a:spcBef>
                <a:spcPts val="0"/>
              </a:spcBef>
              <a:spcAft>
                <a:spcPts val="0"/>
              </a:spcAft>
              <a:buNone/>
            </a:pPr>
            <a:r>
              <a:t/>
            </a:r>
            <a:endParaRPr sz="1200">
              <a:latin typeface="Droid Serif"/>
              <a:ea typeface="Droid Serif"/>
              <a:cs typeface="Droid Serif"/>
              <a:sym typeface="Droid Serif"/>
            </a:endParaRPr>
          </a:p>
          <a:p>
            <a:pPr indent="-304800" lvl="0" marL="457200" rtl="0" algn="l">
              <a:spcBef>
                <a:spcPts val="0"/>
              </a:spcBef>
              <a:spcAft>
                <a:spcPts val="0"/>
              </a:spcAft>
              <a:buSzPts val="1200"/>
              <a:buFont typeface="Droid Serif"/>
              <a:buAutoNum type="arabicPeriod"/>
            </a:pPr>
            <a:r>
              <a:rPr lang="en" sz="1200">
                <a:latin typeface="Droid Serif"/>
                <a:ea typeface="Droid Serif"/>
                <a:cs typeface="Droid Serif"/>
                <a:sym typeface="Droid Serif"/>
              </a:rPr>
              <a:t>Cropping out each bounding boxes from the rotated image  </a:t>
            </a:r>
            <a:endParaRPr sz="1200">
              <a:latin typeface="Droid Serif"/>
              <a:ea typeface="Droid Serif"/>
              <a:cs typeface="Droid Serif"/>
              <a:sym typeface="Droid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2874400" y="494150"/>
            <a:ext cx="38838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Droid Serif"/>
                <a:ea typeface="Droid Serif"/>
                <a:cs typeface="Droid Serif"/>
                <a:sym typeface="Droid Serif"/>
              </a:rPr>
              <a:t>OTSU Thresholding &amp; </a:t>
            </a:r>
            <a:r>
              <a:rPr b="1" lang="en">
                <a:latin typeface="Droid Serif"/>
                <a:ea typeface="Droid Serif"/>
                <a:cs typeface="Droid Serif"/>
                <a:sym typeface="Droid Serif"/>
              </a:rPr>
              <a:t>Line Dilation </a:t>
            </a:r>
            <a:endParaRPr b="1">
              <a:latin typeface="Droid Serif"/>
              <a:ea typeface="Droid Serif"/>
              <a:cs typeface="Droid Serif"/>
              <a:sym typeface="Droid Serif"/>
            </a:endParaRPr>
          </a:p>
        </p:txBody>
      </p:sp>
      <p:pic>
        <p:nvPicPr>
          <p:cNvPr id="144" name="Google Shape;144;p24"/>
          <p:cNvPicPr preferRelativeResize="0"/>
          <p:nvPr/>
        </p:nvPicPr>
        <p:blipFill>
          <a:blip r:embed="rId3">
            <a:alphaModFix/>
          </a:blip>
          <a:stretch>
            <a:fillRect/>
          </a:stretch>
        </p:blipFill>
        <p:spPr>
          <a:xfrm>
            <a:off x="5121925" y="1168825"/>
            <a:ext cx="3390900" cy="2400300"/>
          </a:xfrm>
          <a:prstGeom prst="rect">
            <a:avLst/>
          </a:prstGeom>
          <a:noFill/>
          <a:ln>
            <a:noFill/>
          </a:ln>
        </p:spPr>
      </p:pic>
      <p:pic>
        <p:nvPicPr>
          <p:cNvPr id="145" name="Google Shape;145;p24"/>
          <p:cNvPicPr preferRelativeResize="0"/>
          <p:nvPr/>
        </p:nvPicPr>
        <p:blipFill>
          <a:blip r:embed="rId4">
            <a:alphaModFix/>
          </a:blip>
          <a:stretch>
            <a:fillRect/>
          </a:stretch>
        </p:blipFill>
        <p:spPr>
          <a:xfrm>
            <a:off x="702250" y="1293850"/>
            <a:ext cx="3076200" cy="2150246"/>
          </a:xfrm>
          <a:prstGeom prst="rect">
            <a:avLst/>
          </a:prstGeom>
          <a:noFill/>
          <a:ln>
            <a:noFill/>
          </a:ln>
        </p:spPr>
      </p:pic>
      <p:sp>
        <p:nvSpPr>
          <p:cNvPr id="146" name="Google Shape;146;p24"/>
          <p:cNvSpPr txBox="1"/>
          <p:nvPr/>
        </p:nvSpPr>
        <p:spPr>
          <a:xfrm>
            <a:off x="1510300" y="3569125"/>
            <a:ext cx="13641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OTSU Thresholding</a:t>
            </a:r>
            <a:endParaRPr b="1" sz="900"/>
          </a:p>
        </p:txBody>
      </p:sp>
      <p:sp>
        <p:nvSpPr>
          <p:cNvPr id="147" name="Google Shape;147;p24"/>
          <p:cNvSpPr txBox="1"/>
          <p:nvPr/>
        </p:nvSpPr>
        <p:spPr>
          <a:xfrm>
            <a:off x="5651575" y="3626200"/>
            <a:ext cx="2603100" cy="133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t>Line Dilation</a:t>
            </a:r>
            <a:endParaRPr b="1" sz="1100"/>
          </a:p>
          <a:p>
            <a:pPr indent="0" lvl="0" marL="0" rtl="0" algn="ctr">
              <a:spcBef>
                <a:spcPts val="0"/>
              </a:spcBef>
              <a:spcAft>
                <a:spcPts val="0"/>
              </a:spcAft>
              <a:buNone/>
            </a:pPr>
            <a:r>
              <a:rPr lang="en" sz="1100"/>
              <a:t>Structural element : (10,2) rectangle</a:t>
            </a:r>
            <a:endParaRPr sz="1100"/>
          </a:p>
          <a:p>
            <a:pPr indent="0" lvl="0" marL="0" rtl="0" algn="ctr">
              <a:spcBef>
                <a:spcPts val="0"/>
              </a:spcBef>
              <a:spcAft>
                <a:spcPts val="0"/>
              </a:spcAft>
              <a:buNone/>
            </a:pPr>
            <a:r>
              <a:t/>
            </a:r>
            <a:endParaRPr b="1" sz="1100"/>
          </a:p>
          <a:p>
            <a:pPr indent="0" lvl="0" marL="0" rtl="0" algn="l">
              <a:spcBef>
                <a:spcPts val="0"/>
              </a:spcBef>
              <a:spcAft>
                <a:spcPts val="0"/>
              </a:spcAft>
              <a:buNone/>
            </a:pPr>
            <a:r>
              <a:rPr b="1" lang="en" sz="1100"/>
              <a:t> </a:t>
            </a:r>
            <a:endParaRPr b="1"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2925575" y="2671975"/>
            <a:ext cx="3422025" cy="2391975"/>
          </a:xfrm>
          <a:prstGeom prst="rect">
            <a:avLst/>
          </a:prstGeom>
          <a:noFill/>
          <a:ln>
            <a:noFill/>
          </a:ln>
        </p:spPr>
      </p:pic>
      <p:sp>
        <p:nvSpPr>
          <p:cNvPr id="153" name="Google Shape;153;p25"/>
          <p:cNvSpPr txBox="1"/>
          <p:nvPr/>
        </p:nvSpPr>
        <p:spPr>
          <a:xfrm>
            <a:off x="3368675" y="236650"/>
            <a:ext cx="27144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Droid Serif"/>
                <a:ea typeface="Droid Serif"/>
                <a:cs typeface="Droid Serif"/>
                <a:sym typeface="Droid Serif"/>
              </a:rPr>
              <a:t>Merging Bounding Boxes </a:t>
            </a:r>
            <a:endParaRPr b="1" sz="1500">
              <a:latin typeface="Droid Serif"/>
              <a:ea typeface="Droid Serif"/>
              <a:cs typeface="Droid Serif"/>
              <a:sym typeface="Droid Serif"/>
            </a:endParaRPr>
          </a:p>
        </p:txBody>
      </p:sp>
      <p:sp>
        <p:nvSpPr>
          <p:cNvPr id="154" name="Google Shape;154;p25"/>
          <p:cNvSpPr txBox="1"/>
          <p:nvPr/>
        </p:nvSpPr>
        <p:spPr>
          <a:xfrm>
            <a:off x="1287600" y="754863"/>
            <a:ext cx="6946200" cy="1767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Droid Serif"/>
              <a:buChar char="●"/>
            </a:pPr>
            <a:r>
              <a:rPr lang="en" sz="1100">
                <a:latin typeface="Droid Serif"/>
                <a:ea typeface="Droid Serif"/>
                <a:cs typeface="Droid Serif"/>
                <a:sym typeface="Droid Serif"/>
              </a:rPr>
              <a:t>There Maybe bounding boxes which only consist on one word of dish ,while other word is bounded by </a:t>
            </a:r>
            <a:r>
              <a:rPr lang="en" sz="1100">
                <a:latin typeface="Droid Serif"/>
                <a:ea typeface="Droid Serif"/>
                <a:cs typeface="Droid Serif"/>
                <a:sym typeface="Droid Serif"/>
              </a:rPr>
              <a:t>other</a:t>
            </a:r>
            <a:r>
              <a:rPr lang="en" sz="1100">
                <a:latin typeface="Droid Serif"/>
                <a:ea typeface="Droid Serif"/>
                <a:cs typeface="Droid Serif"/>
                <a:sym typeface="Droid Serif"/>
              </a:rPr>
              <a:t> bounding boxes </a:t>
            </a:r>
            <a:endParaRPr sz="1100">
              <a:latin typeface="Droid Serif"/>
              <a:ea typeface="Droid Serif"/>
              <a:cs typeface="Droid Serif"/>
              <a:sym typeface="Droid Serif"/>
            </a:endParaRPr>
          </a:p>
          <a:p>
            <a:pPr indent="0" lvl="0" marL="457200" rtl="0" algn="l">
              <a:spcBef>
                <a:spcPts val="0"/>
              </a:spcBef>
              <a:spcAft>
                <a:spcPts val="0"/>
              </a:spcAft>
              <a:buNone/>
            </a:pPr>
            <a:r>
              <a:t/>
            </a:r>
            <a:endParaRPr sz="1100">
              <a:latin typeface="Droid Serif"/>
              <a:ea typeface="Droid Serif"/>
              <a:cs typeface="Droid Serif"/>
              <a:sym typeface="Droid Serif"/>
            </a:endParaRPr>
          </a:p>
          <a:p>
            <a:pPr indent="0" lvl="0" marL="457200" rtl="0" algn="l">
              <a:spcBef>
                <a:spcPts val="0"/>
              </a:spcBef>
              <a:spcAft>
                <a:spcPts val="0"/>
              </a:spcAft>
              <a:buNone/>
            </a:pPr>
            <a:r>
              <a:t/>
            </a:r>
            <a:endParaRPr sz="1100">
              <a:latin typeface="Droid Serif"/>
              <a:ea typeface="Droid Serif"/>
              <a:cs typeface="Droid Serif"/>
              <a:sym typeface="Droid Serif"/>
            </a:endParaRPr>
          </a:p>
          <a:p>
            <a:pPr indent="0" lvl="0" marL="457200" rtl="0" algn="l">
              <a:spcBef>
                <a:spcPts val="0"/>
              </a:spcBef>
              <a:spcAft>
                <a:spcPts val="0"/>
              </a:spcAft>
              <a:buNone/>
            </a:pPr>
            <a:r>
              <a:t/>
            </a:r>
            <a:endParaRPr sz="1100">
              <a:latin typeface="Droid Serif"/>
              <a:ea typeface="Droid Serif"/>
              <a:cs typeface="Droid Serif"/>
              <a:sym typeface="Droid Serif"/>
            </a:endParaRPr>
          </a:p>
          <a:p>
            <a:pPr indent="-298450" lvl="0" marL="457200" rtl="0" algn="l">
              <a:spcBef>
                <a:spcPts val="0"/>
              </a:spcBef>
              <a:spcAft>
                <a:spcPts val="0"/>
              </a:spcAft>
              <a:buSzPts val="1100"/>
              <a:buFont typeface="Droid Serif"/>
              <a:buChar char="●"/>
            </a:pPr>
            <a:r>
              <a:rPr lang="en" sz="1100">
                <a:latin typeface="Droid Serif"/>
                <a:ea typeface="Droid Serif"/>
                <a:cs typeface="Droid Serif"/>
                <a:sym typeface="Droid Serif"/>
              </a:rPr>
              <a:t>So to create single bounding box consisting whole dish name , these bounding boxes which are almost in same line in horizontal </a:t>
            </a:r>
            <a:r>
              <a:rPr lang="en" sz="1100">
                <a:latin typeface="Droid Serif"/>
                <a:ea typeface="Droid Serif"/>
                <a:cs typeface="Droid Serif"/>
                <a:sym typeface="Droid Serif"/>
              </a:rPr>
              <a:t>orientation</a:t>
            </a:r>
            <a:r>
              <a:rPr lang="en" sz="1100">
                <a:latin typeface="Droid Serif"/>
                <a:ea typeface="Droid Serif"/>
                <a:cs typeface="Droid Serif"/>
                <a:sym typeface="Droid Serif"/>
              </a:rPr>
              <a:t> are merged  </a:t>
            </a:r>
            <a:endParaRPr sz="1100">
              <a:latin typeface="Droid Serif"/>
              <a:ea typeface="Droid Serif"/>
              <a:cs typeface="Droid Serif"/>
              <a:sym typeface="Droid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nvSpPr>
        <p:spPr>
          <a:xfrm>
            <a:off x="2671825" y="382825"/>
            <a:ext cx="46083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Droid Serif"/>
                <a:ea typeface="Droid Serif"/>
                <a:cs typeface="Droid Serif"/>
                <a:sym typeface="Droid Serif"/>
              </a:rPr>
              <a:t>Segmenting Dish Names from bounding boxes </a:t>
            </a:r>
            <a:endParaRPr b="1">
              <a:latin typeface="Droid Serif"/>
              <a:ea typeface="Droid Serif"/>
              <a:cs typeface="Droid Serif"/>
              <a:sym typeface="Droid Serif"/>
            </a:endParaRPr>
          </a:p>
        </p:txBody>
      </p:sp>
      <p:pic>
        <p:nvPicPr>
          <p:cNvPr id="160" name="Google Shape;160;p26"/>
          <p:cNvPicPr preferRelativeResize="0"/>
          <p:nvPr/>
        </p:nvPicPr>
        <p:blipFill>
          <a:blip r:embed="rId3">
            <a:alphaModFix/>
          </a:blip>
          <a:stretch>
            <a:fillRect/>
          </a:stretch>
        </p:blipFill>
        <p:spPr>
          <a:xfrm>
            <a:off x="3381900" y="1746300"/>
            <a:ext cx="2854350" cy="2960075"/>
          </a:xfrm>
          <a:prstGeom prst="rect">
            <a:avLst/>
          </a:prstGeom>
          <a:noFill/>
          <a:ln>
            <a:noFill/>
          </a:ln>
        </p:spPr>
      </p:pic>
      <p:sp>
        <p:nvSpPr>
          <p:cNvPr id="161" name="Google Shape;161;p26"/>
          <p:cNvSpPr txBox="1"/>
          <p:nvPr/>
        </p:nvSpPr>
        <p:spPr>
          <a:xfrm>
            <a:off x="2157625" y="1016175"/>
            <a:ext cx="5122500" cy="76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Droid Serif"/>
                <a:ea typeface="Droid Serif"/>
                <a:cs typeface="Droid Serif"/>
                <a:sym typeface="Droid Serif"/>
              </a:rPr>
              <a:t>    </a:t>
            </a:r>
            <a:r>
              <a:rPr lang="en" sz="1100">
                <a:latin typeface="Droid Serif"/>
                <a:ea typeface="Droid Serif"/>
                <a:cs typeface="Droid Serif"/>
                <a:sym typeface="Droid Serif"/>
              </a:rPr>
              <a:t>Crop Out each Bounding Box , and then give it to the OCR engine </a:t>
            </a:r>
            <a:endParaRPr sz="1100">
              <a:latin typeface="Droid Serif"/>
              <a:ea typeface="Droid Serif"/>
              <a:cs typeface="Droid Serif"/>
              <a:sym typeface="Droid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7"/>
          <p:cNvPicPr preferRelativeResize="0"/>
          <p:nvPr/>
        </p:nvPicPr>
        <p:blipFill>
          <a:blip r:embed="rId3">
            <a:alphaModFix/>
          </a:blip>
          <a:stretch>
            <a:fillRect/>
          </a:stretch>
        </p:blipFill>
        <p:spPr>
          <a:xfrm>
            <a:off x="2141963" y="2985150"/>
            <a:ext cx="5438775" cy="1143000"/>
          </a:xfrm>
          <a:prstGeom prst="rect">
            <a:avLst/>
          </a:prstGeom>
          <a:noFill/>
          <a:ln>
            <a:noFill/>
          </a:ln>
        </p:spPr>
      </p:pic>
      <p:sp>
        <p:nvSpPr>
          <p:cNvPr id="167" name="Google Shape;167;p27"/>
          <p:cNvSpPr txBox="1"/>
          <p:nvPr/>
        </p:nvSpPr>
        <p:spPr>
          <a:xfrm>
            <a:off x="2784025" y="327125"/>
            <a:ext cx="42804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Droid Serif"/>
                <a:ea typeface="Droid Serif"/>
                <a:cs typeface="Droid Serif"/>
                <a:sym typeface="Droid Serif"/>
              </a:rPr>
              <a:t>OCR (Optical </a:t>
            </a:r>
            <a:r>
              <a:rPr b="1" lang="en" sz="1500">
                <a:latin typeface="Droid Serif"/>
                <a:ea typeface="Droid Serif"/>
                <a:cs typeface="Droid Serif"/>
                <a:sym typeface="Droid Serif"/>
              </a:rPr>
              <a:t>Character</a:t>
            </a:r>
            <a:r>
              <a:rPr b="1" lang="en" sz="1500">
                <a:latin typeface="Droid Serif"/>
                <a:ea typeface="Droid Serif"/>
                <a:cs typeface="Droid Serif"/>
                <a:sym typeface="Droid Serif"/>
              </a:rPr>
              <a:t> </a:t>
            </a:r>
            <a:r>
              <a:rPr b="1" lang="en" sz="1500">
                <a:latin typeface="Droid Serif"/>
                <a:ea typeface="Droid Serif"/>
                <a:cs typeface="Droid Serif"/>
                <a:sym typeface="Droid Serif"/>
              </a:rPr>
              <a:t>Recognition</a:t>
            </a:r>
            <a:r>
              <a:rPr b="1" lang="en" sz="1500">
                <a:latin typeface="Droid Serif"/>
                <a:ea typeface="Droid Serif"/>
                <a:cs typeface="Droid Serif"/>
                <a:sym typeface="Droid Serif"/>
              </a:rPr>
              <a:t> )</a:t>
            </a:r>
            <a:endParaRPr b="1" sz="1500">
              <a:latin typeface="Droid Serif"/>
              <a:ea typeface="Droid Serif"/>
              <a:cs typeface="Droid Serif"/>
              <a:sym typeface="Droid Serif"/>
            </a:endParaRPr>
          </a:p>
        </p:txBody>
      </p:sp>
      <p:sp>
        <p:nvSpPr>
          <p:cNvPr id="168" name="Google Shape;168;p27"/>
          <p:cNvSpPr txBox="1"/>
          <p:nvPr/>
        </p:nvSpPr>
        <p:spPr>
          <a:xfrm>
            <a:off x="1140750" y="1078750"/>
            <a:ext cx="7441200" cy="134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MATLAB implementation of Tesseract algorithm, an open source OCR engine initially developed at HP Labs and currently managed by Google.</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Libraries Available for python “Pytesseract” </a:t>
            </a:r>
            <a:endParaRPr sz="1200">
              <a:solidFill>
                <a:schemeClr val="dk1"/>
              </a:solidFill>
            </a:endParaRPr>
          </a:p>
          <a:p>
            <a:pPr indent="0" lvl="0" marL="457200" rtl="0" algn="l">
              <a:spcBef>
                <a:spcPts val="0"/>
              </a:spcBef>
              <a:spcAft>
                <a:spcPts val="0"/>
              </a:spcAft>
              <a:buNone/>
            </a:pPr>
            <a:r>
              <a:rPr lang="en" sz="900" u="sng">
                <a:solidFill>
                  <a:schemeClr val="accent5"/>
                </a:solidFill>
                <a:hlinkClick r:id="rId4">
                  <a:extLst>
                    <a:ext uri="{A12FA001-AC4F-418D-AE19-62706E023703}">
                      <ahyp:hlinkClr val="tx"/>
                    </a:ext>
                  </a:extLst>
                </a:hlinkClick>
              </a:rPr>
              <a:t>https://pypi.org/project/pytesseract/</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nvSpPr>
        <p:spPr>
          <a:xfrm>
            <a:off x="2985875" y="341050"/>
            <a:ext cx="28257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Droid Serif"/>
                <a:ea typeface="Droid Serif"/>
                <a:cs typeface="Droid Serif"/>
                <a:sym typeface="Droid Serif"/>
              </a:rPr>
              <a:t>OCR Correction Algorithm </a:t>
            </a:r>
            <a:endParaRPr b="1" sz="1500">
              <a:latin typeface="Droid Serif"/>
              <a:ea typeface="Droid Serif"/>
              <a:cs typeface="Droid Serif"/>
              <a:sym typeface="Droid Serif"/>
            </a:endParaRPr>
          </a:p>
        </p:txBody>
      </p:sp>
      <p:sp>
        <p:nvSpPr>
          <p:cNvPr id="174" name="Google Shape;174;p28"/>
          <p:cNvSpPr txBox="1"/>
          <p:nvPr/>
        </p:nvSpPr>
        <p:spPr>
          <a:xfrm>
            <a:off x="995300" y="828250"/>
            <a:ext cx="7071300" cy="29094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Droid Serif"/>
              <a:buChar char="●"/>
            </a:pPr>
            <a:r>
              <a:rPr lang="en" sz="1100">
                <a:solidFill>
                  <a:schemeClr val="dk1"/>
                </a:solidFill>
                <a:latin typeface="Droid Serif"/>
                <a:ea typeface="Droid Serif"/>
                <a:cs typeface="Droid Serif"/>
                <a:sym typeface="Droid Serif"/>
              </a:rPr>
              <a:t>OCR May generate Spelling Errors </a:t>
            </a:r>
            <a:endParaRPr sz="1100">
              <a:solidFill>
                <a:schemeClr val="dk1"/>
              </a:solidFill>
              <a:latin typeface="Droid Serif"/>
              <a:ea typeface="Droid Serif"/>
              <a:cs typeface="Droid Serif"/>
              <a:sym typeface="Droid Serif"/>
            </a:endParaRPr>
          </a:p>
          <a:p>
            <a:pPr indent="0" lvl="0" marL="457200" rtl="0" algn="l">
              <a:spcBef>
                <a:spcPts val="0"/>
              </a:spcBef>
              <a:spcAft>
                <a:spcPts val="0"/>
              </a:spcAft>
              <a:buNone/>
            </a:pPr>
            <a:r>
              <a:t/>
            </a:r>
            <a:endParaRPr sz="1100">
              <a:solidFill>
                <a:schemeClr val="dk1"/>
              </a:solidFill>
              <a:latin typeface="Droid Serif"/>
              <a:ea typeface="Droid Serif"/>
              <a:cs typeface="Droid Serif"/>
              <a:sym typeface="Droid Serif"/>
            </a:endParaRPr>
          </a:p>
          <a:p>
            <a:pPr indent="0" lvl="0" marL="457200" rtl="0" algn="l">
              <a:spcBef>
                <a:spcPts val="0"/>
              </a:spcBef>
              <a:spcAft>
                <a:spcPts val="0"/>
              </a:spcAft>
              <a:buNone/>
            </a:pPr>
            <a:r>
              <a:t/>
            </a:r>
            <a:endParaRPr sz="1100">
              <a:solidFill>
                <a:schemeClr val="dk1"/>
              </a:solidFill>
              <a:latin typeface="Droid Serif"/>
              <a:ea typeface="Droid Serif"/>
              <a:cs typeface="Droid Serif"/>
              <a:sym typeface="Droid Serif"/>
            </a:endParaRPr>
          </a:p>
          <a:p>
            <a:pPr indent="-298450" lvl="0" marL="457200" rtl="0" algn="l">
              <a:spcBef>
                <a:spcPts val="0"/>
              </a:spcBef>
              <a:spcAft>
                <a:spcPts val="0"/>
              </a:spcAft>
              <a:buClr>
                <a:schemeClr val="dk1"/>
              </a:buClr>
              <a:buSzPts val="1100"/>
              <a:buFont typeface="Droid Serif"/>
              <a:buChar char="●"/>
            </a:pPr>
            <a:r>
              <a:rPr lang="en" sz="1100">
                <a:solidFill>
                  <a:schemeClr val="dk1"/>
                </a:solidFill>
                <a:latin typeface="Droid Serif"/>
                <a:ea typeface="Droid Serif"/>
                <a:cs typeface="Droid Serif"/>
                <a:sym typeface="Droid Serif"/>
              </a:rPr>
              <a:t>Algorithm of finding minimum edit distance given acceptable number of character mismatch, our system is able to correct the results from the OCR engine, which increases the overall success rate of image lookup. </a:t>
            </a:r>
            <a:endParaRPr sz="1100">
              <a:solidFill>
                <a:schemeClr val="dk1"/>
              </a:solidFill>
              <a:latin typeface="Droid Serif"/>
              <a:ea typeface="Droid Serif"/>
              <a:cs typeface="Droid Serif"/>
              <a:sym typeface="Droid Serif"/>
            </a:endParaRPr>
          </a:p>
          <a:p>
            <a:pPr indent="0" lvl="0" marL="457200" rtl="0" algn="l">
              <a:spcBef>
                <a:spcPts val="0"/>
              </a:spcBef>
              <a:spcAft>
                <a:spcPts val="0"/>
              </a:spcAft>
              <a:buNone/>
            </a:pPr>
            <a:r>
              <a:t/>
            </a:r>
            <a:endParaRPr sz="1100">
              <a:solidFill>
                <a:schemeClr val="dk1"/>
              </a:solidFill>
              <a:latin typeface="Droid Serif"/>
              <a:ea typeface="Droid Serif"/>
              <a:cs typeface="Droid Serif"/>
              <a:sym typeface="Droid Serif"/>
            </a:endParaRPr>
          </a:p>
          <a:p>
            <a:pPr indent="0" lvl="0" marL="457200" rtl="0" algn="l">
              <a:spcBef>
                <a:spcPts val="0"/>
              </a:spcBef>
              <a:spcAft>
                <a:spcPts val="0"/>
              </a:spcAft>
              <a:buNone/>
            </a:pPr>
            <a:r>
              <a:t/>
            </a:r>
            <a:endParaRPr sz="1100">
              <a:solidFill>
                <a:schemeClr val="dk1"/>
              </a:solidFill>
              <a:latin typeface="Droid Serif"/>
              <a:ea typeface="Droid Serif"/>
              <a:cs typeface="Droid Serif"/>
              <a:sym typeface="Droid Serif"/>
            </a:endParaRPr>
          </a:p>
          <a:p>
            <a:pPr indent="-298450" lvl="0" marL="457200" rtl="0" algn="l">
              <a:spcBef>
                <a:spcPts val="0"/>
              </a:spcBef>
              <a:spcAft>
                <a:spcPts val="0"/>
              </a:spcAft>
              <a:buClr>
                <a:schemeClr val="dk1"/>
              </a:buClr>
              <a:buSzPts val="1100"/>
              <a:buFont typeface="Droid Serif"/>
              <a:buChar char="●"/>
            </a:pPr>
            <a:r>
              <a:rPr lang="en" sz="1100">
                <a:solidFill>
                  <a:schemeClr val="dk1"/>
                </a:solidFill>
                <a:highlight>
                  <a:schemeClr val="lt1"/>
                </a:highlight>
                <a:latin typeface="Droid Serif"/>
                <a:ea typeface="Droid Serif"/>
                <a:cs typeface="Droid Serif"/>
                <a:sym typeface="Droid Serif"/>
              </a:rPr>
              <a:t>Such as shortest Levenshtein distance, to resolve mismatched characters within a word</a:t>
            </a:r>
            <a:endParaRPr sz="1100">
              <a:solidFill>
                <a:schemeClr val="dk1"/>
              </a:solidFill>
              <a:latin typeface="Droid Serif"/>
              <a:ea typeface="Droid Serif"/>
              <a:cs typeface="Droid Serif"/>
              <a:sym typeface="Droid Serif"/>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pic>
        <p:nvPicPr>
          <p:cNvPr id="175" name="Google Shape;175;p28"/>
          <p:cNvPicPr preferRelativeResize="0"/>
          <p:nvPr/>
        </p:nvPicPr>
        <p:blipFill>
          <a:blip r:embed="rId3">
            <a:alphaModFix/>
          </a:blip>
          <a:stretch>
            <a:fillRect/>
          </a:stretch>
        </p:blipFill>
        <p:spPr>
          <a:xfrm>
            <a:off x="717950" y="3263625"/>
            <a:ext cx="7626000" cy="1065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nvSpPr>
        <p:spPr>
          <a:xfrm>
            <a:off x="3243400" y="354950"/>
            <a:ext cx="2853600" cy="6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Droid Serif"/>
                <a:ea typeface="Droid Serif"/>
                <a:cs typeface="Droid Serif"/>
                <a:sym typeface="Droid Serif"/>
              </a:rPr>
              <a:t>Final Output Generation </a:t>
            </a:r>
            <a:endParaRPr b="1" sz="1600">
              <a:latin typeface="Droid Serif"/>
              <a:ea typeface="Droid Serif"/>
              <a:cs typeface="Droid Serif"/>
              <a:sym typeface="Droid Serif"/>
            </a:endParaRPr>
          </a:p>
        </p:txBody>
      </p:sp>
      <p:sp>
        <p:nvSpPr>
          <p:cNvPr id="181" name="Google Shape;181;p29"/>
          <p:cNvSpPr txBox="1"/>
          <p:nvPr/>
        </p:nvSpPr>
        <p:spPr>
          <a:xfrm>
            <a:off x="981350" y="849125"/>
            <a:ext cx="7092300" cy="7587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Droid Serif"/>
              <a:buChar char="●"/>
            </a:pPr>
            <a:r>
              <a:rPr lang="en" sz="1100">
                <a:latin typeface="Droid Serif"/>
                <a:ea typeface="Droid Serif"/>
                <a:cs typeface="Droid Serif"/>
                <a:sym typeface="Droid Serif"/>
              </a:rPr>
              <a:t>Original Image is Rotated with angle resulted from the Featureless rotation </a:t>
            </a:r>
            <a:endParaRPr sz="1100">
              <a:latin typeface="Droid Serif"/>
              <a:ea typeface="Droid Serif"/>
              <a:cs typeface="Droid Serif"/>
              <a:sym typeface="Droid Serif"/>
            </a:endParaRPr>
          </a:p>
          <a:p>
            <a:pPr indent="0" lvl="0" marL="457200" rtl="0" algn="l">
              <a:spcBef>
                <a:spcPts val="0"/>
              </a:spcBef>
              <a:spcAft>
                <a:spcPts val="0"/>
              </a:spcAft>
              <a:buNone/>
            </a:pPr>
            <a:r>
              <a:t/>
            </a:r>
            <a:endParaRPr sz="1100">
              <a:latin typeface="Droid Serif"/>
              <a:ea typeface="Droid Serif"/>
              <a:cs typeface="Droid Serif"/>
              <a:sym typeface="Droid Serif"/>
            </a:endParaRPr>
          </a:p>
          <a:p>
            <a:pPr indent="-298450" lvl="0" marL="457200" rtl="0" algn="l">
              <a:spcBef>
                <a:spcPts val="0"/>
              </a:spcBef>
              <a:spcAft>
                <a:spcPts val="0"/>
              </a:spcAft>
              <a:buSzPts val="1100"/>
              <a:buFont typeface="Droid Serif"/>
              <a:buChar char="●"/>
            </a:pPr>
            <a:r>
              <a:rPr lang="en" sz="1100">
                <a:latin typeface="Droid Serif"/>
                <a:ea typeface="Droid Serif"/>
                <a:cs typeface="Droid Serif"/>
                <a:sym typeface="Droid Serif"/>
              </a:rPr>
              <a:t>Menu Image is scaled out ,to properly fit the dish images </a:t>
            </a:r>
            <a:endParaRPr sz="1100">
              <a:latin typeface="Droid Serif"/>
              <a:ea typeface="Droid Serif"/>
              <a:cs typeface="Droid Serif"/>
              <a:sym typeface="Droid Serif"/>
            </a:endParaRPr>
          </a:p>
          <a:p>
            <a:pPr indent="0" lvl="0" marL="457200" rtl="0" algn="l">
              <a:spcBef>
                <a:spcPts val="0"/>
              </a:spcBef>
              <a:spcAft>
                <a:spcPts val="0"/>
              </a:spcAft>
              <a:buNone/>
            </a:pPr>
            <a:r>
              <a:t/>
            </a:r>
            <a:endParaRPr sz="1100">
              <a:latin typeface="Droid Serif"/>
              <a:ea typeface="Droid Serif"/>
              <a:cs typeface="Droid Serif"/>
              <a:sym typeface="Droid Serif"/>
            </a:endParaRPr>
          </a:p>
          <a:p>
            <a:pPr indent="-298450" lvl="0" marL="457200" rtl="0" algn="l">
              <a:spcBef>
                <a:spcPts val="0"/>
              </a:spcBef>
              <a:spcAft>
                <a:spcPts val="0"/>
              </a:spcAft>
              <a:buSzPts val="1100"/>
              <a:buFont typeface="Droid Serif"/>
              <a:buChar char="●"/>
            </a:pPr>
            <a:r>
              <a:rPr lang="en" sz="1100">
                <a:latin typeface="Droid Serif"/>
                <a:ea typeface="Droid Serif"/>
                <a:cs typeface="Droid Serif"/>
                <a:sym typeface="Droid Serif"/>
              </a:rPr>
              <a:t>Dish Images are then resized according to their bounding boxes and pasted beside the </a:t>
            </a:r>
            <a:endParaRPr sz="1100">
              <a:latin typeface="Droid Serif"/>
              <a:ea typeface="Droid Serif"/>
              <a:cs typeface="Droid Serif"/>
              <a:sym typeface="Droid Serif"/>
            </a:endParaRPr>
          </a:p>
          <a:p>
            <a:pPr indent="0" lvl="0" marL="457200" rtl="0" algn="l">
              <a:spcBef>
                <a:spcPts val="0"/>
              </a:spcBef>
              <a:spcAft>
                <a:spcPts val="0"/>
              </a:spcAft>
              <a:buNone/>
            </a:pPr>
            <a:r>
              <a:rPr lang="en" sz="1100">
                <a:latin typeface="Droid Serif"/>
                <a:ea typeface="Droid Serif"/>
                <a:cs typeface="Droid Serif"/>
                <a:sym typeface="Droid Serif"/>
              </a:rPr>
              <a:t>Bounding box of the dish name </a:t>
            </a:r>
            <a:endParaRPr sz="1100">
              <a:latin typeface="Droid Serif"/>
              <a:ea typeface="Droid Serif"/>
              <a:cs typeface="Droid Serif"/>
              <a:sym typeface="Droid Serif"/>
            </a:endParaRPr>
          </a:p>
        </p:txBody>
      </p:sp>
      <p:pic>
        <p:nvPicPr>
          <p:cNvPr id="182" name="Google Shape;182;p29"/>
          <p:cNvPicPr preferRelativeResize="0"/>
          <p:nvPr/>
        </p:nvPicPr>
        <p:blipFill>
          <a:blip r:embed="rId3">
            <a:alphaModFix/>
          </a:blip>
          <a:stretch>
            <a:fillRect/>
          </a:stretch>
        </p:blipFill>
        <p:spPr>
          <a:xfrm>
            <a:off x="2518825" y="2080425"/>
            <a:ext cx="4174735" cy="2903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nvSpPr>
        <p:spPr>
          <a:xfrm>
            <a:off x="3974200" y="271425"/>
            <a:ext cx="14199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Droid Serif"/>
                <a:ea typeface="Droid Serif"/>
                <a:cs typeface="Droid Serif"/>
                <a:sym typeface="Droid Serif"/>
              </a:rPr>
              <a:t>Examples </a:t>
            </a:r>
            <a:endParaRPr b="1" sz="1900">
              <a:latin typeface="Droid Serif"/>
              <a:ea typeface="Droid Serif"/>
              <a:cs typeface="Droid Serif"/>
              <a:sym typeface="Droid Serif"/>
            </a:endParaRPr>
          </a:p>
        </p:txBody>
      </p:sp>
      <p:pic>
        <p:nvPicPr>
          <p:cNvPr id="188" name="Google Shape;188;p30"/>
          <p:cNvPicPr preferRelativeResize="0"/>
          <p:nvPr/>
        </p:nvPicPr>
        <p:blipFill>
          <a:blip r:embed="rId3">
            <a:alphaModFix/>
          </a:blip>
          <a:stretch>
            <a:fillRect/>
          </a:stretch>
        </p:blipFill>
        <p:spPr>
          <a:xfrm>
            <a:off x="4830300" y="1328500"/>
            <a:ext cx="3779324" cy="2731625"/>
          </a:xfrm>
          <a:prstGeom prst="rect">
            <a:avLst/>
          </a:prstGeom>
          <a:noFill/>
          <a:ln>
            <a:noFill/>
          </a:ln>
        </p:spPr>
      </p:pic>
      <p:pic>
        <p:nvPicPr>
          <p:cNvPr id="189" name="Google Shape;189;p30"/>
          <p:cNvPicPr preferRelativeResize="0"/>
          <p:nvPr/>
        </p:nvPicPr>
        <p:blipFill>
          <a:blip r:embed="rId4">
            <a:alphaModFix/>
          </a:blip>
          <a:stretch>
            <a:fillRect/>
          </a:stretch>
        </p:blipFill>
        <p:spPr>
          <a:xfrm>
            <a:off x="263775" y="1446800"/>
            <a:ext cx="3501625" cy="2429975"/>
          </a:xfrm>
          <a:prstGeom prst="rect">
            <a:avLst/>
          </a:prstGeom>
          <a:noFill/>
          <a:ln>
            <a:noFill/>
          </a:ln>
        </p:spPr>
      </p:pic>
      <p:cxnSp>
        <p:nvCxnSpPr>
          <p:cNvPr id="190" name="Google Shape;190;p30"/>
          <p:cNvCxnSpPr/>
          <p:nvPr/>
        </p:nvCxnSpPr>
        <p:spPr>
          <a:xfrm flipH="1" rot="10800000">
            <a:off x="3584450" y="2561375"/>
            <a:ext cx="911700" cy="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1"/>
          <p:cNvPicPr preferRelativeResize="0"/>
          <p:nvPr/>
        </p:nvPicPr>
        <p:blipFill>
          <a:blip r:embed="rId3">
            <a:alphaModFix/>
          </a:blip>
          <a:stretch>
            <a:fillRect/>
          </a:stretch>
        </p:blipFill>
        <p:spPr>
          <a:xfrm>
            <a:off x="1204075" y="2464225"/>
            <a:ext cx="6817000" cy="2417425"/>
          </a:xfrm>
          <a:prstGeom prst="rect">
            <a:avLst/>
          </a:prstGeom>
          <a:noFill/>
          <a:ln>
            <a:noFill/>
          </a:ln>
        </p:spPr>
      </p:pic>
      <p:pic>
        <p:nvPicPr>
          <p:cNvPr id="196" name="Google Shape;196;p31"/>
          <p:cNvPicPr preferRelativeResize="0"/>
          <p:nvPr/>
        </p:nvPicPr>
        <p:blipFill>
          <a:blip r:embed="rId4">
            <a:alphaModFix/>
          </a:blip>
          <a:stretch>
            <a:fillRect/>
          </a:stretch>
        </p:blipFill>
        <p:spPr>
          <a:xfrm>
            <a:off x="1509625" y="430800"/>
            <a:ext cx="6348300" cy="144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3500125" y="285375"/>
            <a:ext cx="19983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Droid Serif"/>
                <a:ea typeface="Droid Serif"/>
                <a:cs typeface="Droid Serif"/>
                <a:sym typeface="Droid Serif"/>
              </a:rPr>
              <a:t>Introduction</a:t>
            </a:r>
            <a:endParaRPr b="1" sz="2000">
              <a:latin typeface="Droid Serif"/>
              <a:ea typeface="Droid Serif"/>
              <a:cs typeface="Droid Serif"/>
              <a:sym typeface="Droid Serif"/>
            </a:endParaRPr>
          </a:p>
        </p:txBody>
      </p:sp>
      <p:sp>
        <p:nvSpPr>
          <p:cNvPr id="63" name="Google Shape;63;p14"/>
          <p:cNvSpPr txBox="1"/>
          <p:nvPr/>
        </p:nvSpPr>
        <p:spPr>
          <a:xfrm>
            <a:off x="737775" y="1009225"/>
            <a:ext cx="4579800" cy="3675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Droid Serif"/>
              <a:buChar char="●"/>
            </a:pPr>
            <a:r>
              <a:rPr lang="en" sz="1200">
                <a:latin typeface="Droid Serif"/>
                <a:ea typeface="Droid Serif"/>
                <a:cs typeface="Droid Serif"/>
                <a:sym typeface="Droid Serif"/>
              </a:rPr>
              <a:t>Its a System </a:t>
            </a:r>
            <a:r>
              <a:rPr lang="en" sz="1200">
                <a:latin typeface="Droid Serif"/>
                <a:ea typeface="Droid Serif"/>
                <a:cs typeface="Droid Serif"/>
                <a:sym typeface="Droid Serif"/>
              </a:rPr>
              <a:t>that translates the text in English res</a:t>
            </a:r>
            <a:r>
              <a:rPr lang="en" sz="1200">
                <a:latin typeface="Droid Serif"/>
                <a:ea typeface="Droid Serif"/>
                <a:cs typeface="Droid Serif"/>
                <a:sym typeface="Droid Serif"/>
              </a:rPr>
              <a:t>taurant </a:t>
            </a:r>
            <a:r>
              <a:rPr lang="en" sz="1200">
                <a:latin typeface="Droid Serif"/>
                <a:ea typeface="Droid Serif"/>
                <a:cs typeface="Droid Serif"/>
                <a:sym typeface="Droid Serif"/>
              </a:rPr>
              <a:t>menus into pictures of the dishes.</a:t>
            </a:r>
            <a:endParaRPr sz="1200">
              <a:latin typeface="Droid Serif"/>
              <a:ea typeface="Droid Serif"/>
              <a:cs typeface="Droid Serif"/>
              <a:sym typeface="Droid Serif"/>
            </a:endParaRPr>
          </a:p>
          <a:p>
            <a:pPr indent="0" lvl="0" marL="457200" rtl="0" algn="l">
              <a:spcBef>
                <a:spcPts val="0"/>
              </a:spcBef>
              <a:spcAft>
                <a:spcPts val="0"/>
              </a:spcAft>
              <a:buNone/>
            </a:pPr>
            <a:r>
              <a:rPr lang="en" sz="1200">
                <a:latin typeface="Droid Serif"/>
                <a:ea typeface="Droid Serif"/>
                <a:cs typeface="Droid Serif"/>
                <a:sym typeface="Droid Serif"/>
              </a:rPr>
              <a:t> </a:t>
            </a:r>
            <a:endParaRPr sz="1200">
              <a:latin typeface="Droid Serif"/>
              <a:ea typeface="Droid Serif"/>
              <a:cs typeface="Droid Serif"/>
              <a:sym typeface="Droid Serif"/>
            </a:endParaRPr>
          </a:p>
          <a:p>
            <a:pPr indent="0" lvl="0" marL="457200" rtl="0" algn="l">
              <a:spcBef>
                <a:spcPts val="0"/>
              </a:spcBef>
              <a:spcAft>
                <a:spcPts val="0"/>
              </a:spcAft>
              <a:buNone/>
            </a:pPr>
            <a:r>
              <a:t/>
            </a:r>
            <a:endParaRPr sz="1200">
              <a:latin typeface="Droid Serif"/>
              <a:ea typeface="Droid Serif"/>
              <a:cs typeface="Droid Serif"/>
              <a:sym typeface="Droid Serif"/>
            </a:endParaRPr>
          </a:p>
          <a:p>
            <a:pPr indent="-304800" lvl="0" marL="457200" rtl="0" algn="l">
              <a:spcBef>
                <a:spcPts val="0"/>
              </a:spcBef>
              <a:spcAft>
                <a:spcPts val="0"/>
              </a:spcAft>
              <a:buSzPts val="1200"/>
              <a:buFont typeface="Droid Serif"/>
              <a:buChar char="●"/>
            </a:pPr>
            <a:r>
              <a:rPr lang="en" sz="1200">
                <a:latin typeface="Droid Serif"/>
                <a:ea typeface="Droid Serif"/>
                <a:cs typeface="Droid Serif"/>
                <a:sym typeface="Droid Serif"/>
              </a:rPr>
              <a:t>Takes photo of a menu that users take with a camera as an input</a:t>
            </a:r>
            <a:endParaRPr sz="1200">
              <a:latin typeface="Droid Serif"/>
              <a:ea typeface="Droid Serif"/>
              <a:cs typeface="Droid Serif"/>
              <a:sym typeface="Droid Serif"/>
            </a:endParaRPr>
          </a:p>
          <a:p>
            <a:pPr indent="0" lvl="0" marL="457200" rtl="0" algn="l">
              <a:spcBef>
                <a:spcPts val="0"/>
              </a:spcBef>
              <a:spcAft>
                <a:spcPts val="0"/>
              </a:spcAft>
              <a:buNone/>
            </a:pPr>
            <a:r>
              <a:t/>
            </a:r>
            <a:endParaRPr sz="1200">
              <a:latin typeface="Droid Serif"/>
              <a:ea typeface="Droid Serif"/>
              <a:cs typeface="Droid Serif"/>
              <a:sym typeface="Droid Serif"/>
            </a:endParaRPr>
          </a:p>
          <a:p>
            <a:pPr indent="0" lvl="0" marL="457200" rtl="0" algn="l">
              <a:spcBef>
                <a:spcPts val="0"/>
              </a:spcBef>
              <a:spcAft>
                <a:spcPts val="0"/>
              </a:spcAft>
              <a:buNone/>
            </a:pPr>
            <a:r>
              <a:t/>
            </a:r>
            <a:endParaRPr sz="1200">
              <a:latin typeface="Droid Serif"/>
              <a:ea typeface="Droid Serif"/>
              <a:cs typeface="Droid Serif"/>
              <a:sym typeface="Droid Serif"/>
            </a:endParaRPr>
          </a:p>
          <a:p>
            <a:pPr indent="-304800" lvl="0" marL="457200" rtl="0" algn="l">
              <a:spcBef>
                <a:spcPts val="0"/>
              </a:spcBef>
              <a:spcAft>
                <a:spcPts val="0"/>
              </a:spcAft>
              <a:buSzPts val="1200"/>
              <a:buFont typeface="Droid Serif"/>
              <a:buChar char="●"/>
            </a:pPr>
            <a:r>
              <a:rPr lang="en" sz="1200">
                <a:latin typeface="Droid Serif"/>
                <a:ea typeface="Droid Serif"/>
                <a:cs typeface="Droid Serif"/>
                <a:sym typeface="Droid Serif"/>
              </a:rPr>
              <a:t>It then processes it to retrieve the corresponding pictures of the dishes from database</a:t>
            </a:r>
            <a:endParaRPr sz="1200">
              <a:latin typeface="Droid Serif"/>
              <a:ea typeface="Droid Serif"/>
              <a:cs typeface="Droid Serif"/>
              <a:sym typeface="Droid Serif"/>
            </a:endParaRPr>
          </a:p>
          <a:p>
            <a:pPr indent="0" lvl="0" marL="457200" rtl="0" algn="l">
              <a:spcBef>
                <a:spcPts val="0"/>
              </a:spcBef>
              <a:spcAft>
                <a:spcPts val="0"/>
              </a:spcAft>
              <a:buNone/>
            </a:pPr>
            <a:r>
              <a:t/>
            </a:r>
            <a:endParaRPr sz="1200">
              <a:latin typeface="Droid Serif"/>
              <a:ea typeface="Droid Serif"/>
              <a:cs typeface="Droid Serif"/>
              <a:sym typeface="Droid Serif"/>
            </a:endParaRPr>
          </a:p>
          <a:p>
            <a:pPr indent="0" lvl="0" marL="457200" rtl="0" algn="l">
              <a:spcBef>
                <a:spcPts val="0"/>
              </a:spcBef>
              <a:spcAft>
                <a:spcPts val="0"/>
              </a:spcAft>
              <a:buNone/>
            </a:pPr>
            <a:r>
              <a:t/>
            </a:r>
            <a:endParaRPr sz="1200">
              <a:latin typeface="Droid Serif"/>
              <a:ea typeface="Droid Serif"/>
              <a:cs typeface="Droid Serif"/>
              <a:sym typeface="Droid Serif"/>
            </a:endParaRPr>
          </a:p>
          <a:p>
            <a:pPr indent="-304800" lvl="0" marL="457200" rtl="0" algn="l">
              <a:spcBef>
                <a:spcPts val="0"/>
              </a:spcBef>
              <a:spcAft>
                <a:spcPts val="0"/>
              </a:spcAft>
              <a:buSzPts val="1200"/>
              <a:buFont typeface="Droid Serif"/>
              <a:buChar char="●"/>
            </a:pPr>
            <a:r>
              <a:rPr lang="en" sz="1200">
                <a:latin typeface="Droid Serif"/>
                <a:ea typeface="Droid Serif"/>
                <a:cs typeface="Droid Serif"/>
                <a:sym typeface="Droid Serif"/>
              </a:rPr>
              <a:t>Finally displays the pictures of Dishes with its names to users </a:t>
            </a:r>
            <a:endParaRPr sz="1200">
              <a:latin typeface="Droid Serif"/>
              <a:ea typeface="Droid Serif"/>
              <a:cs typeface="Droid Serif"/>
              <a:sym typeface="Droid Serif"/>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4" name="Google Shape;64;p14"/>
          <p:cNvSpPr txBox="1"/>
          <p:nvPr/>
        </p:nvSpPr>
        <p:spPr>
          <a:xfrm>
            <a:off x="1962000" y="3904575"/>
            <a:ext cx="5220000" cy="870000"/>
          </a:xfrm>
          <a:prstGeom prst="rect">
            <a:avLst/>
          </a:prstGeom>
          <a:noFill/>
          <a:ln>
            <a:noFill/>
          </a:ln>
        </p:spPr>
        <p:txBody>
          <a:bodyPr anchorCtr="0" anchor="t" bIns="91425" lIns="91425" spcFirstLastPara="1" rIns="91425" wrap="square" tIns="91425">
            <a:noAutofit/>
          </a:bodyPr>
          <a:lstStyle/>
          <a:p>
            <a:pPr indent="457200" lvl="0" marL="1371600" rtl="0" algn="l">
              <a:spcBef>
                <a:spcPts val="0"/>
              </a:spcBef>
              <a:spcAft>
                <a:spcPts val="0"/>
              </a:spcAft>
              <a:buNone/>
            </a:pPr>
            <a:r>
              <a:rPr b="1" lang="en">
                <a:latin typeface="Droid Serif"/>
                <a:ea typeface="Droid Serif"/>
                <a:cs typeface="Droid Serif"/>
                <a:sym typeface="Droid Serif"/>
              </a:rPr>
              <a:t>Application</a:t>
            </a:r>
            <a:r>
              <a:rPr lang="en">
                <a:latin typeface="Droid Serif"/>
                <a:ea typeface="Droid Serif"/>
                <a:cs typeface="Droid Serif"/>
                <a:sym typeface="Droid Serif"/>
              </a:rPr>
              <a:t> </a:t>
            </a:r>
            <a:endParaRPr>
              <a:latin typeface="Droid Serif"/>
              <a:ea typeface="Droid Serif"/>
              <a:cs typeface="Droid Serif"/>
              <a:sym typeface="Droid Serif"/>
            </a:endParaRPr>
          </a:p>
          <a:p>
            <a:pPr indent="457200" lvl="0" marL="1371600" rtl="0" algn="l">
              <a:spcBef>
                <a:spcPts val="0"/>
              </a:spcBef>
              <a:spcAft>
                <a:spcPts val="0"/>
              </a:spcAft>
              <a:buNone/>
            </a:pPr>
            <a:r>
              <a:rPr lang="en">
                <a:latin typeface="Droid Serif"/>
                <a:ea typeface="Droid Serif"/>
                <a:cs typeface="Droid Serif"/>
                <a:sym typeface="Droid Serif"/>
              </a:rPr>
              <a:t> </a:t>
            </a:r>
            <a:endParaRPr>
              <a:latin typeface="Droid Serif"/>
              <a:ea typeface="Droid Serif"/>
              <a:cs typeface="Droid Serif"/>
              <a:sym typeface="Droid Serif"/>
            </a:endParaRPr>
          </a:p>
          <a:p>
            <a:pPr indent="0" lvl="0" marL="0" rtl="0" algn="l">
              <a:spcBef>
                <a:spcPts val="0"/>
              </a:spcBef>
              <a:spcAft>
                <a:spcPts val="0"/>
              </a:spcAft>
              <a:buNone/>
            </a:pPr>
            <a:r>
              <a:rPr lang="en" sz="1100">
                <a:latin typeface="Droid Serif"/>
                <a:ea typeface="Droid Serif"/>
                <a:cs typeface="Droid Serif"/>
                <a:sym typeface="Droid Serif"/>
              </a:rPr>
              <a:t>Helps Non-English Speakers To get </a:t>
            </a:r>
            <a:r>
              <a:rPr lang="en" sz="1100">
                <a:solidFill>
                  <a:schemeClr val="dk1"/>
                </a:solidFill>
                <a:latin typeface="Droid Serif"/>
                <a:ea typeface="Droid Serif"/>
                <a:cs typeface="Droid Serif"/>
                <a:sym typeface="Droid Serif"/>
              </a:rPr>
              <a:t>visualization of dishes in the menu</a:t>
            </a:r>
            <a:endParaRPr sz="1100">
              <a:latin typeface="Droid Serif"/>
              <a:ea typeface="Droid Serif"/>
              <a:cs typeface="Droid Serif"/>
              <a:sym typeface="Droid Serif"/>
            </a:endParaRPr>
          </a:p>
        </p:txBody>
      </p:sp>
      <p:pic>
        <p:nvPicPr>
          <p:cNvPr id="65" name="Google Shape;65;p14"/>
          <p:cNvPicPr preferRelativeResize="0"/>
          <p:nvPr/>
        </p:nvPicPr>
        <p:blipFill>
          <a:blip r:embed="rId3">
            <a:alphaModFix/>
          </a:blip>
          <a:stretch>
            <a:fillRect/>
          </a:stretch>
        </p:blipFill>
        <p:spPr>
          <a:xfrm>
            <a:off x="5950873" y="922300"/>
            <a:ext cx="2154500" cy="27881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2"/>
          <p:cNvPicPr preferRelativeResize="0"/>
          <p:nvPr/>
        </p:nvPicPr>
        <p:blipFill>
          <a:blip r:embed="rId3">
            <a:alphaModFix/>
          </a:blip>
          <a:stretch>
            <a:fillRect/>
          </a:stretch>
        </p:blipFill>
        <p:spPr>
          <a:xfrm>
            <a:off x="1870846" y="2571750"/>
            <a:ext cx="5527724" cy="1575750"/>
          </a:xfrm>
          <a:prstGeom prst="rect">
            <a:avLst/>
          </a:prstGeom>
          <a:noFill/>
          <a:ln>
            <a:noFill/>
          </a:ln>
        </p:spPr>
      </p:pic>
      <p:cxnSp>
        <p:nvCxnSpPr>
          <p:cNvPr id="202" name="Google Shape;202;p32"/>
          <p:cNvCxnSpPr/>
          <p:nvPr/>
        </p:nvCxnSpPr>
        <p:spPr>
          <a:xfrm flipH="1">
            <a:off x="4517150" y="1447700"/>
            <a:ext cx="6900" cy="758700"/>
          </a:xfrm>
          <a:prstGeom prst="straightConnector1">
            <a:avLst/>
          </a:prstGeom>
          <a:noFill/>
          <a:ln cap="flat" cmpd="sng" w="9525">
            <a:solidFill>
              <a:schemeClr val="dk2"/>
            </a:solidFill>
            <a:prstDash val="solid"/>
            <a:round/>
            <a:headEnd len="med" w="med" type="none"/>
            <a:tailEnd len="med" w="med" type="triangle"/>
          </a:ln>
        </p:spPr>
      </p:cxnSp>
      <p:pic>
        <p:nvPicPr>
          <p:cNvPr id="203" name="Google Shape;203;p32"/>
          <p:cNvPicPr preferRelativeResize="0"/>
          <p:nvPr/>
        </p:nvPicPr>
        <p:blipFill>
          <a:blip r:embed="rId4">
            <a:alphaModFix/>
          </a:blip>
          <a:stretch>
            <a:fillRect/>
          </a:stretch>
        </p:blipFill>
        <p:spPr>
          <a:xfrm>
            <a:off x="2706088" y="576950"/>
            <a:ext cx="3629025" cy="80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3"/>
          <p:cNvPicPr preferRelativeResize="0"/>
          <p:nvPr/>
        </p:nvPicPr>
        <p:blipFill>
          <a:blip r:embed="rId3">
            <a:alphaModFix/>
          </a:blip>
          <a:stretch>
            <a:fillRect/>
          </a:stretch>
        </p:blipFill>
        <p:spPr>
          <a:xfrm>
            <a:off x="2010046" y="2901625"/>
            <a:ext cx="5485975" cy="1176025"/>
          </a:xfrm>
          <a:prstGeom prst="rect">
            <a:avLst/>
          </a:prstGeom>
          <a:noFill/>
          <a:ln>
            <a:noFill/>
          </a:ln>
        </p:spPr>
      </p:pic>
      <p:pic>
        <p:nvPicPr>
          <p:cNvPr id="209" name="Google Shape;209;p33"/>
          <p:cNvPicPr preferRelativeResize="0"/>
          <p:nvPr/>
        </p:nvPicPr>
        <p:blipFill>
          <a:blip r:embed="rId4">
            <a:alphaModFix/>
          </a:blip>
          <a:stretch>
            <a:fillRect/>
          </a:stretch>
        </p:blipFill>
        <p:spPr>
          <a:xfrm>
            <a:off x="2698600" y="1071150"/>
            <a:ext cx="3848100" cy="714375"/>
          </a:xfrm>
          <a:prstGeom prst="rect">
            <a:avLst/>
          </a:prstGeom>
          <a:noFill/>
          <a:ln>
            <a:noFill/>
          </a:ln>
        </p:spPr>
      </p:pic>
      <p:cxnSp>
        <p:nvCxnSpPr>
          <p:cNvPr id="210" name="Google Shape;210;p33"/>
          <p:cNvCxnSpPr>
            <a:stCxn id="209" idx="2"/>
          </p:cNvCxnSpPr>
          <p:nvPr/>
        </p:nvCxnSpPr>
        <p:spPr>
          <a:xfrm flipH="1">
            <a:off x="4620250" y="1785525"/>
            <a:ext cx="2400" cy="94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4"/>
          <p:cNvPicPr preferRelativeResize="0"/>
          <p:nvPr/>
        </p:nvPicPr>
        <p:blipFill>
          <a:blip r:embed="rId3">
            <a:alphaModFix/>
          </a:blip>
          <a:stretch>
            <a:fillRect/>
          </a:stretch>
        </p:blipFill>
        <p:spPr>
          <a:xfrm>
            <a:off x="987600" y="813600"/>
            <a:ext cx="2694275" cy="2940300"/>
          </a:xfrm>
          <a:prstGeom prst="rect">
            <a:avLst/>
          </a:prstGeom>
          <a:noFill/>
          <a:ln>
            <a:noFill/>
          </a:ln>
        </p:spPr>
      </p:pic>
      <p:pic>
        <p:nvPicPr>
          <p:cNvPr id="216" name="Google Shape;216;p34"/>
          <p:cNvPicPr preferRelativeResize="0"/>
          <p:nvPr/>
        </p:nvPicPr>
        <p:blipFill>
          <a:blip r:embed="rId4">
            <a:alphaModFix/>
          </a:blip>
          <a:stretch>
            <a:fillRect/>
          </a:stretch>
        </p:blipFill>
        <p:spPr>
          <a:xfrm>
            <a:off x="5150475" y="980650"/>
            <a:ext cx="3139000" cy="2734551"/>
          </a:xfrm>
          <a:prstGeom prst="rect">
            <a:avLst/>
          </a:prstGeom>
          <a:noFill/>
          <a:ln>
            <a:noFill/>
          </a:ln>
        </p:spPr>
      </p:pic>
      <p:cxnSp>
        <p:nvCxnSpPr>
          <p:cNvPr id="217" name="Google Shape;217;p34"/>
          <p:cNvCxnSpPr/>
          <p:nvPr/>
        </p:nvCxnSpPr>
        <p:spPr>
          <a:xfrm flipH="1" rot="10800000">
            <a:off x="3793250" y="2185525"/>
            <a:ext cx="1162200" cy="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5"/>
          <p:cNvPicPr preferRelativeResize="0"/>
          <p:nvPr/>
        </p:nvPicPr>
        <p:blipFill>
          <a:blip r:embed="rId3">
            <a:alphaModFix/>
          </a:blip>
          <a:stretch>
            <a:fillRect/>
          </a:stretch>
        </p:blipFill>
        <p:spPr>
          <a:xfrm>
            <a:off x="382100" y="798575"/>
            <a:ext cx="3123949" cy="3084051"/>
          </a:xfrm>
          <a:prstGeom prst="rect">
            <a:avLst/>
          </a:prstGeom>
          <a:noFill/>
          <a:ln>
            <a:noFill/>
          </a:ln>
        </p:spPr>
      </p:pic>
      <p:pic>
        <p:nvPicPr>
          <p:cNvPr id="223" name="Google Shape;223;p35"/>
          <p:cNvPicPr preferRelativeResize="0"/>
          <p:nvPr/>
        </p:nvPicPr>
        <p:blipFill>
          <a:blip r:embed="rId4">
            <a:alphaModFix/>
          </a:blip>
          <a:stretch>
            <a:fillRect/>
          </a:stretch>
        </p:blipFill>
        <p:spPr>
          <a:xfrm>
            <a:off x="5495650" y="798575"/>
            <a:ext cx="3211401" cy="2841549"/>
          </a:xfrm>
          <a:prstGeom prst="rect">
            <a:avLst/>
          </a:prstGeom>
          <a:noFill/>
          <a:ln>
            <a:noFill/>
          </a:ln>
        </p:spPr>
      </p:pic>
      <p:cxnSp>
        <p:nvCxnSpPr>
          <p:cNvPr id="224" name="Google Shape;224;p35"/>
          <p:cNvCxnSpPr/>
          <p:nvPr/>
        </p:nvCxnSpPr>
        <p:spPr>
          <a:xfrm flipH="1" rot="10800000">
            <a:off x="3737575" y="2039375"/>
            <a:ext cx="1461600" cy="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nvSpPr>
        <p:spPr>
          <a:xfrm>
            <a:off x="3313000" y="271425"/>
            <a:ext cx="39465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Experimental Results </a:t>
            </a:r>
            <a:endParaRPr b="1" sz="1600"/>
          </a:p>
        </p:txBody>
      </p:sp>
      <p:pic>
        <p:nvPicPr>
          <p:cNvPr id="230" name="Google Shape;230;p36"/>
          <p:cNvPicPr preferRelativeResize="0"/>
          <p:nvPr/>
        </p:nvPicPr>
        <p:blipFill>
          <a:blip r:embed="rId3">
            <a:alphaModFix/>
          </a:blip>
          <a:stretch>
            <a:fillRect/>
          </a:stretch>
        </p:blipFill>
        <p:spPr>
          <a:xfrm>
            <a:off x="4829575" y="1447050"/>
            <a:ext cx="3676650" cy="2647950"/>
          </a:xfrm>
          <a:prstGeom prst="rect">
            <a:avLst/>
          </a:prstGeom>
          <a:noFill/>
          <a:ln>
            <a:noFill/>
          </a:ln>
        </p:spPr>
      </p:pic>
      <p:sp>
        <p:nvSpPr>
          <p:cNvPr id="231" name="Google Shape;231;p36"/>
          <p:cNvSpPr txBox="1"/>
          <p:nvPr/>
        </p:nvSpPr>
        <p:spPr>
          <a:xfrm>
            <a:off x="501125" y="1245850"/>
            <a:ext cx="3676500" cy="38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b="1" lang="en" sz="1100">
                <a:latin typeface="Droid Serif"/>
                <a:ea typeface="Droid Serif"/>
                <a:cs typeface="Droid Serif"/>
                <a:sym typeface="Droid Serif"/>
              </a:rPr>
              <a:t>OCR </a:t>
            </a:r>
            <a:r>
              <a:rPr b="1" lang="en" sz="1100">
                <a:latin typeface="Droid Serif"/>
                <a:ea typeface="Droid Serif"/>
                <a:cs typeface="Droid Serif"/>
                <a:sym typeface="Droid Serif"/>
              </a:rPr>
              <a:t>Correctness</a:t>
            </a:r>
            <a:r>
              <a:rPr b="1" lang="en" sz="1100">
                <a:latin typeface="Droid Serif"/>
                <a:ea typeface="Droid Serif"/>
                <a:cs typeface="Droid Serif"/>
                <a:sym typeface="Droid Serif"/>
              </a:rPr>
              <a:t> with and without Rotation Correction</a:t>
            </a:r>
            <a:r>
              <a:rPr lang="en" sz="1200">
                <a:latin typeface="Droid Serif"/>
                <a:ea typeface="Droid Serif"/>
                <a:cs typeface="Droid Serif"/>
                <a:sym typeface="Droid Serif"/>
              </a:rPr>
              <a:t> </a:t>
            </a:r>
            <a:endParaRPr sz="1200">
              <a:latin typeface="Droid Serif"/>
              <a:ea typeface="Droid Serif"/>
              <a:cs typeface="Droid Serif"/>
              <a:sym typeface="Droid Serif"/>
            </a:endParaRPr>
          </a:p>
        </p:txBody>
      </p:sp>
      <p:sp>
        <p:nvSpPr>
          <p:cNvPr id="232" name="Google Shape;232;p36"/>
          <p:cNvSpPr txBox="1"/>
          <p:nvPr/>
        </p:nvSpPr>
        <p:spPr>
          <a:xfrm>
            <a:off x="953525" y="2146325"/>
            <a:ext cx="3389700" cy="22758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Droid Serif"/>
              <a:buChar char="●"/>
            </a:pPr>
            <a:r>
              <a:rPr lang="en" sz="1000">
                <a:latin typeface="Droid Serif"/>
                <a:ea typeface="Droid Serif"/>
                <a:cs typeface="Droid Serif"/>
                <a:sym typeface="Droid Serif"/>
              </a:rPr>
              <a:t>OCR with rotation </a:t>
            </a:r>
            <a:r>
              <a:rPr lang="en" sz="1000">
                <a:latin typeface="Droid Serif"/>
                <a:ea typeface="Droid Serif"/>
                <a:cs typeface="Droid Serif"/>
                <a:sym typeface="Droid Serif"/>
              </a:rPr>
              <a:t>Correction</a:t>
            </a:r>
            <a:r>
              <a:rPr lang="en" sz="1000">
                <a:latin typeface="Droid Serif"/>
                <a:ea typeface="Droid Serif"/>
                <a:cs typeface="Droid Serif"/>
                <a:sym typeface="Droid Serif"/>
              </a:rPr>
              <a:t> Technique gives good result compare to the without rotation correction.</a:t>
            </a:r>
            <a:endParaRPr sz="1000">
              <a:latin typeface="Droid Serif"/>
              <a:ea typeface="Droid Serif"/>
              <a:cs typeface="Droid Serif"/>
              <a:sym typeface="Droid Serif"/>
            </a:endParaRPr>
          </a:p>
          <a:p>
            <a:pPr indent="0" lvl="0" marL="457200" rtl="0" algn="l">
              <a:spcBef>
                <a:spcPts val="0"/>
              </a:spcBef>
              <a:spcAft>
                <a:spcPts val="0"/>
              </a:spcAft>
              <a:buNone/>
            </a:pPr>
            <a:r>
              <a:t/>
            </a:r>
            <a:endParaRPr sz="1000">
              <a:latin typeface="Droid Serif"/>
              <a:ea typeface="Droid Serif"/>
              <a:cs typeface="Droid Serif"/>
              <a:sym typeface="Droid Serif"/>
            </a:endParaRPr>
          </a:p>
          <a:p>
            <a:pPr indent="0" lvl="0" marL="457200" rtl="0" algn="l">
              <a:spcBef>
                <a:spcPts val="0"/>
              </a:spcBef>
              <a:spcAft>
                <a:spcPts val="0"/>
              </a:spcAft>
              <a:buNone/>
            </a:pPr>
            <a:r>
              <a:t/>
            </a:r>
            <a:endParaRPr sz="1000">
              <a:latin typeface="Droid Serif"/>
              <a:ea typeface="Droid Serif"/>
              <a:cs typeface="Droid Serif"/>
              <a:sym typeface="Droid Serif"/>
            </a:endParaRPr>
          </a:p>
          <a:p>
            <a:pPr indent="-292100" lvl="0" marL="457200" rtl="0" algn="l">
              <a:spcBef>
                <a:spcPts val="0"/>
              </a:spcBef>
              <a:spcAft>
                <a:spcPts val="0"/>
              </a:spcAft>
              <a:buSzPts val="1000"/>
              <a:buFont typeface="Droid Serif"/>
              <a:buChar char="●"/>
            </a:pPr>
            <a:r>
              <a:rPr lang="en" sz="1000">
                <a:latin typeface="Droid Serif"/>
                <a:ea typeface="Droid Serif"/>
                <a:cs typeface="Droid Serif"/>
                <a:sym typeface="Droid Serif"/>
              </a:rPr>
              <a:t>Low Performance of OCR with featureless rotation is due to the resolution drop due to rotation </a:t>
            </a:r>
            <a:endParaRPr sz="1000">
              <a:latin typeface="Droid Serif"/>
              <a:ea typeface="Droid Serif"/>
              <a:cs typeface="Droid Serif"/>
              <a:sym typeface="Droid Serif"/>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7"/>
          <p:cNvPicPr preferRelativeResize="0"/>
          <p:nvPr/>
        </p:nvPicPr>
        <p:blipFill>
          <a:blip r:embed="rId3">
            <a:alphaModFix/>
          </a:blip>
          <a:stretch>
            <a:fillRect/>
          </a:stretch>
        </p:blipFill>
        <p:spPr>
          <a:xfrm>
            <a:off x="5121875" y="1356500"/>
            <a:ext cx="3638550" cy="2647950"/>
          </a:xfrm>
          <a:prstGeom prst="rect">
            <a:avLst/>
          </a:prstGeom>
          <a:noFill/>
          <a:ln>
            <a:noFill/>
          </a:ln>
        </p:spPr>
      </p:pic>
      <p:sp>
        <p:nvSpPr>
          <p:cNvPr id="238" name="Google Shape;238;p37"/>
          <p:cNvSpPr txBox="1"/>
          <p:nvPr/>
        </p:nvSpPr>
        <p:spPr>
          <a:xfrm>
            <a:off x="280650" y="341025"/>
            <a:ext cx="55332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Droid Serif"/>
                <a:ea typeface="Droid Serif"/>
                <a:cs typeface="Droid Serif"/>
                <a:sym typeface="Droid Serif"/>
              </a:rPr>
              <a:t>2. Featureless Rotation Angle generated from Different Disk </a:t>
            </a:r>
            <a:r>
              <a:rPr b="1" lang="en" sz="1200">
                <a:latin typeface="Droid Serif"/>
                <a:ea typeface="Droid Serif"/>
                <a:cs typeface="Droid Serif"/>
                <a:sym typeface="Droid Serif"/>
              </a:rPr>
              <a:t>Radius</a:t>
            </a:r>
            <a:r>
              <a:rPr lang="en"/>
              <a:t> </a:t>
            </a:r>
            <a:endParaRPr/>
          </a:p>
        </p:txBody>
      </p:sp>
      <p:sp>
        <p:nvSpPr>
          <p:cNvPr id="239" name="Google Shape;239;p37"/>
          <p:cNvSpPr txBox="1"/>
          <p:nvPr/>
        </p:nvSpPr>
        <p:spPr>
          <a:xfrm>
            <a:off x="450900" y="946500"/>
            <a:ext cx="4496100" cy="6402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Droid Serif"/>
              <a:buChar char="●"/>
            </a:pPr>
            <a:r>
              <a:rPr lang="en" sz="1000">
                <a:latin typeface="Droid Serif"/>
                <a:ea typeface="Droid Serif"/>
                <a:cs typeface="Droid Serif"/>
                <a:sym typeface="Droid Serif"/>
              </a:rPr>
              <a:t>Without any dilation at all, the identified angle of rotation is bit different from other angles </a:t>
            </a:r>
            <a:endParaRPr sz="1000">
              <a:latin typeface="Droid Serif"/>
              <a:ea typeface="Droid Serif"/>
              <a:cs typeface="Droid Serif"/>
              <a:sym typeface="Droid Serif"/>
            </a:endParaRPr>
          </a:p>
          <a:p>
            <a:pPr indent="0" lvl="0" marL="0" rtl="0" algn="l">
              <a:spcBef>
                <a:spcPts val="0"/>
              </a:spcBef>
              <a:spcAft>
                <a:spcPts val="0"/>
              </a:spcAft>
              <a:buNone/>
            </a:pPr>
            <a:r>
              <a:t/>
            </a:r>
            <a:endParaRPr sz="1000">
              <a:latin typeface="Droid Serif"/>
              <a:ea typeface="Droid Serif"/>
              <a:cs typeface="Droid Serif"/>
              <a:sym typeface="Droid Serif"/>
            </a:endParaRPr>
          </a:p>
          <a:p>
            <a:pPr indent="0" lvl="0" marL="0" rtl="0" algn="l">
              <a:spcBef>
                <a:spcPts val="0"/>
              </a:spcBef>
              <a:spcAft>
                <a:spcPts val="0"/>
              </a:spcAft>
              <a:buNone/>
            </a:pPr>
            <a:r>
              <a:t/>
            </a:r>
            <a:endParaRPr sz="1000">
              <a:latin typeface="Droid Serif"/>
              <a:ea typeface="Droid Serif"/>
              <a:cs typeface="Droid Serif"/>
              <a:sym typeface="Droid Serif"/>
            </a:endParaRPr>
          </a:p>
        </p:txBody>
      </p:sp>
      <p:sp>
        <p:nvSpPr>
          <p:cNvPr id="240" name="Google Shape;240;p37"/>
          <p:cNvSpPr txBox="1"/>
          <p:nvPr/>
        </p:nvSpPr>
        <p:spPr>
          <a:xfrm>
            <a:off x="1147500" y="1586700"/>
            <a:ext cx="3424500" cy="15381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Droid Serif"/>
              <a:buChar char="●"/>
            </a:pPr>
            <a:r>
              <a:rPr lang="en" sz="1000">
                <a:solidFill>
                  <a:schemeClr val="dk1"/>
                </a:solidFill>
                <a:latin typeface="Droid Serif"/>
                <a:ea typeface="Droid Serif"/>
                <a:cs typeface="Droid Serif"/>
                <a:sym typeface="Droid Serif"/>
              </a:rPr>
              <a:t>This is because characters are now considered as one connected component</a:t>
            </a:r>
            <a:endParaRPr sz="1000">
              <a:solidFill>
                <a:schemeClr val="dk1"/>
              </a:solidFill>
              <a:latin typeface="Droid Serif"/>
              <a:ea typeface="Droid Serif"/>
              <a:cs typeface="Droid Serif"/>
              <a:sym typeface="Droid Serif"/>
            </a:endParaRPr>
          </a:p>
          <a:p>
            <a:pPr indent="0" lvl="0" marL="457200" rtl="0" algn="l">
              <a:spcBef>
                <a:spcPts val="0"/>
              </a:spcBef>
              <a:spcAft>
                <a:spcPts val="0"/>
              </a:spcAft>
              <a:buNone/>
            </a:pPr>
            <a:r>
              <a:t/>
            </a:r>
            <a:endParaRPr sz="1000">
              <a:solidFill>
                <a:schemeClr val="dk1"/>
              </a:solidFill>
              <a:latin typeface="Droid Serif"/>
              <a:ea typeface="Droid Serif"/>
              <a:cs typeface="Droid Serif"/>
              <a:sym typeface="Droid Serif"/>
            </a:endParaRPr>
          </a:p>
          <a:p>
            <a:pPr indent="-292100" lvl="0" marL="457200" rtl="0" algn="l">
              <a:spcBef>
                <a:spcPts val="0"/>
              </a:spcBef>
              <a:spcAft>
                <a:spcPts val="0"/>
              </a:spcAft>
              <a:buClr>
                <a:schemeClr val="dk1"/>
              </a:buClr>
              <a:buSzPts val="1000"/>
              <a:buFont typeface="Droid Serif"/>
              <a:buChar char="●"/>
            </a:pPr>
            <a:r>
              <a:rPr lang="en" sz="1000">
                <a:solidFill>
                  <a:schemeClr val="dk1"/>
                </a:solidFill>
                <a:latin typeface="Droid Serif"/>
                <a:ea typeface="Droid Serif"/>
                <a:cs typeface="Droid Serif"/>
                <a:sym typeface="Droid Serif"/>
              </a:rPr>
              <a:t>hence the assumption that aspect ratio is the largest when rotated the image back to the actual angle is no longer valid.</a:t>
            </a:r>
            <a:endParaRPr sz="1000">
              <a:solidFill>
                <a:schemeClr val="dk1"/>
              </a:solidFill>
              <a:latin typeface="Droid Serif"/>
              <a:ea typeface="Droid Serif"/>
              <a:cs typeface="Droid Serif"/>
              <a:sym typeface="Droid Serif"/>
            </a:endParaRPr>
          </a:p>
          <a:p>
            <a:pPr indent="0" lvl="0" marL="0" rtl="0" algn="l">
              <a:spcBef>
                <a:spcPts val="0"/>
              </a:spcBef>
              <a:spcAft>
                <a:spcPts val="0"/>
              </a:spcAft>
              <a:buNone/>
            </a:pPr>
            <a:r>
              <a:t/>
            </a:r>
            <a:endParaRPr sz="1300">
              <a:latin typeface="Droid Serif"/>
              <a:ea typeface="Droid Serif"/>
              <a:cs typeface="Droid Serif"/>
              <a:sym typeface="Droid Serif"/>
            </a:endParaRPr>
          </a:p>
        </p:txBody>
      </p:sp>
      <p:sp>
        <p:nvSpPr>
          <p:cNvPr id="241" name="Google Shape;241;p37"/>
          <p:cNvSpPr txBox="1"/>
          <p:nvPr/>
        </p:nvSpPr>
        <p:spPr>
          <a:xfrm>
            <a:off x="450900" y="3006750"/>
            <a:ext cx="4197000" cy="563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Droid Serif"/>
              <a:buChar char="●"/>
            </a:pPr>
            <a:r>
              <a:rPr lang="en" sz="1000">
                <a:latin typeface="Droid Serif"/>
                <a:ea typeface="Droid Serif"/>
                <a:cs typeface="Droid Serif"/>
                <a:sym typeface="Droid Serif"/>
              </a:rPr>
              <a:t>When the structural element diameter is too big the</a:t>
            </a:r>
            <a:r>
              <a:rPr lang="en" sz="1000">
                <a:latin typeface="Droid Serif"/>
                <a:ea typeface="Droid Serif"/>
                <a:cs typeface="Droid Serif"/>
                <a:sym typeface="Droid Serif"/>
              </a:rPr>
              <a:t> </a:t>
            </a:r>
            <a:r>
              <a:rPr lang="en" sz="1000">
                <a:latin typeface="Droid Serif"/>
                <a:ea typeface="Droid Serif"/>
                <a:cs typeface="Droid Serif"/>
                <a:sym typeface="Droid Serif"/>
              </a:rPr>
              <a:t>identified angle of rotation is incorrect as well. </a:t>
            </a:r>
            <a:endParaRPr sz="1000">
              <a:latin typeface="Droid Serif"/>
              <a:ea typeface="Droid Serif"/>
              <a:cs typeface="Droid Serif"/>
              <a:sym typeface="Droid Serif"/>
            </a:endParaRPr>
          </a:p>
          <a:p>
            <a:pPr indent="0" lvl="0" marL="0" rtl="0" algn="l">
              <a:spcBef>
                <a:spcPts val="0"/>
              </a:spcBef>
              <a:spcAft>
                <a:spcPts val="0"/>
              </a:spcAft>
              <a:buNone/>
            </a:pPr>
            <a:r>
              <a:t/>
            </a:r>
            <a:endParaRPr sz="1000">
              <a:latin typeface="Droid Serif"/>
              <a:ea typeface="Droid Serif"/>
              <a:cs typeface="Droid Serif"/>
              <a:sym typeface="Droid Serif"/>
            </a:endParaRPr>
          </a:p>
          <a:p>
            <a:pPr indent="0" lvl="0" marL="0" rtl="0" algn="l">
              <a:spcBef>
                <a:spcPts val="0"/>
              </a:spcBef>
              <a:spcAft>
                <a:spcPts val="0"/>
              </a:spcAft>
              <a:buClr>
                <a:schemeClr val="dk1"/>
              </a:buClr>
              <a:buSzPts val="1100"/>
              <a:buFont typeface="Arial"/>
              <a:buNone/>
            </a:pPr>
            <a:r>
              <a:t/>
            </a:r>
            <a:endParaRPr sz="1000">
              <a:latin typeface="Droid Serif"/>
              <a:ea typeface="Droid Serif"/>
              <a:cs typeface="Droid Serif"/>
              <a:sym typeface="Droid Serif"/>
            </a:endParaRPr>
          </a:p>
          <a:p>
            <a:pPr indent="0" lvl="0" marL="0" rtl="0" algn="l">
              <a:spcBef>
                <a:spcPts val="0"/>
              </a:spcBef>
              <a:spcAft>
                <a:spcPts val="0"/>
              </a:spcAft>
              <a:buNone/>
            </a:pPr>
            <a:r>
              <a:t/>
            </a:r>
            <a:endParaRPr sz="1000">
              <a:latin typeface="Droid Serif"/>
              <a:ea typeface="Droid Serif"/>
              <a:cs typeface="Droid Serif"/>
              <a:sym typeface="Droid Serif"/>
            </a:endParaRPr>
          </a:p>
        </p:txBody>
      </p:sp>
      <p:sp>
        <p:nvSpPr>
          <p:cNvPr id="242" name="Google Shape;242;p37"/>
          <p:cNvSpPr txBox="1"/>
          <p:nvPr/>
        </p:nvSpPr>
        <p:spPr>
          <a:xfrm>
            <a:off x="1147500" y="3570450"/>
            <a:ext cx="3799500" cy="8700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Droid Serif"/>
              <a:buChar char="●"/>
            </a:pPr>
            <a:r>
              <a:rPr lang="en" sz="1000">
                <a:solidFill>
                  <a:schemeClr val="dk1"/>
                </a:solidFill>
                <a:latin typeface="Droid Serif"/>
                <a:ea typeface="Droid Serif"/>
                <a:cs typeface="Droid Serif"/>
                <a:sym typeface="Droid Serif"/>
              </a:rPr>
              <a:t>This is because all the words in the menu and the border of the menu is grouped into one single connected component and hence the aspect ratio does not represent the bounding box around a single English word</a:t>
            </a:r>
            <a:endParaRPr sz="1300"/>
          </a:p>
        </p:txBody>
      </p:sp>
      <p:sp>
        <p:nvSpPr>
          <p:cNvPr id="243" name="Google Shape;243;p37"/>
          <p:cNvSpPr txBox="1"/>
          <p:nvPr/>
        </p:nvSpPr>
        <p:spPr>
          <a:xfrm>
            <a:off x="5888225" y="4176050"/>
            <a:ext cx="28722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Original Rotation Angle</a:t>
            </a:r>
            <a:r>
              <a:rPr lang="en"/>
              <a:t> : </a:t>
            </a:r>
            <a:r>
              <a:rPr lang="en" sz="1000"/>
              <a:t>23</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8"/>
          <p:cNvPicPr preferRelativeResize="0"/>
          <p:nvPr/>
        </p:nvPicPr>
        <p:blipFill>
          <a:blip r:embed="rId3">
            <a:alphaModFix/>
          </a:blip>
          <a:stretch>
            <a:fillRect/>
          </a:stretch>
        </p:blipFill>
        <p:spPr>
          <a:xfrm>
            <a:off x="3047825" y="1387270"/>
            <a:ext cx="3696525" cy="2754600"/>
          </a:xfrm>
          <a:prstGeom prst="rect">
            <a:avLst/>
          </a:prstGeom>
          <a:noFill/>
          <a:ln>
            <a:noFill/>
          </a:ln>
        </p:spPr>
      </p:pic>
      <p:sp>
        <p:nvSpPr>
          <p:cNvPr id="249" name="Google Shape;249;p38"/>
          <p:cNvSpPr txBox="1"/>
          <p:nvPr/>
        </p:nvSpPr>
        <p:spPr>
          <a:xfrm>
            <a:off x="556800" y="821300"/>
            <a:ext cx="51573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Droid Serif"/>
                <a:ea typeface="Droid Serif"/>
                <a:cs typeface="Droid Serif"/>
                <a:sym typeface="Droid Serif"/>
              </a:rPr>
              <a:t>3. Passing Full image and Segmented Image into OCR</a:t>
            </a:r>
            <a:endParaRPr b="1" sz="1300">
              <a:latin typeface="Droid Serif"/>
              <a:ea typeface="Droid Serif"/>
              <a:cs typeface="Droid Serif"/>
              <a:sym typeface="Droid Serif"/>
            </a:endParaRPr>
          </a:p>
        </p:txBody>
      </p:sp>
      <p:sp>
        <p:nvSpPr>
          <p:cNvPr id="250" name="Google Shape;250;p38"/>
          <p:cNvSpPr txBox="1"/>
          <p:nvPr/>
        </p:nvSpPr>
        <p:spPr>
          <a:xfrm>
            <a:off x="2568325" y="4503150"/>
            <a:ext cx="48093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Source : </a:t>
            </a:r>
            <a:r>
              <a:rPr lang="en" sz="800" u="sng">
                <a:solidFill>
                  <a:schemeClr val="accent5"/>
                </a:solidFill>
                <a:hlinkClick r:id="rId4">
                  <a:extLst>
                    <a:ext uri="{A12FA001-AC4F-418D-AE19-62706E023703}">
                      <ahyp:hlinkClr val="tx"/>
                    </a:ext>
                  </a:extLst>
                </a:hlinkClick>
              </a:rPr>
              <a:t>https://web.stanford.edu/class/ee368/Project_Autumn_1516/Reports/Wang_Chen_Lang.pdf</a:t>
            </a:r>
            <a:endParaRPr sz="11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nvSpPr>
        <p:spPr>
          <a:xfrm>
            <a:off x="3417425" y="466325"/>
            <a:ext cx="2784000" cy="7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Issues with the pipeline </a:t>
            </a:r>
            <a:endParaRPr b="1" sz="1700"/>
          </a:p>
        </p:txBody>
      </p:sp>
      <p:sp>
        <p:nvSpPr>
          <p:cNvPr id="256" name="Google Shape;256;p39"/>
          <p:cNvSpPr txBox="1"/>
          <p:nvPr/>
        </p:nvSpPr>
        <p:spPr>
          <a:xfrm>
            <a:off x="723850" y="1155375"/>
            <a:ext cx="7572600" cy="29997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Droid Serif"/>
              <a:buAutoNum type="arabicParenR"/>
            </a:pPr>
            <a:r>
              <a:rPr b="1" lang="en" sz="1100">
                <a:latin typeface="Droid Serif"/>
                <a:ea typeface="Droid Serif"/>
                <a:cs typeface="Droid Serif"/>
                <a:sym typeface="Droid Serif"/>
              </a:rPr>
              <a:t>OCR Accuracy Depends on the Font Styles and Fonts Sizes</a:t>
            </a:r>
            <a:endParaRPr b="1" sz="1100">
              <a:latin typeface="Droid Serif"/>
              <a:ea typeface="Droid Serif"/>
              <a:cs typeface="Droid Serif"/>
              <a:sym typeface="Droid Serif"/>
            </a:endParaRPr>
          </a:p>
          <a:p>
            <a:pPr indent="0" lvl="0" marL="457200" rtl="0" algn="l">
              <a:spcBef>
                <a:spcPts val="0"/>
              </a:spcBef>
              <a:spcAft>
                <a:spcPts val="0"/>
              </a:spcAft>
              <a:buNone/>
            </a:pPr>
            <a:r>
              <a:t/>
            </a:r>
            <a:endParaRPr sz="1000">
              <a:latin typeface="Droid Serif"/>
              <a:ea typeface="Droid Serif"/>
              <a:cs typeface="Droid Serif"/>
              <a:sym typeface="Droid Serif"/>
            </a:endParaRPr>
          </a:p>
          <a:p>
            <a:pPr indent="0" lvl="0" marL="457200" rtl="0" algn="l">
              <a:spcBef>
                <a:spcPts val="0"/>
              </a:spcBef>
              <a:spcAft>
                <a:spcPts val="0"/>
              </a:spcAft>
              <a:buNone/>
            </a:pPr>
            <a:r>
              <a:rPr lang="en" sz="1000">
                <a:latin typeface="Droid Serif"/>
                <a:ea typeface="Droid Serif"/>
                <a:cs typeface="Droid Serif"/>
                <a:sym typeface="Droid Serif"/>
              </a:rPr>
              <a:t>Some </a:t>
            </a:r>
            <a:r>
              <a:rPr lang="en" sz="1000">
                <a:latin typeface="Droid Serif"/>
                <a:ea typeface="Droid Serif"/>
                <a:cs typeface="Droid Serif"/>
                <a:sym typeface="Droid Serif"/>
              </a:rPr>
              <a:t>Fancy</a:t>
            </a:r>
            <a:r>
              <a:rPr lang="en" sz="1000">
                <a:latin typeface="Droid Serif"/>
                <a:ea typeface="Droid Serif"/>
                <a:cs typeface="Droid Serif"/>
                <a:sym typeface="Droid Serif"/>
              </a:rPr>
              <a:t> font styles create inaccuracies in finding correct rotation angle which leads to the incorrect OCR Output </a:t>
            </a:r>
            <a:endParaRPr sz="1000">
              <a:latin typeface="Droid Serif"/>
              <a:ea typeface="Droid Serif"/>
              <a:cs typeface="Droid Serif"/>
              <a:sym typeface="Droid Serif"/>
            </a:endParaRPr>
          </a:p>
          <a:p>
            <a:pPr indent="0" lvl="0" marL="457200" rtl="0" algn="l">
              <a:spcBef>
                <a:spcPts val="0"/>
              </a:spcBef>
              <a:spcAft>
                <a:spcPts val="0"/>
              </a:spcAft>
              <a:buNone/>
            </a:pPr>
            <a:r>
              <a:t/>
            </a:r>
            <a:endParaRPr sz="1000">
              <a:latin typeface="Droid Serif"/>
              <a:ea typeface="Droid Serif"/>
              <a:cs typeface="Droid Serif"/>
              <a:sym typeface="Droid Serif"/>
            </a:endParaRPr>
          </a:p>
          <a:p>
            <a:pPr indent="0" lvl="0" marL="457200" rtl="0" algn="l">
              <a:spcBef>
                <a:spcPts val="0"/>
              </a:spcBef>
              <a:spcAft>
                <a:spcPts val="0"/>
              </a:spcAft>
              <a:buNone/>
            </a:pPr>
            <a:r>
              <a:rPr lang="en" sz="1000">
                <a:latin typeface="Droid Serif"/>
                <a:ea typeface="Droid Serif"/>
                <a:cs typeface="Droid Serif"/>
                <a:sym typeface="Droid Serif"/>
              </a:rPr>
              <a:t>Very less line space may create large connected </a:t>
            </a:r>
            <a:r>
              <a:rPr lang="en" sz="1000">
                <a:latin typeface="Droid Serif"/>
                <a:ea typeface="Droid Serif"/>
                <a:cs typeface="Droid Serif"/>
                <a:sym typeface="Droid Serif"/>
              </a:rPr>
              <a:t>components and that may cause error in rotation angle detection </a:t>
            </a:r>
            <a:r>
              <a:rPr lang="en"/>
              <a:t>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AutoNum type="arabicParenR"/>
            </a:pPr>
            <a:r>
              <a:rPr b="1" lang="en" sz="1200"/>
              <a:t>Noise , Intensity </a:t>
            </a:r>
            <a:r>
              <a:rPr b="1" lang="en" sz="1200"/>
              <a:t>Gradient</a:t>
            </a:r>
            <a:r>
              <a:rPr b="1" lang="en" sz="1200"/>
              <a:t> in the image heavily </a:t>
            </a:r>
            <a:r>
              <a:rPr b="1" lang="en" sz="1200"/>
              <a:t>affects</a:t>
            </a:r>
            <a:r>
              <a:rPr b="1" lang="en" sz="1200"/>
              <a:t> the Accuracy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arenR"/>
            </a:pPr>
            <a:r>
              <a:rPr b="1" lang="en" sz="1200"/>
              <a:t>Choosing the Thresholding Method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arenR"/>
            </a:pPr>
            <a:r>
              <a:rPr b="1" lang="en" sz="1200"/>
              <a:t>High allowed maximum edit distance in the OCR correction method may lead to wrong dish name selection.</a:t>
            </a:r>
            <a:endParaRPr b="1"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nvSpPr>
        <p:spPr>
          <a:xfrm>
            <a:off x="612475" y="522000"/>
            <a:ext cx="41274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Division Of Work </a:t>
            </a:r>
            <a:endParaRPr b="1" sz="1500"/>
          </a:p>
        </p:txBody>
      </p:sp>
      <p:sp>
        <p:nvSpPr>
          <p:cNvPr id="262" name="Google Shape;262;p40"/>
          <p:cNvSpPr txBox="1"/>
          <p:nvPr/>
        </p:nvSpPr>
        <p:spPr>
          <a:xfrm>
            <a:off x="1176250" y="1204100"/>
            <a:ext cx="5804700" cy="31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Tirth Pandit</a:t>
            </a:r>
            <a:r>
              <a:rPr lang="en" sz="1200"/>
              <a:t> : Featureless Rotation , Experimental Analysis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Jay Krishna</a:t>
            </a:r>
            <a:r>
              <a:rPr lang="en" sz="1200"/>
              <a:t> : Dish Name Segmentation , Experimental Analysis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Smit Khanpara </a:t>
            </a:r>
            <a:r>
              <a:rPr lang="en" sz="1200"/>
              <a:t>: Final Output Generation , Examples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Pratik Tiwari </a:t>
            </a:r>
            <a:r>
              <a:rPr lang="en" sz="1200"/>
              <a:t>: OCR Correction Algorithm , Examples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Dharmesh Gusai</a:t>
            </a:r>
            <a:r>
              <a:rPr lang="en" sz="1200"/>
              <a:t> : </a:t>
            </a:r>
            <a:r>
              <a:rPr lang="en" sz="1200"/>
              <a:t>Merging</a:t>
            </a:r>
            <a:r>
              <a:rPr lang="en" sz="1200"/>
              <a:t> </a:t>
            </a:r>
            <a:r>
              <a:rPr lang="en" sz="1200"/>
              <a:t>Bounding</a:t>
            </a:r>
            <a:r>
              <a:rPr lang="en" sz="1200"/>
              <a:t> Boxes , Database Generation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3166825" y="327125"/>
            <a:ext cx="35985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Droid Serif"/>
                <a:ea typeface="Droid Serif"/>
                <a:cs typeface="Droid Serif"/>
                <a:sym typeface="Droid Serif"/>
              </a:rPr>
              <a:t>Features Of the Pipeline</a:t>
            </a:r>
            <a:endParaRPr b="1">
              <a:latin typeface="Droid Serif"/>
              <a:ea typeface="Droid Serif"/>
              <a:cs typeface="Droid Serif"/>
              <a:sym typeface="Droid Serif"/>
            </a:endParaRPr>
          </a:p>
        </p:txBody>
      </p:sp>
      <p:sp>
        <p:nvSpPr>
          <p:cNvPr id="71" name="Google Shape;71;p15"/>
          <p:cNvSpPr txBox="1"/>
          <p:nvPr/>
        </p:nvSpPr>
        <p:spPr>
          <a:xfrm>
            <a:off x="1489450" y="1064900"/>
            <a:ext cx="6326700" cy="2846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Droid Serif"/>
              <a:buChar char="●"/>
            </a:pPr>
            <a:r>
              <a:rPr lang="en" sz="1200">
                <a:latin typeface="Droid Serif"/>
                <a:ea typeface="Droid Serif"/>
                <a:cs typeface="Droid Serif"/>
                <a:sym typeface="Droid Serif"/>
              </a:rPr>
              <a:t>Pipeline Corrects input </a:t>
            </a:r>
            <a:r>
              <a:rPr lang="en" sz="1200">
                <a:latin typeface="Droid Serif"/>
                <a:ea typeface="Droid Serif"/>
                <a:cs typeface="Droid Serif"/>
                <a:sym typeface="Droid Serif"/>
              </a:rPr>
              <a:t>image</a:t>
            </a:r>
            <a:r>
              <a:rPr lang="en" sz="1200">
                <a:latin typeface="Droid Serif"/>
                <a:ea typeface="Droid Serif"/>
                <a:cs typeface="Droid Serif"/>
                <a:sym typeface="Droid Serif"/>
              </a:rPr>
              <a:t> rotation by performing featureless rotation </a:t>
            </a:r>
            <a:endParaRPr sz="1200">
              <a:latin typeface="Droid Serif"/>
              <a:ea typeface="Droid Serif"/>
              <a:cs typeface="Droid Serif"/>
              <a:sym typeface="Droid Serif"/>
            </a:endParaRPr>
          </a:p>
          <a:p>
            <a:pPr indent="0" lvl="0" marL="457200" rtl="0" algn="l">
              <a:spcBef>
                <a:spcPts val="0"/>
              </a:spcBef>
              <a:spcAft>
                <a:spcPts val="0"/>
              </a:spcAft>
              <a:buNone/>
            </a:pPr>
            <a:r>
              <a:rPr lang="en" sz="1200">
                <a:latin typeface="Droid Serif"/>
                <a:ea typeface="Droid Serif"/>
                <a:cs typeface="Droid Serif"/>
                <a:sym typeface="Droid Serif"/>
              </a:rPr>
              <a:t>Which reduces search space and noise</a:t>
            </a:r>
            <a:r>
              <a:rPr lang="en" sz="1200">
                <a:latin typeface="Droid Serif"/>
                <a:ea typeface="Droid Serif"/>
                <a:cs typeface="Droid Serif"/>
                <a:sym typeface="Droid Serif"/>
              </a:rPr>
              <a:t> by identifying the ROI.</a:t>
            </a:r>
            <a:endParaRPr sz="1200">
              <a:latin typeface="Droid Serif"/>
              <a:ea typeface="Droid Serif"/>
              <a:cs typeface="Droid Serif"/>
              <a:sym typeface="Droid Serif"/>
            </a:endParaRPr>
          </a:p>
          <a:p>
            <a:pPr indent="0" lvl="0" marL="457200" rtl="0" algn="l">
              <a:spcBef>
                <a:spcPts val="0"/>
              </a:spcBef>
              <a:spcAft>
                <a:spcPts val="0"/>
              </a:spcAft>
              <a:buNone/>
            </a:pPr>
            <a:r>
              <a:t/>
            </a:r>
            <a:endParaRPr sz="1200">
              <a:latin typeface="Droid Serif"/>
              <a:ea typeface="Droid Serif"/>
              <a:cs typeface="Droid Serif"/>
              <a:sym typeface="Droid Serif"/>
            </a:endParaRPr>
          </a:p>
          <a:p>
            <a:pPr indent="0" lvl="0" marL="457200" rtl="0" algn="l">
              <a:spcBef>
                <a:spcPts val="0"/>
              </a:spcBef>
              <a:spcAft>
                <a:spcPts val="0"/>
              </a:spcAft>
              <a:buNone/>
            </a:pPr>
            <a:r>
              <a:t/>
            </a:r>
            <a:endParaRPr sz="1200">
              <a:latin typeface="Droid Serif"/>
              <a:ea typeface="Droid Serif"/>
              <a:cs typeface="Droid Serif"/>
              <a:sym typeface="Droid Serif"/>
            </a:endParaRPr>
          </a:p>
          <a:p>
            <a:pPr indent="0" lvl="0" marL="457200" rtl="0" algn="l">
              <a:spcBef>
                <a:spcPts val="0"/>
              </a:spcBef>
              <a:spcAft>
                <a:spcPts val="0"/>
              </a:spcAft>
              <a:buNone/>
            </a:pPr>
            <a:r>
              <a:t/>
            </a:r>
            <a:endParaRPr sz="1200">
              <a:latin typeface="Droid Serif"/>
              <a:ea typeface="Droid Serif"/>
              <a:cs typeface="Droid Serif"/>
              <a:sym typeface="Droid Serif"/>
            </a:endParaRPr>
          </a:p>
          <a:p>
            <a:pPr indent="-304800" lvl="0" marL="457200" rtl="0" algn="l">
              <a:spcBef>
                <a:spcPts val="0"/>
              </a:spcBef>
              <a:spcAft>
                <a:spcPts val="0"/>
              </a:spcAft>
              <a:buSzPts val="1200"/>
              <a:buFont typeface="Droid Serif"/>
              <a:buChar char="●"/>
            </a:pPr>
            <a:r>
              <a:rPr lang="en" sz="1200">
                <a:latin typeface="Droid Serif"/>
                <a:ea typeface="Droid Serif"/>
                <a:cs typeface="Droid Serif"/>
                <a:sym typeface="Droid Serif"/>
              </a:rPr>
              <a:t>Pipeline does post-processing with edit-distance error </a:t>
            </a:r>
            <a:endParaRPr sz="1200">
              <a:latin typeface="Droid Serif"/>
              <a:ea typeface="Droid Serif"/>
              <a:cs typeface="Droid Serif"/>
              <a:sym typeface="Droid Serif"/>
            </a:endParaRPr>
          </a:p>
          <a:p>
            <a:pPr indent="0" lvl="0" marL="457200" rtl="0" algn="l">
              <a:spcBef>
                <a:spcPts val="0"/>
              </a:spcBef>
              <a:spcAft>
                <a:spcPts val="0"/>
              </a:spcAft>
              <a:buNone/>
            </a:pPr>
            <a:r>
              <a:rPr lang="en" sz="1200">
                <a:latin typeface="Droid Serif"/>
                <a:ea typeface="Droid Serif"/>
                <a:cs typeface="Droid Serif"/>
                <a:sym typeface="Droid Serif"/>
              </a:rPr>
              <a:t>Improve accuracy from the Tesseract OCR engine.</a:t>
            </a:r>
            <a:endParaRPr sz="1200">
              <a:latin typeface="Droid Serif"/>
              <a:ea typeface="Droid Serif"/>
              <a:cs typeface="Droid Serif"/>
              <a:sym typeface="Droid Serif"/>
            </a:endParaRPr>
          </a:p>
          <a:p>
            <a:pPr indent="0" lvl="0" marL="457200" rtl="0" algn="l">
              <a:spcBef>
                <a:spcPts val="0"/>
              </a:spcBef>
              <a:spcAft>
                <a:spcPts val="0"/>
              </a:spcAft>
              <a:buNone/>
            </a:pPr>
            <a:r>
              <a:t/>
            </a:r>
            <a:endParaRPr sz="1200">
              <a:latin typeface="Droid Serif"/>
              <a:ea typeface="Droid Serif"/>
              <a:cs typeface="Droid Serif"/>
              <a:sym typeface="Droid Serif"/>
            </a:endParaRPr>
          </a:p>
          <a:p>
            <a:pPr indent="0" lvl="0" marL="457200" rtl="0" algn="l">
              <a:spcBef>
                <a:spcPts val="0"/>
              </a:spcBef>
              <a:spcAft>
                <a:spcPts val="0"/>
              </a:spcAft>
              <a:buNone/>
            </a:pPr>
            <a:r>
              <a:t/>
            </a:r>
            <a:endParaRPr sz="1200">
              <a:latin typeface="Droid Serif"/>
              <a:ea typeface="Droid Serif"/>
              <a:cs typeface="Droid Serif"/>
              <a:sym typeface="Droid Serif"/>
            </a:endParaRPr>
          </a:p>
          <a:p>
            <a:pPr indent="0" lvl="0" marL="457200" rtl="0" algn="l">
              <a:spcBef>
                <a:spcPts val="0"/>
              </a:spcBef>
              <a:spcAft>
                <a:spcPts val="0"/>
              </a:spcAft>
              <a:buNone/>
            </a:pPr>
            <a:r>
              <a:t/>
            </a:r>
            <a:endParaRPr sz="1200">
              <a:latin typeface="Droid Serif"/>
              <a:ea typeface="Droid Serif"/>
              <a:cs typeface="Droid Serif"/>
              <a:sym typeface="Droid Serif"/>
            </a:endParaRPr>
          </a:p>
          <a:p>
            <a:pPr indent="-304800" lvl="0" marL="457200" rtl="0" algn="l">
              <a:spcBef>
                <a:spcPts val="0"/>
              </a:spcBef>
              <a:spcAft>
                <a:spcPts val="0"/>
              </a:spcAft>
              <a:buSzPts val="1200"/>
              <a:buFont typeface="Droid Serif"/>
              <a:buChar char="●"/>
            </a:pPr>
            <a:r>
              <a:rPr lang="en" sz="1200">
                <a:latin typeface="Droid Serif"/>
                <a:ea typeface="Droid Serif"/>
                <a:cs typeface="Droid Serif"/>
                <a:sym typeface="Droid Serif"/>
              </a:rPr>
              <a:t>System can attain 50% higher in accuracy rate than the plain OCR recognition without our pipeline.</a:t>
            </a:r>
            <a:endParaRPr sz="1200">
              <a:latin typeface="Droid Serif"/>
              <a:ea typeface="Droid Serif"/>
              <a:cs typeface="Droid Serif"/>
              <a:sym typeface="Droid Serif"/>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888800" y="897600"/>
            <a:ext cx="2968374" cy="3444505"/>
          </a:xfrm>
          <a:prstGeom prst="rect">
            <a:avLst/>
          </a:prstGeom>
          <a:noFill/>
          <a:ln>
            <a:noFill/>
          </a:ln>
        </p:spPr>
      </p:pic>
      <p:cxnSp>
        <p:nvCxnSpPr>
          <p:cNvPr id="77" name="Google Shape;77;p16"/>
          <p:cNvCxnSpPr/>
          <p:nvPr/>
        </p:nvCxnSpPr>
        <p:spPr>
          <a:xfrm>
            <a:off x="3857175" y="2682500"/>
            <a:ext cx="1081500" cy="0"/>
          </a:xfrm>
          <a:prstGeom prst="straightConnector1">
            <a:avLst/>
          </a:prstGeom>
          <a:noFill/>
          <a:ln cap="flat" cmpd="sng" w="9525">
            <a:solidFill>
              <a:srgbClr val="595959"/>
            </a:solidFill>
            <a:prstDash val="solid"/>
            <a:round/>
            <a:headEnd len="med" w="med" type="none"/>
            <a:tailEnd len="med" w="med" type="triangle"/>
          </a:ln>
        </p:spPr>
      </p:cxnSp>
      <p:pic>
        <p:nvPicPr>
          <p:cNvPr id="78" name="Google Shape;78;p16"/>
          <p:cNvPicPr preferRelativeResize="0"/>
          <p:nvPr/>
        </p:nvPicPr>
        <p:blipFill>
          <a:blip r:embed="rId4">
            <a:alphaModFix/>
          </a:blip>
          <a:stretch>
            <a:fillRect/>
          </a:stretch>
        </p:blipFill>
        <p:spPr>
          <a:xfrm>
            <a:off x="5163625" y="1878525"/>
            <a:ext cx="3742250" cy="1998250"/>
          </a:xfrm>
          <a:prstGeom prst="rect">
            <a:avLst/>
          </a:prstGeom>
          <a:noFill/>
          <a:ln>
            <a:noFill/>
          </a:ln>
        </p:spPr>
      </p:pic>
      <p:sp>
        <p:nvSpPr>
          <p:cNvPr id="79" name="Google Shape;79;p16"/>
          <p:cNvSpPr txBox="1"/>
          <p:nvPr/>
        </p:nvSpPr>
        <p:spPr>
          <a:xfrm>
            <a:off x="2359475" y="4593650"/>
            <a:ext cx="49347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Source : </a:t>
            </a:r>
            <a:r>
              <a:rPr lang="en" sz="800" u="sng">
                <a:solidFill>
                  <a:schemeClr val="hlink"/>
                </a:solidFill>
                <a:hlinkClick r:id="rId5"/>
              </a:rPr>
              <a:t>https://web.stanford.edu/class/ee368/Project_Autumn_1516/Reports/Wang_Chen_Lang.pdf</a:t>
            </a:r>
            <a:endParaRPr sz="1100"/>
          </a:p>
        </p:txBody>
      </p:sp>
      <p:sp>
        <p:nvSpPr>
          <p:cNvPr id="80" name="Google Shape;80;p16"/>
          <p:cNvSpPr txBox="1"/>
          <p:nvPr/>
        </p:nvSpPr>
        <p:spPr>
          <a:xfrm>
            <a:off x="3794175" y="306250"/>
            <a:ext cx="12075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Example </a:t>
            </a:r>
            <a:endParaRPr b="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3549625" y="229700"/>
            <a:ext cx="2644800" cy="6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Droid Serif"/>
                <a:ea typeface="Droid Serif"/>
                <a:cs typeface="Droid Serif"/>
                <a:sym typeface="Droid Serif"/>
              </a:rPr>
              <a:t>Proposed</a:t>
            </a:r>
            <a:r>
              <a:rPr b="1" lang="en" sz="1900">
                <a:latin typeface="Droid Serif"/>
                <a:ea typeface="Droid Serif"/>
                <a:cs typeface="Droid Serif"/>
                <a:sym typeface="Droid Serif"/>
              </a:rPr>
              <a:t> Pipeline </a:t>
            </a:r>
            <a:endParaRPr b="1" sz="1900">
              <a:latin typeface="Droid Serif"/>
              <a:ea typeface="Droid Serif"/>
              <a:cs typeface="Droid Serif"/>
              <a:sym typeface="Droid Serif"/>
            </a:endParaRPr>
          </a:p>
        </p:txBody>
      </p:sp>
      <p:pic>
        <p:nvPicPr>
          <p:cNvPr id="86" name="Google Shape;86;p17"/>
          <p:cNvPicPr preferRelativeResize="0"/>
          <p:nvPr/>
        </p:nvPicPr>
        <p:blipFill>
          <a:blip r:embed="rId3">
            <a:alphaModFix/>
          </a:blip>
          <a:stretch>
            <a:fillRect/>
          </a:stretch>
        </p:blipFill>
        <p:spPr>
          <a:xfrm>
            <a:off x="1728775" y="890900"/>
            <a:ext cx="6286500" cy="3619500"/>
          </a:xfrm>
          <a:prstGeom prst="rect">
            <a:avLst/>
          </a:prstGeom>
          <a:noFill/>
          <a:ln>
            <a:noFill/>
          </a:ln>
        </p:spPr>
      </p:pic>
      <p:sp>
        <p:nvSpPr>
          <p:cNvPr id="87" name="Google Shape;87;p17"/>
          <p:cNvSpPr txBox="1"/>
          <p:nvPr/>
        </p:nvSpPr>
        <p:spPr>
          <a:xfrm>
            <a:off x="2380325" y="4725900"/>
            <a:ext cx="48165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Source : </a:t>
            </a:r>
            <a:r>
              <a:rPr lang="en" sz="800" u="sng">
                <a:solidFill>
                  <a:schemeClr val="accent5"/>
                </a:solidFill>
                <a:hlinkClick r:id="rId4">
                  <a:extLst>
                    <a:ext uri="{A12FA001-AC4F-418D-AE19-62706E023703}">
                      <ahyp:hlinkClr val="tx"/>
                    </a:ext>
                  </a:extLst>
                </a:hlinkClick>
              </a:rPr>
              <a:t>https://web.stanford.edu/class/ee368/Project_Autumn_1516/Reports/Wang_Chen_Lang.pdf</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781025" y="1231200"/>
            <a:ext cx="2993575" cy="3473750"/>
          </a:xfrm>
          <a:prstGeom prst="rect">
            <a:avLst/>
          </a:prstGeom>
          <a:noFill/>
          <a:ln>
            <a:noFill/>
          </a:ln>
        </p:spPr>
      </p:pic>
      <p:sp>
        <p:nvSpPr>
          <p:cNvPr id="93" name="Google Shape;93;p18"/>
          <p:cNvSpPr txBox="1"/>
          <p:nvPr/>
        </p:nvSpPr>
        <p:spPr>
          <a:xfrm>
            <a:off x="3489750" y="445450"/>
            <a:ext cx="2164500" cy="5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Droid Serif"/>
                <a:ea typeface="Droid Serif"/>
                <a:cs typeface="Droid Serif"/>
                <a:sym typeface="Droid Serif"/>
              </a:rPr>
              <a:t>Original Image </a:t>
            </a:r>
            <a:endParaRPr b="1" sz="1600">
              <a:latin typeface="Droid Serif"/>
              <a:ea typeface="Droid Serif"/>
              <a:cs typeface="Droid Serif"/>
              <a:sym typeface="Droid Serif"/>
            </a:endParaRPr>
          </a:p>
        </p:txBody>
      </p:sp>
      <p:sp>
        <p:nvSpPr>
          <p:cNvPr id="94" name="Google Shape;94;p18"/>
          <p:cNvSpPr txBox="1"/>
          <p:nvPr/>
        </p:nvSpPr>
        <p:spPr>
          <a:xfrm>
            <a:off x="5714225" y="2505625"/>
            <a:ext cx="2206500" cy="5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Droid Serif"/>
                <a:ea typeface="Droid Serif"/>
                <a:cs typeface="Droid Serif"/>
                <a:sym typeface="Droid Serif"/>
              </a:rPr>
              <a:t>Rotation Angle : 15</a:t>
            </a:r>
            <a:endParaRPr sz="1200">
              <a:latin typeface="Droid Serif"/>
              <a:ea typeface="Droid Serif"/>
              <a:cs typeface="Droid Serif"/>
              <a:sym typeface="Droid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3521800" y="292325"/>
            <a:ext cx="1928100" cy="5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Droid Serif"/>
                <a:ea typeface="Droid Serif"/>
                <a:cs typeface="Droid Serif"/>
                <a:sym typeface="Droid Serif"/>
              </a:rPr>
              <a:t>Image Capture </a:t>
            </a:r>
            <a:endParaRPr b="1" sz="1700">
              <a:latin typeface="Droid Serif"/>
              <a:ea typeface="Droid Serif"/>
              <a:cs typeface="Droid Serif"/>
              <a:sym typeface="Droid Serif"/>
            </a:endParaRPr>
          </a:p>
        </p:txBody>
      </p:sp>
      <p:sp>
        <p:nvSpPr>
          <p:cNvPr id="100" name="Google Shape;100;p19"/>
          <p:cNvSpPr txBox="1"/>
          <p:nvPr/>
        </p:nvSpPr>
        <p:spPr>
          <a:xfrm>
            <a:off x="828250" y="988325"/>
            <a:ext cx="7503000" cy="30000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Droid Serif"/>
              <a:buChar char="●"/>
            </a:pPr>
            <a:r>
              <a:rPr lang="en" sz="1000">
                <a:solidFill>
                  <a:schemeClr val="dk1"/>
                </a:solidFill>
                <a:latin typeface="Droid Serif"/>
                <a:ea typeface="Droid Serif"/>
                <a:cs typeface="Droid Serif"/>
                <a:sym typeface="Droid Serif"/>
              </a:rPr>
              <a:t>U</a:t>
            </a:r>
            <a:r>
              <a:rPr lang="en" sz="1000">
                <a:solidFill>
                  <a:schemeClr val="dk1"/>
                </a:solidFill>
                <a:latin typeface="Droid Serif"/>
                <a:ea typeface="Droid Serif"/>
                <a:cs typeface="Droid Serif"/>
                <a:sym typeface="Droid Serif"/>
              </a:rPr>
              <a:t>ser takes a photo of the menu with a camera. </a:t>
            </a:r>
            <a:endParaRPr sz="1000">
              <a:solidFill>
                <a:schemeClr val="dk1"/>
              </a:solidFill>
              <a:latin typeface="Droid Serif"/>
              <a:ea typeface="Droid Serif"/>
              <a:cs typeface="Droid Serif"/>
              <a:sym typeface="Droid Serif"/>
            </a:endParaRPr>
          </a:p>
          <a:p>
            <a:pPr indent="0" lvl="0" marL="457200" rtl="0" algn="l">
              <a:spcBef>
                <a:spcPts val="0"/>
              </a:spcBef>
              <a:spcAft>
                <a:spcPts val="0"/>
              </a:spcAft>
              <a:buNone/>
            </a:pPr>
            <a:r>
              <a:t/>
            </a:r>
            <a:endParaRPr sz="1000">
              <a:solidFill>
                <a:schemeClr val="dk1"/>
              </a:solidFill>
              <a:latin typeface="Droid Serif"/>
              <a:ea typeface="Droid Serif"/>
              <a:cs typeface="Droid Serif"/>
              <a:sym typeface="Droid Serif"/>
            </a:endParaRPr>
          </a:p>
          <a:p>
            <a:pPr indent="-292100" lvl="0" marL="457200" rtl="0" algn="l">
              <a:spcBef>
                <a:spcPts val="0"/>
              </a:spcBef>
              <a:spcAft>
                <a:spcPts val="0"/>
              </a:spcAft>
              <a:buClr>
                <a:schemeClr val="dk1"/>
              </a:buClr>
              <a:buSzPts val="1000"/>
              <a:buFont typeface="Droid Serif"/>
              <a:buChar char="●"/>
            </a:pPr>
            <a:r>
              <a:rPr lang="en" sz="1000">
                <a:solidFill>
                  <a:schemeClr val="dk1"/>
                </a:solidFill>
                <a:latin typeface="Droid Serif"/>
                <a:ea typeface="Droid Serif"/>
                <a:cs typeface="Droid Serif"/>
                <a:sym typeface="Droid Serif"/>
              </a:rPr>
              <a:t>We provided an interface to Select ROI from captured image </a:t>
            </a:r>
            <a:endParaRPr sz="1000">
              <a:solidFill>
                <a:schemeClr val="dk1"/>
              </a:solidFill>
              <a:latin typeface="Droid Serif"/>
              <a:ea typeface="Droid Serif"/>
              <a:cs typeface="Droid Serif"/>
              <a:sym typeface="Droid Serif"/>
            </a:endParaRPr>
          </a:p>
          <a:p>
            <a:pPr indent="0" lvl="0" marL="457200" rtl="0" algn="l">
              <a:spcBef>
                <a:spcPts val="0"/>
              </a:spcBef>
              <a:spcAft>
                <a:spcPts val="0"/>
              </a:spcAft>
              <a:buNone/>
            </a:pPr>
            <a:r>
              <a:t/>
            </a:r>
            <a:endParaRPr sz="1000">
              <a:solidFill>
                <a:schemeClr val="dk1"/>
              </a:solidFill>
              <a:latin typeface="Droid Serif"/>
              <a:ea typeface="Droid Serif"/>
              <a:cs typeface="Droid Serif"/>
              <a:sym typeface="Droid Serif"/>
            </a:endParaRPr>
          </a:p>
          <a:p>
            <a:pPr indent="-317500" lvl="0" marL="457200" rtl="0" algn="l">
              <a:spcBef>
                <a:spcPts val="0"/>
              </a:spcBef>
              <a:spcAft>
                <a:spcPts val="0"/>
              </a:spcAft>
              <a:buClr>
                <a:schemeClr val="dk1"/>
              </a:buClr>
              <a:buSzPts val="1400"/>
              <a:buFont typeface="Droid Serif"/>
              <a:buChar char="●"/>
            </a:pPr>
            <a:r>
              <a:rPr lang="en" sz="1000">
                <a:solidFill>
                  <a:schemeClr val="dk1"/>
                </a:solidFill>
                <a:latin typeface="Droid Serif"/>
                <a:ea typeface="Droid Serif"/>
                <a:cs typeface="Droid Serif"/>
                <a:sym typeface="Droid Serif"/>
              </a:rPr>
              <a:t>We assume user takes photo such that other variables that may result from the environment such as motion blur and out out-of-focus image don't effects the input image</a:t>
            </a:r>
            <a:r>
              <a:rPr lang="en" sz="1200">
                <a:solidFill>
                  <a:schemeClr val="dk1"/>
                </a:solidFill>
                <a:latin typeface="Droid Serif"/>
                <a:ea typeface="Droid Serif"/>
                <a:cs typeface="Droid Serif"/>
                <a:sym typeface="Droid Serif"/>
              </a:rPr>
              <a:t>.</a:t>
            </a:r>
            <a:endParaRPr sz="1200">
              <a:latin typeface="Droid Serif"/>
              <a:ea typeface="Droid Serif"/>
              <a:cs typeface="Droid Serif"/>
              <a:sym typeface="Droid Serif"/>
            </a:endParaRPr>
          </a:p>
        </p:txBody>
      </p:sp>
      <p:pic>
        <p:nvPicPr>
          <p:cNvPr id="101" name="Google Shape;101;p19"/>
          <p:cNvPicPr preferRelativeResize="0"/>
          <p:nvPr/>
        </p:nvPicPr>
        <p:blipFill>
          <a:blip r:embed="rId3">
            <a:alphaModFix/>
          </a:blip>
          <a:stretch>
            <a:fillRect/>
          </a:stretch>
        </p:blipFill>
        <p:spPr>
          <a:xfrm>
            <a:off x="2667052" y="2392552"/>
            <a:ext cx="4000150" cy="2208075"/>
          </a:xfrm>
          <a:prstGeom prst="rect">
            <a:avLst/>
          </a:prstGeom>
          <a:noFill/>
          <a:ln>
            <a:noFill/>
          </a:ln>
        </p:spPr>
      </p:pic>
      <p:sp>
        <p:nvSpPr>
          <p:cNvPr id="102" name="Google Shape;102;p19"/>
          <p:cNvSpPr txBox="1"/>
          <p:nvPr/>
        </p:nvSpPr>
        <p:spPr>
          <a:xfrm>
            <a:off x="4210075" y="4705000"/>
            <a:ext cx="16704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ROI Selection </a:t>
            </a:r>
            <a:endParaRPr b="1"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2978950" y="452425"/>
            <a:ext cx="36540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Droid Serif"/>
                <a:ea typeface="Droid Serif"/>
                <a:cs typeface="Droid Serif"/>
                <a:sym typeface="Droid Serif"/>
              </a:rPr>
              <a:t>Otsu Thresholding &amp; Dilation </a:t>
            </a:r>
            <a:endParaRPr b="1" sz="1700">
              <a:latin typeface="Droid Serif"/>
              <a:ea typeface="Droid Serif"/>
              <a:cs typeface="Droid Serif"/>
              <a:sym typeface="Droid Serif"/>
            </a:endParaRPr>
          </a:p>
        </p:txBody>
      </p:sp>
      <p:pic>
        <p:nvPicPr>
          <p:cNvPr id="108" name="Google Shape;108;p20"/>
          <p:cNvPicPr preferRelativeResize="0"/>
          <p:nvPr/>
        </p:nvPicPr>
        <p:blipFill>
          <a:blip r:embed="rId3">
            <a:alphaModFix/>
          </a:blip>
          <a:stretch>
            <a:fillRect/>
          </a:stretch>
        </p:blipFill>
        <p:spPr>
          <a:xfrm>
            <a:off x="925000" y="1509100"/>
            <a:ext cx="3271950" cy="1756350"/>
          </a:xfrm>
          <a:prstGeom prst="rect">
            <a:avLst/>
          </a:prstGeom>
          <a:noFill/>
          <a:ln>
            <a:noFill/>
          </a:ln>
        </p:spPr>
      </p:pic>
      <p:sp>
        <p:nvSpPr>
          <p:cNvPr id="109" name="Google Shape;109;p20"/>
          <p:cNvSpPr txBox="1"/>
          <p:nvPr/>
        </p:nvSpPr>
        <p:spPr>
          <a:xfrm>
            <a:off x="2018425" y="3730575"/>
            <a:ext cx="14268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OTSU Thresholding </a:t>
            </a:r>
            <a:endParaRPr b="1" sz="1000"/>
          </a:p>
        </p:txBody>
      </p:sp>
      <p:cxnSp>
        <p:nvCxnSpPr>
          <p:cNvPr id="110" name="Google Shape;110;p20"/>
          <p:cNvCxnSpPr/>
          <p:nvPr/>
        </p:nvCxnSpPr>
        <p:spPr>
          <a:xfrm>
            <a:off x="4927725" y="1204100"/>
            <a:ext cx="21000" cy="3480000"/>
          </a:xfrm>
          <a:prstGeom prst="straightConnector1">
            <a:avLst/>
          </a:prstGeom>
          <a:noFill/>
          <a:ln cap="flat" cmpd="sng" w="9525">
            <a:solidFill>
              <a:schemeClr val="dk2"/>
            </a:solidFill>
            <a:prstDash val="solid"/>
            <a:round/>
            <a:headEnd len="med" w="med" type="none"/>
            <a:tailEnd len="med" w="med" type="none"/>
          </a:ln>
        </p:spPr>
      </p:cxnSp>
      <p:pic>
        <p:nvPicPr>
          <p:cNvPr id="111" name="Google Shape;111;p20"/>
          <p:cNvPicPr preferRelativeResize="0"/>
          <p:nvPr/>
        </p:nvPicPr>
        <p:blipFill>
          <a:blip r:embed="rId4">
            <a:alphaModFix/>
          </a:blip>
          <a:stretch>
            <a:fillRect/>
          </a:stretch>
        </p:blipFill>
        <p:spPr>
          <a:xfrm>
            <a:off x="5435511" y="1470725"/>
            <a:ext cx="3181790" cy="1756350"/>
          </a:xfrm>
          <a:prstGeom prst="rect">
            <a:avLst/>
          </a:prstGeom>
          <a:noFill/>
          <a:ln>
            <a:noFill/>
          </a:ln>
        </p:spPr>
      </p:pic>
      <p:sp>
        <p:nvSpPr>
          <p:cNvPr id="112" name="Google Shape;112;p20"/>
          <p:cNvSpPr txBox="1"/>
          <p:nvPr/>
        </p:nvSpPr>
        <p:spPr>
          <a:xfrm>
            <a:off x="6813800" y="2220275"/>
            <a:ext cx="210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nvSpPr>
        <p:spPr>
          <a:xfrm>
            <a:off x="6514750" y="3654075"/>
            <a:ext cx="15660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Structural Element </a:t>
            </a:r>
            <a:endParaRPr b="1" sz="1200"/>
          </a:p>
          <a:p>
            <a:pPr indent="0" lvl="0" marL="0" rtl="0" algn="l">
              <a:spcBef>
                <a:spcPts val="0"/>
              </a:spcBef>
              <a:spcAft>
                <a:spcPts val="0"/>
              </a:spcAft>
              <a:buNone/>
            </a:pPr>
            <a:r>
              <a:rPr lang="en" sz="1000"/>
              <a:t>    </a:t>
            </a:r>
            <a:r>
              <a:rPr lang="en" sz="1000"/>
              <a:t>Disk with </a:t>
            </a:r>
            <a:r>
              <a:rPr lang="en" sz="1000"/>
              <a:t>radius</a:t>
            </a:r>
            <a:r>
              <a:rPr lang="en" sz="1000"/>
              <a:t> 5</a:t>
            </a:r>
            <a:endParaRPr sz="1000"/>
          </a:p>
        </p:txBody>
      </p:sp>
      <p:sp>
        <p:nvSpPr>
          <p:cNvPr id="114" name="Google Shape;114;p20"/>
          <p:cNvSpPr txBox="1"/>
          <p:nvPr/>
        </p:nvSpPr>
        <p:spPr>
          <a:xfrm>
            <a:off x="6730425" y="3265450"/>
            <a:ext cx="1016100" cy="2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Disk Dilation </a:t>
            </a:r>
            <a:endParaRPr b="1" sz="1000"/>
          </a:p>
        </p:txBody>
      </p:sp>
      <p:sp>
        <p:nvSpPr>
          <p:cNvPr id="115" name="Google Shape;115;p20"/>
          <p:cNvSpPr txBox="1"/>
          <p:nvPr/>
        </p:nvSpPr>
        <p:spPr>
          <a:xfrm>
            <a:off x="6271025" y="4321100"/>
            <a:ext cx="23037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Creates Connected </a:t>
            </a:r>
            <a:r>
              <a:rPr b="1" lang="en" sz="1000"/>
              <a:t>Components</a:t>
            </a:r>
            <a:r>
              <a:rPr b="1" lang="en" sz="1000"/>
              <a:t> </a:t>
            </a:r>
            <a:endParaRPr b="1"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nvSpPr>
        <p:spPr>
          <a:xfrm>
            <a:off x="3347800" y="327125"/>
            <a:ext cx="25404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Droid Serif"/>
                <a:ea typeface="Droid Serif"/>
                <a:cs typeface="Droid Serif"/>
                <a:sym typeface="Droid Serif"/>
              </a:rPr>
              <a:t>FeatureLess Rotation </a:t>
            </a:r>
            <a:endParaRPr b="1" sz="1700">
              <a:latin typeface="Droid Serif"/>
              <a:ea typeface="Droid Serif"/>
              <a:cs typeface="Droid Serif"/>
              <a:sym typeface="Droid Serif"/>
            </a:endParaRPr>
          </a:p>
        </p:txBody>
      </p:sp>
      <p:sp>
        <p:nvSpPr>
          <p:cNvPr id="121" name="Google Shape;121;p21"/>
          <p:cNvSpPr txBox="1"/>
          <p:nvPr/>
        </p:nvSpPr>
        <p:spPr>
          <a:xfrm>
            <a:off x="832600" y="1143450"/>
            <a:ext cx="7846500" cy="3742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It automatically finds out the rotation angle based on the inherent structure of menu where most texts are horizontally aligned</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First global otsu thresholding and then dilation which creates connected components and then we can create bounding boxes around them</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With these bounding boxes of the connected components, we calculate the mean aspect ratios between the width and the height of the bounding boxes at every 10° from -90° to 90° </a:t>
            </a:r>
            <a:r>
              <a:rPr lang="en" sz="1200">
                <a:solidFill>
                  <a:schemeClr val="dk1"/>
                </a:solidFill>
              </a:rPr>
              <a:t>with subsequent refinement of every 1° to pinpoint the angle of rotation.</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From these set of rotations, we automatically find the largest mean aspect ratios, as that suggests that most bounding boxes are horizontal at that particular angle</a:t>
            </a:r>
            <a:endParaRPr sz="1200"/>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