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401AAB9E-E839-4485-ACDB-2493179D39B2}" type="slidenum">
              <a:rPr b="0" lang="en-IN" sz="1000" spc="-1" strike="noStrike">
                <a:solidFill>
                  <a:srgbClr val="595959"/>
                </a:solidFill>
                <a:latin typeface="Arial"/>
                <a:ea typeface="Arial"/>
              </a:rPr>
              <a:t>&lt;number&gt;</a:t>
            </a:fld>
            <a:endParaRPr b="0" lang="en-IN"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77C2803D-E58C-4FCD-A66C-F4229DEB259C}" type="slidenum">
              <a:rPr b="0" lang="en-IN" sz="1000" spc="-1" strike="noStrike">
                <a:solidFill>
                  <a:srgbClr val="595959"/>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hyperlink" Target="https://pypi.org/project/pytesseract/" TargetMode="External"/><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405720" y="834480"/>
            <a:ext cx="8332200" cy="1004760"/>
          </a:xfrm>
          <a:prstGeom prst="rect">
            <a:avLst/>
          </a:prstGeom>
          <a:noFill/>
          <a:ln>
            <a:noFill/>
          </a:ln>
        </p:spPr>
        <p:txBody>
          <a:bodyPr tIns="91440" bIns="91440" anchor="b"/>
          <a:p>
            <a:pPr algn="ctr">
              <a:lnSpc>
                <a:spcPct val="100000"/>
              </a:lnSpc>
            </a:pPr>
            <a:r>
              <a:rPr b="1" lang="en-IN" sz="3300" spc="-1" strike="noStrike">
                <a:solidFill>
                  <a:srgbClr val="000000"/>
                </a:solidFill>
                <a:latin typeface="Arial"/>
                <a:ea typeface="Arial"/>
              </a:rPr>
              <a:t>Restaurant Menu Expert</a:t>
            </a:r>
            <a:endParaRPr b="0" lang="en-IN" sz="3300" spc="-1" strike="noStrike">
              <a:solidFill>
                <a:srgbClr val="000000"/>
              </a:solidFill>
              <a:latin typeface="Arial"/>
            </a:endParaRPr>
          </a:p>
        </p:txBody>
      </p:sp>
      <p:sp>
        <p:nvSpPr>
          <p:cNvPr id="79" name="TextShape 2"/>
          <p:cNvSpPr txBox="1"/>
          <p:nvPr/>
        </p:nvSpPr>
        <p:spPr>
          <a:xfrm>
            <a:off x="311760" y="2396520"/>
            <a:ext cx="8520120" cy="2160720"/>
          </a:xfrm>
          <a:prstGeom prst="rect">
            <a:avLst/>
          </a:prstGeom>
          <a:noFill/>
          <a:ln>
            <a:noFill/>
          </a:ln>
        </p:spPr>
        <p:txBody>
          <a:bodyPr tIns="91440" bIns="91440"/>
          <a:p>
            <a:pPr algn="ctr">
              <a:lnSpc>
                <a:spcPct val="100000"/>
              </a:lnSpc>
            </a:pPr>
            <a:r>
              <a:rPr b="1" lang="en-IN" sz="2000" spc="-1" strike="noStrike">
                <a:solidFill>
                  <a:srgbClr val="595959"/>
                </a:solidFill>
                <a:latin typeface="Arial"/>
                <a:ea typeface="Arial"/>
              </a:rPr>
              <a:t>Team Members </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r>
              <a:rPr b="0" lang="en-IN" sz="1600" spc="-1" strike="noStrike">
                <a:solidFill>
                  <a:srgbClr val="595959"/>
                </a:solidFill>
                <a:latin typeface="Arial"/>
                <a:ea typeface="Arial"/>
              </a:rPr>
              <a:t>Tirth Pandit - 2019201017</a:t>
            </a:r>
            <a:endParaRPr b="0" lang="en-IN" sz="1600" spc="-1" strike="noStrike">
              <a:latin typeface="Arial"/>
            </a:endParaRPr>
          </a:p>
          <a:p>
            <a:pPr algn="ctr">
              <a:lnSpc>
                <a:spcPct val="100000"/>
              </a:lnSpc>
            </a:pPr>
            <a:r>
              <a:rPr b="0" lang="en-IN" sz="1600" spc="-1" strike="noStrike">
                <a:solidFill>
                  <a:srgbClr val="595959"/>
                </a:solidFill>
                <a:latin typeface="Arial"/>
                <a:ea typeface="Arial"/>
              </a:rPr>
              <a:t>Jay Krishna - 2019201019</a:t>
            </a:r>
            <a:endParaRPr b="0" lang="en-IN" sz="1600" spc="-1" strike="noStrike">
              <a:latin typeface="Arial"/>
            </a:endParaRPr>
          </a:p>
          <a:p>
            <a:pPr algn="ctr">
              <a:lnSpc>
                <a:spcPct val="100000"/>
              </a:lnSpc>
            </a:pPr>
            <a:r>
              <a:rPr b="0" lang="en-IN" sz="1600" spc="-1" strike="noStrike">
                <a:solidFill>
                  <a:srgbClr val="595959"/>
                </a:solidFill>
                <a:latin typeface="Arial"/>
                <a:ea typeface="Arial"/>
              </a:rPr>
              <a:t>Smit Khanapara - 2019201021</a:t>
            </a:r>
            <a:endParaRPr b="0" lang="en-IN" sz="1600" spc="-1" strike="noStrike">
              <a:latin typeface="Arial"/>
            </a:endParaRPr>
          </a:p>
          <a:p>
            <a:pPr algn="ctr">
              <a:lnSpc>
                <a:spcPct val="100000"/>
              </a:lnSpc>
            </a:pPr>
            <a:r>
              <a:rPr b="0" lang="en-IN" sz="1600" spc="-1" strike="noStrike">
                <a:solidFill>
                  <a:srgbClr val="595959"/>
                </a:solidFill>
                <a:latin typeface="Arial"/>
                <a:ea typeface="Arial"/>
              </a:rPr>
              <a:t>Pratik Tiwari - 2019201023</a:t>
            </a:r>
            <a:endParaRPr b="0" lang="en-IN" sz="1600" spc="-1" strike="noStrike">
              <a:latin typeface="Arial"/>
            </a:endParaRPr>
          </a:p>
          <a:p>
            <a:pPr algn="ctr">
              <a:lnSpc>
                <a:spcPct val="100000"/>
              </a:lnSpc>
            </a:pPr>
            <a:r>
              <a:rPr b="0" lang="en-IN" sz="1600" spc="-1" strike="noStrike">
                <a:solidFill>
                  <a:srgbClr val="595959"/>
                </a:solidFill>
                <a:latin typeface="Arial"/>
                <a:ea typeface="Arial"/>
              </a:rPr>
              <a:t>Dharmesh Gusai - 2010201025 </a:t>
            </a:r>
            <a:endParaRPr b="0" lang="en-IN"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280800" y="207000"/>
            <a:ext cx="2071800" cy="750960"/>
          </a:xfrm>
          <a:prstGeom prst="rect">
            <a:avLst/>
          </a:prstGeom>
          <a:noFill/>
          <a:ln>
            <a:noFill/>
          </a:ln>
        </p:spPr>
        <p:style>
          <a:lnRef idx="0"/>
          <a:fillRef idx="0"/>
          <a:effectRef idx="0"/>
          <a:fontRef idx="minor"/>
        </p:style>
        <p:txBody>
          <a:bodyPr tIns="91440" bIns="91440"/>
          <a:p>
            <a:pPr>
              <a:lnSpc>
                <a:spcPct val="100000"/>
              </a:lnSpc>
            </a:pPr>
            <a:r>
              <a:rPr b="1" lang="en-IN" sz="1600" spc="-1" strike="noStrike">
                <a:solidFill>
                  <a:srgbClr val="000000"/>
                </a:solidFill>
                <a:latin typeface="Arial"/>
                <a:ea typeface="Arial"/>
              </a:rPr>
              <a:t>Expected Results </a:t>
            </a:r>
            <a:endParaRPr b="0" lang="en-IN" sz="1600" spc="-1" strike="noStrike">
              <a:latin typeface="Arial"/>
            </a:endParaRPr>
          </a:p>
        </p:txBody>
      </p:sp>
      <p:pic>
        <p:nvPicPr>
          <p:cNvPr id="106" name="Google Shape;118;p22" descr=""/>
          <p:cNvPicPr/>
          <p:nvPr/>
        </p:nvPicPr>
        <p:blipFill>
          <a:blip r:embed="rId1"/>
          <a:stretch/>
        </p:blipFill>
        <p:spPr>
          <a:xfrm>
            <a:off x="599040" y="655920"/>
            <a:ext cx="3402360" cy="3731040"/>
          </a:xfrm>
          <a:prstGeom prst="rect">
            <a:avLst/>
          </a:prstGeom>
          <a:ln>
            <a:noFill/>
          </a:ln>
        </p:spPr>
      </p:pic>
      <p:pic>
        <p:nvPicPr>
          <p:cNvPr id="107" name="Google Shape;119;p22" descr=""/>
          <p:cNvPicPr/>
          <p:nvPr/>
        </p:nvPicPr>
        <p:blipFill>
          <a:blip r:embed="rId2"/>
          <a:stretch/>
        </p:blipFill>
        <p:spPr>
          <a:xfrm>
            <a:off x="5312520" y="565200"/>
            <a:ext cx="3495960" cy="386028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280800" y="215280"/>
            <a:ext cx="7297920" cy="552960"/>
          </a:xfrm>
          <a:prstGeom prst="rect">
            <a:avLst/>
          </a:prstGeom>
          <a:noFill/>
          <a:ln>
            <a:noFill/>
          </a:ln>
        </p:spPr>
        <p:style>
          <a:lnRef idx="0"/>
          <a:fillRef idx="0"/>
          <a:effectRef idx="0"/>
          <a:fontRef idx="minor"/>
        </p:style>
        <p:txBody>
          <a:bodyPr tIns="91440" bIns="91440"/>
          <a:p>
            <a:pPr>
              <a:lnSpc>
                <a:spcPct val="100000"/>
              </a:lnSpc>
            </a:pPr>
            <a:r>
              <a:rPr b="1" lang="en-IN" sz="2200" spc="-1" strike="noStrike">
                <a:solidFill>
                  <a:srgbClr val="000000"/>
                </a:solidFill>
                <a:latin typeface="Arial"/>
                <a:ea typeface="Arial"/>
              </a:rPr>
              <a:t>Introduction </a:t>
            </a:r>
            <a:endParaRPr b="0" lang="en-IN" sz="2200" spc="-1" strike="noStrike">
              <a:latin typeface="Arial"/>
            </a:endParaRPr>
          </a:p>
        </p:txBody>
      </p:sp>
      <p:sp>
        <p:nvSpPr>
          <p:cNvPr id="81" name="CustomShape 2"/>
          <p:cNvSpPr/>
          <p:nvPr/>
        </p:nvSpPr>
        <p:spPr>
          <a:xfrm>
            <a:off x="784440" y="950040"/>
            <a:ext cx="5985360" cy="3591000"/>
          </a:xfrm>
          <a:prstGeom prst="rect">
            <a:avLst/>
          </a:prstGeom>
          <a:noFill/>
          <a:ln>
            <a:noFill/>
          </a:ln>
        </p:spPr>
        <p:style>
          <a:lnRef idx="0"/>
          <a:fillRef idx="0"/>
          <a:effectRef idx="0"/>
          <a:fontRef idx="minor"/>
        </p:style>
        <p:txBody>
          <a:bodyPr tIns="91440" bIns="91440"/>
          <a:p>
            <a:pPr marL="457200" indent="-310680">
              <a:lnSpc>
                <a:spcPct val="100000"/>
              </a:lnSpc>
              <a:buClr>
                <a:srgbClr val="24292e"/>
              </a:buClr>
              <a:buFont typeface="Arial"/>
              <a:buChar char="●"/>
            </a:pPr>
            <a:r>
              <a:rPr b="0" lang="en-IN" sz="1300" spc="-1" strike="noStrike">
                <a:solidFill>
                  <a:srgbClr val="24292e"/>
                </a:solidFill>
                <a:latin typeface="Arial"/>
                <a:ea typeface="Arial"/>
              </a:rPr>
              <a:t>Many Times manu contains the dishes which person can't identify form the name </a:t>
            </a:r>
            <a:endParaRPr b="0" lang="en-IN" sz="1300" spc="-1" strike="noStrike">
              <a:latin typeface="Arial"/>
            </a:endParaRPr>
          </a:p>
          <a:p>
            <a:pPr marL="457200">
              <a:lnSpc>
                <a:spcPct val="100000"/>
              </a:lnSpc>
            </a:pPr>
            <a:endParaRPr b="0" lang="en-IN" sz="1300" spc="-1" strike="noStrike">
              <a:latin typeface="Arial"/>
            </a:endParaRPr>
          </a:p>
          <a:p>
            <a:pPr marL="457200">
              <a:lnSpc>
                <a:spcPct val="100000"/>
              </a:lnSpc>
            </a:pPr>
            <a:endParaRPr b="0" lang="en-IN" sz="1300" spc="-1" strike="noStrike">
              <a:latin typeface="Arial"/>
            </a:endParaRPr>
          </a:p>
          <a:p>
            <a:pPr marL="457200" indent="-310680">
              <a:lnSpc>
                <a:spcPct val="100000"/>
              </a:lnSpc>
              <a:buClr>
                <a:srgbClr val="24292e"/>
              </a:buClr>
              <a:buFont typeface="Arial"/>
              <a:buChar char="●"/>
            </a:pPr>
            <a:r>
              <a:rPr b="0" lang="en-IN" sz="1300" spc="-1" strike="noStrike">
                <a:solidFill>
                  <a:srgbClr val="24292e"/>
                </a:solidFill>
                <a:latin typeface="Arial"/>
                <a:ea typeface="Arial"/>
              </a:rPr>
              <a:t>In this cases visualization of food dish comes quite handy to decide the preferable dish.</a:t>
            </a:r>
            <a:endParaRPr b="0" lang="en-IN" sz="1300" spc="-1" strike="noStrike">
              <a:latin typeface="Arial"/>
            </a:endParaRPr>
          </a:p>
          <a:p>
            <a:pPr marL="457200">
              <a:lnSpc>
                <a:spcPct val="100000"/>
              </a:lnSpc>
            </a:pPr>
            <a:endParaRPr b="0" lang="en-IN" sz="1300" spc="-1" strike="noStrike">
              <a:latin typeface="Arial"/>
            </a:endParaRPr>
          </a:p>
          <a:p>
            <a:pPr marL="457200">
              <a:lnSpc>
                <a:spcPct val="100000"/>
              </a:lnSpc>
            </a:pPr>
            <a:r>
              <a:rPr b="0" lang="en-IN" sz="1300" spc="-1" strike="noStrike">
                <a:solidFill>
                  <a:srgbClr val="24292e"/>
                </a:solidFill>
                <a:latin typeface="Arial"/>
                <a:ea typeface="Arial"/>
              </a:rPr>
              <a:t> </a:t>
            </a:r>
            <a:endParaRPr b="0" lang="en-IN" sz="1300" spc="-1" strike="noStrike">
              <a:latin typeface="Arial"/>
            </a:endParaRPr>
          </a:p>
          <a:p>
            <a:pPr marL="457200" indent="-310680">
              <a:lnSpc>
                <a:spcPct val="100000"/>
              </a:lnSpc>
              <a:buClr>
                <a:srgbClr val="24292e"/>
              </a:buClr>
              <a:buFont typeface="Arial"/>
              <a:buChar char="●"/>
            </a:pPr>
            <a:r>
              <a:rPr b="0" lang="en-IN" sz="1300" spc="-1" strike="noStrike">
                <a:solidFill>
                  <a:srgbClr val="24292e"/>
                </a:solidFill>
                <a:latin typeface="Arial"/>
                <a:ea typeface="Arial"/>
              </a:rPr>
              <a:t>Our Main Target is to tackle the problem of identifying dish names in menus and provide useful images and text according to it, such as an example picture of the dish or the translated dish name.</a:t>
            </a:r>
            <a:endParaRPr b="0" lang="en-IN" sz="13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Google Shape;66;p15" descr=""/>
          <p:cNvPicPr/>
          <p:nvPr/>
        </p:nvPicPr>
        <p:blipFill>
          <a:blip r:embed="rId1"/>
          <a:stretch/>
        </p:blipFill>
        <p:spPr>
          <a:xfrm>
            <a:off x="4970160" y="1983240"/>
            <a:ext cx="3752640" cy="1480320"/>
          </a:xfrm>
          <a:prstGeom prst="rect">
            <a:avLst/>
          </a:prstGeom>
          <a:ln>
            <a:noFill/>
          </a:ln>
        </p:spPr>
      </p:pic>
      <p:sp>
        <p:nvSpPr>
          <p:cNvPr id="83" name="CustomShape 1"/>
          <p:cNvSpPr/>
          <p:nvPr/>
        </p:nvSpPr>
        <p:spPr>
          <a:xfrm>
            <a:off x="231120" y="248400"/>
            <a:ext cx="3979080" cy="701280"/>
          </a:xfrm>
          <a:prstGeom prst="rect">
            <a:avLst/>
          </a:prstGeom>
          <a:noFill/>
          <a:ln>
            <a:noFill/>
          </a:ln>
        </p:spPr>
        <p:style>
          <a:lnRef idx="0"/>
          <a:fillRef idx="0"/>
          <a:effectRef idx="0"/>
          <a:fontRef idx="minor"/>
        </p:style>
        <p:txBody>
          <a:bodyPr tIns="91440" bIns="91440"/>
          <a:p>
            <a:pPr>
              <a:lnSpc>
                <a:spcPct val="100000"/>
              </a:lnSpc>
            </a:pPr>
            <a:r>
              <a:rPr b="1" lang="en-IN" sz="2200" spc="-1" strike="noStrike">
                <a:solidFill>
                  <a:srgbClr val="000000"/>
                </a:solidFill>
                <a:latin typeface="Arial"/>
                <a:ea typeface="Arial"/>
              </a:rPr>
              <a:t>Example </a:t>
            </a:r>
            <a:endParaRPr b="0" lang="en-IN" sz="2200" spc="-1" strike="noStrike">
              <a:latin typeface="Arial"/>
            </a:endParaRPr>
          </a:p>
        </p:txBody>
      </p:sp>
      <p:pic>
        <p:nvPicPr>
          <p:cNvPr id="84" name="Google Shape;68;p15" descr=""/>
          <p:cNvPicPr/>
          <p:nvPr/>
        </p:nvPicPr>
        <p:blipFill>
          <a:blip r:embed="rId2"/>
          <a:stretch/>
        </p:blipFill>
        <p:spPr>
          <a:xfrm>
            <a:off x="429480" y="1050840"/>
            <a:ext cx="2967840" cy="3444120"/>
          </a:xfrm>
          <a:prstGeom prst="rect">
            <a:avLst/>
          </a:prstGeom>
          <a:ln>
            <a:noFill/>
          </a:ln>
        </p:spPr>
      </p:pic>
      <p:sp>
        <p:nvSpPr>
          <p:cNvPr id="85" name="CustomShape 2"/>
          <p:cNvSpPr/>
          <p:nvPr/>
        </p:nvSpPr>
        <p:spPr>
          <a:xfrm>
            <a:off x="3641040" y="2741400"/>
            <a:ext cx="108108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2800" y="132480"/>
            <a:ext cx="8602560" cy="907920"/>
          </a:xfrm>
          <a:prstGeom prst="rect">
            <a:avLst/>
          </a:prstGeom>
          <a:noFill/>
          <a:ln>
            <a:noFill/>
          </a:ln>
        </p:spPr>
        <p:style>
          <a:lnRef idx="0"/>
          <a:fillRef idx="0"/>
          <a:effectRef idx="0"/>
          <a:fontRef idx="minor"/>
        </p:style>
      </p:sp>
      <p:sp>
        <p:nvSpPr>
          <p:cNvPr id="87" name="CustomShape 2"/>
          <p:cNvSpPr/>
          <p:nvPr/>
        </p:nvSpPr>
        <p:spPr>
          <a:xfrm>
            <a:off x="264240" y="306000"/>
            <a:ext cx="6340320" cy="899640"/>
          </a:xfrm>
          <a:prstGeom prst="rect">
            <a:avLst/>
          </a:prstGeom>
          <a:noFill/>
          <a:ln>
            <a:noFill/>
          </a:ln>
        </p:spPr>
        <p:style>
          <a:lnRef idx="0"/>
          <a:fillRef idx="0"/>
          <a:effectRef idx="0"/>
          <a:fontRef idx="minor"/>
        </p:style>
        <p:txBody>
          <a:bodyPr tIns="91440" bIns="91440"/>
          <a:p>
            <a:pPr>
              <a:lnSpc>
                <a:spcPct val="100000"/>
              </a:lnSpc>
            </a:pPr>
            <a:r>
              <a:rPr b="1" lang="en-IN" sz="1700" spc="-1" strike="noStrike">
                <a:solidFill>
                  <a:srgbClr val="000000"/>
                </a:solidFill>
                <a:latin typeface="Arial"/>
                <a:ea typeface="Arial"/>
              </a:rPr>
              <a:t>Image Processing Pipeline </a:t>
            </a:r>
            <a:endParaRPr b="0" lang="en-IN" sz="1700" spc="-1" strike="noStrike">
              <a:latin typeface="Arial"/>
            </a:endParaRPr>
          </a:p>
        </p:txBody>
      </p:sp>
      <p:sp>
        <p:nvSpPr>
          <p:cNvPr id="88" name="CustomShape 3"/>
          <p:cNvSpPr/>
          <p:nvPr/>
        </p:nvSpPr>
        <p:spPr>
          <a:xfrm>
            <a:off x="792720" y="1040760"/>
            <a:ext cx="7735320" cy="3582720"/>
          </a:xfrm>
          <a:prstGeom prst="rect">
            <a:avLst/>
          </a:prstGeom>
          <a:noFill/>
          <a:ln>
            <a:noFill/>
          </a:ln>
        </p:spPr>
        <p:style>
          <a:lnRef idx="0"/>
          <a:fillRef idx="0"/>
          <a:effectRef idx="0"/>
          <a:fontRef idx="minor"/>
        </p:style>
        <p:txBody>
          <a:bodyPr tIns="91440" bIns="91440"/>
          <a:p>
            <a:pPr marL="457200" indent="-317160">
              <a:lnSpc>
                <a:spcPct val="100000"/>
              </a:lnSpc>
              <a:buClr>
                <a:srgbClr val="000000"/>
              </a:buClr>
              <a:buFont typeface="Arial"/>
              <a:buChar char="●"/>
            </a:pPr>
            <a:r>
              <a:rPr b="0" lang="en-IN" sz="1400" spc="-1" strike="noStrike">
                <a:solidFill>
                  <a:srgbClr val="000000"/>
                </a:solidFill>
                <a:latin typeface="Arial"/>
                <a:ea typeface="Arial"/>
              </a:rPr>
              <a:t>Capture Region of interest </a:t>
            </a:r>
            <a:endParaRPr b="0" lang="en-IN" sz="1400" spc="-1" strike="noStrike">
              <a:latin typeface="Arial"/>
            </a:endParaRPr>
          </a:p>
          <a:p>
            <a:pPr marL="457200">
              <a:lnSpc>
                <a:spcPct val="100000"/>
              </a:lnSpc>
            </a:pPr>
            <a:endParaRPr b="0" lang="en-IN" sz="1400" spc="-1" strike="noStrike">
              <a:latin typeface="Arial"/>
            </a:endParaRPr>
          </a:p>
          <a:p>
            <a:pPr marL="457200" indent="-317160">
              <a:lnSpc>
                <a:spcPct val="100000"/>
              </a:lnSpc>
              <a:buClr>
                <a:srgbClr val="000000"/>
              </a:buClr>
              <a:buFont typeface="Arial"/>
              <a:buChar char="●"/>
            </a:pPr>
            <a:r>
              <a:rPr b="0" lang="en-IN" sz="1400" spc="-1" strike="noStrike">
                <a:solidFill>
                  <a:srgbClr val="000000"/>
                </a:solidFill>
                <a:latin typeface="Arial"/>
                <a:ea typeface="Arial"/>
              </a:rPr>
              <a:t>Apply Denoising Filters and Thresholding to binarize the image </a:t>
            </a:r>
            <a:endParaRPr b="0" lang="en-IN" sz="1400" spc="-1" strike="noStrike">
              <a:latin typeface="Arial"/>
            </a:endParaRPr>
          </a:p>
          <a:p>
            <a:pPr marL="457200">
              <a:lnSpc>
                <a:spcPct val="100000"/>
              </a:lnSpc>
            </a:pPr>
            <a:endParaRPr b="0" lang="en-IN" sz="1400" spc="-1" strike="noStrike">
              <a:latin typeface="Arial"/>
            </a:endParaRPr>
          </a:p>
          <a:p>
            <a:pPr marL="457200" indent="-317160">
              <a:lnSpc>
                <a:spcPct val="100000"/>
              </a:lnSpc>
              <a:buClr>
                <a:srgbClr val="000000"/>
              </a:buClr>
              <a:buFont typeface="Arial"/>
              <a:buChar char="●"/>
            </a:pPr>
            <a:r>
              <a:rPr b="0" lang="en-IN" sz="1400" spc="-1" strike="noStrike">
                <a:solidFill>
                  <a:srgbClr val="000000"/>
                </a:solidFill>
                <a:latin typeface="Arial"/>
                <a:ea typeface="Arial"/>
              </a:rPr>
              <a:t>Apply morphological operations Like Dilation to make Connected components within word.</a:t>
            </a:r>
            <a:endParaRPr b="0" lang="en-IN" sz="1400" spc="-1" strike="noStrike">
              <a:latin typeface="Arial"/>
            </a:endParaRPr>
          </a:p>
          <a:p>
            <a:pPr marL="457200">
              <a:lnSpc>
                <a:spcPct val="100000"/>
              </a:lnSpc>
            </a:pPr>
            <a:endParaRPr b="0" lang="en-IN" sz="1400" spc="-1" strike="noStrike">
              <a:latin typeface="Arial"/>
            </a:endParaRPr>
          </a:p>
          <a:p>
            <a:pPr marL="457200" indent="-317160">
              <a:lnSpc>
                <a:spcPct val="100000"/>
              </a:lnSpc>
              <a:buClr>
                <a:srgbClr val="000000"/>
              </a:buClr>
              <a:buFont typeface="Arial"/>
              <a:buChar char="●"/>
            </a:pPr>
            <a:r>
              <a:rPr b="0" lang="en-IN" sz="1400" spc="-1" strike="noStrike">
                <a:solidFill>
                  <a:srgbClr val="000000"/>
                </a:solidFill>
                <a:latin typeface="Arial"/>
                <a:ea typeface="Arial"/>
              </a:rPr>
              <a:t>Apply Featureless Rotation </a:t>
            </a:r>
            <a:endParaRPr b="0" lang="en-IN" sz="1400" spc="-1" strike="noStrike">
              <a:latin typeface="Arial"/>
            </a:endParaRPr>
          </a:p>
          <a:p>
            <a:pPr marL="457200">
              <a:lnSpc>
                <a:spcPct val="100000"/>
              </a:lnSpc>
            </a:pPr>
            <a:endParaRPr b="0" lang="en-IN" sz="1400" spc="-1" strike="noStrike">
              <a:latin typeface="Arial"/>
            </a:endParaRPr>
          </a:p>
          <a:p>
            <a:pPr marL="457200" indent="-317160">
              <a:lnSpc>
                <a:spcPct val="100000"/>
              </a:lnSpc>
              <a:buClr>
                <a:srgbClr val="000000"/>
              </a:buClr>
              <a:buFont typeface="Arial"/>
              <a:buChar char="●"/>
            </a:pPr>
            <a:r>
              <a:rPr b="0" lang="en-IN" sz="1400" spc="-1" strike="noStrike">
                <a:solidFill>
                  <a:srgbClr val="000000"/>
                </a:solidFill>
                <a:latin typeface="Arial"/>
                <a:ea typeface="Arial"/>
              </a:rPr>
              <a:t>OCR Algorithm To recognize the words</a:t>
            </a:r>
            <a:endParaRPr b="0" lang="en-IN" sz="1400" spc="-1" strike="noStrike">
              <a:latin typeface="Arial"/>
            </a:endParaRPr>
          </a:p>
          <a:p>
            <a:pPr marL="457200">
              <a:lnSpc>
                <a:spcPct val="100000"/>
              </a:lnSpc>
            </a:pPr>
            <a:endParaRPr b="0" lang="en-IN" sz="1400" spc="-1" strike="noStrike">
              <a:latin typeface="Arial"/>
            </a:endParaRPr>
          </a:p>
          <a:p>
            <a:pPr marL="457200" indent="-317160">
              <a:lnSpc>
                <a:spcPct val="100000"/>
              </a:lnSpc>
              <a:buClr>
                <a:srgbClr val="000000"/>
              </a:buClr>
              <a:buFont typeface="Arial"/>
              <a:buChar char="●"/>
            </a:pPr>
            <a:r>
              <a:rPr b="0" lang="en-IN" sz="1400" spc="-1" strike="noStrike">
                <a:solidFill>
                  <a:srgbClr val="000000"/>
                </a:solidFill>
                <a:latin typeface="Arial"/>
                <a:ea typeface="Arial"/>
              </a:rPr>
              <a:t>Implement commonly used natural language processing techniques, such as shortest Levenshtein distance, to resolve mismatched characters within a word.</a:t>
            </a:r>
            <a:endParaRPr b="0" lang="en-IN" sz="1400" spc="-1" strike="noStrike">
              <a:latin typeface="Arial"/>
            </a:endParaRPr>
          </a:p>
          <a:p>
            <a:pPr marL="457200">
              <a:lnSpc>
                <a:spcPct val="100000"/>
              </a:lnSpc>
            </a:pPr>
            <a:endParaRPr b="0" lang="en-IN" sz="1400" spc="-1" strike="noStrike">
              <a:latin typeface="Arial"/>
            </a:endParaRPr>
          </a:p>
          <a:p>
            <a:pPr marL="457200" indent="-317160">
              <a:lnSpc>
                <a:spcPct val="100000"/>
              </a:lnSpc>
              <a:buClr>
                <a:srgbClr val="000000"/>
              </a:buClr>
              <a:buFont typeface="Arial"/>
              <a:buChar char="●"/>
            </a:pPr>
            <a:r>
              <a:rPr b="0" lang="en-IN" sz="1400" spc="-1" strike="noStrike">
                <a:solidFill>
                  <a:srgbClr val="000000"/>
                </a:solidFill>
                <a:latin typeface="Arial"/>
                <a:ea typeface="Arial"/>
              </a:rPr>
              <a:t>Identify the image for the dish from the local database</a:t>
            </a:r>
            <a:endParaRPr b="0" lang="en-IN" sz="1400" spc="-1" strike="noStrike">
              <a:latin typeface="Arial"/>
            </a:endParaRPr>
          </a:p>
          <a:p>
            <a:pPr marL="457200">
              <a:lnSpc>
                <a:spcPct val="100000"/>
              </a:lnSpc>
            </a:pPr>
            <a:endParaRPr b="0" lang="en-IN" sz="1400" spc="-1" strike="noStrike">
              <a:latin typeface="Arial"/>
            </a:endParaRPr>
          </a:p>
          <a:p>
            <a:pPr marL="457200" indent="-317160">
              <a:lnSpc>
                <a:spcPct val="100000"/>
              </a:lnSpc>
              <a:buClr>
                <a:srgbClr val="000000"/>
              </a:buClr>
              <a:buFont typeface="Arial"/>
              <a:buChar char="●"/>
            </a:pPr>
            <a:r>
              <a:rPr b="0" lang="en-IN" sz="1400" spc="-1" strike="noStrike">
                <a:solidFill>
                  <a:srgbClr val="000000"/>
                </a:solidFill>
                <a:latin typeface="Arial"/>
                <a:ea typeface="Arial"/>
              </a:rPr>
              <a:t>Display the image on the menu</a:t>
            </a:r>
            <a:endParaRPr b="0" lang="en-IN"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Google Shape;81;p17" descr=""/>
          <p:cNvPicPr/>
          <p:nvPr/>
        </p:nvPicPr>
        <p:blipFill>
          <a:blip r:embed="rId1"/>
          <a:stretch/>
        </p:blipFill>
        <p:spPr>
          <a:xfrm>
            <a:off x="1428840" y="457920"/>
            <a:ext cx="6286320" cy="36190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55960" y="363960"/>
            <a:ext cx="5349600" cy="470520"/>
          </a:xfrm>
          <a:prstGeom prst="rect">
            <a:avLst/>
          </a:prstGeom>
          <a:noFill/>
          <a:ln>
            <a:noFill/>
          </a:ln>
        </p:spPr>
        <p:style>
          <a:lnRef idx="0"/>
          <a:fillRef idx="0"/>
          <a:effectRef idx="0"/>
          <a:fontRef idx="minor"/>
        </p:style>
        <p:txBody>
          <a:bodyPr tIns="91440" bIns="91440"/>
          <a:p>
            <a:pPr>
              <a:lnSpc>
                <a:spcPct val="100000"/>
              </a:lnSpc>
            </a:pPr>
            <a:r>
              <a:rPr b="1" lang="en-IN" sz="1600" spc="-1" strike="noStrike">
                <a:solidFill>
                  <a:srgbClr val="000000"/>
                </a:solidFill>
                <a:latin typeface="Arial"/>
                <a:ea typeface="Arial"/>
              </a:rPr>
              <a:t>Image Capture </a:t>
            </a:r>
            <a:endParaRPr b="0" lang="en-IN" sz="1600" spc="-1" strike="noStrike">
              <a:latin typeface="Arial"/>
            </a:endParaRPr>
          </a:p>
        </p:txBody>
      </p:sp>
      <p:sp>
        <p:nvSpPr>
          <p:cNvPr id="91" name="CustomShape 2"/>
          <p:cNvSpPr/>
          <p:nvPr/>
        </p:nvSpPr>
        <p:spPr>
          <a:xfrm>
            <a:off x="693720" y="842760"/>
            <a:ext cx="7198920" cy="1419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000000"/>
                </a:solidFill>
                <a:latin typeface="Arial"/>
                <a:ea typeface="Arial"/>
              </a:rPr>
              <a:t>user takes a photo of the menu with a camera.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Arial"/>
              </a:rPr>
              <a:t>After user captures the image, we provided an interface</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Arial"/>
              </a:rPr>
              <a:t>We assume user takes photo such that other variables that may result from the environment such as motion blur and out out-of-focus image don't effects the input image</a:t>
            </a:r>
            <a:r>
              <a:rPr b="0" lang="en-IN" sz="1400" spc="-1" strike="noStrike">
                <a:solidFill>
                  <a:srgbClr val="000000"/>
                </a:solidFill>
                <a:latin typeface="Arial"/>
                <a:ea typeface="Arial"/>
              </a:rPr>
              <a:t>.</a:t>
            </a:r>
            <a:endParaRPr b="0" lang="en-IN" sz="1400" spc="-1" strike="noStrike">
              <a:latin typeface="Arial"/>
            </a:endParaRPr>
          </a:p>
          <a:p>
            <a:pPr>
              <a:lnSpc>
                <a:spcPct val="100000"/>
              </a:lnSpc>
            </a:pPr>
            <a:endParaRPr b="0" lang="en-IN" sz="1400" spc="-1" strike="noStrike">
              <a:latin typeface="Arial"/>
            </a:endParaRPr>
          </a:p>
        </p:txBody>
      </p:sp>
      <p:sp>
        <p:nvSpPr>
          <p:cNvPr id="92" name="CustomShape 3"/>
          <p:cNvSpPr/>
          <p:nvPr/>
        </p:nvSpPr>
        <p:spPr>
          <a:xfrm>
            <a:off x="255960" y="2741400"/>
            <a:ext cx="2633400" cy="618840"/>
          </a:xfrm>
          <a:prstGeom prst="rect">
            <a:avLst/>
          </a:prstGeom>
          <a:noFill/>
          <a:ln>
            <a:noFill/>
          </a:ln>
        </p:spPr>
        <p:style>
          <a:lnRef idx="0"/>
          <a:fillRef idx="0"/>
          <a:effectRef idx="0"/>
          <a:fontRef idx="minor"/>
        </p:style>
        <p:txBody>
          <a:bodyPr tIns="91440" bIns="91440"/>
          <a:p>
            <a:pPr>
              <a:lnSpc>
                <a:spcPct val="100000"/>
              </a:lnSpc>
            </a:pPr>
            <a:r>
              <a:rPr b="1" lang="en-IN" sz="1600" spc="-1" strike="noStrike">
                <a:solidFill>
                  <a:srgbClr val="000000"/>
                </a:solidFill>
                <a:latin typeface="Arial"/>
                <a:ea typeface="Arial"/>
              </a:rPr>
              <a:t>ROI Selection </a:t>
            </a:r>
            <a:endParaRPr b="0" lang="en-IN" sz="1600" spc="-1" strike="noStrike">
              <a:latin typeface="Arial"/>
            </a:endParaRPr>
          </a:p>
          <a:p>
            <a:pPr>
              <a:lnSpc>
                <a:spcPct val="100000"/>
              </a:lnSpc>
            </a:pPr>
            <a:r>
              <a:rPr b="1" lang="en-IN" sz="1600" spc="-1" strike="noStrike">
                <a:solidFill>
                  <a:srgbClr val="000000"/>
                </a:solidFill>
                <a:latin typeface="Arial"/>
                <a:ea typeface="Arial"/>
              </a:rPr>
              <a:t>	</a:t>
            </a:r>
            <a:endParaRPr b="0" lang="en-IN" sz="1600" spc="-1" strike="noStrike">
              <a:latin typeface="Arial"/>
            </a:endParaRPr>
          </a:p>
          <a:p>
            <a:pPr>
              <a:lnSpc>
                <a:spcPct val="100000"/>
              </a:lnSpc>
            </a:pPr>
            <a:r>
              <a:rPr b="1" lang="en-IN" sz="1600" spc="-1" strike="noStrike">
                <a:solidFill>
                  <a:srgbClr val="000000"/>
                </a:solidFill>
                <a:latin typeface="Arial"/>
                <a:ea typeface="Arial"/>
              </a:rPr>
              <a:t>	</a:t>
            </a:r>
            <a:endParaRPr b="0" lang="en-IN" sz="1600" spc="-1" strike="noStrike">
              <a:latin typeface="Arial"/>
            </a:endParaRPr>
          </a:p>
        </p:txBody>
      </p:sp>
      <p:sp>
        <p:nvSpPr>
          <p:cNvPr id="93" name="CustomShape 4"/>
          <p:cNvSpPr/>
          <p:nvPr/>
        </p:nvSpPr>
        <p:spPr>
          <a:xfrm>
            <a:off x="660600" y="3253320"/>
            <a:ext cx="6579720" cy="127944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000000"/>
                </a:solidFill>
                <a:latin typeface="Arial"/>
                <a:ea typeface="Arial"/>
              </a:rPr>
              <a:t>We provides the interface through which user can select the region of interest</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Arial"/>
              </a:rPr>
              <a:t>Then only that part of manu is cropped of from image and given to the pipeline  </a:t>
            </a:r>
            <a:endParaRPr b="0" lang="en-IN"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30480" y="108000"/>
            <a:ext cx="2971800" cy="651960"/>
          </a:xfrm>
          <a:prstGeom prst="rect">
            <a:avLst/>
          </a:prstGeom>
          <a:noFill/>
          <a:ln>
            <a:noFill/>
          </a:ln>
        </p:spPr>
        <p:style>
          <a:lnRef idx="0"/>
          <a:fillRef idx="0"/>
          <a:effectRef idx="0"/>
          <a:fontRef idx="minor"/>
        </p:style>
        <p:txBody>
          <a:bodyPr tIns="91440" bIns="91440"/>
          <a:p>
            <a:pPr>
              <a:lnSpc>
                <a:spcPct val="100000"/>
              </a:lnSpc>
            </a:pPr>
            <a:r>
              <a:rPr b="1" lang="en-IN" sz="1500" spc="-1" strike="noStrike">
                <a:solidFill>
                  <a:srgbClr val="000000"/>
                </a:solidFill>
                <a:latin typeface="Arial"/>
                <a:ea typeface="Arial"/>
              </a:rPr>
              <a:t>Featureless Rotation</a:t>
            </a:r>
            <a:endParaRPr b="0" lang="en-IN" sz="1500" spc="-1" strike="noStrike">
              <a:latin typeface="Arial"/>
            </a:endParaRPr>
          </a:p>
        </p:txBody>
      </p:sp>
      <p:sp>
        <p:nvSpPr>
          <p:cNvPr id="95" name="CustomShape 2"/>
          <p:cNvSpPr/>
          <p:nvPr/>
        </p:nvSpPr>
        <p:spPr>
          <a:xfrm>
            <a:off x="875160" y="718920"/>
            <a:ext cx="6001920" cy="1386720"/>
          </a:xfrm>
          <a:prstGeom prst="rect">
            <a:avLst/>
          </a:prstGeom>
          <a:noFill/>
          <a:ln>
            <a:noFill/>
          </a:ln>
        </p:spPr>
        <p:style>
          <a:lnRef idx="0"/>
          <a:fillRef idx="0"/>
          <a:effectRef idx="0"/>
          <a:fontRef idx="minor"/>
        </p:style>
      </p:sp>
      <p:sp>
        <p:nvSpPr>
          <p:cNvPr id="96" name="CustomShape 3"/>
          <p:cNvSpPr/>
          <p:nvPr/>
        </p:nvSpPr>
        <p:spPr>
          <a:xfrm>
            <a:off x="980640" y="454680"/>
            <a:ext cx="7570440" cy="2856240"/>
          </a:xfrm>
          <a:prstGeom prst="rect">
            <a:avLst/>
          </a:prstGeom>
          <a:noFill/>
          <a:ln>
            <a:noFill/>
          </a:ln>
        </p:spPr>
        <p:style>
          <a:lnRef idx="0"/>
          <a:fillRef idx="0"/>
          <a:effectRef idx="0"/>
          <a:fontRef idx="minor"/>
        </p:style>
        <p:txBody>
          <a:bodyPr tIns="91440" bIns="91440"/>
          <a:p>
            <a:pPr marL="457200" indent="-304560">
              <a:lnSpc>
                <a:spcPct val="100000"/>
              </a:lnSpc>
              <a:buClr>
                <a:srgbClr val="000000"/>
              </a:buClr>
              <a:buFont typeface="Arial"/>
              <a:buChar char="●"/>
            </a:pPr>
            <a:r>
              <a:rPr b="0" lang="en-IN" sz="1200" spc="-1" strike="noStrike">
                <a:solidFill>
                  <a:srgbClr val="000000"/>
                </a:solidFill>
                <a:latin typeface="Arial"/>
                <a:ea typeface="Arial"/>
              </a:rPr>
              <a:t>It automatically finds out the rotation angle based on the inherent structure of</a:t>
            </a:r>
            <a:endParaRPr b="0" lang="en-IN" sz="1200" spc="-1" strike="noStrike">
              <a:latin typeface="Arial"/>
            </a:endParaRPr>
          </a:p>
          <a:p>
            <a:pPr marL="457200">
              <a:lnSpc>
                <a:spcPct val="100000"/>
              </a:lnSpc>
            </a:pPr>
            <a:r>
              <a:rPr b="0" lang="en-IN" sz="1200" spc="-1" strike="noStrike">
                <a:solidFill>
                  <a:srgbClr val="000000"/>
                </a:solidFill>
                <a:latin typeface="Arial"/>
                <a:ea typeface="Arial"/>
              </a:rPr>
              <a:t>menu where most texts are horizontally aligned</a:t>
            </a:r>
            <a:endParaRPr b="0" lang="en-IN" sz="1200" spc="-1" strike="noStrike">
              <a:latin typeface="Arial"/>
            </a:endParaRPr>
          </a:p>
          <a:p>
            <a:pPr marL="457200">
              <a:lnSpc>
                <a:spcPct val="100000"/>
              </a:lnSpc>
            </a:pPr>
            <a:endParaRPr b="0" lang="en-IN" sz="1200" spc="-1" strike="noStrike">
              <a:latin typeface="Arial"/>
            </a:endParaRPr>
          </a:p>
          <a:p>
            <a:pPr marL="457200">
              <a:lnSpc>
                <a:spcPct val="100000"/>
              </a:lnSpc>
            </a:pPr>
            <a:endParaRPr b="0" lang="en-IN" sz="1200" spc="-1" strike="noStrike">
              <a:latin typeface="Arial"/>
            </a:endParaRPr>
          </a:p>
          <a:p>
            <a:pPr marL="457200" indent="-304560">
              <a:lnSpc>
                <a:spcPct val="100000"/>
              </a:lnSpc>
              <a:buClr>
                <a:srgbClr val="000000"/>
              </a:buClr>
              <a:buFont typeface="Arial"/>
              <a:buChar char="●"/>
            </a:pPr>
            <a:r>
              <a:rPr b="0" lang="en-IN" sz="1200" spc="-1" strike="noStrike">
                <a:solidFill>
                  <a:srgbClr val="000000"/>
                </a:solidFill>
                <a:latin typeface="Arial"/>
                <a:ea typeface="Arial"/>
              </a:rPr>
              <a:t>First global otsu thresholding and then dilation which creates connected components and then we can create bounding boxes around them</a:t>
            </a:r>
            <a:endParaRPr b="0" lang="en-IN" sz="1200" spc="-1" strike="noStrike">
              <a:latin typeface="Arial"/>
            </a:endParaRPr>
          </a:p>
          <a:p>
            <a:pPr marL="457200">
              <a:lnSpc>
                <a:spcPct val="100000"/>
              </a:lnSpc>
            </a:pPr>
            <a:endParaRPr b="0" lang="en-IN" sz="1200" spc="-1" strike="noStrike">
              <a:latin typeface="Arial"/>
            </a:endParaRPr>
          </a:p>
          <a:p>
            <a:pPr marL="457200">
              <a:lnSpc>
                <a:spcPct val="100000"/>
              </a:lnSpc>
            </a:pPr>
            <a:endParaRPr b="0" lang="en-IN" sz="1200" spc="-1" strike="noStrike">
              <a:latin typeface="Arial"/>
            </a:endParaRPr>
          </a:p>
          <a:p>
            <a:pPr marL="457200" indent="-304560">
              <a:lnSpc>
                <a:spcPct val="100000"/>
              </a:lnSpc>
              <a:buClr>
                <a:srgbClr val="000000"/>
              </a:buClr>
              <a:buFont typeface="Arial"/>
              <a:buChar char="●"/>
            </a:pPr>
            <a:r>
              <a:rPr b="0" lang="en-IN" sz="1200" spc="-1" strike="noStrike">
                <a:solidFill>
                  <a:srgbClr val="000000"/>
                </a:solidFill>
                <a:latin typeface="Arial"/>
                <a:ea typeface="Arial"/>
              </a:rPr>
              <a:t>With these bounding boxes of the connected components, we calculate the mean aspect ratios between the width and the height of the bounding boxes at every 10° from -90° to 90°</a:t>
            </a:r>
            <a:endParaRPr b="0" lang="en-IN" sz="1200" spc="-1" strike="noStrike">
              <a:latin typeface="Arial"/>
            </a:endParaRPr>
          </a:p>
          <a:p>
            <a:pPr marL="457200">
              <a:lnSpc>
                <a:spcPct val="100000"/>
              </a:lnSpc>
            </a:pPr>
            <a:endParaRPr b="0" lang="en-IN" sz="1200" spc="-1" strike="noStrike">
              <a:latin typeface="Arial"/>
            </a:endParaRPr>
          </a:p>
          <a:p>
            <a:pPr marL="457200">
              <a:lnSpc>
                <a:spcPct val="100000"/>
              </a:lnSpc>
            </a:pPr>
            <a:endParaRPr b="0" lang="en-IN" sz="1200" spc="-1" strike="noStrike">
              <a:latin typeface="Arial"/>
            </a:endParaRPr>
          </a:p>
          <a:p>
            <a:pPr marL="457200" indent="-304560">
              <a:lnSpc>
                <a:spcPct val="100000"/>
              </a:lnSpc>
              <a:buClr>
                <a:srgbClr val="000000"/>
              </a:buClr>
              <a:buFont typeface="Arial"/>
              <a:buChar char="●"/>
            </a:pPr>
            <a:r>
              <a:rPr b="0" lang="en-IN" sz="1200" spc="-1" strike="noStrike">
                <a:solidFill>
                  <a:srgbClr val="000000"/>
                </a:solidFill>
                <a:latin typeface="Arial"/>
                <a:ea typeface="Arial"/>
              </a:rPr>
              <a:t>with subsequent refinement of every 1° to pinpoint the angle of rotation. From these set of rotations, we automatically find the largest mean aspect ratios, as that suggests that most bounding boxes are horizontal at that particular angle</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97" name="CustomShape 4"/>
          <p:cNvSpPr/>
          <p:nvPr/>
        </p:nvSpPr>
        <p:spPr>
          <a:xfrm>
            <a:off x="214920" y="3426480"/>
            <a:ext cx="2748960" cy="560880"/>
          </a:xfrm>
          <a:prstGeom prst="rect">
            <a:avLst/>
          </a:prstGeom>
          <a:noFill/>
          <a:ln>
            <a:noFill/>
          </a:ln>
        </p:spPr>
        <p:style>
          <a:lnRef idx="0"/>
          <a:fillRef idx="0"/>
          <a:effectRef idx="0"/>
          <a:fontRef idx="minor"/>
        </p:style>
        <p:txBody>
          <a:bodyPr tIns="91440" bIns="91440"/>
          <a:p>
            <a:pPr>
              <a:lnSpc>
                <a:spcPct val="100000"/>
              </a:lnSpc>
            </a:pPr>
            <a:r>
              <a:rPr b="1" lang="en-IN" sz="1400" spc="-1" strike="noStrike">
                <a:solidFill>
                  <a:srgbClr val="000000"/>
                </a:solidFill>
                <a:latin typeface="Arial"/>
                <a:ea typeface="Arial"/>
              </a:rPr>
              <a:t>Dish Name Segmentation</a:t>
            </a:r>
            <a:endParaRPr b="0" lang="en-IN" sz="1400" spc="-1" strike="noStrike">
              <a:latin typeface="Arial"/>
            </a:endParaRPr>
          </a:p>
        </p:txBody>
      </p:sp>
      <p:sp>
        <p:nvSpPr>
          <p:cNvPr id="98" name="CustomShape 5"/>
          <p:cNvSpPr/>
          <p:nvPr/>
        </p:nvSpPr>
        <p:spPr>
          <a:xfrm>
            <a:off x="980640" y="3830760"/>
            <a:ext cx="7803720" cy="1155600"/>
          </a:xfrm>
          <a:prstGeom prst="rect">
            <a:avLst/>
          </a:prstGeom>
          <a:noFill/>
          <a:ln>
            <a:noFill/>
          </a:ln>
        </p:spPr>
        <p:style>
          <a:lnRef idx="0"/>
          <a:fillRef idx="0"/>
          <a:effectRef idx="0"/>
          <a:fontRef idx="minor"/>
        </p:style>
        <p:txBody>
          <a:bodyPr tIns="91440" bIns="91440"/>
          <a:p>
            <a:pPr marL="457200" indent="-310680">
              <a:lnSpc>
                <a:spcPct val="100000"/>
              </a:lnSpc>
              <a:buClr>
                <a:srgbClr val="000000"/>
              </a:buClr>
              <a:buFont typeface="Arial"/>
              <a:buChar char="●"/>
            </a:pPr>
            <a:r>
              <a:rPr b="0" lang="en-IN" sz="1300" spc="-1" strike="noStrike">
                <a:solidFill>
                  <a:srgbClr val="000000"/>
                </a:solidFill>
                <a:latin typeface="Arial"/>
                <a:ea typeface="Arial"/>
              </a:rPr>
              <a:t>Dilation Will Create Connected components and each bounding box represents word in dish </a:t>
            </a:r>
            <a:endParaRPr b="0" lang="en-IN" sz="1300" spc="-1" strike="noStrike">
              <a:latin typeface="Arial"/>
            </a:endParaRPr>
          </a:p>
          <a:p>
            <a:pPr marL="457200">
              <a:lnSpc>
                <a:spcPct val="100000"/>
              </a:lnSpc>
            </a:pPr>
            <a:endParaRPr b="0" lang="en-IN" sz="1300" spc="-1" strike="noStrike">
              <a:latin typeface="Arial"/>
            </a:endParaRPr>
          </a:p>
          <a:p>
            <a:pPr marL="457200" indent="-310680">
              <a:lnSpc>
                <a:spcPct val="100000"/>
              </a:lnSpc>
              <a:buClr>
                <a:srgbClr val="000000"/>
              </a:buClr>
              <a:buFont typeface="Arial"/>
              <a:buChar char="●"/>
            </a:pPr>
            <a:r>
              <a:rPr b="0" lang="en-IN" sz="1300" spc="-1" strike="noStrike">
                <a:solidFill>
                  <a:srgbClr val="000000"/>
                </a:solidFill>
                <a:latin typeface="Arial"/>
                <a:ea typeface="Arial"/>
              </a:rPr>
              <a:t>So , all the boxes in the same line will create full dish name and we combine these small word segments and then give it to OCR Algorithm </a:t>
            </a:r>
            <a:endParaRPr b="0" lang="en-IN" sz="13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63240" y="198720"/>
            <a:ext cx="4474440" cy="610560"/>
          </a:xfrm>
          <a:prstGeom prst="rect">
            <a:avLst/>
          </a:prstGeom>
          <a:noFill/>
          <a:ln>
            <a:noFill/>
          </a:ln>
        </p:spPr>
        <p:style>
          <a:lnRef idx="0"/>
          <a:fillRef idx="0"/>
          <a:effectRef idx="0"/>
          <a:fontRef idx="minor"/>
        </p:style>
        <p:txBody>
          <a:bodyPr tIns="91440" bIns="91440"/>
          <a:p>
            <a:pPr>
              <a:lnSpc>
                <a:spcPct val="100000"/>
              </a:lnSpc>
            </a:pPr>
            <a:r>
              <a:rPr b="1" lang="en-IN" sz="1400" spc="-1" strike="noStrike">
                <a:solidFill>
                  <a:srgbClr val="000000"/>
                </a:solidFill>
                <a:latin typeface="Arial"/>
                <a:ea typeface="Arial"/>
              </a:rPr>
              <a:t>Optical Character Recognition </a:t>
            </a:r>
            <a:endParaRPr b="0" lang="en-IN" sz="1400" spc="-1" strike="noStrike">
              <a:latin typeface="Arial"/>
            </a:endParaRPr>
          </a:p>
        </p:txBody>
      </p:sp>
      <p:sp>
        <p:nvSpPr>
          <p:cNvPr id="100" name="CustomShape 2"/>
          <p:cNvSpPr/>
          <p:nvPr/>
        </p:nvSpPr>
        <p:spPr>
          <a:xfrm>
            <a:off x="635760" y="669240"/>
            <a:ext cx="7281720" cy="1428120"/>
          </a:xfrm>
          <a:prstGeom prst="rect">
            <a:avLst/>
          </a:prstGeom>
          <a:noFill/>
          <a:ln>
            <a:noFill/>
          </a:ln>
        </p:spPr>
        <p:style>
          <a:lnRef idx="0"/>
          <a:fillRef idx="0"/>
          <a:effectRef idx="0"/>
          <a:fontRef idx="minor"/>
        </p:style>
        <p:txBody>
          <a:bodyPr tIns="91440" bIns="91440"/>
          <a:p>
            <a:pPr marL="457200" indent="-304560">
              <a:lnSpc>
                <a:spcPct val="100000"/>
              </a:lnSpc>
              <a:buClr>
                <a:srgbClr val="000000"/>
              </a:buClr>
              <a:buFont typeface="Arial"/>
              <a:buChar char="●"/>
            </a:pPr>
            <a:r>
              <a:rPr b="0" lang="en-IN" sz="1200" spc="-1" strike="noStrike">
                <a:solidFill>
                  <a:srgbClr val="000000"/>
                </a:solidFill>
                <a:latin typeface="Arial"/>
                <a:ea typeface="Arial"/>
              </a:rPr>
              <a:t>MATLAB implementation of Tesseract algorithm, an open source OCR engine initially developed at HP Labs and currently managed by Google.</a:t>
            </a:r>
            <a:endParaRPr b="0" lang="en-IN" sz="1200" spc="-1" strike="noStrike">
              <a:latin typeface="Arial"/>
            </a:endParaRPr>
          </a:p>
          <a:p>
            <a:pPr marL="457200">
              <a:lnSpc>
                <a:spcPct val="100000"/>
              </a:lnSpc>
            </a:pPr>
            <a:endParaRPr b="0" lang="en-IN" sz="1200" spc="-1" strike="noStrike">
              <a:latin typeface="Arial"/>
            </a:endParaRPr>
          </a:p>
          <a:p>
            <a:pPr marL="457200">
              <a:lnSpc>
                <a:spcPct val="100000"/>
              </a:lnSpc>
            </a:pPr>
            <a:endParaRPr b="0" lang="en-IN" sz="1200" spc="-1" strike="noStrike">
              <a:latin typeface="Arial"/>
            </a:endParaRPr>
          </a:p>
          <a:p>
            <a:pPr marL="457200" indent="-304560">
              <a:lnSpc>
                <a:spcPct val="100000"/>
              </a:lnSpc>
              <a:buClr>
                <a:srgbClr val="000000"/>
              </a:buClr>
              <a:buFont typeface="Arial"/>
              <a:buChar char="●"/>
            </a:pPr>
            <a:r>
              <a:rPr b="0" lang="en-IN" sz="1200" spc="-1" strike="noStrike">
                <a:solidFill>
                  <a:srgbClr val="000000"/>
                </a:solidFill>
                <a:latin typeface="Arial"/>
                <a:ea typeface="Arial"/>
              </a:rPr>
              <a:t>Libraries Available for python “Pytesseract” </a:t>
            </a:r>
            <a:endParaRPr b="0" lang="en-IN" sz="1200" spc="-1" strike="noStrike">
              <a:latin typeface="Arial"/>
            </a:endParaRPr>
          </a:p>
          <a:p>
            <a:pPr marL="457200">
              <a:lnSpc>
                <a:spcPct val="100000"/>
              </a:lnSpc>
            </a:pPr>
            <a:r>
              <a:rPr b="0" lang="en-IN" sz="900" spc="-1" strike="noStrike" u="sng">
                <a:solidFill>
                  <a:srgbClr val="0097a7"/>
                </a:solidFill>
                <a:uFillTx/>
                <a:latin typeface="Arial"/>
                <a:ea typeface="Arial"/>
                <a:hlinkClick r:id="rId1"/>
              </a:rPr>
              <a:t>https://pypi.org/project/pytesseract/</a:t>
            </a:r>
            <a:endParaRPr b="0" lang="en-IN" sz="900" spc="-1" strike="noStrike">
              <a:latin typeface="Arial"/>
            </a:endParaRPr>
          </a:p>
          <a:p>
            <a:pPr>
              <a:lnSpc>
                <a:spcPct val="100000"/>
              </a:lnSpc>
            </a:pPr>
            <a:endParaRPr b="0" lang="en-IN" sz="900" spc="-1" strike="noStrike">
              <a:latin typeface="Arial"/>
            </a:endParaRPr>
          </a:p>
        </p:txBody>
      </p:sp>
      <p:sp>
        <p:nvSpPr>
          <p:cNvPr id="101" name="CustomShape 3"/>
          <p:cNvSpPr/>
          <p:nvPr/>
        </p:nvSpPr>
        <p:spPr>
          <a:xfrm>
            <a:off x="478800" y="2518560"/>
            <a:ext cx="3368160" cy="560880"/>
          </a:xfrm>
          <a:prstGeom prst="rect">
            <a:avLst/>
          </a:prstGeom>
          <a:noFill/>
          <a:ln>
            <a:noFill/>
          </a:ln>
        </p:spPr>
        <p:style>
          <a:lnRef idx="0"/>
          <a:fillRef idx="0"/>
          <a:effectRef idx="0"/>
          <a:fontRef idx="minor"/>
        </p:style>
        <p:txBody>
          <a:bodyPr tIns="91440" bIns="91440"/>
          <a:p>
            <a:pPr>
              <a:lnSpc>
                <a:spcPct val="100000"/>
              </a:lnSpc>
            </a:pPr>
            <a:r>
              <a:rPr b="1" lang="en-IN" sz="1400" spc="-1" strike="noStrike">
                <a:solidFill>
                  <a:srgbClr val="000000"/>
                </a:solidFill>
                <a:latin typeface="Arial"/>
                <a:ea typeface="Arial"/>
              </a:rPr>
              <a:t>OCR</a:t>
            </a:r>
            <a:r>
              <a:rPr b="1" lang="en-IN" sz="1400" spc="-1" strike="noStrike">
                <a:solidFill>
                  <a:srgbClr val="000000"/>
                </a:solidFill>
                <a:latin typeface="Arial"/>
                <a:ea typeface="Arial"/>
              </a:rPr>
              <a:t>	</a:t>
            </a:r>
            <a:r>
              <a:rPr b="1" lang="en-IN" sz="1400" spc="-1" strike="noStrike">
                <a:solidFill>
                  <a:srgbClr val="000000"/>
                </a:solidFill>
                <a:latin typeface="Arial"/>
                <a:ea typeface="Arial"/>
              </a:rPr>
              <a:t>Error Correction</a:t>
            </a:r>
            <a:endParaRPr b="0" lang="en-IN" sz="1400" spc="-1" strike="noStrike">
              <a:latin typeface="Arial"/>
            </a:endParaRPr>
          </a:p>
          <a:p>
            <a:pPr>
              <a:lnSpc>
                <a:spcPct val="100000"/>
              </a:lnSpc>
            </a:pPr>
            <a:endParaRPr b="0" lang="en-IN" sz="1400" spc="-1" strike="noStrike">
              <a:latin typeface="Arial"/>
            </a:endParaRPr>
          </a:p>
        </p:txBody>
      </p:sp>
      <p:sp>
        <p:nvSpPr>
          <p:cNvPr id="102" name="CustomShape 4"/>
          <p:cNvSpPr/>
          <p:nvPr/>
        </p:nvSpPr>
        <p:spPr>
          <a:xfrm>
            <a:off x="834120" y="3013920"/>
            <a:ext cx="7710840" cy="115560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000000"/>
                </a:solidFill>
                <a:latin typeface="Arial"/>
                <a:ea typeface="Arial"/>
              </a:rPr>
              <a:t>OCR May generate Spelling Errors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Arial"/>
              </a:rPr>
              <a:t>Algorithm of finding minimum edit distance given acceptable number of character mismatch, our system is able to correct the results from the OCR engine, which increases the overall success rate of image lookup.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Arial"/>
              </a:rPr>
              <a:t>Such as shortest Levenshtein distance, to resolve mismatched characters within a word</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96360" y="454680"/>
            <a:ext cx="5035680" cy="627120"/>
          </a:xfrm>
          <a:prstGeom prst="rect">
            <a:avLst/>
          </a:prstGeom>
          <a:noFill/>
          <a:ln>
            <a:noFill/>
          </a:ln>
        </p:spPr>
        <p:style>
          <a:lnRef idx="0"/>
          <a:fillRef idx="0"/>
          <a:effectRef idx="0"/>
          <a:fontRef idx="minor"/>
        </p:style>
        <p:txBody>
          <a:bodyPr tIns="91440" bIns="91440"/>
          <a:p>
            <a:pPr>
              <a:lnSpc>
                <a:spcPct val="100000"/>
              </a:lnSpc>
            </a:pPr>
            <a:r>
              <a:rPr b="1" lang="en-IN" sz="1500" spc="-1" strike="noStrike">
                <a:solidFill>
                  <a:srgbClr val="000000"/>
                </a:solidFill>
                <a:latin typeface="Arial"/>
                <a:ea typeface="Arial"/>
              </a:rPr>
              <a:t>Database Lookup and Final Image generation</a:t>
            </a:r>
            <a:endParaRPr b="0" lang="en-IN" sz="1500" spc="-1" strike="noStrike">
              <a:latin typeface="Arial"/>
            </a:endParaRPr>
          </a:p>
        </p:txBody>
      </p:sp>
      <p:sp>
        <p:nvSpPr>
          <p:cNvPr id="104" name="CustomShape 2"/>
          <p:cNvSpPr/>
          <p:nvPr/>
        </p:nvSpPr>
        <p:spPr>
          <a:xfrm>
            <a:off x="933120" y="958320"/>
            <a:ext cx="5448600" cy="1395000"/>
          </a:xfrm>
          <a:prstGeom prst="rect">
            <a:avLst/>
          </a:prstGeom>
          <a:noFill/>
          <a:ln>
            <a:noFill/>
          </a:ln>
        </p:spPr>
        <p:style>
          <a:lnRef idx="0"/>
          <a:fillRef idx="0"/>
          <a:effectRef idx="0"/>
          <a:fontRef idx="minor"/>
        </p:style>
        <p:txBody>
          <a:bodyPr tIns="91440" bIns="91440"/>
          <a:p>
            <a:pPr marL="457200" indent="-304560">
              <a:lnSpc>
                <a:spcPct val="100000"/>
              </a:lnSpc>
              <a:buClr>
                <a:srgbClr val="000000"/>
              </a:buClr>
              <a:buFont typeface="Arial"/>
              <a:buChar char="●"/>
            </a:pPr>
            <a:r>
              <a:rPr b="0" lang="en-IN" sz="1200" spc="-1" strike="noStrike">
                <a:solidFill>
                  <a:srgbClr val="000000"/>
                </a:solidFill>
                <a:latin typeface="Arial"/>
                <a:ea typeface="Arial"/>
              </a:rPr>
              <a:t>With corrected word ,we lookup in out local database havin information about the dishname and its image </a:t>
            </a:r>
            <a:endParaRPr b="0" lang="en-IN" sz="1200" spc="-1" strike="noStrike">
              <a:latin typeface="Arial"/>
            </a:endParaRPr>
          </a:p>
          <a:p>
            <a:pPr marL="457200">
              <a:lnSpc>
                <a:spcPct val="100000"/>
              </a:lnSpc>
            </a:pPr>
            <a:endParaRPr b="0" lang="en-IN" sz="1200" spc="-1" strike="noStrike">
              <a:latin typeface="Arial"/>
            </a:endParaRPr>
          </a:p>
          <a:p>
            <a:pPr marL="457200">
              <a:lnSpc>
                <a:spcPct val="100000"/>
              </a:lnSpc>
            </a:pPr>
            <a:endParaRPr b="0" lang="en-IN" sz="1200" spc="-1" strike="noStrike">
              <a:latin typeface="Arial"/>
            </a:endParaRPr>
          </a:p>
          <a:p>
            <a:pPr marL="457200" indent="-304560">
              <a:lnSpc>
                <a:spcPct val="100000"/>
              </a:lnSpc>
              <a:buClr>
                <a:srgbClr val="000000"/>
              </a:buClr>
              <a:buFont typeface="Arial"/>
              <a:buChar char="●"/>
            </a:pPr>
            <a:r>
              <a:rPr b="0" lang="en-IN" sz="1200" spc="-1" strike="noStrike">
                <a:solidFill>
                  <a:srgbClr val="000000"/>
                </a:solidFill>
                <a:latin typeface="Arial"/>
                <a:ea typeface="Arial"/>
              </a:rPr>
              <a:t>We fetch the image if correct dish name found </a:t>
            </a:r>
            <a:endParaRPr b="0" lang="en-IN" sz="1200" spc="-1" strike="noStrike">
              <a:latin typeface="Arial"/>
            </a:endParaRPr>
          </a:p>
          <a:p>
            <a:pPr marL="457200">
              <a:lnSpc>
                <a:spcPct val="100000"/>
              </a:lnSpc>
            </a:pPr>
            <a:endParaRPr b="0" lang="en-IN" sz="1200" spc="-1" strike="noStrike">
              <a:latin typeface="Arial"/>
            </a:endParaRPr>
          </a:p>
          <a:p>
            <a:pPr marL="457200">
              <a:lnSpc>
                <a:spcPct val="100000"/>
              </a:lnSpc>
            </a:pPr>
            <a:endParaRPr b="0" lang="en-IN" sz="1200" spc="-1" strike="noStrike">
              <a:latin typeface="Arial"/>
            </a:endParaRPr>
          </a:p>
          <a:p>
            <a:pPr marL="457200" indent="-304560">
              <a:lnSpc>
                <a:spcPct val="100000"/>
              </a:lnSpc>
              <a:buClr>
                <a:srgbClr val="000000"/>
              </a:buClr>
              <a:buFont typeface="Arial"/>
              <a:buChar char="●"/>
            </a:pPr>
            <a:r>
              <a:rPr b="0" lang="en-IN" sz="1200" spc="-1" strike="noStrike">
                <a:solidFill>
                  <a:srgbClr val="000000"/>
                </a:solidFill>
                <a:latin typeface="Arial"/>
                <a:ea typeface="Arial"/>
              </a:rPr>
              <a:t>We resize dish image according to the bounding box and display it to the correct position of the dish name in the menu </a:t>
            </a:r>
            <a:endParaRPr b="0" lang="en-IN" sz="12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cp:revision>0</cp:revision>
  <dc:subject/>
  <dc:title/>
</cp:coreProperties>
</file>