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02" r:id="rId5"/>
    <p:sldId id="303" r:id="rId6"/>
    <p:sldId id="304" r:id="rId7"/>
    <p:sldId id="305" r:id="rId8"/>
    <p:sldId id="306" r:id="rId9"/>
    <p:sldId id="307" r:id="rId10"/>
    <p:sldId id="315" r:id="rId11"/>
    <p:sldId id="312" r:id="rId12"/>
    <p:sldId id="311" r:id="rId13"/>
    <p:sldId id="316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740" y="4434840"/>
            <a:ext cx="5368072" cy="112220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Data-Driven Financial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73840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Mountain Ski Resort</a:t>
            </a:r>
          </a:p>
        </p:txBody>
      </p:sp>
    </p:spTree>
    <p:extLst>
      <p:ext uri="{BB962C8B-B14F-4D97-AF65-F5344CB8AC3E}">
        <p14:creationId xmlns:p14="http://schemas.microsoft.com/office/powerpoint/2010/main" val="383150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5FB0-3EA9-EA03-E57C-D820CE94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70CAA-BECE-DC61-328B-63C2EDC76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4173934"/>
            <a:ext cx="5111750" cy="1525588"/>
          </a:xfrm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change has no effect on potential ticket price. It would be an unnecessary expense.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 not pursue.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F80D2A-5321-7DD8-B71C-23539A37C226}"/>
              </a:ext>
            </a:extLst>
          </p:cNvPr>
          <p:cNvSpPr txBox="1">
            <a:spLocks/>
          </p:cNvSpPr>
          <p:nvPr/>
        </p:nvSpPr>
        <p:spPr>
          <a:xfrm>
            <a:off x="1362075" y="2876551"/>
            <a:ext cx="4521489" cy="640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+mj-lt"/>
              </a:rPr>
              <a:t>Increase the longest run by 0.2 miles, adding an additional 4 acres of snow coverage</a:t>
            </a:r>
          </a:p>
        </p:txBody>
      </p:sp>
    </p:spTree>
    <p:extLst>
      <p:ext uri="{BB962C8B-B14F-4D97-AF65-F5344CB8AC3E}">
        <p14:creationId xmlns:p14="http://schemas.microsoft.com/office/powerpoint/2010/main" val="254525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565320"/>
            <a:ext cx="5111750" cy="1870745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en-US" dirty="0"/>
              <a:t>Bug Mountain’s tickets are currently underpriced, and the resort is missing out on a substantial amount of potential revenue. Additionally, there are a number of facility adjustments worth exploring, which would either add value or decrease expense.</a:t>
            </a:r>
          </a:p>
          <a:p>
            <a:r>
              <a:rPr lang="en-US" dirty="0"/>
              <a:t>The model is available for additional exploration of similar variable adjustments. We can explore what ticket price </a:t>
            </a:r>
            <a:r>
              <a:rPr lang="en-US" b="1" dirty="0"/>
              <a:t>could</a:t>
            </a:r>
            <a:r>
              <a:rPr lang="en-US" dirty="0"/>
              <a:t> be, based on any number of potential resort changes.</a:t>
            </a:r>
          </a:p>
          <a:p>
            <a:r>
              <a:rPr lang="en-US" dirty="0"/>
              <a:t>What other scenarios would you like to explore?</a:t>
            </a:r>
          </a:p>
        </p:txBody>
      </p:sp>
    </p:spTree>
    <p:extLst>
      <p:ext uri="{BB962C8B-B14F-4D97-AF65-F5344CB8AC3E}">
        <p14:creationId xmlns:p14="http://schemas.microsoft.com/office/powerpoint/2010/main" val="307828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E3B8-DED2-C0F3-834F-B99AC076C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0087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F41BDA54-2A39-4B42-C6EA-2934FA720B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016617" y="2286612"/>
            <a:ext cx="5989739" cy="34262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Mountain needs an additional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$1,540,000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annual profits to balance new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upcoming operating costs.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98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3738-B530-27A3-3F78-C39C11FA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2-PRONG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110B0-1599-5EA9-8E6E-5EB048931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75EED-FF03-4E61-3126-BEA342E0F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592935" cy="1997867"/>
          </a:xfrm>
        </p:spPr>
        <p:txBody>
          <a:bodyPr/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ticket price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match actual market value, as determined by the facilities and prices of other ski resorts around the country.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57721-006D-2E96-33EE-F357354A7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REINVEST IN VALUE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7A003-456C-94E9-4E52-587AF749E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445181" cy="199786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 or remove facilities which generate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value, and add or expand on those which generate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6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7B83-5FF0-8F6C-F9AE-2C8E4508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467C-C679-D55D-C9D4-D3E650696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Ticket Price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CB5EE-936E-9257-B588-5CBF02AFFF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Current price: $81.00 for each adult weekend ticket.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Future price: Current facilities and attributes would support a ticket price of about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$95 ± $10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EDBA7-79AE-A762-6F05-635AAD293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 Value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76119-89E2-8127-FA9D-4BD1082B45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adding 1 run and 1 chair lift.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would support an increased price of $1.99, which equals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$3.4 million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the season.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A9BDAF-F255-4D57-7FCF-FD1281A35D9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Reduce Expense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96BC85-0130-6120-5699-DC9288848AB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Optionally, close a run that is expensive-to-maintain.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shows that closing 1 run has very little impact on potential ticket price. Closing up to 5 reduces that price by ~$1.</a:t>
            </a:r>
          </a:p>
        </p:txBody>
      </p:sp>
    </p:spTree>
    <p:extLst>
      <p:ext uri="{BB962C8B-B14F-4D97-AF65-F5344CB8AC3E}">
        <p14:creationId xmlns:p14="http://schemas.microsoft.com/office/powerpoint/2010/main" val="208096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7A8-294F-FFB9-AAE3-2BB56C174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210059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58DAB5-9622-896C-D5F0-134CB8CC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Features Most Correlated </a:t>
            </a:r>
            <a:br>
              <a:rPr lang="en-US" dirty="0"/>
            </a:br>
            <a:r>
              <a:rPr lang="en-US" dirty="0"/>
              <a:t>with ticket price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A5B1E9A8-8A18-C378-39C4-E214F193820E}"/>
              </a:ext>
            </a:extLst>
          </p:cNvPr>
          <p:cNvSpPr txBox="1">
            <a:spLocks/>
          </p:cNvSpPr>
          <p:nvPr/>
        </p:nvSpPr>
        <p:spPr>
          <a:xfrm>
            <a:off x="6346081" y="2963232"/>
            <a:ext cx="1837365" cy="343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+mj-lt"/>
              </a:rPr>
              <a:t>Number of Chairs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4E9E528-7528-DB97-CB5D-EBF1B0A62187}"/>
              </a:ext>
            </a:extLst>
          </p:cNvPr>
          <p:cNvSpPr txBox="1">
            <a:spLocks/>
          </p:cNvSpPr>
          <p:nvPr/>
        </p:nvSpPr>
        <p:spPr>
          <a:xfrm>
            <a:off x="8624324" y="2989300"/>
            <a:ext cx="2132984" cy="343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+mj-lt"/>
              </a:rPr>
              <a:t>Vertical Drop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BDA44A3-F47F-F44F-C46C-C53C832003F0}"/>
              </a:ext>
            </a:extLst>
          </p:cNvPr>
          <p:cNvSpPr txBox="1">
            <a:spLocks/>
          </p:cNvSpPr>
          <p:nvPr/>
        </p:nvSpPr>
        <p:spPr>
          <a:xfrm>
            <a:off x="1614530" y="5464114"/>
            <a:ext cx="8873826" cy="343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Scatterplots showing correlation between adult weekend ticket price and key features.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120730C-8840-823C-3452-86FEEA51A4C8}"/>
              </a:ext>
            </a:extLst>
          </p:cNvPr>
          <p:cNvSpPr txBox="1">
            <a:spLocks/>
          </p:cNvSpPr>
          <p:nvPr/>
        </p:nvSpPr>
        <p:spPr>
          <a:xfrm>
            <a:off x="3707607" y="2963232"/>
            <a:ext cx="2145049" cy="343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+mj-lt"/>
              </a:rPr>
              <a:t>Snow Making Acreage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0BD32B-9391-9766-3010-D6DB7F83D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324" y="3819531"/>
            <a:ext cx="2132984" cy="1238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170A80-292E-F0D1-D133-27428F9CE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87" y="3819530"/>
            <a:ext cx="2098159" cy="1231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C810B3-2E25-1427-7AE7-92A1E478A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272" y="3819529"/>
            <a:ext cx="2132984" cy="1231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2CFDA1-1903-BFEB-0471-37FFDB413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671" y="3819752"/>
            <a:ext cx="2153875" cy="1238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DF310CD-AA2C-6E04-3E67-725F11A4D6D3}"/>
              </a:ext>
            </a:extLst>
          </p:cNvPr>
          <p:cNvSpPr txBox="1">
            <a:spLocks/>
          </p:cNvSpPr>
          <p:nvPr/>
        </p:nvSpPr>
        <p:spPr>
          <a:xfrm>
            <a:off x="1483132" y="2963232"/>
            <a:ext cx="1853468" cy="343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+mj-lt"/>
              </a:rPr>
              <a:t>Number of Runs</a:t>
            </a:r>
          </a:p>
        </p:txBody>
      </p:sp>
    </p:spTree>
    <p:extLst>
      <p:ext uri="{BB962C8B-B14F-4D97-AF65-F5344CB8AC3E}">
        <p14:creationId xmlns:p14="http://schemas.microsoft.com/office/powerpoint/2010/main" val="409023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1C3E8A5-FFA5-0C56-DD31-82DB6F90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Scenario 1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51BF52C-CCD0-29E1-E5BA-8A4955021136}"/>
              </a:ext>
            </a:extLst>
          </p:cNvPr>
          <p:cNvSpPr txBox="1">
            <a:spLocks/>
          </p:cNvSpPr>
          <p:nvPr/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Permanently closing down up to 10 of the least used runs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792A3B54-FAA4-BBAA-671A-1F20DD05D2DA}"/>
              </a:ext>
            </a:extLst>
          </p:cNvPr>
          <p:cNvSpPr txBox="1">
            <a:spLocks/>
          </p:cNvSpPr>
          <p:nvPr/>
        </p:nvSpPr>
        <p:spPr>
          <a:xfrm>
            <a:off x="5940667" y="2477709"/>
            <a:ext cx="4369403" cy="34868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Closing 1 run would be a safe change, with very little impact on potential ticket price. </a:t>
            </a:r>
          </a:p>
          <a:p>
            <a:pPr marL="285750" indent="-285750"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Closing up to 5 reduces the potential price by slightly less than a dollar.</a:t>
            </a:r>
          </a:p>
          <a:p>
            <a:pPr marL="285750" indent="-285750"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closures begin to have substantial impact on the ticket price. </a:t>
            </a:r>
          </a:p>
          <a:p>
            <a:pPr marL="285750" indent="-285750"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operating costs of maintaining those runs is very high, they may be worth closing.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0CEEE-FFFB-DB08-6675-547B9715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74" y="2284624"/>
            <a:ext cx="3510891" cy="38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3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B88-E979-D8F0-4C31-B3D2AA05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2 &amp;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D42AF-72F6-F379-9548-D3C53255E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1 run and 1 chair lift, no additional snow coverage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0D02-AD8F-B258-B3E4-E44663833E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scenario would support an increased price of $1.99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$3.4 million over the season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this is enough of an increase to balance the cost of installing and operating the new run and lift, this scenario should be pursued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F84AB-25EE-E053-92A1-A7FDE2182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 1 run, 1 lift, 2 additional acres of snow coverage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C471A-AD4C-9C51-50D2-01648174A0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scenario returns results identical to scenario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 a small change in snow acreage does not significantly impact the ticket price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3086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2616</TotalTime>
  <Words>504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Data-Driven Financial Strategies</vt:lpstr>
      <vt:lpstr>Problem</vt:lpstr>
      <vt:lpstr>PowerPoint Presentation</vt:lpstr>
      <vt:lpstr>SOLUTION: 2-PRONG STRATEGY</vt:lpstr>
      <vt:lpstr>Recommendations</vt:lpstr>
      <vt:lpstr>Analysis &amp; Modeling</vt:lpstr>
      <vt:lpstr>Features Most Correlated  with ticket price</vt:lpstr>
      <vt:lpstr>Scenario 1</vt:lpstr>
      <vt:lpstr>Scenarios 2 &amp; 3</vt:lpstr>
      <vt:lpstr>Scenario 3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Price Analysis</dc:title>
  <dc:creator>Julia Laplante</dc:creator>
  <cp:lastModifiedBy>Julia Laplante</cp:lastModifiedBy>
  <cp:revision>2</cp:revision>
  <dcterms:created xsi:type="dcterms:W3CDTF">2023-03-01T21:50:56Z</dcterms:created>
  <dcterms:modified xsi:type="dcterms:W3CDTF">2023-03-03T17:27:07Z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