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962fb456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962fb456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tree = lowest prequential error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c7a67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c7a67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Speaking points: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streams are continuous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access to all data immediately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not optimal at beginning of stream (optimal = make best decisions given all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Hoeffding Trees are built progressively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c7a675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c7a675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853eda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853eda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853eda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853eda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avoid over splitting? Set minimum merit (var reduction) for split, set grace period (min number of seen data)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c7a675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c7a675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avoid over splitting? Set minimum merit (var reduction) for split, set grace period (min number of seen data)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c7a675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bc7a675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c7a675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bc7a675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c7a675b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c7a675b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tree = lowest prequential error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Hoeffding Option Tree Regressor</a:t>
            </a:r>
            <a:endParaRPr sz="4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Ümit Bora Gökbakan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 Man Chun (Jay)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469700" y="3584750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3 </a:t>
            </a:r>
            <a:r>
              <a:rPr i="1" lang="en-GB" sz="1100"/>
              <a:t>Hoeffding Trees converge much faster with Options on the Bikes dataset.</a:t>
            </a:r>
            <a:endParaRPr i="1" sz="11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873976" cy="228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350" y="1299625"/>
            <a:ext cx="3016671" cy="22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025" y="1299625"/>
            <a:ext cx="3016674" cy="22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3398850" y="3635375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4 </a:t>
            </a:r>
            <a:r>
              <a:rPr i="1" lang="en-GB" sz="1100"/>
              <a:t>Hoeffding Trees achieve better results with Options on the Taxi dataset.</a:t>
            </a:r>
            <a:endParaRPr i="1" sz="1100"/>
          </a:p>
        </p:txBody>
      </p:sp>
      <p:sp>
        <p:nvSpPr>
          <p:cNvPr id="192" name="Google Shape;192;p22"/>
          <p:cNvSpPr txBox="1"/>
          <p:nvPr/>
        </p:nvSpPr>
        <p:spPr>
          <a:xfrm>
            <a:off x="6340200" y="3635375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5 </a:t>
            </a:r>
            <a:r>
              <a:rPr i="1" lang="en-GB" sz="1100"/>
              <a:t>Hoeffding Trees achieve slightly worse results with Options on the Trump Approval dataset.</a:t>
            </a:r>
            <a:endParaRPr i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Theory: Hoeffding Trees and Options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Why Hoeffding Tree?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 stream</a:t>
            </a:r>
            <a:r>
              <a:rPr lang="en-GB">
                <a:solidFill>
                  <a:schemeClr val="dk1"/>
                </a:solidFill>
              </a:rPr>
              <a:t> → cannot build optimal decision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Hoeffding Trees </a:t>
            </a:r>
            <a:r>
              <a:rPr lang="en-GB">
                <a:solidFill>
                  <a:schemeClr val="dk1"/>
                </a:solidFill>
              </a:rPr>
              <a:t>approx. optimal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decision trees (within a bound)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Why add options?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Split condition: best feature &gt;&gt; second best → slow growth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Don’t wait for clear best feature: explore all </a:t>
            </a:r>
            <a:r>
              <a:rPr b="1" lang="en-GB">
                <a:solidFill>
                  <a:schemeClr val="dk1"/>
                </a:solidFill>
              </a:rPr>
              <a:t>options </a:t>
            </a:r>
            <a:r>
              <a:rPr lang="en-GB">
                <a:solidFill>
                  <a:schemeClr val="dk1"/>
                </a:solidFill>
              </a:rPr>
              <a:t>(good split conditions)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Theory: Hoeffding Tree Regressor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Build tree progressively (Hoeffding)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Final product (Tree Regressor)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regular decision tree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leaf nodes are </a:t>
            </a:r>
            <a:r>
              <a:rPr lang="en-GB">
                <a:solidFill>
                  <a:srgbClr val="000000"/>
                </a:solidFill>
              </a:rPr>
              <a:t>regression</a:t>
            </a:r>
            <a:r>
              <a:rPr lang="en-GB">
                <a:solidFill>
                  <a:srgbClr val="000000"/>
                </a:solidFill>
              </a:rPr>
              <a:t> models (linear) → locally linear approx. of solution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Lifeline of a Hoeffding Tree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Single initial leaf node, learn linear regr. on incoming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One (and only one)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feature </a:t>
            </a:r>
            <a:r>
              <a:rPr lang="en-GB"/>
              <a:t>emerges: </a:t>
            </a:r>
            <a:br>
              <a:rPr lang="en-GB"/>
            </a:br>
            <a:r>
              <a:rPr lang="en-GB"/>
              <a:t>	splitting on it increases leaf merit by at least the Hoeffding Bound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than the second best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Split leaf, tree grows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next incoming data to </a:t>
            </a:r>
            <a:r>
              <a:rPr lang="en-GB">
                <a:solidFill>
                  <a:srgbClr val="FF0000"/>
                </a:solidFill>
              </a:rPr>
              <a:t>single correct leaf</a:t>
            </a:r>
            <a:r>
              <a:rPr lang="en-GB"/>
              <a:t> node via decisions in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Predicting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data to correct leaf via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Evaluate data using linear regressor at leaf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Dealing with Ties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928875" y="1179625"/>
            <a:ext cx="47160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may happen that two similarly good splits are proposed. In this case we may: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on the best attribute if the Hoeffding bound is lower than some threshold: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on both proposals, and construct separate subtrees for each </a:t>
            </a:r>
            <a:r>
              <a:rPr lang="en-GB">
                <a:solidFill>
                  <a:srgbClr val="FF0000"/>
                </a:solidFill>
              </a:rPr>
              <a:t>option.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0" y="1152475"/>
            <a:ext cx="2833000" cy="27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14145" r="12026" t="0"/>
          <a:stretch/>
        </p:blipFill>
        <p:spPr>
          <a:xfrm>
            <a:off x="4665112" y="3101025"/>
            <a:ext cx="3243525" cy="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91725" y="4396825"/>
            <a:ext cx="234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1 </a:t>
            </a:r>
            <a:r>
              <a:rPr i="1" lang="en-GB" sz="1100"/>
              <a:t>The vanilla Hoeffding Tree algorithm does not deal with ties</a:t>
            </a:r>
            <a:endParaRPr i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Lifeline of a Hoeffding </a:t>
            </a:r>
            <a:r>
              <a:rPr lang="en-GB">
                <a:solidFill>
                  <a:srgbClr val="FF0000"/>
                </a:solidFill>
              </a:rPr>
              <a:t>Option </a:t>
            </a:r>
            <a:r>
              <a:rPr lang="en-GB"/>
              <a:t>Tree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Single initial leaf node, learn linear regr. on incoming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One or more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features </a:t>
            </a:r>
            <a:r>
              <a:rPr lang="en-GB"/>
              <a:t>emerge: splitting on them reduces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Split leaf, tree grows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next incoming data to correct leaf node, </a:t>
            </a:r>
            <a:r>
              <a:rPr lang="en-GB">
                <a:solidFill>
                  <a:srgbClr val="FF0000"/>
                </a:solidFill>
              </a:rPr>
              <a:t>propagate down all options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Predicting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data to correct</a:t>
            </a:r>
            <a:r>
              <a:rPr lang="en-GB">
                <a:solidFill>
                  <a:srgbClr val="FF0000"/>
                </a:solidFill>
              </a:rPr>
              <a:t> leaves (multiple) </a:t>
            </a:r>
            <a:r>
              <a:rPr lang="en-GB"/>
              <a:t>via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Evaluate data using linear regressor at leaves → multiple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Aggregate the outputs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00" y="152400"/>
            <a:ext cx="57231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796825" y="152400"/>
            <a:ext cx="3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1.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671900" y="647650"/>
            <a:ext cx="6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2-3</a:t>
            </a:r>
            <a:r>
              <a:rPr b="1" lang="en-GB" sz="1800">
                <a:solidFill>
                  <a:srgbClr val="FF0000"/>
                </a:solidFill>
              </a:rPr>
              <a:t>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747550" y="210835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133425" y="335030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835825" y="335030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9"/>
          <p:cNvCxnSpPr>
            <a:stCxn id="103" idx="2"/>
          </p:cNvCxnSpPr>
          <p:nvPr/>
        </p:nvCxnSpPr>
        <p:spPr>
          <a:xfrm flipH="1">
            <a:off x="2483450" y="1109350"/>
            <a:ext cx="1513800" cy="37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>
            <a:endCxn id="104" idx="0"/>
          </p:cNvCxnSpPr>
          <p:nvPr/>
        </p:nvCxnSpPr>
        <p:spPr>
          <a:xfrm flipH="1">
            <a:off x="2203850" y="1478650"/>
            <a:ext cx="279600" cy="62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 flipH="1">
            <a:off x="3912350" y="1132000"/>
            <a:ext cx="396300" cy="133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2971475" y="2469175"/>
            <a:ext cx="933900" cy="3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3912450" y="2469175"/>
            <a:ext cx="778200" cy="33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>
            <a:endCxn id="105" idx="0"/>
          </p:cNvCxnSpPr>
          <p:nvPr/>
        </p:nvCxnSpPr>
        <p:spPr>
          <a:xfrm flipH="1">
            <a:off x="2589725" y="2794700"/>
            <a:ext cx="353400" cy="55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>
            <a:endCxn id="106" idx="0"/>
          </p:cNvCxnSpPr>
          <p:nvPr/>
        </p:nvCxnSpPr>
        <p:spPr>
          <a:xfrm flipH="1">
            <a:off x="4292125" y="2808800"/>
            <a:ext cx="398700" cy="5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>
            <a:off x="4400550" y="523550"/>
            <a:ext cx="870300" cy="18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4704850" y="1110775"/>
            <a:ext cx="1726200" cy="3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6445300" y="1443300"/>
            <a:ext cx="594300" cy="7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/>
          <p:nvPr/>
        </p:nvSpPr>
        <p:spPr>
          <a:xfrm>
            <a:off x="6521000" y="210835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482050" y="2142850"/>
            <a:ext cx="3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4.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569300" y="4183350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2 </a:t>
            </a:r>
            <a:r>
              <a:rPr i="1" lang="en-GB" sz="1100"/>
              <a:t>Upon encountering options, we walk down each of them, and aggregate every leaf reached</a:t>
            </a:r>
            <a:endParaRPr i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4294967295" type="title"/>
          </p:nvPr>
        </p:nvSpPr>
        <p:spPr>
          <a:xfrm>
            <a:off x="311700" y="4146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Tree vs beam search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0" y="293896"/>
            <a:ext cx="3960451" cy="35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455508" y="1742277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22534" y="2661941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900594" y="2661941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 flipH="1">
            <a:off x="1038251" y="1019300"/>
            <a:ext cx="1047600" cy="27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endCxn id="126" idx="0"/>
          </p:cNvCxnSpPr>
          <p:nvPr/>
        </p:nvCxnSpPr>
        <p:spPr>
          <a:xfrm flipH="1">
            <a:off x="771268" y="1276077"/>
            <a:ext cx="193500" cy="46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 flipH="1">
            <a:off x="1953550" y="1019290"/>
            <a:ext cx="274240" cy="9901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1302464" y="2009468"/>
            <a:ext cx="646259" cy="24614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1953619" y="2009468"/>
            <a:ext cx="538514" cy="2514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27" idx="0"/>
          </p:cNvCxnSpPr>
          <p:nvPr/>
        </p:nvCxnSpPr>
        <p:spPr>
          <a:xfrm flipH="1">
            <a:off x="1038293" y="2250641"/>
            <a:ext cx="244500" cy="41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endCxn id="128" idx="0"/>
          </p:cNvCxnSpPr>
          <p:nvPr/>
        </p:nvCxnSpPr>
        <p:spPr>
          <a:xfrm flipH="1">
            <a:off x="2216354" y="2260841"/>
            <a:ext cx="276000" cy="40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 flipH="1">
            <a:off x="2291384" y="568733"/>
            <a:ext cx="602248" cy="13617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2501960" y="1003573"/>
            <a:ext cx="1194530" cy="24614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3706351" y="1249808"/>
            <a:ext cx="411256" cy="53960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3758736" y="1742277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002000" y="2399450"/>
            <a:ext cx="360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Similarity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greedy than simple greedy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Difference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Beam search keeps fixed beam 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tree beam size can only grow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164725" y="124980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922325" y="56872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922325" y="1484088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922325" y="208905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664600" y="84742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664600" y="29390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664600" y="148410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6664600" y="208905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416875" y="12717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416875" y="52722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416875" y="1263313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416875" y="167395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416875" y="208457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>
            <a:stCxn id="141" idx="6"/>
            <a:endCxn id="142" idx="2"/>
          </p:cNvCxnSpPr>
          <p:nvPr/>
        </p:nvCxnSpPr>
        <p:spPr>
          <a:xfrm flipH="1" rot="10800000">
            <a:off x="5440725" y="708150"/>
            <a:ext cx="4815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>
            <a:stCxn id="141" idx="6"/>
            <a:endCxn id="143" idx="2"/>
          </p:cNvCxnSpPr>
          <p:nvPr/>
        </p:nvCxnSpPr>
        <p:spPr>
          <a:xfrm>
            <a:off x="5440725" y="1389150"/>
            <a:ext cx="4815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>
            <a:stCxn id="141" idx="6"/>
            <a:endCxn id="144" idx="2"/>
          </p:cNvCxnSpPr>
          <p:nvPr/>
        </p:nvCxnSpPr>
        <p:spPr>
          <a:xfrm>
            <a:off x="5440725" y="1389150"/>
            <a:ext cx="4815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>
            <a:stCxn id="142" idx="6"/>
            <a:endCxn id="146" idx="2"/>
          </p:cNvCxnSpPr>
          <p:nvPr/>
        </p:nvCxnSpPr>
        <p:spPr>
          <a:xfrm flipH="1" rot="10800000">
            <a:off x="6198325" y="433275"/>
            <a:ext cx="4662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42" idx="6"/>
            <a:endCxn id="145" idx="2"/>
          </p:cNvCxnSpPr>
          <p:nvPr/>
        </p:nvCxnSpPr>
        <p:spPr>
          <a:xfrm>
            <a:off x="6198325" y="708075"/>
            <a:ext cx="4662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46" idx="6"/>
            <a:endCxn id="149" idx="2"/>
          </p:cNvCxnSpPr>
          <p:nvPr/>
        </p:nvCxnSpPr>
        <p:spPr>
          <a:xfrm flipH="1" rot="10800000">
            <a:off x="6940600" y="266450"/>
            <a:ext cx="4764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endCxn id="150" idx="2"/>
          </p:cNvCxnSpPr>
          <p:nvPr/>
        </p:nvCxnSpPr>
        <p:spPr>
          <a:xfrm>
            <a:off x="6940475" y="433175"/>
            <a:ext cx="4764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47" idx="6"/>
            <a:endCxn id="151" idx="2"/>
          </p:cNvCxnSpPr>
          <p:nvPr/>
        </p:nvCxnSpPr>
        <p:spPr>
          <a:xfrm flipH="1" rot="10800000">
            <a:off x="6940600" y="1402650"/>
            <a:ext cx="4764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47" idx="6"/>
            <a:endCxn id="152" idx="2"/>
          </p:cNvCxnSpPr>
          <p:nvPr/>
        </p:nvCxnSpPr>
        <p:spPr>
          <a:xfrm>
            <a:off x="6940600" y="1623450"/>
            <a:ext cx="4764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43" idx="6"/>
            <a:endCxn id="147" idx="2"/>
          </p:cNvCxnSpPr>
          <p:nvPr/>
        </p:nvCxnSpPr>
        <p:spPr>
          <a:xfrm>
            <a:off x="6198325" y="1623438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44" idx="6"/>
            <a:endCxn id="148" idx="2"/>
          </p:cNvCxnSpPr>
          <p:nvPr/>
        </p:nvCxnSpPr>
        <p:spPr>
          <a:xfrm>
            <a:off x="6198325" y="2228400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48" idx="6"/>
            <a:endCxn id="153" idx="2"/>
          </p:cNvCxnSpPr>
          <p:nvPr/>
        </p:nvCxnSpPr>
        <p:spPr>
          <a:xfrm flipH="1" rot="10800000">
            <a:off x="6940600" y="2223900"/>
            <a:ext cx="476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0"/>
          <p:cNvGrpSpPr/>
          <p:nvPr/>
        </p:nvGrpSpPr>
        <p:grpSpPr>
          <a:xfrm>
            <a:off x="6668200" y="846175"/>
            <a:ext cx="268800" cy="282900"/>
            <a:chOff x="4598725" y="580250"/>
            <a:chExt cx="268800" cy="282900"/>
          </a:xfrm>
        </p:grpSpPr>
        <p:cxnSp>
          <p:nvCxnSpPr>
            <p:cNvPr id="167" name="Google Shape;167;p20"/>
            <p:cNvCxnSpPr/>
            <p:nvPr/>
          </p:nvCxnSpPr>
          <p:spPr>
            <a:xfrm>
              <a:off x="4598725" y="594300"/>
              <a:ext cx="247500" cy="2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 flipH="1" rot="10800000">
              <a:off x="4598725" y="580250"/>
              <a:ext cx="268800" cy="282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0"/>
          <p:cNvGrpSpPr/>
          <p:nvPr/>
        </p:nvGrpSpPr>
        <p:grpSpPr>
          <a:xfrm>
            <a:off x="7406875" y="519300"/>
            <a:ext cx="268800" cy="282900"/>
            <a:chOff x="4598725" y="580250"/>
            <a:chExt cx="268800" cy="282900"/>
          </a:xfrm>
        </p:grpSpPr>
        <p:cxnSp>
          <p:nvCxnSpPr>
            <p:cNvPr id="170" name="Google Shape;170;p20"/>
            <p:cNvCxnSpPr/>
            <p:nvPr/>
          </p:nvCxnSpPr>
          <p:spPr>
            <a:xfrm>
              <a:off x="4598725" y="594300"/>
              <a:ext cx="247500" cy="2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 flipH="1" rot="10800000">
              <a:off x="4598725" y="580250"/>
              <a:ext cx="268800" cy="282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7420475" y="1671850"/>
            <a:ext cx="268800" cy="282900"/>
            <a:chOff x="4598725" y="580250"/>
            <a:chExt cx="268800" cy="282900"/>
          </a:xfrm>
        </p:grpSpPr>
        <p:cxnSp>
          <p:nvCxnSpPr>
            <p:cNvPr id="173" name="Google Shape;173;p20"/>
            <p:cNvCxnSpPr/>
            <p:nvPr/>
          </p:nvCxnSpPr>
          <p:spPr>
            <a:xfrm>
              <a:off x="4598725" y="594300"/>
              <a:ext cx="247500" cy="2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 flipH="1" rot="10800000">
              <a:off x="4598725" y="580250"/>
              <a:ext cx="268800" cy="282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from Option Tree Paper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152475"/>
            <a:ext cx="8520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Option trees converge much faster (than HT)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Option trees reach slightly higher accuracy*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Prediction rule: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Average of leaves vs Best Tree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Transcribe “best tree” using best branch among options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Best tree has same size as HT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Best tree: Lower bias, higher variance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Large memory size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Decay max number of branches for option nodes by level of tree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Set max level where options are allowed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830400" y="4726075"/>
            <a:ext cx="23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* not statistically significant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