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29260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1pPr>
    <a:lvl2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2pPr>
    <a:lvl3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3pPr>
    <a:lvl4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4pPr>
    <a:lvl5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5pPr>
    <a:lvl6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6pPr>
    <a:lvl7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7pPr>
    <a:lvl8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8pPr>
    <a:lvl9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2090042" latinLnBrk="0">
      <a:defRPr sz="1200">
        <a:latin typeface="+mn-lt"/>
        <a:ea typeface="+mn-ea"/>
        <a:cs typeface="+mn-cs"/>
        <a:sym typeface="Calibri"/>
      </a:defRPr>
    </a:lvl1pPr>
    <a:lvl2pPr indent="228600" defTabSz="2090042" latinLnBrk="0">
      <a:defRPr sz="1200">
        <a:latin typeface="+mn-lt"/>
        <a:ea typeface="+mn-ea"/>
        <a:cs typeface="+mn-cs"/>
        <a:sym typeface="Calibri"/>
      </a:defRPr>
    </a:lvl2pPr>
    <a:lvl3pPr indent="457200" defTabSz="2090042" latinLnBrk="0">
      <a:defRPr sz="1200">
        <a:latin typeface="+mn-lt"/>
        <a:ea typeface="+mn-ea"/>
        <a:cs typeface="+mn-cs"/>
        <a:sym typeface="Calibri"/>
      </a:defRPr>
    </a:lvl3pPr>
    <a:lvl4pPr indent="685800" defTabSz="2090042" latinLnBrk="0">
      <a:defRPr sz="1200">
        <a:latin typeface="+mn-lt"/>
        <a:ea typeface="+mn-ea"/>
        <a:cs typeface="+mn-cs"/>
        <a:sym typeface="Calibri"/>
      </a:defRPr>
    </a:lvl4pPr>
    <a:lvl5pPr indent="914400" defTabSz="2090042" latinLnBrk="0">
      <a:defRPr sz="1200">
        <a:latin typeface="+mn-lt"/>
        <a:ea typeface="+mn-ea"/>
        <a:cs typeface="+mn-cs"/>
        <a:sym typeface="Calibri"/>
      </a:defRPr>
    </a:lvl5pPr>
    <a:lvl6pPr indent="1143000" defTabSz="2090042" latinLnBrk="0">
      <a:defRPr sz="1200">
        <a:latin typeface="+mn-lt"/>
        <a:ea typeface="+mn-ea"/>
        <a:cs typeface="+mn-cs"/>
        <a:sym typeface="Calibri"/>
      </a:defRPr>
    </a:lvl6pPr>
    <a:lvl7pPr indent="1371600" defTabSz="2090042" latinLnBrk="0">
      <a:defRPr sz="1200">
        <a:latin typeface="+mn-lt"/>
        <a:ea typeface="+mn-ea"/>
        <a:cs typeface="+mn-cs"/>
        <a:sym typeface="Calibri"/>
      </a:defRPr>
    </a:lvl7pPr>
    <a:lvl8pPr indent="1600200" defTabSz="2090042" latinLnBrk="0">
      <a:defRPr sz="1200">
        <a:latin typeface="+mn-lt"/>
        <a:ea typeface="+mn-ea"/>
        <a:cs typeface="+mn-cs"/>
        <a:sym typeface="Calibri"/>
      </a:defRPr>
    </a:lvl8pPr>
    <a:lvl9pPr indent="1828800" defTabSz="2090042"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3291840" y="9089814"/>
            <a:ext cx="37307522" cy="6272110"/>
          </a:xfrm>
          <a:prstGeom prst="rect">
            <a:avLst/>
          </a:prstGeom>
        </p:spPr>
        <p:txBody>
          <a:bodyPr/>
          <a:lstStyle/>
          <a:p>
            <a:pPr/>
            <a:r>
              <a:t>Click to edit Master title style</a:t>
            </a:r>
          </a:p>
        </p:txBody>
      </p:sp>
      <p:sp>
        <p:nvSpPr>
          <p:cNvPr id="12" name="Shape 12"/>
          <p:cNvSpPr/>
          <p:nvPr>
            <p:ph type="body" sz="quarter" idx="1"/>
          </p:nvPr>
        </p:nvSpPr>
        <p:spPr>
          <a:xfrm>
            <a:off x="6583680" y="16581119"/>
            <a:ext cx="30723840" cy="7477762"/>
          </a:xfrm>
          <a:prstGeom prst="rect">
            <a:avLst/>
          </a:prstGeom>
        </p:spPr>
        <p:txBody>
          <a:bodyPr/>
          <a:lstStyle>
            <a:lvl1pPr marL="0" indent="0" algn="ctr">
              <a:buSzTx/>
              <a:buFontTx/>
              <a:buNone/>
              <a:defRPr>
                <a:solidFill>
                  <a:srgbClr val="888888"/>
                </a:solidFill>
              </a:defRPr>
            </a:lvl1pPr>
          </a:lstStyle>
          <a:p>
            <a:pPr/>
            <a:r>
              <a:t>Click to edit Master subtitle style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1" name="Shape 91"/>
          <p:cNvSpPr/>
          <p:nvPr>
            <p:ph type="title"/>
          </p:nvPr>
        </p:nvSpPr>
        <p:spPr>
          <a:prstGeom prst="rect">
            <a:avLst/>
          </a:prstGeom>
        </p:spPr>
        <p:txBody>
          <a:bodyPr/>
          <a:lstStyle/>
          <a:p>
            <a:pPr/>
            <a:r>
              <a:t>Click to edit Master title style</a:t>
            </a:r>
          </a:p>
        </p:txBody>
      </p:sp>
      <p:sp>
        <p:nvSpPr>
          <p:cNvPr id="92" name="Shape 92"/>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p>
            <a:pPr/>
            <a:r>
              <a:t>Click to edit Master title style</a:t>
            </a:r>
          </a:p>
        </p:txBody>
      </p:sp>
      <p:sp>
        <p:nvSpPr>
          <p:cNvPr id="108" name="Shape 10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Click to edit Master title style</a:t>
            </a:r>
          </a:p>
        </p:txBody>
      </p:sp>
      <p:sp>
        <p:nvSpPr>
          <p:cNvPr id="21" name="Shape 21"/>
          <p:cNvSpPr/>
          <p:nvPr>
            <p:ph type="body" idx="1"/>
          </p:nvPr>
        </p:nvSpPr>
        <p:spPr>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3467101" y="18802773"/>
            <a:ext cx="37307525" cy="5811522"/>
          </a:xfrm>
          <a:prstGeom prst="rect">
            <a:avLst/>
          </a:prstGeom>
        </p:spPr>
        <p:txBody>
          <a:bodyPr anchor="t"/>
          <a:lstStyle>
            <a:lvl1pPr algn="l">
              <a:defRPr b="1" cap="all" sz="18300"/>
            </a:lvl1pPr>
          </a:lstStyle>
          <a:p>
            <a:pPr/>
            <a:r>
              <a:t>Click to edit Master title style</a:t>
            </a:r>
          </a:p>
        </p:txBody>
      </p:sp>
      <p:sp>
        <p:nvSpPr>
          <p:cNvPr id="30" name="Shape 30"/>
          <p:cNvSpPr/>
          <p:nvPr>
            <p:ph type="body" sz="quarter" idx="1"/>
          </p:nvPr>
        </p:nvSpPr>
        <p:spPr>
          <a:xfrm>
            <a:off x="3467101" y="12401977"/>
            <a:ext cx="37307525" cy="6400799"/>
          </a:xfrm>
          <a:prstGeom prst="rect">
            <a:avLst/>
          </a:prstGeom>
        </p:spPr>
        <p:txBody>
          <a:bodyPr anchor="b"/>
          <a:lstStyle>
            <a:lvl1pPr marL="0" indent="0">
              <a:spcBef>
                <a:spcPts val="2100"/>
              </a:spcBef>
              <a:buSzTx/>
              <a:buFontTx/>
              <a:buNone/>
              <a:defRPr sz="9100">
                <a:solidFill>
                  <a:srgbClr val="888888"/>
                </a:solidFill>
              </a:defRPr>
            </a:lvl1pPr>
          </a:lstStyle>
          <a:p>
            <a:pPr/>
            <a:r>
              <a:t>Click to edit Master text styles</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Click to edit Master title style</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Click to edit Master title style</a:t>
            </a:r>
          </a:p>
        </p:txBody>
      </p:sp>
      <p:sp>
        <p:nvSpPr>
          <p:cNvPr id="47" name="Shape 47"/>
          <p:cNvSpPr/>
          <p:nvPr>
            <p:ph type="body" sz="quarter" idx="1"/>
          </p:nvPr>
        </p:nvSpPr>
        <p:spPr>
          <a:xfrm>
            <a:off x="2194560" y="6549814"/>
            <a:ext cx="19392902" cy="2729653"/>
          </a:xfrm>
          <a:prstGeom prst="rect">
            <a:avLst/>
          </a:prstGeom>
        </p:spPr>
        <p:txBody>
          <a:bodyPr anchor="b"/>
          <a:lstStyle>
            <a:lvl1pPr marL="0" indent="0">
              <a:spcBef>
                <a:spcPts val="2600"/>
              </a:spcBef>
              <a:buSzTx/>
              <a:buFontTx/>
              <a:buNone/>
              <a:defRPr b="1" sz="11000"/>
            </a:lvl1pPr>
          </a:lstStyle>
          <a:p>
            <a:pPr/>
            <a:r>
              <a:t>Click to edit Master text styles</a:t>
            </a:r>
          </a:p>
        </p:txBody>
      </p:sp>
      <p:sp>
        <p:nvSpPr>
          <p:cNvPr id="48" name="Shape 48"/>
          <p:cNvSpPr/>
          <p:nvPr>
            <p:ph type="body" sz="quarter" idx="13"/>
          </p:nvPr>
        </p:nvSpPr>
        <p:spPr>
          <a:xfrm>
            <a:off x="22296121" y="6549814"/>
            <a:ext cx="19400522" cy="2729653"/>
          </a:xfrm>
          <a:prstGeom prst="rect">
            <a:avLst/>
          </a:prstGeom>
        </p:spPr>
        <p:txBody>
          <a:bodyPr anchor="b"/>
          <a:lstStyle/>
          <a:p>
            <a:pP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Click to edit Master title style</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1" name="Shape 71"/>
          <p:cNvSpPr/>
          <p:nvPr>
            <p:ph type="title"/>
          </p:nvPr>
        </p:nvSpPr>
        <p:spPr>
          <a:xfrm>
            <a:off x="2194561" y="1165012"/>
            <a:ext cx="14439905" cy="4958082"/>
          </a:xfrm>
          <a:prstGeom prst="rect">
            <a:avLst/>
          </a:prstGeom>
        </p:spPr>
        <p:txBody>
          <a:bodyPr anchor="b"/>
          <a:lstStyle>
            <a:lvl1pPr algn="l">
              <a:defRPr b="1" sz="9100"/>
            </a:lvl1pPr>
          </a:lstStyle>
          <a:p>
            <a:pPr/>
            <a:r>
              <a:t>Click to edit Master title style</a:t>
            </a:r>
          </a:p>
        </p:txBody>
      </p:sp>
      <p:sp>
        <p:nvSpPr>
          <p:cNvPr id="72" name="Shape 72"/>
          <p:cNvSpPr/>
          <p:nvPr>
            <p:ph type="body" idx="1"/>
          </p:nvPr>
        </p:nvSpPr>
        <p:spPr>
          <a:xfrm>
            <a:off x="17160239" y="1165016"/>
            <a:ext cx="24536402" cy="24973282"/>
          </a:xfrm>
          <a:prstGeom prst="rect">
            <a:avLst/>
          </a:prstGeom>
        </p:spPr>
        <p:txBody>
          <a:bodyPr/>
          <a:lstStyle/>
          <a:p>
            <a:pPr/>
            <a:r>
              <a:t>Click to edit Master text styles</a:t>
            </a:r>
          </a:p>
          <a:p>
            <a:pPr lvl="1"/>
            <a:r>
              <a:t>Second level</a:t>
            </a:r>
          </a:p>
          <a:p>
            <a:pPr lvl="2"/>
            <a:r>
              <a:t>Third level</a:t>
            </a:r>
          </a:p>
          <a:p>
            <a:pPr lvl="3"/>
            <a:r>
              <a:t>Fourth level</a:t>
            </a:r>
          </a:p>
          <a:p>
            <a:pPr lvl="4"/>
            <a:r>
              <a:t>Fifth level</a:t>
            </a:r>
          </a:p>
        </p:txBody>
      </p:sp>
      <p:sp>
        <p:nvSpPr>
          <p:cNvPr id="73" name="Shape 73"/>
          <p:cNvSpPr/>
          <p:nvPr>
            <p:ph type="body" sz="half" idx="13"/>
          </p:nvPr>
        </p:nvSpPr>
        <p:spPr>
          <a:xfrm>
            <a:off x="2194563" y="6123096"/>
            <a:ext cx="14439902" cy="20015202"/>
          </a:xfrm>
          <a:prstGeom prst="rect">
            <a:avLst/>
          </a:prstGeom>
        </p:spPr>
        <p:txBody>
          <a:bodyPr/>
          <a:lstStyle/>
          <a:p>
            <a:pP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1" name="Shape 81"/>
          <p:cNvSpPr/>
          <p:nvPr>
            <p:ph type="title"/>
          </p:nvPr>
        </p:nvSpPr>
        <p:spPr>
          <a:xfrm>
            <a:off x="8602981" y="20482560"/>
            <a:ext cx="26334725" cy="2418084"/>
          </a:xfrm>
          <a:prstGeom prst="rect">
            <a:avLst/>
          </a:prstGeom>
        </p:spPr>
        <p:txBody>
          <a:bodyPr anchor="b"/>
          <a:lstStyle>
            <a:lvl1pPr algn="l">
              <a:defRPr b="1" sz="9100"/>
            </a:lvl1pPr>
          </a:lstStyle>
          <a:p>
            <a:pPr/>
            <a:r>
              <a:t>Click to edit Master title style</a:t>
            </a:r>
          </a:p>
        </p:txBody>
      </p:sp>
      <p:sp>
        <p:nvSpPr>
          <p:cNvPr id="82" name="Shape 82"/>
          <p:cNvSpPr/>
          <p:nvPr>
            <p:ph type="pic" sz="half" idx="13"/>
          </p:nvPr>
        </p:nvSpPr>
        <p:spPr>
          <a:xfrm>
            <a:off x="8602981" y="2614507"/>
            <a:ext cx="26334725" cy="17556481"/>
          </a:xfrm>
          <a:prstGeom prst="rect">
            <a:avLst/>
          </a:prstGeom>
        </p:spPr>
        <p:txBody>
          <a:bodyPr lIns="91439" tIns="45719" rIns="91439" bIns="45719">
            <a:noAutofit/>
          </a:bodyPr>
          <a:lstStyle/>
          <a:p>
            <a:pPr/>
          </a:p>
        </p:txBody>
      </p:sp>
      <p:sp>
        <p:nvSpPr>
          <p:cNvPr id="83" name="Shape 83"/>
          <p:cNvSpPr/>
          <p:nvPr>
            <p:ph type="body" sz="quarter" idx="1"/>
          </p:nvPr>
        </p:nvSpPr>
        <p:spPr>
          <a:xfrm>
            <a:off x="8602981" y="22900642"/>
            <a:ext cx="26334725" cy="3434080"/>
          </a:xfrm>
          <a:prstGeom prst="rect">
            <a:avLst/>
          </a:prstGeom>
        </p:spPr>
        <p:txBody>
          <a:bodyPr/>
          <a:lstStyle>
            <a:lvl1pPr marL="0" indent="0">
              <a:spcBef>
                <a:spcPts val="1500"/>
              </a:spcBef>
              <a:buSzTx/>
              <a:buFontTx/>
              <a:buNone/>
              <a:defRPr sz="6400"/>
            </a:lvl1pPr>
          </a:lstStyle>
          <a:p>
            <a:pPr/>
            <a:r>
              <a:t>Click to edit Master text styles</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2194560" y="1171789"/>
            <a:ext cx="39502079" cy="4876802"/>
          </a:xfrm>
          <a:prstGeom prst="rect">
            <a:avLst/>
          </a:prstGeom>
          <a:ln w="12700">
            <a:miter lim="400000"/>
          </a:ln>
          <a:extLst>
            <a:ext uri="{C572A759-6A51-4108-AA02-DFA0A04FC94B}">
              <ma14:wrappingTextBoxFlag xmlns:ma14="http://schemas.microsoft.com/office/mac/drawingml/2011/main" val="1"/>
            </a:ext>
          </a:extLst>
        </p:spPr>
        <p:txBody>
          <a:bodyPr lIns="209004" tIns="209004" rIns="209004" bIns="209004" anchor="ctr">
            <a:normAutofit fontScale="100000" lnSpcReduction="0"/>
          </a:bodyPr>
          <a:lstStyle/>
          <a:p>
            <a:pPr/>
            <a:r>
              <a:t>Click to edit Master title style</a:t>
            </a:r>
          </a:p>
        </p:txBody>
      </p:sp>
      <p:sp>
        <p:nvSpPr>
          <p:cNvPr id="3" name="Shape 3"/>
          <p:cNvSpPr/>
          <p:nvPr>
            <p:ph type="body" idx="1"/>
          </p:nvPr>
        </p:nvSpPr>
        <p:spPr>
          <a:xfrm>
            <a:off x="2194560" y="6827522"/>
            <a:ext cx="39502079" cy="19310775"/>
          </a:xfrm>
          <a:prstGeom prst="rect">
            <a:avLst/>
          </a:prstGeom>
          <a:ln w="12700">
            <a:miter lim="400000"/>
          </a:ln>
          <a:extLst>
            <a:ext uri="{C572A759-6A51-4108-AA02-DFA0A04FC94B}">
              <ma14:wrappingTextBoxFlag xmlns:ma14="http://schemas.microsoft.com/office/mac/drawingml/2011/main" val="1"/>
            </a:ext>
          </a:extLst>
        </p:spPr>
        <p:txBody>
          <a:bodyPr lIns="209004" tIns="209004" rIns="209004" bIns="209004">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4" name="Shape 4"/>
          <p:cNvSpPr/>
          <p:nvPr>
            <p:ph type="sldNum" sz="quarter" idx="2"/>
          </p:nvPr>
        </p:nvSpPr>
        <p:spPr>
          <a:xfrm>
            <a:off x="40533327" y="27283956"/>
            <a:ext cx="1163316" cy="1230809"/>
          </a:xfrm>
          <a:prstGeom prst="rect">
            <a:avLst/>
          </a:prstGeom>
          <a:ln w="12700">
            <a:miter lim="400000"/>
          </a:ln>
        </p:spPr>
        <p:txBody>
          <a:bodyPr wrap="none" lIns="209004" tIns="209004" rIns="209004" bIns="209004" anchor="ctr">
            <a:spAutoFit/>
          </a:bodyPr>
          <a:lstStyle>
            <a:lvl1pPr algn="r">
              <a:defRPr sz="55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1pPr>
      <a:lvl2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2pPr>
      <a:lvl3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3pPr>
      <a:lvl4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4pPr>
      <a:lvl5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5pPr>
      <a:lvl6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6pPr>
      <a:lvl7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7pPr>
      <a:lvl8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8pPr>
      <a:lvl9pPr marL="0" marR="0" indent="0" algn="ctr" defTabSz="2090042" rtl="0" latinLnBrk="0">
        <a:lnSpc>
          <a:spcPct val="100000"/>
        </a:lnSpc>
        <a:spcBef>
          <a:spcPts val="0"/>
        </a:spcBef>
        <a:spcAft>
          <a:spcPts val="0"/>
        </a:spcAft>
        <a:buClrTx/>
        <a:buSzTx/>
        <a:buFontTx/>
        <a:buNone/>
        <a:tabLst/>
        <a:defRPr b="0" baseline="0" cap="none" i="0" spc="0" strike="noStrike" sz="20100" u="none">
          <a:ln>
            <a:noFill/>
          </a:ln>
          <a:solidFill>
            <a:srgbClr val="000000"/>
          </a:solidFill>
          <a:uFillTx/>
          <a:latin typeface="+mn-lt"/>
          <a:ea typeface="+mn-ea"/>
          <a:cs typeface="+mn-cs"/>
          <a:sym typeface="Calibri"/>
        </a:defRPr>
      </a:lvl9pPr>
    </p:titleStyle>
    <p:bodyStyle>
      <a:lvl1pPr marL="1567533" marR="0" indent="-1567533"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1pPr>
      <a:lvl2pPr marL="3580017" marR="0" indent="-1489973"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2pPr>
      <a:lvl3pPr marL="5567117" marR="0" indent="-1387028"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3pPr>
      <a:lvl4pPr marL="7946759" marR="0" indent="-1676627"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4pPr>
      <a:lvl5pPr marL="10036803" marR="0" indent="-1676627"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5pPr>
      <a:lvl6pPr marL="12126848" marR="0" indent="-1676628"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6pPr>
      <a:lvl7pPr marL="14216893" marR="0" indent="-1676627"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7pPr>
      <a:lvl8pPr marL="16306936" marR="0" indent="-1676626"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8pPr>
      <a:lvl9pPr marL="18396979" marR="0" indent="-1676626" algn="l" defTabSz="2090042" rtl="0" latinLnBrk="0">
        <a:lnSpc>
          <a:spcPct val="100000"/>
        </a:lnSpc>
        <a:spcBef>
          <a:spcPts val="3500"/>
        </a:spcBef>
        <a:spcAft>
          <a:spcPts val="0"/>
        </a:spcAft>
        <a:buClrTx/>
        <a:buSzPct val="100000"/>
        <a:buFont typeface="Arial"/>
        <a:buChar char="•"/>
        <a:tabLst/>
        <a:defRPr b="0" baseline="0" cap="none" i="0" spc="0" strike="noStrike" sz="14600" u="none">
          <a:ln>
            <a:noFill/>
          </a:ln>
          <a:solidFill>
            <a:srgbClr val="000000"/>
          </a:solidFill>
          <a:uFillTx/>
          <a:latin typeface="+mn-lt"/>
          <a:ea typeface="+mn-ea"/>
          <a:cs typeface="+mn-cs"/>
          <a:sym typeface="Calibri"/>
        </a:defRPr>
      </a:lvl9pPr>
    </p:bodyStyle>
    <p:otherStyle>
      <a:lvl1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1pPr>
      <a:lvl2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2pPr>
      <a:lvl3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3pPr>
      <a:lvl4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4pPr>
      <a:lvl5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5pPr>
      <a:lvl6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6pPr>
      <a:lvl7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7pPr>
      <a:lvl8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8pPr>
      <a:lvl9pPr marL="0" marR="0" indent="0" algn="r" defTabSz="2090042" rtl="0" latinLnBrk="0">
        <a:lnSpc>
          <a:spcPct val="100000"/>
        </a:lnSpc>
        <a:spcBef>
          <a:spcPts val="0"/>
        </a:spcBef>
        <a:spcAft>
          <a:spcPts val="0"/>
        </a:spcAft>
        <a:buClrTx/>
        <a:buSzTx/>
        <a:buFontTx/>
        <a:buNone/>
        <a:tabLst/>
        <a:defRPr b="0" baseline="0" cap="none" i="0" spc="0" strike="noStrike" sz="55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1.jpeg"/><Relationship Id="rId11" Type="http://schemas.openxmlformats.org/officeDocument/2006/relationships/image" Target="../media/image9.png"/><Relationship Id="rId1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Shape 117"/>
          <p:cNvSpPr/>
          <p:nvPr/>
        </p:nvSpPr>
        <p:spPr>
          <a:xfrm>
            <a:off x="3053804" y="5464842"/>
            <a:ext cx="8457129" cy="47119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800">
                <a:latin typeface="Arial"/>
                <a:ea typeface="Arial"/>
                <a:cs typeface="Arial"/>
                <a:sym typeface="Arial"/>
              </a:defRPr>
            </a:pPr>
            <a:r>
              <a:t>Concept</a:t>
            </a:r>
          </a:p>
          <a:p>
            <a:pPr>
              <a:defRPr sz="3600">
                <a:latin typeface="Arial"/>
                <a:ea typeface="Arial"/>
                <a:cs typeface="Arial"/>
                <a:sym typeface="Arial"/>
              </a:defRPr>
            </a:pPr>
            <a:r>
              <a:t>A mobile utility application </a:t>
            </a:r>
            <a:r>
              <a:t>that </a:t>
            </a:r>
            <a:r>
              <a:t>track</a:t>
            </a:r>
            <a:r>
              <a:t>s</a:t>
            </a:r>
            <a:r>
              <a:t> </a:t>
            </a:r>
            <a:r>
              <a:t>users’ devices when in proximity to a</a:t>
            </a:r>
            <a:r>
              <a:t> </a:t>
            </a:r>
            <a:r>
              <a:t>tracked </a:t>
            </a:r>
            <a:r>
              <a:t>device.</a:t>
            </a:r>
          </a:p>
          <a:p>
            <a:pPr>
              <a:defRPr sz="1400">
                <a:latin typeface="Arial"/>
                <a:ea typeface="Arial"/>
                <a:cs typeface="Arial"/>
                <a:sym typeface="Arial"/>
              </a:defRPr>
            </a:pPr>
          </a:p>
          <a:p>
            <a:pPr>
              <a:defRPr sz="3600">
                <a:latin typeface="Arial"/>
                <a:ea typeface="Arial"/>
                <a:cs typeface="Arial"/>
                <a:sym typeface="Arial"/>
              </a:defRPr>
            </a:pPr>
            <a:r>
              <a:t>This application recognizes parking locations, parking altitude and relevant cardinal positions. Allowing guidance back to their vehicle.</a:t>
            </a:r>
          </a:p>
        </p:txBody>
      </p:sp>
      <p:sp>
        <p:nvSpPr>
          <p:cNvPr id="118" name="Shape 118"/>
          <p:cNvSpPr/>
          <p:nvPr/>
        </p:nvSpPr>
        <p:spPr>
          <a:xfrm>
            <a:off x="12687254" y="5403207"/>
            <a:ext cx="8457131" cy="18417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800">
                <a:latin typeface="Arial"/>
                <a:ea typeface="Arial"/>
                <a:cs typeface="Arial"/>
                <a:sym typeface="Arial"/>
              </a:defRPr>
            </a:pPr>
            <a:r>
              <a:t>Components</a:t>
            </a:r>
          </a:p>
          <a:p>
            <a:pPr>
              <a:defRPr sz="3600">
                <a:latin typeface="Arial"/>
                <a:ea typeface="Arial"/>
                <a:cs typeface="Arial"/>
                <a:sym typeface="Arial"/>
              </a:defRPr>
            </a:pPr>
            <a:r>
              <a:t>Application utilizes instrument data and maintains an active “state” of the user.</a:t>
            </a:r>
          </a:p>
        </p:txBody>
      </p:sp>
      <p:sp>
        <p:nvSpPr>
          <p:cNvPr id="119" name="Shape 119"/>
          <p:cNvSpPr/>
          <p:nvPr/>
        </p:nvSpPr>
        <p:spPr>
          <a:xfrm>
            <a:off x="22399725" y="13975418"/>
            <a:ext cx="8457130" cy="7699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4800">
                <a:latin typeface="Arial"/>
                <a:ea typeface="Arial"/>
                <a:cs typeface="Arial"/>
                <a:sym typeface="Arial"/>
              </a:defRPr>
            </a:lvl1pPr>
          </a:lstStyle>
          <a:p>
            <a:pPr/>
            <a:r>
              <a:t>Use Cases </a:t>
            </a:r>
          </a:p>
        </p:txBody>
      </p:sp>
      <p:sp>
        <p:nvSpPr>
          <p:cNvPr id="120" name="Shape 120"/>
          <p:cNvSpPr/>
          <p:nvPr/>
        </p:nvSpPr>
        <p:spPr>
          <a:xfrm>
            <a:off x="31973645" y="14020880"/>
            <a:ext cx="8457131" cy="83187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800">
                <a:latin typeface="Arial"/>
                <a:ea typeface="Arial"/>
                <a:cs typeface="Arial"/>
                <a:sym typeface="Arial"/>
              </a:defRPr>
            </a:pPr>
            <a:r>
              <a:t>Expansion</a:t>
            </a:r>
          </a:p>
          <a:p>
            <a:pPr>
              <a:defRPr b="1" sz="1800">
                <a:latin typeface="Arial"/>
                <a:ea typeface="Arial"/>
                <a:cs typeface="Arial"/>
                <a:sym typeface="Arial"/>
              </a:defRPr>
            </a:pPr>
          </a:p>
          <a:p>
            <a:pPr>
              <a:defRPr b="1" sz="4000">
                <a:latin typeface="Arial"/>
                <a:ea typeface="Arial"/>
                <a:cs typeface="Arial"/>
                <a:sym typeface="Arial"/>
              </a:defRPr>
            </a:pPr>
            <a:r>
              <a:t>Internet of Things (IOT)</a:t>
            </a:r>
          </a:p>
          <a:p>
            <a:pPr>
              <a:defRPr sz="3600">
                <a:latin typeface="Arial"/>
                <a:ea typeface="Arial"/>
                <a:cs typeface="Arial"/>
                <a:sym typeface="Arial"/>
              </a:defRPr>
            </a:pPr>
            <a:r>
              <a:t>Let the location recognize the device by configuring the phone or car to act as a BLE beacon. With this technology the location can recognize the device, and sync back to the platform. Such an expansion would reduce the resources required on the user’s device.</a:t>
            </a:r>
            <a:endParaRPr sz="2800"/>
          </a:p>
          <a:p>
            <a:pPr>
              <a:defRPr b="1" sz="1800">
                <a:latin typeface="Arial"/>
                <a:ea typeface="Arial"/>
                <a:cs typeface="Arial"/>
                <a:sym typeface="Arial"/>
              </a:defRPr>
            </a:pPr>
          </a:p>
          <a:p>
            <a:pPr>
              <a:defRPr b="1" sz="4000">
                <a:latin typeface="Arial"/>
                <a:ea typeface="Arial"/>
                <a:cs typeface="Arial"/>
                <a:sym typeface="Arial"/>
              </a:defRPr>
            </a:pPr>
            <a:r>
              <a:t>Commercialization</a:t>
            </a:r>
          </a:p>
          <a:p>
            <a:pPr>
              <a:defRPr sz="3600">
                <a:latin typeface="Arial"/>
                <a:ea typeface="Arial"/>
                <a:cs typeface="Arial"/>
                <a:sym typeface="Arial"/>
              </a:defRPr>
            </a:pPr>
            <a:r>
              <a:t>Allow for businesses to geofence their parking lot. Allowing demand prediction, suggested availability, and paperless restriction.</a:t>
            </a:r>
          </a:p>
        </p:txBody>
      </p:sp>
      <p:sp>
        <p:nvSpPr>
          <p:cNvPr id="121" name="Shape 121"/>
          <p:cNvSpPr/>
          <p:nvPr/>
        </p:nvSpPr>
        <p:spPr>
          <a:xfrm>
            <a:off x="4906864" y="1760697"/>
            <a:ext cx="28690740" cy="32718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1000">
                <a:latin typeface="Arial"/>
                <a:ea typeface="Arial"/>
                <a:cs typeface="Arial"/>
                <a:sym typeface="Arial"/>
              </a:defRPr>
            </a:pPr>
            <a:r>
              <a:t>Automatic Parking Application</a:t>
            </a:r>
          </a:p>
          <a:p>
            <a:pPr>
              <a:defRPr b="1" sz="2400">
                <a:latin typeface="Arial"/>
                <a:ea typeface="Arial"/>
                <a:cs typeface="Arial"/>
                <a:sym typeface="Arial"/>
              </a:defRPr>
            </a:pPr>
          </a:p>
          <a:p>
            <a:pPr>
              <a:defRPr sz="3600">
                <a:solidFill>
                  <a:srgbClr val="3C3C3B"/>
                </a:solidFill>
                <a:latin typeface="Arial"/>
                <a:ea typeface="Arial"/>
                <a:cs typeface="Arial"/>
                <a:sym typeface="Arial"/>
              </a:defRPr>
            </a:pPr>
            <a:r>
              <a:t>CMSC 316  |  </a:t>
            </a:r>
            <a:r>
              <a:rPr b="1"/>
              <a:t>Team members: </a:t>
            </a:r>
            <a:r>
              <a:t>Corey Gates, Huy Nguyen, John Steiner,  |  </a:t>
            </a:r>
            <a:r>
              <a:rPr b="1"/>
              <a:t>Sponsor: </a:t>
            </a:r>
            <a:r>
              <a:t>Eyuphan Bulut </a:t>
            </a:r>
          </a:p>
          <a:p>
            <a:pPr>
              <a:defRPr sz="4800">
                <a:latin typeface="Arial"/>
                <a:ea typeface="Arial"/>
                <a:cs typeface="Arial"/>
                <a:sym typeface="Arial"/>
              </a:defRPr>
            </a:pPr>
            <a:r>
              <a:t> </a:t>
            </a:r>
            <a:r>
              <a:rPr b="1"/>
              <a:t> </a:t>
            </a:r>
          </a:p>
        </p:txBody>
      </p:sp>
      <p:sp>
        <p:nvSpPr>
          <p:cNvPr id="122" name="Shape 122"/>
          <p:cNvSpPr/>
          <p:nvPr/>
        </p:nvSpPr>
        <p:spPr>
          <a:xfrm>
            <a:off x="2978038" y="10696389"/>
            <a:ext cx="8457132" cy="50421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800">
                <a:latin typeface="Arial"/>
                <a:ea typeface="Arial"/>
                <a:cs typeface="Arial"/>
                <a:sym typeface="Arial"/>
              </a:defRPr>
            </a:pPr>
            <a:r>
              <a:t>Features</a:t>
            </a:r>
          </a:p>
          <a:p>
            <a:pPr marL="457200" indent="-457200">
              <a:buSzPct val="100000"/>
              <a:buFont typeface="Arial"/>
              <a:buChar char="•"/>
              <a:defRPr sz="3600">
                <a:latin typeface="Arial"/>
                <a:ea typeface="Arial"/>
                <a:cs typeface="Arial"/>
                <a:sym typeface="Arial"/>
              </a:defRPr>
            </a:pPr>
            <a:r>
              <a:t>Records user’s vehicle location</a:t>
            </a:r>
          </a:p>
          <a:p>
            <a:pPr marL="457200" indent="-457200">
              <a:buSzPct val="100000"/>
              <a:buFont typeface="Arial"/>
              <a:buChar char="•"/>
              <a:defRPr sz="3600">
                <a:latin typeface="Arial"/>
                <a:ea typeface="Arial"/>
                <a:cs typeface="Arial"/>
                <a:sym typeface="Arial"/>
              </a:defRPr>
            </a:pPr>
            <a:r>
              <a:t>Identifies user’s current location</a:t>
            </a:r>
          </a:p>
          <a:p>
            <a:pPr marL="457200" indent="-457200">
              <a:buSzPct val="100000"/>
              <a:buFont typeface="Arial"/>
              <a:buChar char="•"/>
              <a:defRPr sz="3600">
                <a:latin typeface="Arial"/>
                <a:ea typeface="Arial"/>
                <a:cs typeface="Arial"/>
                <a:sym typeface="Arial"/>
              </a:defRPr>
            </a:pPr>
            <a:r>
              <a:t>Provide guidance back to vehicle</a:t>
            </a:r>
          </a:p>
          <a:p>
            <a:pPr marL="457200" indent="-457200">
              <a:buSzPct val="100000"/>
              <a:buFont typeface="Arial"/>
              <a:buChar char="•"/>
              <a:defRPr sz="3600">
                <a:latin typeface="Arial"/>
                <a:ea typeface="Arial"/>
                <a:cs typeface="Arial"/>
                <a:sym typeface="Arial"/>
              </a:defRPr>
            </a:pPr>
            <a:r>
              <a:t>Location recognition (Geofencing)</a:t>
            </a:r>
          </a:p>
          <a:p>
            <a:pPr marL="457200" indent="-457200">
              <a:buSzPct val="100000"/>
              <a:buFont typeface="Arial"/>
              <a:buChar char="•"/>
              <a:defRPr sz="3600">
                <a:latin typeface="Arial"/>
                <a:ea typeface="Arial"/>
                <a:cs typeface="Arial"/>
                <a:sym typeface="Arial"/>
              </a:defRPr>
            </a:pPr>
            <a:r>
              <a:t>Altitude approximation (Floor Level)</a:t>
            </a:r>
          </a:p>
          <a:p>
            <a:pPr marL="457200" indent="-457200">
              <a:buSzPct val="100000"/>
              <a:buFont typeface="Arial"/>
              <a:buChar char="•"/>
              <a:defRPr sz="3600">
                <a:latin typeface="Arial"/>
                <a:ea typeface="Arial"/>
                <a:cs typeface="Arial"/>
                <a:sym typeface="Arial"/>
              </a:defRPr>
            </a:pPr>
            <a:r>
              <a:t>Activity analysis (Motion)</a:t>
            </a:r>
          </a:p>
          <a:p>
            <a:pPr marL="457200" indent="-457200">
              <a:buSzPct val="100000"/>
              <a:buFont typeface="Arial"/>
              <a:buChar char="•"/>
              <a:defRPr sz="3600">
                <a:latin typeface="Arial"/>
                <a:ea typeface="Arial"/>
                <a:cs typeface="Arial"/>
                <a:sym typeface="Arial"/>
              </a:defRPr>
            </a:pPr>
            <a:r>
              <a:t>Platform Sync (State persistence)</a:t>
            </a:r>
            <a:endParaRPr sz="2800"/>
          </a:p>
          <a:p>
            <a:pPr marL="457200" indent="-457200">
              <a:buSzPct val="100000"/>
              <a:buFont typeface="Arial"/>
              <a:buChar char="•"/>
              <a:defRPr sz="3600">
                <a:latin typeface="Arial"/>
                <a:ea typeface="Arial"/>
                <a:cs typeface="Arial"/>
                <a:sym typeface="Arial"/>
              </a:defRPr>
            </a:pPr>
            <a:r>
              <a:t>Crowdsourcing (Parking Data)</a:t>
            </a:r>
          </a:p>
        </p:txBody>
      </p:sp>
      <p:sp>
        <p:nvSpPr>
          <p:cNvPr id="123" name="Shape 123"/>
          <p:cNvSpPr/>
          <p:nvPr/>
        </p:nvSpPr>
        <p:spPr>
          <a:xfrm>
            <a:off x="12668609" y="7507514"/>
            <a:ext cx="4619766" cy="32768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3600">
                <a:latin typeface="Arial"/>
                <a:ea typeface="Arial"/>
                <a:cs typeface="Arial"/>
                <a:sym typeface="Arial"/>
              </a:defRPr>
            </a:pPr>
            <a:r>
              <a:t>User</a:t>
            </a:r>
          </a:p>
          <a:p>
            <a:pPr>
              <a:defRPr sz="3600">
                <a:latin typeface="Arial"/>
                <a:ea typeface="Arial"/>
                <a:cs typeface="Arial"/>
                <a:sym typeface="Arial"/>
              </a:defRPr>
            </a:pPr>
            <a:r>
              <a:t>Custom preferences such as setting a trackable device, along with platform credentials </a:t>
            </a:r>
          </a:p>
        </p:txBody>
      </p:sp>
      <p:sp>
        <p:nvSpPr>
          <p:cNvPr id="124" name="Shape 124"/>
          <p:cNvSpPr/>
          <p:nvPr/>
        </p:nvSpPr>
        <p:spPr>
          <a:xfrm>
            <a:off x="12687738" y="15026151"/>
            <a:ext cx="4619765" cy="22100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3600">
                <a:latin typeface="Arial"/>
                <a:ea typeface="Arial"/>
                <a:cs typeface="Arial"/>
                <a:sym typeface="Arial"/>
              </a:defRPr>
            </a:pPr>
            <a:r>
              <a:t>Connection</a:t>
            </a:r>
            <a:endParaRPr sz="3200"/>
          </a:p>
          <a:p>
            <a:pPr>
              <a:defRPr sz="3600">
                <a:latin typeface="Arial"/>
                <a:ea typeface="Arial"/>
                <a:cs typeface="Arial"/>
                <a:sym typeface="Arial"/>
              </a:defRPr>
            </a:pPr>
            <a:r>
              <a:t>W</a:t>
            </a:r>
            <a:r>
              <a:t>IFI</a:t>
            </a:r>
            <a:r>
              <a:t> or </a:t>
            </a:r>
            <a:r>
              <a:t>B</a:t>
            </a:r>
            <a:r>
              <a:t>luetooth</a:t>
            </a:r>
            <a:r>
              <a:t> audio</a:t>
            </a:r>
            <a:r>
              <a:t>, can be linked to devices or locations</a:t>
            </a:r>
          </a:p>
        </p:txBody>
      </p:sp>
      <p:sp>
        <p:nvSpPr>
          <p:cNvPr id="125" name="Shape 125"/>
          <p:cNvSpPr/>
          <p:nvPr/>
        </p:nvSpPr>
        <p:spPr>
          <a:xfrm>
            <a:off x="12687254" y="17696202"/>
            <a:ext cx="4941662" cy="32768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3600">
                <a:latin typeface="Arial"/>
                <a:ea typeface="Arial"/>
                <a:cs typeface="Arial"/>
                <a:sym typeface="Arial"/>
              </a:defRPr>
            </a:pPr>
            <a:r>
              <a:t>Location</a:t>
            </a:r>
            <a:endParaRPr sz="3200"/>
          </a:p>
          <a:p>
            <a:pPr>
              <a:defRPr sz="3600">
                <a:latin typeface="Arial"/>
                <a:ea typeface="Arial"/>
                <a:cs typeface="Arial"/>
                <a:sym typeface="Arial"/>
              </a:defRPr>
            </a:pPr>
            <a:r>
              <a:t>A physical location, identified by a connection or presence inside a geo-fence. Is linked to a structure.</a:t>
            </a:r>
          </a:p>
        </p:txBody>
      </p:sp>
      <p:sp>
        <p:nvSpPr>
          <p:cNvPr id="126" name="Shape 126"/>
          <p:cNvSpPr/>
          <p:nvPr/>
        </p:nvSpPr>
        <p:spPr>
          <a:xfrm>
            <a:off x="12608563" y="21160360"/>
            <a:ext cx="4941663" cy="43436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3600">
                <a:latin typeface="Arial"/>
                <a:ea typeface="Arial"/>
                <a:cs typeface="Arial"/>
                <a:sym typeface="Arial"/>
              </a:defRPr>
            </a:pPr>
            <a:r>
              <a:t>Structure</a:t>
            </a:r>
            <a:endParaRPr sz="3200"/>
          </a:p>
          <a:p>
            <a:pPr>
              <a:defRPr sz="3600">
                <a:latin typeface="Arial"/>
                <a:ea typeface="Arial"/>
                <a:cs typeface="Arial"/>
                <a:sym typeface="Arial"/>
              </a:defRPr>
            </a:pPr>
            <a:r>
              <a:t>Provides a floor plan of buildings such as parking garages, indicating floor heights and allowing floor identification and visual model generation</a:t>
            </a:r>
          </a:p>
        </p:txBody>
      </p:sp>
      <p:pic>
        <p:nvPicPr>
          <p:cNvPr id="127" name="Screen Shot 2017-04-02 at 5.29.15 PM.png"/>
          <p:cNvPicPr>
            <a:picLocks noChangeAspect="1"/>
          </p:cNvPicPr>
          <p:nvPr/>
        </p:nvPicPr>
        <p:blipFill>
          <a:blip r:embed="rId3">
            <a:extLst/>
          </a:blip>
          <a:srcRect l="0" t="24559" r="0" b="24559"/>
          <a:stretch>
            <a:fillRect/>
          </a:stretch>
        </p:blipFill>
        <p:spPr>
          <a:xfrm>
            <a:off x="22364518" y="5550742"/>
            <a:ext cx="8899549" cy="8075808"/>
          </a:xfrm>
          <a:prstGeom prst="rect">
            <a:avLst/>
          </a:prstGeom>
          <a:ln w="63500">
            <a:solidFill>
              <a:srgbClr val="1A1464"/>
            </a:solidFill>
            <a:miter lim="400000"/>
          </a:ln>
        </p:spPr>
      </p:pic>
      <p:sp>
        <p:nvSpPr>
          <p:cNvPr id="128" name="Shape 128"/>
          <p:cNvSpPr/>
          <p:nvPr/>
        </p:nvSpPr>
        <p:spPr>
          <a:xfrm>
            <a:off x="25930443" y="8926428"/>
            <a:ext cx="2744482" cy="3456094"/>
          </a:xfrm>
          <a:prstGeom prst="ellipse">
            <a:avLst/>
          </a:prstGeom>
          <a:solidFill>
            <a:srgbClr val="0070DD">
              <a:alpha val="7238"/>
            </a:srgbClr>
          </a:solidFill>
          <a:ln w="25400">
            <a:solidFill>
              <a:schemeClr val="accent1">
                <a:alpha val="36683"/>
              </a:schemeClr>
            </a:solidFill>
          </a:ln>
          <a:effectLst>
            <a:outerShdw sx="100000" sy="100000" kx="0" ky="0" algn="b" rotWithShape="0" blurRad="38100" dist="23000" dir="5400000">
              <a:srgbClr val="000000">
                <a:alpha val="15253"/>
              </a:srgbClr>
            </a:outerShdw>
          </a:effectLst>
        </p:spPr>
        <p:txBody>
          <a:bodyPr lIns="45718" tIns="45718" rIns="45718" bIns="45718" anchor="ctr"/>
          <a:lstStyle/>
          <a:p>
            <a:pPr/>
          </a:p>
        </p:txBody>
      </p:sp>
      <p:sp>
        <p:nvSpPr>
          <p:cNvPr id="129" name="Shape 129"/>
          <p:cNvSpPr/>
          <p:nvPr/>
        </p:nvSpPr>
        <p:spPr>
          <a:xfrm>
            <a:off x="22339118" y="12548006"/>
            <a:ext cx="3473519" cy="1"/>
          </a:xfrm>
          <a:prstGeom prst="line">
            <a:avLst/>
          </a:prstGeom>
          <a:ln w="50800">
            <a:solidFill>
              <a:srgbClr val="BF1901"/>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0" name="Shape 130"/>
          <p:cNvSpPr/>
          <p:nvPr/>
        </p:nvSpPr>
        <p:spPr>
          <a:xfrm flipV="1">
            <a:off x="25890753" y="10875965"/>
            <a:ext cx="1" cy="1731639"/>
          </a:xfrm>
          <a:prstGeom prst="line">
            <a:avLst/>
          </a:prstGeom>
          <a:ln w="50800">
            <a:solidFill>
              <a:srgbClr val="BF1901"/>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31" name="Shape 131"/>
          <p:cNvSpPr/>
          <p:nvPr/>
        </p:nvSpPr>
        <p:spPr>
          <a:xfrm>
            <a:off x="25920748" y="10820513"/>
            <a:ext cx="1415084" cy="1"/>
          </a:xfrm>
          <a:prstGeom prst="line">
            <a:avLst/>
          </a:prstGeom>
          <a:ln w="50800">
            <a:solidFill>
              <a:srgbClr val="BF1901"/>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32" name="Screen Shot 2017-04-02 at 6.01.31 PM.png"/>
          <p:cNvPicPr>
            <a:picLocks noChangeAspect="1"/>
          </p:cNvPicPr>
          <p:nvPr/>
        </p:nvPicPr>
        <p:blipFill>
          <a:blip r:embed="rId4">
            <a:extLst/>
          </a:blip>
          <a:srcRect l="0" t="10292" r="0" b="41268"/>
          <a:stretch>
            <a:fillRect/>
          </a:stretch>
        </p:blipFill>
        <p:spPr>
          <a:xfrm>
            <a:off x="31918935" y="5601542"/>
            <a:ext cx="9398016" cy="8075421"/>
          </a:xfrm>
          <a:prstGeom prst="rect">
            <a:avLst/>
          </a:prstGeom>
          <a:ln w="76200">
            <a:solidFill>
              <a:srgbClr val="1A1464"/>
            </a:solidFill>
            <a:miter lim="400000"/>
          </a:ln>
        </p:spPr>
      </p:pic>
      <p:sp>
        <p:nvSpPr>
          <p:cNvPr id="133" name="Shape 133"/>
          <p:cNvSpPr/>
          <p:nvPr/>
        </p:nvSpPr>
        <p:spPr>
          <a:xfrm>
            <a:off x="27404922" y="8774921"/>
            <a:ext cx="1270003" cy="1270003"/>
          </a:xfrm>
          <a:prstGeom prst="ellipse">
            <a:avLst/>
          </a:prstGeom>
          <a:solidFill>
            <a:srgbClr val="0070DD">
              <a:alpha val="9588"/>
            </a:srgbClr>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34" name="Shape 134"/>
          <p:cNvSpPr/>
          <p:nvPr/>
        </p:nvSpPr>
        <p:spPr>
          <a:xfrm>
            <a:off x="25725400" y="10412527"/>
            <a:ext cx="390698" cy="39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FF100"/>
          </a:solidFill>
          <a:ln w="25400">
            <a:solidFill>
              <a:srgbClr val="000000"/>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35" name="Shape 135"/>
          <p:cNvSpPr/>
          <p:nvPr/>
        </p:nvSpPr>
        <p:spPr>
          <a:xfrm>
            <a:off x="24271543" y="5935478"/>
            <a:ext cx="5864927" cy="777239"/>
          </a:xfrm>
          <a:prstGeom prst="rect">
            <a:avLst/>
          </a:prstGeom>
          <a:solidFill>
            <a:srgbClr val="1A1464"/>
          </a:solidFill>
          <a:ln w="38100">
            <a:solidFill>
              <a:srgbClr val="000000"/>
            </a:solid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lgn="ctr">
              <a:defRPr sz="4400">
                <a:solidFill>
                  <a:srgbClr val="FFFFFF"/>
                </a:solidFill>
              </a:defRPr>
            </a:lvl1pPr>
          </a:lstStyle>
          <a:p>
            <a:pPr/>
            <a:r>
              <a:t>Location Recognition</a:t>
            </a:r>
          </a:p>
        </p:txBody>
      </p:sp>
      <p:sp>
        <p:nvSpPr>
          <p:cNvPr id="136" name="Shape 136"/>
          <p:cNvSpPr/>
          <p:nvPr/>
        </p:nvSpPr>
        <p:spPr>
          <a:xfrm>
            <a:off x="32242865" y="5935478"/>
            <a:ext cx="8750141" cy="777239"/>
          </a:xfrm>
          <a:prstGeom prst="rect">
            <a:avLst/>
          </a:prstGeom>
          <a:solidFill>
            <a:srgbClr val="1A1464"/>
          </a:solidFill>
          <a:ln w="38100">
            <a:solidFill>
              <a:srgbClr val="000000"/>
            </a:solid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lgn="ctr">
              <a:defRPr sz="4400">
                <a:solidFill>
                  <a:srgbClr val="FFFFFF"/>
                </a:solidFill>
              </a:defRPr>
            </a:lvl1pPr>
          </a:lstStyle>
          <a:p>
            <a:pPr/>
            <a:r>
              <a:t>Floor Approximation &amp; Guidance</a:t>
            </a:r>
          </a:p>
        </p:txBody>
      </p:sp>
      <p:sp>
        <p:nvSpPr>
          <p:cNvPr id="137" name="Shape 137"/>
          <p:cNvSpPr/>
          <p:nvPr/>
        </p:nvSpPr>
        <p:spPr>
          <a:xfrm>
            <a:off x="22402001" y="14965880"/>
            <a:ext cx="8628580" cy="27815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000">
                <a:latin typeface="Arial"/>
                <a:ea typeface="Arial"/>
                <a:cs typeface="Arial"/>
                <a:sym typeface="Arial"/>
              </a:defRPr>
            </a:pPr>
            <a:r>
              <a:t>Street Parking</a:t>
            </a:r>
            <a:endParaRPr sz="3200"/>
          </a:p>
          <a:p>
            <a:pPr>
              <a:defRPr sz="3600">
                <a:latin typeface="Arial"/>
                <a:ea typeface="Arial"/>
                <a:cs typeface="Arial"/>
                <a:sym typeface="Arial"/>
              </a:defRPr>
            </a:pPr>
            <a:r>
              <a:t>Standard function. Last known coordinate is recorded as the car’s position. User can use map as reference, or have the app provide directions back to vehicle.</a:t>
            </a:r>
          </a:p>
        </p:txBody>
      </p:sp>
      <p:sp>
        <p:nvSpPr>
          <p:cNvPr id="138" name="Shape 138"/>
          <p:cNvSpPr/>
          <p:nvPr/>
        </p:nvSpPr>
        <p:spPr>
          <a:xfrm>
            <a:off x="22402001" y="17961318"/>
            <a:ext cx="8628580" cy="38483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000">
                <a:latin typeface="Arial"/>
                <a:ea typeface="Arial"/>
                <a:cs typeface="Arial"/>
                <a:sym typeface="Arial"/>
              </a:defRPr>
            </a:pPr>
            <a:r>
              <a:t>Public Garage</a:t>
            </a:r>
            <a:endParaRPr sz="3200"/>
          </a:p>
          <a:p>
            <a:pPr>
              <a:defRPr sz="3600">
                <a:latin typeface="Arial"/>
                <a:ea typeface="Arial"/>
                <a:cs typeface="Arial"/>
                <a:sym typeface="Arial"/>
              </a:defRPr>
            </a:pPr>
            <a:r>
              <a:t>Advanced function. User commutes to his daily parking garage, parks at floor three, then walks to work place. When he returns to the garage, app will show which floor his vehicle is parked on, and cardinal position if available.</a:t>
            </a:r>
          </a:p>
        </p:txBody>
      </p:sp>
      <p:sp>
        <p:nvSpPr>
          <p:cNvPr id="139" name="Shape 139"/>
          <p:cNvSpPr/>
          <p:nvPr/>
        </p:nvSpPr>
        <p:spPr>
          <a:xfrm>
            <a:off x="22402001" y="22019573"/>
            <a:ext cx="8628580" cy="33149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000">
                <a:latin typeface="Arial"/>
                <a:ea typeface="Arial"/>
                <a:cs typeface="Arial"/>
                <a:sym typeface="Arial"/>
              </a:defRPr>
            </a:pPr>
            <a:r>
              <a:t>Custom Location</a:t>
            </a:r>
            <a:endParaRPr sz="3200"/>
          </a:p>
          <a:p>
            <a:pPr>
              <a:defRPr sz="3600">
                <a:latin typeface="Arial"/>
                <a:ea typeface="Arial"/>
                <a:cs typeface="Arial"/>
                <a:sym typeface="Arial"/>
              </a:defRPr>
            </a:pPr>
            <a:r>
              <a:t>Advanced function. User can add a private location. If set to be public, other users will receive the location when in the region. This allows for crowdsourcing of parking locations in new cities.</a:t>
            </a:r>
          </a:p>
        </p:txBody>
      </p:sp>
      <p:pic>
        <p:nvPicPr>
          <p:cNvPr id="140" name="image4.png"/>
          <p:cNvPicPr>
            <a:picLocks noChangeAspect="1"/>
          </p:cNvPicPr>
          <p:nvPr/>
        </p:nvPicPr>
        <p:blipFill>
          <a:blip r:embed="rId5">
            <a:extLst/>
          </a:blip>
          <a:stretch>
            <a:fillRect/>
          </a:stretch>
        </p:blipFill>
        <p:spPr>
          <a:xfrm>
            <a:off x="35098037" y="23131844"/>
            <a:ext cx="1833266" cy="1833266"/>
          </a:xfrm>
          <a:prstGeom prst="rect">
            <a:avLst/>
          </a:prstGeom>
          <a:ln w="12700">
            <a:miter lim="400000"/>
          </a:ln>
        </p:spPr>
      </p:pic>
      <p:sp>
        <p:nvSpPr>
          <p:cNvPr id="141" name="Shape 141"/>
          <p:cNvSpPr/>
          <p:nvPr/>
        </p:nvSpPr>
        <p:spPr>
          <a:xfrm>
            <a:off x="12687254" y="11157125"/>
            <a:ext cx="4619766" cy="32768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3600">
                <a:latin typeface="Arial"/>
                <a:ea typeface="Arial"/>
                <a:cs typeface="Arial"/>
                <a:sym typeface="Arial"/>
              </a:defRPr>
            </a:pPr>
            <a:r>
              <a:t>Device</a:t>
            </a:r>
            <a:endParaRPr sz="3200"/>
          </a:p>
          <a:p>
            <a:pPr>
              <a:defRPr sz="3600">
                <a:latin typeface="Arial"/>
                <a:ea typeface="Arial"/>
                <a:cs typeface="Arial"/>
                <a:sym typeface="Arial"/>
              </a:defRPr>
            </a:pPr>
            <a:r>
              <a:t>Identified via a connection and contains position, altitude, and location details.</a:t>
            </a:r>
          </a:p>
        </p:txBody>
      </p:sp>
      <p:pic>
        <p:nvPicPr>
          <p:cNvPr id="142" name="components.png"/>
          <p:cNvPicPr>
            <a:picLocks noChangeAspect="1"/>
          </p:cNvPicPr>
          <p:nvPr/>
        </p:nvPicPr>
        <p:blipFill>
          <a:blip r:embed="rId6">
            <a:extLst/>
          </a:blip>
          <a:stretch>
            <a:fillRect/>
          </a:stretch>
        </p:blipFill>
        <p:spPr>
          <a:xfrm>
            <a:off x="17200079" y="7443475"/>
            <a:ext cx="4745522" cy="10704181"/>
          </a:xfrm>
          <a:prstGeom prst="rect">
            <a:avLst/>
          </a:prstGeom>
          <a:ln w="12700">
            <a:miter lim="400000"/>
          </a:ln>
        </p:spPr>
      </p:pic>
      <p:pic>
        <p:nvPicPr>
          <p:cNvPr id="143" name="Screen Shot 2017-04-02 at 5.31.50 PM.png"/>
          <p:cNvPicPr>
            <a:picLocks noChangeAspect="1"/>
          </p:cNvPicPr>
          <p:nvPr/>
        </p:nvPicPr>
        <p:blipFill>
          <a:blip r:embed="rId7">
            <a:extLst/>
          </a:blip>
          <a:stretch>
            <a:fillRect/>
          </a:stretch>
        </p:blipFill>
        <p:spPr>
          <a:xfrm>
            <a:off x="2872047" y="17155075"/>
            <a:ext cx="2769882" cy="4947275"/>
          </a:xfrm>
          <a:prstGeom prst="rect">
            <a:avLst/>
          </a:prstGeom>
          <a:ln w="63500">
            <a:solidFill>
              <a:srgbClr val="1B1069"/>
            </a:solidFill>
            <a:miter lim="400000"/>
          </a:ln>
        </p:spPr>
      </p:pic>
      <p:pic>
        <p:nvPicPr>
          <p:cNvPr id="144" name="Screen Shot 2017-04-02 at 5.28.50 PM.png"/>
          <p:cNvPicPr>
            <a:picLocks noChangeAspect="1"/>
          </p:cNvPicPr>
          <p:nvPr/>
        </p:nvPicPr>
        <p:blipFill>
          <a:blip r:embed="rId8">
            <a:extLst/>
          </a:blip>
          <a:stretch>
            <a:fillRect/>
          </a:stretch>
        </p:blipFill>
        <p:spPr>
          <a:xfrm>
            <a:off x="5816341" y="17158778"/>
            <a:ext cx="2780526" cy="4939869"/>
          </a:xfrm>
          <a:prstGeom prst="rect">
            <a:avLst/>
          </a:prstGeom>
          <a:ln w="63500">
            <a:solidFill>
              <a:srgbClr val="1B1069"/>
            </a:solidFill>
            <a:miter lim="400000"/>
          </a:ln>
        </p:spPr>
      </p:pic>
      <p:pic>
        <p:nvPicPr>
          <p:cNvPr id="145" name="Screen Shot 2017-04-02 at 5.29.15 PM.png"/>
          <p:cNvPicPr>
            <a:picLocks noChangeAspect="1"/>
          </p:cNvPicPr>
          <p:nvPr/>
        </p:nvPicPr>
        <p:blipFill>
          <a:blip r:embed="rId3">
            <a:extLst/>
          </a:blip>
          <a:stretch>
            <a:fillRect/>
          </a:stretch>
        </p:blipFill>
        <p:spPr>
          <a:xfrm>
            <a:off x="8771279" y="17158778"/>
            <a:ext cx="2769882" cy="4939869"/>
          </a:xfrm>
          <a:prstGeom prst="rect">
            <a:avLst/>
          </a:prstGeom>
          <a:ln w="63500">
            <a:solidFill>
              <a:srgbClr val="1B1069"/>
            </a:solidFill>
            <a:miter lim="400000"/>
          </a:ln>
        </p:spPr>
      </p:pic>
      <p:pic>
        <p:nvPicPr>
          <p:cNvPr id="146" name="clearblade-logo.png"/>
          <p:cNvPicPr>
            <a:picLocks noChangeAspect="1"/>
          </p:cNvPicPr>
          <p:nvPr/>
        </p:nvPicPr>
        <p:blipFill>
          <a:blip r:embed="rId9">
            <a:extLst/>
          </a:blip>
          <a:stretch>
            <a:fillRect/>
          </a:stretch>
        </p:blipFill>
        <p:spPr>
          <a:xfrm>
            <a:off x="31887920" y="25376292"/>
            <a:ext cx="8628580" cy="1258336"/>
          </a:xfrm>
          <a:prstGeom prst="rect">
            <a:avLst/>
          </a:prstGeom>
          <a:ln w="12700">
            <a:miter lim="400000"/>
          </a:ln>
        </p:spPr>
      </p:pic>
      <p:pic>
        <p:nvPicPr>
          <p:cNvPr id="147" name="swift-logo.jpg"/>
          <p:cNvPicPr>
            <a:picLocks noChangeAspect="1"/>
          </p:cNvPicPr>
          <p:nvPr/>
        </p:nvPicPr>
        <p:blipFill>
          <a:blip r:embed="rId10">
            <a:extLst/>
          </a:blip>
          <a:stretch>
            <a:fillRect/>
          </a:stretch>
        </p:blipFill>
        <p:spPr>
          <a:xfrm>
            <a:off x="32089687" y="23288891"/>
            <a:ext cx="2030321" cy="1620797"/>
          </a:xfrm>
          <a:prstGeom prst="rect">
            <a:avLst/>
          </a:prstGeom>
          <a:ln w="12700">
            <a:miter lim="400000"/>
          </a:ln>
        </p:spPr>
      </p:pic>
      <p:pic>
        <p:nvPicPr>
          <p:cNvPr id="148" name="alamofire-logo.png"/>
          <p:cNvPicPr>
            <a:picLocks noChangeAspect="1"/>
          </p:cNvPicPr>
          <p:nvPr/>
        </p:nvPicPr>
        <p:blipFill>
          <a:blip r:embed="rId11">
            <a:extLst/>
          </a:blip>
          <a:stretch>
            <a:fillRect/>
          </a:stretch>
        </p:blipFill>
        <p:spPr>
          <a:xfrm>
            <a:off x="37909332" y="23182657"/>
            <a:ext cx="1833265" cy="1833265"/>
          </a:xfrm>
          <a:prstGeom prst="rect">
            <a:avLst/>
          </a:prstGeom>
          <a:ln w="12700">
            <a:miter lim="400000"/>
          </a:ln>
        </p:spPr>
      </p:pic>
      <p:sp>
        <p:nvSpPr>
          <p:cNvPr id="149" name="Shape 149"/>
          <p:cNvSpPr/>
          <p:nvPr/>
        </p:nvSpPr>
        <p:spPr>
          <a:xfrm flipV="1">
            <a:off x="27302683" y="9633642"/>
            <a:ext cx="1" cy="1127035"/>
          </a:xfrm>
          <a:prstGeom prst="line">
            <a:avLst/>
          </a:prstGeom>
          <a:ln w="50800">
            <a:solidFill>
              <a:srgbClr val="BF1901"/>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0" name="Shape 150"/>
          <p:cNvSpPr/>
          <p:nvPr/>
        </p:nvSpPr>
        <p:spPr>
          <a:xfrm flipH="1">
            <a:off x="26579909" y="9483205"/>
            <a:ext cx="670057" cy="1"/>
          </a:xfrm>
          <a:prstGeom prst="line">
            <a:avLst/>
          </a:prstGeom>
          <a:ln w="50800">
            <a:solidFill>
              <a:srgbClr val="BF1901"/>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1" name="Shape 151"/>
          <p:cNvSpPr/>
          <p:nvPr/>
        </p:nvSpPr>
        <p:spPr>
          <a:xfrm>
            <a:off x="25930443" y="8774921"/>
            <a:ext cx="1270003" cy="1270003"/>
          </a:xfrm>
          <a:prstGeom prst="ellipse">
            <a:avLst/>
          </a:prstGeom>
          <a:solidFill>
            <a:srgbClr val="0070DD">
              <a:alpha val="9588"/>
            </a:srgbClr>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52" name="Shape 152"/>
          <p:cNvSpPr/>
          <p:nvPr/>
        </p:nvSpPr>
        <p:spPr>
          <a:xfrm>
            <a:off x="27315075" y="11112519"/>
            <a:ext cx="1270003" cy="1270003"/>
          </a:xfrm>
          <a:prstGeom prst="ellipse">
            <a:avLst/>
          </a:prstGeom>
          <a:solidFill>
            <a:srgbClr val="0070DD">
              <a:alpha val="9588"/>
            </a:srgbClr>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53" name="Shape 153"/>
          <p:cNvSpPr/>
          <p:nvPr/>
        </p:nvSpPr>
        <p:spPr>
          <a:xfrm>
            <a:off x="25839176" y="11106783"/>
            <a:ext cx="1270003" cy="1270003"/>
          </a:xfrm>
          <a:prstGeom prst="ellipse">
            <a:avLst/>
          </a:prstGeom>
          <a:solidFill>
            <a:srgbClr val="0070DD">
              <a:alpha val="9588"/>
            </a:srgbClr>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54" name="Shape 154"/>
          <p:cNvSpPr/>
          <p:nvPr/>
        </p:nvSpPr>
        <p:spPr>
          <a:xfrm flipV="1">
            <a:off x="32681750" y="12217215"/>
            <a:ext cx="866045" cy="1140854"/>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5" name="Shape 155"/>
          <p:cNvSpPr/>
          <p:nvPr/>
        </p:nvSpPr>
        <p:spPr>
          <a:xfrm>
            <a:off x="32394131" y="13205316"/>
            <a:ext cx="390698" cy="39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FFF100"/>
          </a:solidFill>
          <a:ln w="25400">
            <a:solidFill>
              <a:srgbClr val="000000"/>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56" name="Shape 156"/>
          <p:cNvSpPr/>
          <p:nvPr/>
        </p:nvSpPr>
        <p:spPr>
          <a:xfrm flipV="1">
            <a:off x="37176840" y="10730936"/>
            <a:ext cx="486416" cy="175332"/>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57" name="Shape 157"/>
          <p:cNvSpPr/>
          <p:nvPr/>
        </p:nvSpPr>
        <p:spPr>
          <a:xfrm>
            <a:off x="36759237" y="10729719"/>
            <a:ext cx="390698" cy="39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00B906"/>
          </a:solidFill>
          <a:ln w="25400">
            <a:solidFill>
              <a:srgbClr val="000000"/>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58" name="Shape 158"/>
          <p:cNvSpPr/>
          <p:nvPr/>
        </p:nvSpPr>
        <p:spPr>
          <a:xfrm>
            <a:off x="26370095" y="9393200"/>
            <a:ext cx="390698" cy="39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00B906"/>
          </a:solidFill>
          <a:ln w="25400">
            <a:solidFill>
              <a:srgbClr val="000000"/>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59" name="Shape 159"/>
          <p:cNvSpPr/>
          <p:nvPr/>
        </p:nvSpPr>
        <p:spPr>
          <a:xfrm flipV="1">
            <a:off x="33580790" y="12094075"/>
            <a:ext cx="357805" cy="112838"/>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0" name="Shape 160"/>
          <p:cNvSpPr/>
          <p:nvPr/>
        </p:nvSpPr>
        <p:spPr>
          <a:xfrm>
            <a:off x="33977806" y="12136471"/>
            <a:ext cx="407981" cy="105262"/>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1" name="Shape 161"/>
          <p:cNvSpPr/>
          <p:nvPr/>
        </p:nvSpPr>
        <p:spPr>
          <a:xfrm>
            <a:off x="34429202" y="12199329"/>
            <a:ext cx="416098" cy="1"/>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2" name="Shape 162"/>
          <p:cNvSpPr/>
          <p:nvPr/>
        </p:nvSpPr>
        <p:spPr>
          <a:xfrm flipV="1">
            <a:off x="34885805" y="12070862"/>
            <a:ext cx="357805" cy="112838"/>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3" name="Shape 163"/>
          <p:cNvSpPr/>
          <p:nvPr/>
        </p:nvSpPr>
        <p:spPr>
          <a:xfrm>
            <a:off x="35282820" y="12113258"/>
            <a:ext cx="407981" cy="105262"/>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4" name="Shape 164"/>
          <p:cNvSpPr/>
          <p:nvPr/>
        </p:nvSpPr>
        <p:spPr>
          <a:xfrm>
            <a:off x="35734217" y="12176116"/>
            <a:ext cx="416098" cy="1"/>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5" name="Shape 165"/>
          <p:cNvSpPr/>
          <p:nvPr/>
        </p:nvSpPr>
        <p:spPr>
          <a:xfrm flipV="1">
            <a:off x="36177200" y="11066822"/>
            <a:ext cx="648079" cy="1114302"/>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6" name="Shape 166"/>
          <p:cNvSpPr/>
          <p:nvPr/>
        </p:nvSpPr>
        <p:spPr>
          <a:xfrm>
            <a:off x="37698644" y="10823250"/>
            <a:ext cx="572860" cy="207777"/>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7" name="Shape 167"/>
          <p:cNvSpPr/>
          <p:nvPr/>
        </p:nvSpPr>
        <p:spPr>
          <a:xfrm>
            <a:off x="38356405" y="11093238"/>
            <a:ext cx="1695931" cy="2227468"/>
          </a:xfrm>
          <a:prstGeom prst="line">
            <a:avLst/>
          </a:prstGeom>
          <a:ln w="50800">
            <a:solidFill>
              <a:schemeClr val="accent5">
                <a:lumOff val="23235"/>
              </a:schemeClr>
            </a:solidFill>
            <a:prstDash val="sysDot"/>
            <a:miter lim="400000"/>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68" name="Shape 168"/>
          <p:cNvSpPr/>
          <p:nvPr/>
        </p:nvSpPr>
        <p:spPr>
          <a:xfrm>
            <a:off x="26034255" y="9214573"/>
            <a:ext cx="390698" cy="39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C01B02"/>
          </a:solidFill>
          <a:ln w="25400">
            <a:solidFill>
              <a:srgbClr val="000000"/>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169" name="Shape 169"/>
          <p:cNvSpPr/>
          <p:nvPr/>
        </p:nvSpPr>
        <p:spPr>
          <a:xfrm>
            <a:off x="40007560" y="13123569"/>
            <a:ext cx="390698" cy="390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rgbClr val="C01B02"/>
          </a:solidFill>
          <a:ln w="25400">
            <a:solidFill>
              <a:srgbClr val="000000"/>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pic>
        <p:nvPicPr>
          <p:cNvPr id="170" name="cycle.png"/>
          <p:cNvPicPr>
            <a:picLocks noChangeAspect="1"/>
          </p:cNvPicPr>
          <p:nvPr/>
        </p:nvPicPr>
        <p:blipFill>
          <a:blip r:embed="rId12">
            <a:extLst/>
          </a:blip>
          <a:srcRect l="10019" t="10350" r="74747" b="32846"/>
          <a:stretch>
            <a:fillRect/>
          </a:stretch>
        </p:blipFill>
        <p:spPr>
          <a:xfrm>
            <a:off x="17828009" y="18173045"/>
            <a:ext cx="4075674" cy="759916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2090042" rtl="0" fontAlgn="auto" latinLnBrk="0" hangingPunct="0">
          <a:lnSpc>
            <a:spcPct val="100000"/>
          </a:lnSpc>
          <a:spcBef>
            <a:spcPts val="0"/>
          </a:spcBef>
          <a:spcAft>
            <a:spcPts val="0"/>
          </a:spcAft>
          <a:buClrTx/>
          <a:buSzTx/>
          <a:buFontTx/>
          <a:buNone/>
          <a:tabLst/>
          <a:defRPr b="0" baseline="0" cap="none" i="0" spc="0" strike="noStrike" sz="82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