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E28"/>
    <a:srgbClr val="D52122"/>
    <a:srgbClr val="F17E18"/>
    <a:srgbClr val="20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34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26AB-5756-AF04-2779-3D022C76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302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1B6EB-C99E-E2DF-84A6-D970D154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26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12D8E-D5C2-9909-BBB7-52A6590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CB8AD-44E4-861B-5838-78782FC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91C3-29E7-FDF6-0260-4290BA08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4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4DF6-A448-5FBF-A788-9BFACB4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4563"/>
          </a:xfrm>
        </p:spPr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366F9-ED89-676B-318B-514EA6AF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981D8-5DD6-49F2-A142-A2D38996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52D67-1144-5B1A-74F4-DB2CDB3C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CAD-361C-6F78-B8A8-DEF14F79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3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0FF93-8439-1C77-93B5-0C4806A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F9950-4BA0-8851-1359-273A84B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59BA5D-330D-A73F-760F-2BF68237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D8C66-A991-C74D-DFBF-D752090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B9CE-29A1-D76C-4810-DAA8BDC0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AF3A5-CBAC-DB18-80D8-953FD34A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B270C-5CD1-9899-AE36-328FDBAC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11E4-257F-1008-8390-5CEE4575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433CB-8B3D-E917-59F3-3B68368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B8A933-7AB1-DCF2-5A53-CB053E8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5" y="1"/>
            <a:ext cx="12010930" cy="94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7C277-81F3-178D-0D9B-8EA2A644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117" y="1158843"/>
            <a:ext cx="10797766" cy="556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02C1-A91F-B372-A303-1F2F69CA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47D3-0384-41E9-A43C-BB015ECF4DB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7394-4358-B3F5-B3CD-F6A1CD88B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6492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53E2B-171C-9C4A-C66F-FB619EFFB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4426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5350" indent="-358775" algn="l" defTabSz="89535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513" indent="-358775" algn="l" defTabSz="91440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357188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49475" indent="-358775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4A622-B4A4-F596-8D05-9E1172ED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멀티미디어프로그래밍 </a:t>
            </a:r>
            <a:br>
              <a:rPr lang="en-US" altLang="ko-KR" sz="5400" dirty="0"/>
            </a:br>
            <a:r>
              <a:rPr lang="en-US" altLang="ko-KR" sz="4400" dirty="0"/>
              <a:t>3</a:t>
            </a:r>
            <a:r>
              <a:rPr lang="ko-KR" altLang="en-US" sz="4400" dirty="0"/>
              <a:t>주차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3C6A1-EA94-305F-C6BC-A54A0725D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201710887 </a:t>
            </a:r>
            <a:r>
              <a:rPr lang="ko-KR" altLang="en-US" dirty="0"/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32193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FDAA-5654-F77C-D4E2-540F642A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Average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2EAC2-EAF4-5C80-936A-EE38A029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8" y="1158843"/>
            <a:ext cx="6532358" cy="5562632"/>
          </a:xfrm>
        </p:spPr>
        <p:txBody>
          <a:bodyPr/>
          <a:lstStyle/>
          <a:p>
            <a:r>
              <a:rPr lang="en-US" altLang="ko-KR" dirty="0"/>
              <a:t>Moving average filter</a:t>
            </a:r>
            <a:r>
              <a:rPr lang="ko-KR" altLang="en-US" dirty="0"/>
              <a:t>의 </a:t>
            </a:r>
            <a:r>
              <a:rPr lang="en-US" altLang="ko-KR" dirty="0"/>
              <a:t>tap</a:t>
            </a:r>
            <a:r>
              <a:rPr lang="ko-KR" altLang="en-US" dirty="0"/>
              <a:t>수에 따른 </a:t>
            </a:r>
            <a:r>
              <a:rPr lang="ko-KR" altLang="en-US" dirty="0" err="1"/>
              <a:t>청감</a:t>
            </a:r>
            <a:r>
              <a:rPr lang="ko-KR" altLang="en-US" dirty="0"/>
              <a:t> 상 차이</a:t>
            </a:r>
            <a:endParaRPr lang="en-US" altLang="ko-KR" dirty="0"/>
          </a:p>
          <a:p>
            <a:pPr lvl="1"/>
            <a:r>
              <a:rPr lang="ko-KR" altLang="en-US" dirty="0"/>
              <a:t>목소리를 녹음했을 때</a:t>
            </a:r>
            <a:endParaRPr lang="en-US" altLang="ko-KR" dirty="0"/>
          </a:p>
          <a:p>
            <a:pPr lvl="2"/>
            <a:r>
              <a:rPr lang="en-US" altLang="ko-KR" dirty="0"/>
              <a:t>Tap </a:t>
            </a:r>
            <a:r>
              <a:rPr lang="ko-KR" altLang="en-US" dirty="0"/>
              <a:t>수가 증가할수록 마찰음</a:t>
            </a:r>
            <a:r>
              <a:rPr lang="en-US" altLang="ko-KR" dirty="0"/>
              <a:t>(</a:t>
            </a:r>
            <a:r>
              <a:rPr lang="ko-KR" altLang="en-US" dirty="0"/>
              <a:t>한국어의 </a:t>
            </a:r>
            <a:r>
              <a:rPr lang="en-US" altLang="ko-KR" dirty="0"/>
              <a:t>‘</a:t>
            </a:r>
            <a:r>
              <a:rPr lang="ko-KR" altLang="en-US" dirty="0" err="1"/>
              <a:t>ㅅ</a:t>
            </a:r>
            <a:r>
              <a:rPr lang="en-US" altLang="ko-KR" dirty="0"/>
              <a:t>’, ‘</a:t>
            </a:r>
            <a:r>
              <a:rPr lang="ko-KR" altLang="en-US" dirty="0" err="1"/>
              <a:t>ㅆ</a:t>
            </a:r>
            <a:r>
              <a:rPr lang="en-US" altLang="ko-KR" dirty="0"/>
              <a:t>’, ‘</a:t>
            </a:r>
            <a:r>
              <a:rPr lang="ko-KR" altLang="en-US" dirty="0" err="1"/>
              <a:t>ㅎ</a:t>
            </a:r>
            <a:r>
              <a:rPr lang="en-US" altLang="ko-KR" dirty="0"/>
              <a:t>’ </a:t>
            </a:r>
            <a:r>
              <a:rPr lang="ko-KR" altLang="en-US" dirty="0"/>
              <a:t>에 해당하는 발음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 err="1"/>
              <a:t>ㅇ</a:t>
            </a:r>
            <a:r>
              <a:rPr lang="en-US" altLang="ko-KR" dirty="0"/>
              <a:t>’ </a:t>
            </a:r>
            <a:r>
              <a:rPr lang="ko-KR" altLang="en-US" dirty="0"/>
              <a:t>발음에 가깝게 변화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음악을 녹음했을 때</a:t>
            </a:r>
            <a:endParaRPr lang="en-US" altLang="ko-KR" dirty="0"/>
          </a:p>
          <a:p>
            <a:pPr lvl="2"/>
            <a:r>
              <a:rPr lang="ko-KR" altLang="en-US" b="1" dirty="0"/>
              <a:t>음원을 차폐된 공간에 가두고 듣는 듯</a:t>
            </a:r>
            <a:r>
              <a:rPr lang="ko-KR" altLang="en-US" dirty="0"/>
              <a:t>한 음성변화를 느낄 수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스네어</a:t>
            </a:r>
            <a:r>
              <a:rPr lang="en-US" altLang="ko-KR" dirty="0"/>
              <a:t>, </a:t>
            </a:r>
            <a:r>
              <a:rPr lang="ko-KR" altLang="en-US" dirty="0" err="1"/>
              <a:t>하이햇</a:t>
            </a:r>
            <a:r>
              <a:rPr lang="en-US" altLang="ko-KR" dirty="0"/>
              <a:t>(</a:t>
            </a:r>
            <a:r>
              <a:rPr lang="ko-KR" altLang="en-US" dirty="0"/>
              <a:t>드럼</a:t>
            </a:r>
            <a:r>
              <a:rPr lang="en-US" altLang="ko-KR" dirty="0"/>
              <a:t>)</a:t>
            </a:r>
            <a:r>
              <a:rPr lang="ko-KR" altLang="en-US" dirty="0"/>
              <a:t>의 음성 변화를 먼저 인지할 수 있고</a:t>
            </a:r>
            <a:r>
              <a:rPr lang="en-US" altLang="ko-KR" dirty="0"/>
              <a:t>, </a:t>
            </a:r>
            <a:r>
              <a:rPr lang="ko-KR" altLang="en-US" dirty="0"/>
              <a:t>목소리</a:t>
            </a:r>
            <a:r>
              <a:rPr lang="en-US" altLang="ko-KR" dirty="0"/>
              <a:t>, </a:t>
            </a:r>
            <a:r>
              <a:rPr lang="ko-KR" altLang="en-US" dirty="0"/>
              <a:t>악기 순으로 변화 인지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적당한 </a:t>
            </a:r>
            <a:r>
              <a:rPr lang="en-US" altLang="ko-KR" dirty="0"/>
              <a:t>tap</a:t>
            </a:r>
            <a:r>
              <a:rPr lang="ko-KR" altLang="en-US" dirty="0"/>
              <a:t>수는 노이즈가 줄어들어 음질이 향상된 듯한 느낌을 받을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A5624-0835-E16F-12D5-18782E24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1204018"/>
            <a:ext cx="3581400" cy="2625611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6D8FD3-D5F7-4525-0152-BEDACBB040A7}"/>
              </a:ext>
            </a:extLst>
          </p:cNvPr>
          <p:cNvCxnSpPr>
            <a:cxnSpLocks/>
          </p:cNvCxnSpPr>
          <p:nvPr/>
        </p:nvCxnSpPr>
        <p:spPr>
          <a:xfrm>
            <a:off x="8942706" y="1498069"/>
            <a:ext cx="0" cy="852561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0B5993-4487-EDDC-907C-0D81EB2C4E19}"/>
              </a:ext>
            </a:extLst>
          </p:cNvPr>
          <p:cNvSpPr txBox="1"/>
          <p:nvPr/>
        </p:nvSpPr>
        <p:spPr>
          <a:xfrm>
            <a:off x="8942705" y="2056395"/>
            <a:ext cx="97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8C288B-D84F-E9C4-908A-94C19C99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5775" y="4165284"/>
            <a:ext cx="3581400" cy="2486771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8DBAB3-2EB7-C47E-0A25-DA480C9DFBB8}"/>
              </a:ext>
            </a:extLst>
          </p:cNvPr>
          <p:cNvCxnSpPr>
            <a:cxnSpLocks/>
          </p:cNvCxnSpPr>
          <p:nvPr/>
        </p:nvCxnSpPr>
        <p:spPr>
          <a:xfrm>
            <a:off x="8729981" y="4310808"/>
            <a:ext cx="0" cy="852561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F63299-7996-6E94-07DA-53024CD5D187}"/>
              </a:ext>
            </a:extLst>
          </p:cNvPr>
          <p:cNvSpPr txBox="1"/>
          <p:nvPr/>
        </p:nvSpPr>
        <p:spPr>
          <a:xfrm>
            <a:off x="8729980" y="4859340"/>
            <a:ext cx="91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28B27-BF10-81EE-FB0F-C564717D6D1A}"/>
              </a:ext>
            </a:extLst>
          </p:cNvPr>
          <p:cNvSpPr txBox="1"/>
          <p:nvPr/>
        </p:nvSpPr>
        <p:spPr>
          <a:xfrm>
            <a:off x="8105775" y="1158843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15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0A83C-08D9-DC8D-55A2-2CE6C2683053}"/>
              </a:ext>
            </a:extLst>
          </p:cNvPr>
          <p:cNvSpPr txBox="1"/>
          <p:nvPr/>
        </p:nvSpPr>
        <p:spPr>
          <a:xfrm>
            <a:off x="8105775" y="4026784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63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6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2E0C-E2AF-31C6-E9A2-8DD11DA8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Design w/ Window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6B125-6C7F-BD46-33B5-50A636A7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6" y="1158843"/>
            <a:ext cx="6551409" cy="5562632"/>
          </a:xfrm>
        </p:spPr>
        <p:txBody>
          <a:bodyPr/>
          <a:lstStyle/>
          <a:p>
            <a:r>
              <a:rPr lang="en-US" altLang="ko-KR" dirty="0"/>
              <a:t>Window method</a:t>
            </a:r>
            <a:r>
              <a:rPr lang="ko-KR" altLang="en-US" dirty="0"/>
              <a:t>를 사용한 </a:t>
            </a:r>
            <a:r>
              <a:rPr lang="en-US" altLang="ko-KR" dirty="0"/>
              <a:t>FIR</a:t>
            </a:r>
            <a:r>
              <a:rPr lang="ko-KR" altLang="en-US" dirty="0"/>
              <a:t>필터 설계</a:t>
            </a:r>
            <a:endParaRPr lang="en-US" altLang="ko-KR" dirty="0"/>
          </a:p>
          <a:p>
            <a:pPr lvl="1"/>
            <a:r>
              <a:rPr lang="en-US" altLang="ko-KR" sz="1800" dirty="0" err="1"/>
              <a:t>scipy.signal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firwin</a:t>
            </a:r>
            <a:r>
              <a:rPr lang="ko-KR" altLang="en-US" sz="1800" dirty="0"/>
              <a:t>함수를 사용하여 필터 생성</a:t>
            </a:r>
            <a:endParaRPr lang="en-US" altLang="ko-KR" sz="1800" dirty="0"/>
          </a:p>
          <a:p>
            <a:pPr marL="1531938" lvl="2" indent="-457200">
              <a:buFont typeface="+mj-lt"/>
              <a:buAutoNum type="arabicPeriod"/>
            </a:pPr>
            <a:r>
              <a:rPr lang="en-US" altLang="ko-KR" sz="1600" dirty="0" err="1"/>
              <a:t>firwin</a:t>
            </a:r>
            <a:r>
              <a:rPr lang="en-US" altLang="ko-KR" sz="1600" dirty="0"/>
              <a:t>()</a:t>
            </a:r>
            <a:r>
              <a:rPr lang="ko-KR" altLang="en-US" sz="1600" dirty="0"/>
              <a:t>의 </a:t>
            </a:r>
            <a:r>
              <a:rPr lang="en-US" altLang="ko-KR" sz="1600" dirty="0"/>
              <a:t>cutoff</a:t>
            </a:r>
            <a:r>
              <a:rPr lang="ko-KR" altLang="en-US" sz="1600" dirty="0"/>
              <a:t>인자에는 </a:t>
            </a:r>
            <a:r>
              <a:rPr lang="en-US" altLang="ko-KR" sz="1600" dirty="0"/>
              <a:t>Nyquist frequency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정규화된</a:t>
            </a:r>
            <a:r>
              <a:rPr lang="ko-KR" altLang="en-US" sz="1600" dirty="0"/>
              <a:t> 값을 사용</a:t>
            </a:r>
            <a:r>
              <a:rPr lang="en-US" altLang="ko-KR" sz="1600" dirty="0"/>
              <a:t>.</a:t>
            </a:r>
          </a:p>
          <a:p>
            <a:pPr marL="1531938" lvl="2" indent="-457200">
              <a:buFont typeface="+mj-lt"/>
              <a:buAutoNum type="arabicPeriod"/>
            </a:pPr>
            <a:r>
              <a:rPr lang="en-US" altLang="ko-KR" sz="1600" dirty="0"/>
              <a:t>Sample rate</a:t>
            </a:r>
            <a:r>
              <a:rPr lang="ko-KR" altLang="en-US" sz="1600" dirty="0"/>
              <a:t>가 </a:t>
            </a:r>
            <a:r>
              <a:rPr lang="en-US" altLang="ko-KR" sz="1600" dirty="0"/>
              <a:t>16kHz</a:t>
            </a:r>
            <a:r>
              <a:rPr lang="ko-KR" altLang="en-US" sz="1600" dirty="0"/>
              <a:t>인 입력에서의 </a:t>
            </a:r>
            <a:r>
              <a:rPr lang="en-US" altLang="ko-KR" sz="1600" dirty="0"/>
              <a:t>Nyquist frequency</a:t>
            </a:r>
            <a:r>
              <a:rPr lang="ko-KR" altLang="en-US" sz="1600" dirty="0"/>
              <a:t>는 </a:t>
            </a:r>
            <a:r>
              <a:rPr lang="en-US" altLang="ko-KR" sz="1600" dirty="0"/>
              <a:t>8kHz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</a:t>
            </a:r>
          </a:p>
          <a:p>
            <a:pPr marL="1531938" lvl="2" indent="-457200">
              <a:buFont typeface="+mj-lt"/>
              <a:buAutoNum type="arabicPeriod"/>
            </a:pPr>
            <a:r>
              <a:rPr lang="en-US" altLang="ko-KR" sz="1600" dirty="0"/>
              <a:t>1kHz </a:t>
            </a:r>
            <a:r>
              <a:rPr lang="ko-KR" altLang="en-US" sz="1600" dirty="0"/>
              <a:t>차단 특성을 인자로 설정하기 위해서는 </a:t>
            </a:r>
            <a:r>
              <a:rPr lang="en-US" altLang="ko-KR" sz="1600" dirty="0"/>
              <a:t>cutoff</a:t>
            </a:r>
            <a:r>
              <a:rPr lang="ko-KR" altLang="en-US" sz="1600" dirty="0"/>
              <a:t>를 </a:t>
            </a:r>
            <a:r>
              <a:rPr lang="en-US" altLang="ko-KR" sz="1600" dirty="0"/>
              <a:t>1kHz/8kHz=0.125</a:t>
            </a:r>
            <a:r>
              <a:rPr lang="ko-KR" altLang="en-US" sz="1600" dirty="0"/>
              <a:t>로 설정</a:t>
            </a:r>
            <a:r>
              <a:rPr lang="en-US" altLang="ko-KR" sz="1600" dirty="0"/>
              <a:t>.</a:t>
            </a:r>
          </a:p>
          <a:p>
            <a:pPr marL="1531938" lvl="2" indent="-457200">
              <a:buFont typeface="+mj-lt"/>
              <a:buAutoNum type="arabicPeriod"/>
            </a:pPr>
            <a:endParaRPr lang="en-US" altLang="ko-KR" sz="1600" dirty="0"/>
          </a:p>
          <a:p>
            <a:pPr marL="1074738" lvl="2" indent="0" algn="r">
              <a:buNone/>
            </a:pPr>
            <a:endParaRPr lang="en-US" altLang="ko-KR" sz="1600" dirty="0"/>
          </a:p>
          <a:p>
            <a:pPr marL="1074738" lvl="2" indent="0" algn="r">
              <a:buNone/>
            </a:pPr>
            <a:endParaRPr lang="en-US" altLang="ko-KR" sz="1600" dirty="0"/>
          </a:p>
          <a:p>
            <a:pPr marL="1074738" lvl="2" indent="0" algn="r">
              <a:buNone/>
            </a:pPr>
            <a:r>
              <a:rPr lang="en-US" altLang="ko-KR" sz="1600" dirty="0"/>
              <a:t>tab = 63 </a:t>
            </a:r>
            <a:r>
              <a:rPr lang="ko-KR" altLang="en-US" sz="1600" dirty="0"/>
              <a:t>인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2077B4"/>
                </a:solidFill>
              </a:rPr>
              <a:t>Rectangular window</a:t>
            </a:r>
            <a:r>
              <a:rPr lang="ko-KR" altLang="en-US" sz="1600" dirty="0"/>
              <a:t>와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17E18"/>
                </a:solidFill>
              </a:rPr>
              <a:t>Hamming window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1697D2-DDBD-D3AB-6978-F1106D7A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1464" y="895307"/>
            <a:ext cx="4572202" cy="2939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EB0CC7-4668-5AF4-FBFE-EB05FFBA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452" y="3865519"/>
            <a:ext cx="3524508" cy="2557754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0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B653-1B2E-FDFB-5688-43EFC99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1F5CD-1B9D-6B8A-B864-B5BC9135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41173"/>
            <a:ext cx="7069082" cy="5562632"/>
          </a:xfrm>
        </p:spPr>
        <p:txBody>
          <a:bodyPr>
            <a:noAutofit/>
          </a:bodyPr>
          <a:lstStyle/>
          <a:p>
            <a:r>
              <a:rPr lang="ko-KR" altLang="en-US" dirty="0"/>
              <a:t>두 필터로 </a:t>
            </a:r>
            <a:r>
              <a:rPr lang="ko-KR" altLang="en-US" dirty="0" err="1"/>
              <a:t>필터링된</a:t>
            </a:r>
            <a:r>
              <a:rPr lang="ko-KR" altLang="en-US" dirty="0"/>
              <a:t> 음성의 </a:t>
            </a:r>
            <a:r>
              <a:rPr lang="ko-KR" altLang="en-US" dirty="0" err="1"/>
              <a:t>청감</a:t>
            </a:r>
            <a:r>
              <a:rPr lang="ko-KR" altLang="en-US" dirty="0"/>
              <a:t> 상 차이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Tab </a:t>
            </a:r>
            <a:r>
              <a:rPr lang="ko-KR" altLang="en-US" dirty="0"/>
              <a:t>수 </a:t>
            </a:r>
            <a:r>
              <a:rPr lang="en-US" altLang="ko-KR" dirty="0"/>
              <a:t>= 63 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2"/>
            <a:r>
              <a:rPr lang="en-US" altLang="ko-KR" sz="1600" dirty="0"/>
              <a:t>Rectangular window</a:t>
            </a:r>
            <a:r>
              <a:rPr lang="ko-KR" altLang="en-US" sz="1600" dirty="0"/>
              <a:t>와 </a:t>
            </a:r>
            <a:r>
              <a:rPr lang="en-US" altLang="ko-KR" sz="1600" dirty="0"/>
              <a:t>Hamming window</a:t>
            </a:r>
            <a:r>
              <a:rPr lang="ko-KR" altLang="en-US" sz="1600" dirty="0"/>
              <a:t>의 차이점은 인지하기 어려움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dirty="0"/>
              <a:t>Tab </a:t>
            </a:r>
            <a:r>
              <a:rPr lang="ko-KR" altLang="en-US" dirty="0"/>
              <a:t>수 </a:t>
            </a:r>
            <a:r>
              <a:rPr lang="en-US" altLang="ko-KR" dirty="0"/>
              <a:t>= 15 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2"/>
            <a:r>
              <a:rPr lang="en-US" altLang="ko-KR" sz="1600" dirty="0"/>
              <a:t>Rectangular window</a:t>
            </a:r>
            <a:r>
              <a:rPr lang="ko-KR" altLang="en-US" sz="1600" dirty="0"/>
              <a:t>의 변화는 인지하기 어려웠으나</a:t>
            </a:r>
            <a:r>
              <a:rPr lang="en-US" altLang="ko-KR" sz="1600" dirty="0"/>
              <a:t>,</a:t>
            </a:r>
          </a:p>
          <a:p>
            <a:pPr lvl="2"/>
            <a:r>
              <a:rPr lang="en-US" altLang="ko-KR" sz="1600" dirty="0"/>
              <a:t>Hamming window</a:t>
            </a:r>
            <a:r>
              <a:rPr lang="ko-KR" altLang="en-US" sz="1600" dirty="0"/>
              <a:t>는 </a:t>
            </a:r>
            <a:r>
              <a:rPr lang="en-US" altLang="ko-KR" sz="1600" dirty="0"/>
              <a:t>low-pass</a:t>
            </a:r>
            <a:r>
              <a:rPr lang="ko-KR" altLang="en-US" sz="1600" dirty="0"/>
              <a:t>되지 않은 소리를 쉽게 인지할 수 있었음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DA029-08A4-122B-7D46-AD74D710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5775" y="4075069"/>
            <a:ext cx="3524508" cy="2557754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DECC97-C9E7-0C75-53CA-29A28220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5775" y="1197204"/>
            <a:ext cx="3524508" cy="2481031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54005-3CBF-C9D2-0630-B273F7916705}"/>
              </a:ext>
            </a:extLst>
          </p:cNvPr>
          <p:cNvCxnSpPr>
            <a:cxnSpLocks/>
          </p:cNvCxnSpPr>
          <p:nvPr/>
        </p:nvCxnSpPr>
        <p:spPr>
          <a:xfrm>
            <a:off x="9001763" y="1352019"/>
            <a:ext cx="0" cy="852561"/>
          </a:xfrm>
          <a:prstGeom prst="line">
            <a:avLst/>
          </a:prstGeom>
          <a:ln w="38100">
            <a:solidFill>
              <a:srgbClr val="2077B4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AAE43C-803C-28CD-205D-F5C9DD52C9A1}"/>
              </a:ext>
            </a:extLst>
          </p:cNvPr>
          <p:cNvSpPr txBox="1"/>
          <p:nvPr/>
        </p:nvSpPr>
        <p:spPr>
          <a:xfrm>
            <a:off x="9237353" y="1886662"/>
            <a:ext cx="97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5CAEEA-2D8B-C78B-0293-A0AD476E31AF}"/>
              </a:ext>
            </a:extLst>
          </p:cNvPr>
          <p:cNvCxnSpPr>
            <a:cxnSpLocks/>
          </p:cNvCxnSpPr>
          <p:nvPr/>
        </p:nvCxnSpPr>
        <p:spPr>
          <a:xfrm>
            <a:off x="8991920" y="4304894"/>
            <a:ext cx="0" cy="852561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2D1D49-3D4E-2E99-2CB5-E786FE1FA7DB}"/>
              </a:ext>
            </a:extLst>
          </p:cNvPr>
          <p:cNvSpPr txBox="1"/>
          <p:nvPr/>
        </p:nvSpPr>
        <p:spPr>
          <a:xfrm>
            <a:off x="8991919" y="4853427"/>
            <a:ext cx="121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F5184-6912-1CD1-AE99-6F28A7085FB0}"/>
              </a:ext>
            </a:extLst>
          </p:cNvPr>
          <p:cNvSpPr txBox="1"/>
          <p:nvPr/>
        </p:nvSpPr>
        <p:spPr>
          <a:xfrm>
            <a:off x="8105774" y="1141173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15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7D66-AC3B-7819-D60C-E49BA35EBAF5}"/>
              </a:ext>
            </a:extLst>
          </p:cNvPr>
          <p:cNvSpPr txBox="1"/>
          <p:nvPr/>
        </p:nvSpPr>
        <p:spPr>
          <a:xfrm>
            <a:off x="8105774" y="4051707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63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A9081A-F17F-2745-B2D0-C6996E14E5FD}"/>
              </a:ext>
            </a:extLst>
          </p:cNvPr>
          <p:cNvCxnSpPr>
            <a:cxnSpLocks/>
          </p:cNvCxnSpPr>
          <p:nvPr/>
        </p:nvCxnSpPr>
        <p:spPr>
          <a:xfrm>
            <a:off x="9223704" y="1352019"/>
            <a:ext cx="0" cy="852561"/>
          </a:xfrm>
          <a:prstGeom prst="line">
            <a:avLst/>
          </a:prstGeom>
          <a:ln w="38100">
            <a:solidFill>
              <a:srgbClr val="F17E1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2F2AF-44D0-114F-7ACD-F013A4E15244}"/>
              </a:ext>
            </a:extLst>
          </p:cNvPr>
          <p:cNvSpPr txBox="1"/>
          <p:nvPr/>
        </p:nvSpPr>
        <p:spPr>
          <a:xfrm>
            <a:off x="9590598" y="461973"/>
            <a:ext cx="256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077B4"/>
                </a:solidFill>
              </a:rPr>
              <a:t>Rectangular window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F17E18"/>
                </a:solidFill>
              </a:rPr>
              <a:t>Hamming window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19D37-4911-F98C-B5E8-04910B73F86E}"/>
              </a:ext>
            </a:extLst>
          </p:cNvPr>
          <p:cNvSpPr txBox="1"/>
          <p:nvPr/>
        </p:nvSpPr>
        <p:spPr>
          <a:xfrm>
            <a:off x="1282994" y="1620773"/>
            <a:ext cx="60960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(True)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in_data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7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fromstring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int16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convs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convolution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in_data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win_rect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convs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convolution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in_data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win_hamm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"Filter = Hamm."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"Filter = Rect."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6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CDE1B-E8BB-370A-FB29-2F77E0B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Windows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71B5D-3D27-1FA7-06A5-3D11E625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58843"/>
            <a:ext cx="6198983" cy="5562632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종류에 따른 </a:t>
            </a:r>
            <a:r>
              <a:rPr lang="ko-KR" altLang="en-US" dirty="0" err="1"/>
              <a:t>청감</a:t>
            </a:r>
            <a:r>
              <a:rPr lang="ko-KR" altLang="en-US" dirty="0"/>
              <a:t> 차이</a:t>
            </a:r>
            <a:endParaRPr lang="en-US" altLang="ko-KR" dirty="0"/>
          </a:p>
          <a:p>
            <a:pPr lvl="1"/>
            <a:r>
              <a:rPr lang="en-US" altLang="ko-KR" b="1" dirty="0"/>
              <a:t>Tab </a:t>
            </a:r>
            <a:r>
              <a:rPr lang="ko-KR" altLang="en-US" b="1" dirty="0"/>
              <a:t>수 </a:t>
            </a:r>
            <a:r>
              <a:rPr lang="en-US" altLang="ko-KR" b="1" dirty="0"/>
              <a:t>= 15</a:t>
            </a:r>
            <a:r>
              <a:rPr lang="en-US" altLang="ko-KR" dirty="0"/>
              <a:t>, ‘</a:t>
            </a:r>
            <a:r>
              <a:rPr lang="ko-KR" altLang="en-US" dirty="0"/>
              <a:t>치</a:t>
            </a:r>
            <a:r>
              <a:rPr lang="en-US" altLang="ko-KR" dirty="0"/>
              <a:t>’ </a:t>
            </a:r>
            <a:r>
              <a:rPr lang="ko-KR" altLang="en-US" dirty="0"/>
              <a:t>발음을 비교함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Triangle window</a:t>
            </a:r>
            <a:r>
              <a:rPr lang="ko-KR" altLang="en-US" dirty="0"/>
              <a:t>는 </a:t>
            </a:r>
            <a:r>
              <a:rPr lang="en-US" altLang="ko-KR" dirty="0"/>
              <a:t>Hamming window</a:t>
            </a:r>
            <a:r>
              <a:rPr lang="ko-KR" altLang="en-US" dirty="0"/>
              <a:t>와의 차이를 인지하기 어려움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Cosine window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/>
              <a:t>시</a:t>
            </a:r>
            <a:r>
              <a:rPr lang="en-US" altLang="ko-KR" dirty="0"/>
              <a:t>’ </a:t>
            </a:r>
            <a:r>
              <a:rPr lang="ko-KR" altLang="en-US" dirty="0"/>
              <a:t>발음으로 변화를 인지할 수 있음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Rectangular window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 err="1"/>
              <a:t>스</a:t>
            </a:r>
            <a:r>
              <a:rPr lang="en-US" altLang="ko-KR" dirty="0"/>
              <a:t>‘ </a:t>
            </a:r>
            <a:r>
              <a:rPr lang="ko-KR" altLang="en-US" dirty="0"/>
              <a:t>발음으로 변화를 명확히 구분할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91368-E535-BB12-75B7-2B351B0CD942}"/>
              </a:ext>
            </a:extLst>
          </p:cNvPr>
          <p:cNvSpPr txBox="1"/>
          <p:nvPr/>
        </p:nvSpPr>
        <p:spPr>
          <a:xfrm>
            <a:off x="9590598" y="461973"/>
            <a:ext cx="2562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077B4"/>
                </a:solidFill>
              </a:rPr>
              <a:t>Rectangular window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F17E18"/>
                </a:solidFill>
              </a:rPr>
              <a:t>Hamming window</a:t>
            </a:r>
          </a:p>
          <a:p>
            <a:r>
              <a:rPr lang="en-US" altLang="ko-KR" dirty="0">
                <a:solidFill>
                  <a:srgbClr val="289E28"/>
                </a:solidFill>
              </a:rPr>
              <a:t>Cosine window</a:t>
            </a:r>
            <a:endParaRPr lang="en-US" altLang="ko-KR" sz="1800" dirty="0">
              <a:solidFill>
                <a:srgbClr val="289E28"/>
              </a:solidFill>
            </a:endParaRPr>
          </a:p>
          <a:p>
            <a:r>
              <a:rPr lang="en-US" altLang="ko-KR" dirty="0">
                <a:solidFill>
                  <a:srgbClr val="D52122"/>
                </a:solidFill>
              </a:rPr>
              <a:t>Triangle</a:t>
            </a:r>
            <a:r>
              <a:rPr lang="ko-KR" altLang="en-US" dirty="0">
                <a:solidFill>
                  <a:srgbClr val="D52122"/>
                </a:solidFill>
              </a:rPr>
              <a:t> </a:t>
            </a:r>
            <a:r>
              <a:rPr lang="en-US" altLang="ko-KR" dirty="0">
                <a:solidFill>
                  <a:srgbClr val="D52122"/>
                </a:solidFill>
              </a:rPr>
              <a:t>window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B894DD-70D6-D55A-372B-24A96116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86" y="1794626"/>
            <a:ext cx="4801023" cy="3472438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5B9262-26F3-ACAE-5D43-AD1BED8BEC71}"/>
              </a:ext>
            </a:extLst>
          </p:cNvPr>
          <p:cNvCxnSpPr>
            <a:cxnSpLocks/>
          </p:cNvCxnSpPr>
          <p:nvPr/>
        </p:nvCxnSpPr>
        <p:spPr>
          <a:xfrm>
            <a:off x="8401688" y="2106875"/>
            <a:ext cx="0" cy="1149008"/>
          </a:xfrm>
          <a:prstGeom prst="line">
            <a:avLst/>
          </a:prstGeom>
          <a:ln w="38100">
            <a:solidFill>
              <a:srgbClr val="2077B4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B5A8B1-B03F-8A37-4A22-12CBA7A9320B}"/>
              </a:ext>
            </a:extLst>
          </p:cNvPr>
          <p:cNvSpPr txBox="1"/>
          <p:nvPr/>
        </p:nvSpPr>
        <p:spPr>
          <a:xfrm>
            <a:off x="8705895" y="2978884"/>
            <a:ext cx="10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C24A4C-0698-4162-A549-5C2778D0CB04}"/>
              </a:ext>
            </a:extLst>
          </p:cNvPr>
          <p:cNvCxnSpPr>
            <a:cxnSpLocks/>
          </p:cNvCxnSpPr>
          <p:nvPr/>
        </p:nvCxnSpPr>
        <p:spPr>
          <a:xfrm>
            <a:off x="8687922" y="2106875"/>
            <a:ext cx="0" cy="1149008"/>
          </a:xfrm>
          <a:prstGeom prst="line">
            <a:avLst/>
          </a:prstGeom>
          <a:ln w="38100">
            <a:solidFill>
              <a:srgbClr val="F17E1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D2139C-4EFE-C3C0-4333-0BD2D89B5AAD}"/>
              </a:ext>
            </a:extLst>
          </p:cNvPr>
          <p:cNvCxnSpPr>
            <a:cxnSpLocks/>
          </p:cNvCxnSpPr>
          <p:nvPr/>
        </p:nvCxnSpPr>
        <p:spPr>
          <a:xfrm>
            <a:off x="8647926" y="2106875"/>
            <a:ext cx="0" cy="1149008"/>
          </a:xfrm>
          <a:prstGeom prst="line">
            <a:avLst/>
          </a:prstGeom>
          <a:ln w="38100">
            <a:solidFill>
              <a:srgbClr val="D5212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3AAD82-A8A9-F3DF-EBEF-6E824176C764}"/>
              </a:ext>
            </a:extLst>
          </p:cNvPr>
          <p:cNvCxnSpPr>
            <a:cxnSpLocks/>
          </p:cNvCxnSpPr>
          <p:nvPr/>
        </p:nvCxnSpPr>
        <p:spPr>
          <a:xfrm>
            <a:off x="8507432" y="2106875"/>
            <a:ext cx="0" cy="1149008"/>
          </a:xfrm>
          <a:prstGeom prst="line">
            <a:avLst/>
          </a:prstGeom>
          <a:ln w="38100">
            <a:solidFill>
              <a:srgbClr val="289E2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480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Consolas</vt:lpstr>
      <vt:lpstr>Wingdings</vt:lpstr>
      <vt:lpstr>Office 테마</vt:lpstr>
      <vt:lpstr>멀티미디어프로그래밍  3주차</vt:lpstr>
      <vt:lpstr>Moving Average Filter</vt:lpstr>
      <vt:lpstr>Filter Design w/ Window Method</vt:lpstr>
      <vt:lpstr>FIR Filter</vt:lpstr>
      <vt:lpstr>Other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멀티미디어프로그래밍  3주차</dc:title>
  <dc:creator>이재석</dc:creator>
  <cp:lastModifiedBy>이재석</cp:lastModifiedBy>
  <cp:revision>2</cp:revision>
  <dcterms:created xsi:type="dcterms:W3CDTF">2023-03-16T08:53:24Z</dcterms:created>
  <dcterms:modified xsi:type="dcterms:W3CDTF">2023-03-16T13:11:13Z</dcterms:modified>
</cp:coreProperties>
</file>