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3주차" id="{CC736383-6BBA-4B42-ABDD-5374EF74C0B4}">
          <p14:sldIdLst>
            <p14:sldId id="256"/>
            <p14:sldId id="258"/>
            <p14:sldId id="259"/>
            <p14:sldId id="260"/>
            <p14:sldId id="261"/>
            <p14:sldId id="262"/>
          </p14:sldIdLst>
        </p14:section>
        <p14:section name="4주차" id="{5D13F454-7512-44DD-A953-F4A95173FBD0}">
          <p14:sldIdLst>
            <p14:sldId id="263"/>
            <p14:sldId id="264"/>
            <p14:sldId id="265"/>
            <p14:sldId id="267"/>
            <p14:sldId id="266"/>
            <p14:sldId id="268"/>
            <p14:sldId id="269"/>
          </p14:sldIdLst>
        </p14:section>
        <p14:section name="5주차" id="{9EB0E5AC-7A3B-424F-AD44-110C13586A92}">
          <p14:sldIdLst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9E28"/>
    <a:srgbClr val="D52122"/>
    <a:srgbClr val="F17E18"/>
    <a:srgbClr val="207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000" autoAdjust="0"/>
  </p:normalViewPr>
  <p:slideViewPr>
    <p:cSldViewPr snapToGrid="0" showGuides="1">
      <p:cViewPr>
        <p:scale>
          <a:sx n="75" d="100"/>
          <a:sy n="75" d="100"/>
        </p:scale>
        <p:origin x="492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esu\workspace\repo_2023\pyDSP\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esu\workspace\repo_2023\pyDSP\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esu\workspace\repo_2023\pyDSP\res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청음 방향 예측</a:t>
            </a:r>
          </a:p>
        </c:rich>
      </c:tx>
      <c:layout>
        <c:manualLayout>
          <c:xMode val="edge"/>
          <c:yMode val="edge"/>
          <c:x val="0.39392237298143212"/>
          <c:y val="1.93517153586880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8.8509748061472285E-2"/>
          <c:y val="0.12221990514394281"/>
          <c:w val="0.84675502055106955"/>
          <c:h val="0.7912779272027215"/>
        </c:manualLayout>
      </c:layout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'game result'!$A$1:$A$27</c:f>
              <c:numCache>
                <c:formatCode>General</c:formatCode>
                <c:ptCount val="27"/>
                <c:pt idx="0">
                  <c:v>-55</c:v>
                </c:pt>
                <c:pt idx="1">
                  <c:v>40</c:v>
                </c:pt>
                <c:pt idx="2">
                  <c:v>-10</c:v>
                </c:pt>
                <c:pt idx="3">
                  <c:v>50</c:v>
                </c:pt>
                <c:pt idx="4">
                  <c:v>-25</c:v>
                </c:pt>
                <c:pt idx="5">
                  <c:v>80</c:v>
                </c:pt>
                <c:pt idx="6">
                  <c:v>-15</c:v>
                </c:pt>
                <c:pt idx="7">
                  <c:v>65</c:v>
                </c:pt>
                <c:pt idx="8">
                  <c:v>-40</c:v>
                </c:pt>
                <c:pt idx="9">
                  <c:v>-55</c:v>
                </c:pt>
                <c:pt idx="10">
                  <c:v>80</c:v>
                </c:pt>
                <c:pt idx="11">
                  <c:v>-65</c:v>
                </c:pt>
                <c:pt idx="12">
                  <c:v>5</c:v>
                </c:pt>
                <c:pt idx="13">
                  <c:v>-25</c:v>
                </c:pt>
                <c:pt idx="14">
                  <c:v>0</c:v>
                </c:pt>
                <c:pt idx="15">
                  <c:v>25</c:v>
                </c:pt>
                <c:pt idx="16">
                  <c:v>-15</c:v>
                </c:pt>
                <c:pt idx="17">
                  <c:v>-30</c:v>
                </c:pt>
                <c:pt idx="18">
                  <c:v>-80</c:v>
                </c:pt>
                <c:pt idx="19">
                  <c:v>40</c:v>
                </c:pt>
                <c:pt idx="20">
                  <c:v>-10</c:v>
                </c:pt>
                <c:pt idx="21">
                  <c:v>85</c:v>
                </c:pt>
                <c:pt idx="22">
                  <c:v>-50</c:v>
                </c:pt>
                <c:pt idx="23">
                  <c:v>-80</c:v>
                </c:pt>
                <c:pt idx="24">
                  <c:v>40</c:v>
                </c:pt>
                <c:pt idx="25">
                  <c:v>-60</c:v>
                </c:pt>
                <c:pt idx="26">
                  <c:v>55</c:v>
                </c:pt>
              </c:numCache>
            </c:numRef>
          </c:xVal>
          <c:yVal>
            <c:numRef>
              <c:f>'game result'!$B$1:$B$27</c:f>
              <c:numCache>
                <c:formatCode>General</c:formatCode>
                <c:ptCount val="27"/>
                <c:pt idx="0">
                  <c:v>-45</c:v>
                </c:pt>
                <c:pt idx="1">
                  <c:v>25</c:v>
                </c:pt>
                <c:pt idx="2">
                  <c:v>-15</c:v>
                </c:pt>
                <c:pt idx="3">
                  <c:v>70</c:v>
                </c:pt>
                <c:pt idx="4">
                  <c:v>-30</c:v>
                </c:pt>
                <c:pt idx="5">
                  <c:v>85</c:v>
                </c:pt>
                <c:pt idx="6">
                  <c:v>-15</c:v>
                </c:pt>
                <c:pt idx="7">
                  <c:v>55</c:v>
                </c:pt>
                <c:pt idx="8">
                  <c:v>-60</c:v>
                </c:pt>
                <c:pt idx="9">
                  <c:v>-70</c:v>
                </c:pt>
                <c:pt idx="10">
                  <c:v>40</c:v>
                </c:pt>
                <c:pt idx="11">
                  <c:v>-40</c:v>
                </c:pt>
                <c:pt idx="12">
                  <c:v>0</c:v>
                </c:pt>
                <c:pt idx="13">
                  <c:v>-10</c:v>
                </c:pt>
                <c:pt idx="14">
                  <c:v>-10</c:v>
                </c:pt>
                <c:pt idx="15">
                  <c:v>10</c:v>
                </c:pt>
                <c:pt idx="16">
                  <c:v>-15</c:v>
                </c:pt>
                <c:pt idx="17">
                  <c:v>-20</c:v>
                </c:pt>
                <c:pt idx="18">
                  <c:v>-50</c:v>
                </c:pt>
                <c:pt idx="19">
                  <c:v>35</c:v>
                </c:pt>
                <c:pt idx="20">
                  <c:v>-10</c:v>
                </c:pt>
                <c:pt idx="21">
                  <c:v>60</c:v>
                </c:pt>
                <c:pt idx="22">
                  <c:v>-45</c:v>
                </c:pt>
                <c:pt idx="23">
                  <c:v>-60</c:v>
                </c:pt>
                <c:pt idx="24">
                  <c:v>15</c:v>
                </c:pt>
                <c:pt idx="25">
                  <c:v>-15</c:v>
                </c:pt>
                <c:pt idx="26">
                  <c:v>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80-4FC4-8AD9-1ED7DA5051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326848"/>
        <c:axId val="95329008"/>
      </c:scatterChart>
      <c:valAx>
        <c:axId val="95326848"/>
        <c:scaling>
          <c:orientation val="minMax"/>
          <c:max val="90"/>
          <c:min val="-9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재생한 각도</a:t>
                </a:r>
                <a:r>
                  <a:rPr lang="en-US" altLang="ko-KR"/>
                  <a:t>[degree]</a:t>
                </a:r>
                <a:endParaRPr lang="ko-KR" altLang="en-US"/>
              </a:p>
            </c:rich>
          </c:tx>
          <c:layout>
            <c:manualLayout>
              <c:xMode val="edge"/>
              <c:yMode val="edge"/>
              <c:x val="0.40732361409056012"/>
              <c:y val="0.932849547705352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5329008"/>
        <c:crosses val="autoZero"/>
        <c:crossBetween val="midCat"/>
        <c:majorUnit val="30"/>
      </c:valAx>
      <c:valAx>
        <c:axId val="95329008"/>
        <c:scaling>
          <c:orientation val="minMax"/>
          <c:max val="90"/>
          <c:min val="-9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예측 각도 </a:t>
                </a:r>
                <a:r>
                  <a:rPr lang="en-US" altLang="ko-KR"/>
                  <a:t>[degree]</a:t>
                </a:r>
                <a:endParaRPr lang="ko-KR" altLang="en-US"/>
              </a:p>
            </c:rich>
          </c:tx>
          <c:layout>
            <c:manualLayout>
              <c:xMode val="edge"/>
              <c:yMode val="edge"/>
              <c:x val="1.3888888888888888E-2"/>
              <c:y val="0.333101851851851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5326848"/>
        <c:crosses val="autoZero"/>
        <c:crossBetween val="midCat"/>
        <c:majorUnit val="3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800" b="0" i="0" baseline="0">
                <a:effectLst/>
              </a:rPr>
              <a:t>청음 방향 예측</a:t>
            </a:r>
            <a:endParaRPr lang="ko-KR" altLang="ko-KR">
              <a:effectLst/>
            </a:endParaRPr>
          </a:p>
        </c:rich>
      </c:tx>
      <c:layout>
        <c:manualLayout>
          <c:xMode val="edge"/>
          <c:yMode val="edge"/>
          <c:x val="0.3697361387534987"/>
          <c:y val="1.378952109318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3599633904108913"/>
          <c:y val="0.14250813758300571"/>
          <c:w val="0.83099092453019996"/>
          <c:h val="0.71841495976139935"/>
        </c:manualLayout>
      </c:layout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Sheet!$A$1:$A$105</c:f>
              <c:numCache>
                <c:formatCode>General</c:formatCode>
                <c:ptCount val="105"/>
                <c:pt idx="0">
                  <c:v>-35</c:v>
                </c:pt>
                <c:pt idx="1">
                  <c:v>-70</c:v>
                </c:pt>
                <c:pt idx="2">
                  <c:v>-20</c:v>
                </c:pt>
                <c:pt idx="3">
                  <c:v>-75</c:v>
                </c:pt>
                <c:pt idx="4">
                  <c:v>-40</c:v>
                </c:pt>
                <c:pt idx="5">
                  <c:v>60</c:v>
                </c:pt>
                <c:pt idx="6">
                  <c:v>-25</c:v>
                </c:pt>
                <c:pt idx="7">
                  <c:v>90</c:v>
                </c:pt>
                <c:pt idx="8">
                  <c:v>-55</c:v>
                </c:pt>
                <c:pt idx="9">
                  <c:v>-30</c:v>
                </c:pt>
                <c:pt idx="10">
                  <c:v>55</c:v>
                </c:pt>
                <c:pt idx="11">
                  <c:v>55</c:v>
                </c:pt>
                <c:pt idx="12">
                  <c:v>40</c:v>
                </c:pt>
                <c:pt idx="13">
                  <c:v>-50</c:v>
                </c:pt>
                <c:pt idx="14">
                  <c:v>10</c:v>
                </c:pt>
                <c:pt idx="15">
                  <c:v>-80</c:v>
                </c:pt>
                <c:pt idx="16">
                  <c:v>35</c:v>
                </c:pt>
                <c:pt idx="17">
                  <c:v>5</c:v>
                </c:pt>
                <c:pt idx="18">
                  <c:v>55</c:v>
                </c:pt>
                <c:pt idx="19">
                  <c:v>-10</c:v>
                </c:pt>
                <c:pt idx="20">
                  <c:v>5</c:v>
                </c:pt>
                <c:pt idx="21">
                  <c:v>-45</c:v>
                </c:pt>
                <c:pt idx="22">
                  <c:v>70</c:v>
                </c:pt>
                <c:pt idx="23">
                  <c:v>-40</c:v>
                </c:pt>
                <c:pt idx="24">
                  <c:v>-75</c:v>
                </c:pt>
                <c:pt idx="25">
                  <c:v>55</c:v>
                </c:pt>
                <c:pt idx="26">
                  <c:v>40</c:v>
                </c:pt>
                <c:pt idx="27">
                  <c:v>60</c:v>
                </c:pt>
                <c:pt idx="28">
                  <c:v>15</c:v>
                </c:pt>
                <c:pt idx="29">
                  <c:v>0</c:v>
                </c:pt>
                <c:pt idx="30">
                  <c:v>50</c:v>
                </c:pt>
                <c:pt idx="31">
                  <c:v>-85</c:v>
                </c:pt>
                <c:pt idx="32">
                  <c:v>-45</c:v>
                </c:pt>
                <c:pt idx="33">
                  <c:v>-50</c:v>
                </c:pt>
                <c:pt idx="34">
                  <c:v>-90</c:v>
                </c:pt>
                <c:pt idx="35">
                  <c:v>35</c:v>
                </c:pt>
                <c:pt idx="36">
                  <c:v>25</c:v>
                </c:pt>
                <c:pt idx="37">
                  <c:v>-50</c:v>
                </c:pt>
                <c:pt idx="38">
                  <c:v>35</c:v>
                </c:pt>
                <c:pt idx="39">
                  <c:v>10</c:v>
                </c:pt>
                <c:pt idx="40">
                  <c:v>-20</c:v>
                </c:pt>
                <c:pt idx="41">
                  <c:v>-75</c:v>
                </c:pt>
                <c:pt idx="42">
                  <c:v>-40</c:v>
                </c:pt>
                <c:pt idx="43">
                  <c:v>-55</c:v>
                </c:pt>
                <c:pt idx="44">
                  <c:v>5</c:v>
                </c:pt>
                <c:pt idx="45">
                  <c:v>-70</c:v>
                </c:pt>
                <c:pt idx="46">
                  <c:v>30</c:v>
                </c:pt>
                <c:pt idx="47">
                  <c:v>-65</c:v>
                </c:pt>
                <c:pt idx="48">
                  <c:v>-5</c:v>
                </c:pt>
                <c:pt idx="49">
                  <c:v>25</c:v>
                </c:pt>
                <c:pt idx="50">
                  <c:v>60</c:v>
                </c:pt>
                <c:pt idx="51">
                  <c:v>-20</c:v>
                </c:pt>
                <c:pt idx="52">
                  <c:v>-45</c:v>
                </c:pt>
                <c:pt idx="53">
                  <c:v>-50</c:v>
                </c:pt>
                <c:pt idx="54">
                  <c:v>35</c:v>
                </c:pt>
                <c:pt idx="55">
                  <c:v>45</c:v>
                </c:pt>
                <c:pt idx="56">
                  <c:v>45</c:v>
                </c:pt>
                <c:pt idx="57">
                  <c:v>-20</c:v>
                </c:pt>
                <c:pt idx="58">
                  <c:v>65</c:v>
                </c:pt>
                <c:pt idx="59">
                  <c:v>40</c:v>
                </c:pt>
                <c:pt idx="60">
                  <c:v>10</c:v>
                </c:pt>
                <c:pt idx="61">
                  <c:v>10</c:v>
                </c:pt>
                <c:pt idx="62">
                  <c:v>20</c:v>
                </c:pt>
                <c:pt idx="63">
                  <c:v>40</c:v>
                </c:pt>
                <c:pt idx="64">
                  <c:v>0</c:v>
                </c:pt>
                <c:pt idx="65">
                  <c:v>-80</c:v>
                </c:pt>
                <c:pt idx="66">
                  <c:v>-40</c:v>
                </c:pt>
                <c:pt idx="67">
                  <c:v>-5</c:v>
                </c:pt>
                <c:pt idx="68">
                  <c:v>55</c:v>
                </c:pt>
                <c:pt idx="69">
                  <c:v>65</c:v>
                </c:pt>
                <c:pt idx="70">
                  <c:v>20</c:v>
                </c:pt>
                <c:pt idx="71">
                  <c:v>-50</c:v>
                </c:pt>
                <c:pt idx="72">
                  <c:v>85</c:v>
                </c:pt>
                <c:pt idx="73">
                  <c:v>60</c:v>
                </c:pt>
                <c:pt idx="74">
                  <c:v>55</c:v>
                </c:pt>
                <c:pt idx="75">
                  <c:v>20</c:v>
                </c:pt>
                <c:pt idx="76">
                  <c:v>-85</c:v>
                </c:pt>
                <c:pt idx="77">
                  <c:v>-40</c:v>
                </c:pt>
                <c:pt idx="78">
                  <c:v>50</c:v>
                </c:pt>
                <c:pt idx="79">
                  <c:v>-55</c:v>
                </c:pt>
                <c:pt idx="80">
                  <c:v>-55</c:v>
                </c:pt>
                <c:pt idx="81">
                  <c:v>10</c:v>
                </c:pt>
                <c:pt idx="82">
                  <c:v>30</c:v>
                </c:pt>
                <c:pt idx="83">
                  <c:v>90</c:v>
                </c:pt>
                <c:pt idx="84">
                  <c:v>85</c:v>
                </c:pt>
                <c:pt idx="85">
                  <c:v>65</c:v>
                </c:pt>
                <c:pt idx="86">
                  <c:v>-85</c:v>
                </c:pt>
                <c:pt idx="87">
                  <c:v>-15</c:v>
                </c:pt>
                <c:pt idx="88">
                  <c:v>60</c:v>
                </c:pt>
                <c:pt idx="89">
                  <c:v>75</c:v>
                </c:pt>
                <c:pt idx="90">
                  <c:v>85</c:v>
                </c:pt>
                <c:pt idx="91">
                  <c:v>45</c:v>
                </c:pt>
                <c:pt idx="92">
                  <c:v>60</c:v>
                </c:pt>
                <c:pt idx="93">
                  <c:v>-70</c:v>
                </c:pt>
                <c:pt idx="94">
                  <c:v>-70</c:v>
                </c:pt>
                <c:pt idx="95">
                  <c:v>35</c:v>
                </c:pt>
                <c:pt idx="96">
                  <c:v>60</c:v>
                </c:pt>
                <c:pt idx="97">
                  <c:v>-15</c:v>
                </c:pt>
                <c:pt idx="98">
                  <c:v>-10</c:v>
                </c:pt>
                <c:pt idx="99">
                  <c:v>80</c:v>
                </c:pt>
                <c:pt idx="100">
                  <c:v>-40</c:v>
                </c:pt>
                <c:pt idx="101">
                  <c:v>-35</c:v>
                </c:pt>
                <c:pt idx="102">
                  <c:v>85</c:v>
                </c:pt>
                <c:pt idx="103">
                  <c:v>-90</c:v>
                </c:pt>
                <c:pt idx="104">
                  <c:v>20</c:v>
                </c:pt>
              </c:numCache>
            </c:numRef>
          </c:xVal>
          <c:yVal>
            <c:numRef>
              <c:f>Sheet!$B$1:$B$105</c:f>
              <c:numCache>
                <c:formatCode>General</c:formatCode>
                <c:ptCount val="105"/>
                <c:pt idx="0">
                  <c:v>-15</c:v>
                </c:pt>
                <c:pt idx="1">
                  <c:v>-40</c:v>
                </c:pt>
                <c:pt idx="2">
                  <c:v>-10</c:v>
                </c:pt>
                <c:pt idx="3">
                  <c:v>-45</c:v>
                </c:pt>
                <c:pt idx="4">
                  <c:v>-25</c:v>
                </c:pt>
                <c:pt idx="5">
                  <c:v>25</c:v>
                </c:pt>
                <c:pt idx="6">
                  <c:v>0</c:v>
                </c:pt>
                <c:pt idx="7">
                  <c:v>40</c:v>
                </c:pt>
                <c:pt idx="8">
                  <c:v>-15</c:v>
                </c:pt>
                <c:pt idx="9">
                  <c:v>-15</c:v>
                </c:pt>
                <c:pt idx="10">
                  <c:v>20</c:v>
                </c:pt>
                <c:pt idx="11">
                  <c:v>20</c:v>
                </c:pt>
                <c:pt idx="12">
                  <c:v>15</c:v>
                </c:pt>
                <c:pt idx="13">
                  <c:v>-20</c:v>
                </c:pt>
                <c:pt idx="14">
                  <c:v>0</c:v>
                </c:pt>
                <c:pt idx="15">
                  <c:v>-45</c:v>
                </c:pt>
                <c:pt idx="16">
                  <c:v>10</c:v>
                </c:pt>
                <c:pt idx="17">
                  <c:v>5</c:v>
                </c:pt>
                <c:pt idx="18">
                  <c:v>45</c:v>
                </c:pt>
                <c:pt idx="19">
                  <c:v>0</c:v>
                </c:pt>
                <c:pt idx="20">
                  <c:v>0</c:v>
                </c:pt>
                <c:pt idx="21">
                  <c:v>-10</c:v>
                </c:pt>
                <c:pt idx="22">
                  <c:v>35</c:v>
                </c:pt>
                <c:pt idx="23">
                  <c:v>-5</c:v>
                </c:pt>
                <c:pt idx="24">
                  <c:v>-30</c:v>
                </c:pt>
                <c:pt idx="25">
                  <c:v>35</c:v>
                </c:pt>
                <c:pt idx="26">
                  <c:v>35</c:v>
                </c:pt>
                <c:pt idx="27">
                  <c:v>50</c:v>
                </c:pt>
                <c:pt idx="28">
                  <c:v>10</c:v>
                </c:pt>
                <c:pt idx="29">
                  <c:v>5</c:v>
                </c:pt>
                <c:pt idx="30">
                  <c:v>25</c:v>
                </c:pt>
                <c:pt idx="31">
                  <c:v>-65</c:v>
                </c:pt>
                <c:pt idx="32">
                  <c:v>-25</c:v>
                </c:pt>
                <c:pt idx="33">
                  <c:v>-25</c:v>
                </c:pt>
                <c:pt idx="34">
                  <c:v>-80</c:v>
                </c:pt>
                <c:pt idx="35">
                  <c:v>15</c:v>
                </c:pt>
                <c:pt idx="36">
                  <c:v>15</c:v>
                </c:pt>
                <c:pt idx="37">
                  <c:v>-15</c:v>
                </c:pt>
                <c:pt idx="38">
                  <c:v>15</c:v>
                </c:pt>
                <c:pt idx="39">
                  <c:v>5</c:v>
                </c:pt>
                <c:pt idx="40">
                  <c:v>-5</c:v>
                </c:pt>
                <c:pt idx="41">
                  <c:v>-40</c:v>
                </c:pt>
                <c:pt idx="42">
                  <c:v>-30</c:v>
                </c:pt>
                <c:pt idx="43">
                  <c:v>-40</c:v>
                </c:pt>
                <c:pt idx="44">
                  <c:v>0</c:v>
                </c:pt>
                <c:pt idx="45">
                  <c:v>-15</c:v>
                </c:pt>
                <c:pt idx="46">
                  <c:v>15</c:v>
                </c:pt>
                <c:pt idx="47">
                  <c:v>-15</c:v>
                </c:pt>
                <c:pt idx="48">
                  <c:v>0</c:v>
                </c:pt>
                <c:pt idx="49">
                  <c:v>10</c:v>
                </c:pt>
                <c:pt idx="50">
                  <c:v>55</c:v>
                </c:pt>
                <c:pt idx="51">
                  <c:v>0</c:v>
                </c:pt>
                <c:pt idx="52">
                  <c:v>-15</c:v>
                </c:pt>
                <c:pt idx="53">
                  <c:v>-20</c:v>
                </c:pt>
                <c:pt idx="54">
                  <c:v>10</c:v>
                </c:pt>
                <c:pt idx="55">
                  <c:v>20</c:v>
                </c:pt>
                <c:pt idx="56">
                  <c:v>20</c:v>
                </c:pt>
                <c:pt idx="57">
                  <c:v>-5</c:v>
                </c:pt>
                <c:pt idx="58">
                  <c:v>45</c:v>
                </c:pt>
                <c:pt idx="59">
                  <c:v>35</c:v>
                </c:pt>
                <c:pt idx="60">
                  <c:v>10</c:v>
                </c:pt>
                <c:pt idx="61">
                  <c:v>5</c:v>
                </c:pt>
                <c:pt idx="62">
                  <c:v>5</c:v>
                </c:pt>
                <c:pt idx="63">
                  <c:v>25</c:v>
                </c:pt>
                <c:pt idx="64">
                  <c:v>5</c:v>
                </c:pt>
                <c:pt idx="65">
                  <c:v>-45</c:v>
                </c:pt>
                <c:pt idx="66">
                  <c:v>-30</c:v>
                </c:pt>
                <c:pt idx="67">
                  <c:v>0</c:v>
                </c:pt>
                <c:pt idx="68">
                  <c:v>50</c:v>
                </c:pt>
                <c:pt idx="69">
                  <c:v>65</c:v>
                </c:pt>
                <c:pt idx="70">
                  <c:v>15</c:v>
                </c:pt>
                <c:pt idx="71">
                  <c:v>-25</c:v>
                </c:pt>
                <c:pt idx="72">
                  <c:v>40</c:v>
                </c:pt>
                <c:pt idx="73">
                  <c:v>40</c:v>
                </c:pt>
                <c:pt idx="74">
                  <c:v>35</c:v>
                </c:pt>
                <c:pt idx="75">
                  <c:v>15</c:v>
                </c:pt>
                <c:pt idx="76">
                  <c:v>-45</c:v>
                </c:pt>
                <c:pt idx="77">
                  <c:v>-35</c:v>
                </c:pt>
                <c:pt idx="78">
                  <c:v>40</c:v>
                </c:pt>
                <c:pt idx="79">
                  <c:v>-10</c:v>
                </c:pt>
                <c:pt idx="80">
                  <c:v>-10</c:v>
                </c:pt>
                <c:pt idx="81">
                  <c:v>5</c:v>
                </c:pt>
                <c:pt idx="82">
                  <c:v>35</c:v>
                </c:pt>
                <c:pt idx="83">
                  <c:v>75</c:v>
                </c:pt>
                <c:pt idx="84">
                  <c:v>75</c:v>
                </c:pt>
                <c:pt idx="85">
                  <c:v>75</c:v>
                </c:pt>
                <c:pt idx="86">
                  <c:v>-25</c:v>
                </c:pt>
                <c:pt idx="87">
                  <c:v>-10</c:v>
                </c:pt>
                <c:pt idx="88">
                  <c:v>30</c:v>
                </c:pt>
                <c:pt idx="89">
                  <c:v>45</c:v>
                </c:pt>
                <c:pt idx="90">
                  <c:v>70</c:v>
                </c:pt>
                <c:pt idx="91">
                  <c:v>40</c:v>
                </c:pt>
                <c:pt idx="92">
                  <c:v>55</c:v>
                </c:pt>
                <c:pt idx="93">
                  <c:v>-25</c:v>
                </c:pt>
                <c:pt idx="94">
                  <c:v>-25</c:v>
                </c:pt>
                <c:pt idx="95">
                  <c:v>15</c:v>
                </c:pt>
                <c:pt idx="96">
                  <c:v>35</c:v>
                </c:pt>
                <c:pt idx="97">
                  <c:v>-10</c:v>
                </c:pt>
                <c:pt idx="98">
                  <c:v>0</c:v>
                </c:pt>
                <c:pt idx="99">
                  <c:v>35</c:v>
                </c:pt>
                <c:pt idx="100">
                  <c:v>-15</c:v>
                </c:pt>
                <c:pt idx="101">
                  <c:v>-15</c:v>
                </c:pt>
                <c:pt idx="102">
                  <c:v>30</c:v>
                </c:pt>
                <c:pt idx="103">
                  <c:v>-30</c:v>
                </c:pt>
                <c:pt idx="10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8A2-4A4A-AAC4-306F389040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7052208"/>
        <c:axId val="537050768"/>
      </c:scatterChart>
      <c:valAx>
        <c:axId val="537052208"/>
        <c:scaling>
          <c:orientation val="minMax"/>
          <c:max val="90"/>
          <c:min val="-9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재생한 각도</a:t>
                </a:r>
                <a:r>
                  <a:rPr lang="en-US" altLang="ko-KR"/>
                  <a:t>[degree]</a:t>
                </a:r>
              </a:p>
            </c:rich>
          </c:tx>
          <c:layout>
            <c:manualLayout>
              <c:xMode val="edge"/>
              <c:yMode val="edge"/>
              <c:x val="0.4077669136893432"/>
              <c:y val="0.924983702306172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7050768"/>
        <c:crosses val="autoZero"/>
        <c:crossBetween val="midCat"/>
        <c:majorUnit val="30"/>
      </c:valAx>
      <c:valAx>
        <c:axId val="537050768"/>
        <c:scaling>
          <c:orientation val="minMax"/>
          <c:max val="90"/>
          <c:min val="-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예측 각도 </a:t>
                </a:r>
                <a:r>
                  <a:rPr lang="en-US" altLang="ko-KR"/>
                  <a:t>[degree]</a:t>
                </a:r>
              </a:p>
            </c:rich>
          </c:tx>
          <c:layout>
            <c:manualLayout>
              <c:xMode val="edge"/>
              <c:yMode val="edge"/>
              <c:x val="2.1883500239658682E-2"/>
              <c:y val="0.380726071489220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7052208"/>
        <c:crosses val="autoZero"/>
        <c:crossBetween val="midCat"/>
        <c:majorUnit val="3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800" b="0" i="0" baseline="0">
                <a:effectLst/>
              </a:rPr>
              <a:t>청음 방향 예측</a:t>
            </a:r>
            <a:endParaRPr lang="ko-KR" altLang="ko-KR">
              <a:effectLst/>
            </a:endParaRPr>
          </a:p>
        </c:rich>
      </c:tx>
      <c:layout>
        <c:manualLayout>
          <c:xMode val="edge"/>
          <c:yMode val="edge"/>
          <c:x val="0.3697361387534987"/>
          <c:y val="1.378952109318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3599633904108913"/>
          <c:y val="0.14250813758300571"/>
          <c:w val="0.83099092453019996"/>
          <c:h val="0.71841495976139935"/>
        </c:manualLayout>
      </c:layout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'game result'!$A$1:$A$165</c:f>
              <c:numCache>
                <c:formatCode>General</c:formatCode>
                <c:ptCount val="165"/>
                <c:pt idx="0">
                  <c:v>-35</c:v>
                </c:pt>
                <c:pt idx="1">
                  <c:v>-70</c:v>
                </c:pt>
                <c:pt idx="2">
                  <c:v>-20</c:v>
                </c:pt>
                <c:pt idx="3">
                  <c:v>-75</c:v>
                </c:pt>
                <c:pt idx="4">
                  <c:v>-40</c:v>
                </c:pt>
                <c:pt idx="5">
                  <c:v>60</c:v>
                </c:pt>
                <c:pt idx="6">
                  <c:v>-25</c:v>
                </c:pt>
                <c:pt idx="7">
                  <c:v>90</c:v>
                </c:pt>
                <c:pt idx="8">
                  <c:v>-55</c:v>
                </c:pt>
                <c:pt idx="9">
                  <c:v>-30</c:v>
                </c:pt>
                <c:pt idx="10">
                  <c:v>55</c:v>
                </c:pt>
                <c:pt idx="11">
                  <c:v>55</c:v>
                </c:pt>
                <c:pt idx="12">
                  <c:v>40</c:v>
                </c:pt>
                <c:pt idx="13">
                  <c:v>-50</c:v>
                </c:pt>
                <c:pt idx="14">
                  <c:v>10</c:v>
                </c:pt>
                <c:pt idx="15">
                  <c:v>-80</c:v>
                </c:pt>
                <c:pt idx="16">
                  <c:v>35</c:v>
                </c:pt>
                <c:pt idx="17">
                  <c:v>5</c:v>
                </c:pt>
                <c:pt idx="18">
                  <c:v>55</c:v>
                </c:pt>
                <c:pt idx="19">
                  <c:v>-10</c:v>
                </c:pt>
                <c:pt idx="20">
                  <c:v>5</c:v>
                </c:pt>
                <c:pt idx="21">
                  <c:v>-45</c:v>
                </c:pt>
                <c:pt idx="22">
                  <c:v>70</c:v>
                </c:pt>
                <c:pt idx="23">
                  <c:v>-40</c:v>
                </c:pt>
                <c:pt idx="24">
                  <c:v>-75</c:v>
                </c:pt>
                <c:pt idx="25">
                  <c:v>55</c:v>
                </c:pt>
                <c:pt idx="26">
                  <c:v>40</c:v>
                </c:pt>
                <c:pt idx="27">
                  <c:v>60</c:v>
                </c:pt>
                <c:pt idx="28">
                  <c:v>15</c:v>
                </c:pt>
                <c:pt idx="29">
                  <c:v>0</c:v>
                </c:pt>
                <c:pt idx="30">
                  <c:v>50</c:v>
                </c:pt>
                <c:pt idx="31">
                  <c:v>-85</c:v>
                </c:pt>
                <c:pt idx="32">
                  <c:v>-45</c:v>
                </c:pt>
                <c:pt idx="33">
                  <c:v>-50</c:v>
                </c:pt>
                <c:pt idx="34">
                  <c:v>-90</c:v>
                </c:pt>
                <c:pt idx="35">
                  <c:v>35</c:v>
                </c:pt>
                <c:pt idx="36">
                  <c:v>25</c:v>
                </c:pt>
                <c:pt idx="37">
                  <c:v>-50</c:v>
                </c:pt>
                <c:pt idx="38">
                  <c:v>35</c:v>
                </c:pt>
                <c:pt idx="39">
                  <c:v>10</c:v>
                </c:pt>
                <c:pt idx="40">
                  <c:v>-20</c:v>
                </c:pt>
                <c:pt idx="41">
                  <c:v>-75</c:v>
                </c:pt>
                <c:pt idx="42">
                  <c:v>-40</c:v>
                </c:pt>
                <c:pt idx="43">
                  <c:v>-55</c:v>
                </c:pt>
                <c:pt idx="44">
                  <c:v>5</c:v>
                </c:pt>
                <c:pt idx="45">
                  <c:v>-70</c:v>
                </c:pt>
                <c:pt idx="46">
                  <c:v>30</c:v>
                </c:pt>
                <c:pt idx="47">
                  <c:v>-65</c:v>
                </c:pt>
                <c:pt idx="48">
                  <c:v>-5</c:v>
                </c:pt>
                <c:pt idx="49">
                  <c:v>25</c:v>
                </c:pt>
                <c:pt idx="50">
                  <c:v>60</c:v>
                </c:pt>
                <c:pt idx="51">
                  <c:v>-20</c:v>
                </c:pt>
                <c:pt idx="52">
                  <c:v>-45</c:v>
                </c:pt>
                <c:pt idx="53">
                  <c:v>-50</c:v>
                </c:pt>
                <c:pt idx="54">
                  <c:v>35</c:v>
                </c:pt>
                <c:pt idx="55">
                  <c:v>45</c:v>
                </c:pt>
                <c:pt idx="56">
                  <c:v>45</c:v>
                </c:pt>
                <c:pt idx="57">
                  <c:v>-20</c:v>
                </c:pt>
                <c:pt idx="58">
                  <c:v>65</c:v>
                </c:pt>
                <c:pt idx="59">
                  <c:v>40</c:v>
                </c:pt>
                <c:pt idx="60">
                  <c:v>10</c:v>
                </c:pt>
                <c:pt idx="61">
                  <c:v>10</c:v>
                </c:pt>
                <c:pt idx="62">
                  <c:v>20</c:v>
                </c:pt>
                <c:pt idx="63">
                  <c:v>40</c:v>
                </c:pt>
                <c:pt idx="64">
                  <c:v>0</c:v>
                </c:pt>
                <c:pt idx="65">
                  <c:v>-80</c:v>
                </c:pt>
                <c:pt idx="66">
                  <c:v>-40</c:v>
                </c:pt>
                <c:pt idx="67">
                  <c:v>-5</c:v>
                </c:pt>
                <c:pt idx="68">
                  <c:v>55</c:v>
                </c:pt>
                <c:pt idx="69">
                  <c:v>65</c:v>
                </c:pt>
                <c:pt idx="70">
                  <c:v>20</c:v>
                </c:pt>
                <c:pt idx="71">
                  <c:v>-50</c:v>
                </c:pt>
                <c:pt idx="72">
                  <c:v>85</c:v>
                </c:pt>
                <c:pt idx="73">
                  <c:v>60</c:v>
                </c:pt>
                <c:pt idx="74">
                  <c:v>55</c:v>
                </c:pt>
                <c:pt idx="75">
                  <c:v>20</c:v>
                </c:pt>
                <c:pt idx="76">
                  <c:v>-85</c:v>
                </c:pt>
                <c:pt idx="77">
                  <c:v>-40</c:v>
                </c:pt>
                <c:pt idx="78">
                  <c:v>50</c:v>
                </c:pt>
                <c:pt idx="79">
                  <c:v>-55</c:v>
                </c:pt>
                <c:pt idx="80">
                  <c:v>-55</c:v>
                </c:pt>
                <c:pt idx="81">
                  <c:v>10</c:v>
                </c:pt>
                <c:pt idx="82">
                  <c:v>30</c:v>
                </c:pt>
                <c:pt idx="83">
                  <c:v>90</c:v>
                </c:pt>
                <c:pt idx="84">
                  <c:v>85</c:v>
                </c:pt>
                <c:pt idx="85">
                  <c:v>65</c:v>
                </c:pt>
                <c:pt idx="86">
                  <c:v>-85</c:v>
                </c:pt>
                <c:pt idx="87">
                  <c:v>-15</c:v>
                </c:pt>
                <c:pt idx="88">
                  <c:v>60</c:v>
                </c:pt>
                <c:pt idx="89">
                  <c:v>75</c:v>
                </c:pt>
                <c:pt idx="90">
                  <c:v>85</c:v>
                </c:pt>
                <c:pt idx="91">
                  <c:v>45</c:v>
                </c:pt>
                <c:pt idx="92">
                  <c:v>60</c:v>
                </c:pt>
                <c:pt idx="93">
                  <c:v>-70</c:v>
                </c:pt>
                <c:pt idx="94">
                  <c:v>-70</c:v>
                </c:pt>
                <c:pt idx="95">
                  <c:v>35</c:v>
                </c:pt>
                <c:pt idx="96">
                  <c:v>60</c:v>
                </c:pt>
                <c:pt idx="97">
                  <c:v>-15</c:v>
                </c:pt>
                <c:pt idx="98">
                  <c:v>-10</c:v>
                </c:pt>
                <c:pt idx="99">
                  <c:v>80</c:v>
                </c:pt>
                <c:pt idx="100">
                  <c:v>-40</c:v>
                </c:pt>
                <c:pt idx="101">
                  <c:v>-35</c:v>
                </c:pt>
                <c:pt idx="102">
                  <c:v>85</c:v>
                </c:pt>
                <c:pt idx="103">
                  <c:v>-90</c:v>
                </c:pt>
                <c:pt idx="104">
                  <c:v>20</c:v>
                </c:pt>
              </c:numCache>
            </c:numRef>
          </c:xVal>
          <c:yVal>
            <c:numRef>
              <c:f>'game result'!$B$1:$B$165</c:f>
              <c:numCache>
                <c:formatCode>General</c:formatCode>
                <c:ptCount val="165"/>
                <c:pt idx="0">
                  <c:v>-20</c:v>
                </c:pt>
                <c:pt idx="1">
                  <c:v>-35</c:v>
                </c:pt>
                <c:pt idx="2">
                  <c:v>-15</c:v>
                </c:pt>
                <c:pt idx="3">
                  <c:v>-65</c:v>
                </c:pt>
                <c:pt idx="4">
                  <c:v>-30</c:v>
                </c:pt>
                <c:pt idx="5">
                  <c:v>35</c:v>
                </c:pt>
                <c:pt idx="6">
                  <c:v>-15</c:v>
                </c:pt>
                <c:pt idx="7">
                  <c:v>45</c:v>
                </c:pt>
                <c:pt idx="8">
                  <c:v>-20</c:v>
                </c:pt>
                <c:pt idx="9">
                  <c:v>-20</c:v>
                </c:pt>
                <c:pt idx="10">
                  <c:v>30</c:v>
                </c:pt>
                <c:pt idx="11">
                  <c:v>15</c:v>
                </c:pt>
                <c:pt idx="12">
                  <c:v>25</c:v>
                </c:pt>
                <c:pt idx="13">
                  <c:v>-40</c:v>
                </c:pt>
                <c:pt idx="14">
                  <c:v>0</c:v>
                </c:pt>
                <c:pt idx="15">
                  <c:v>-45</c:v>
                </c:pt>
                <c:pt idx="16">
                  <c:v>15</c:v>
                </c:pt>
                <c:pt idx="17">
                  <c:v>5</c:v>
                </c:pt>
                <c:pt idx="18">
                  <c:v>35</c:v>
                </c:pt>
                <c:pt idx="19">
                  <c:v>-5</c:v>
                </c:pt>
                <c:pt idx="20">
                  <c:v>0</c:v>
                </c:pt>
                <c:pt idx="21">
                  <c:v>-15</c:v>
                </c:pt>
                <c:pt idx="22">
                  <c:v>45</c:v>
                </c:pt>
                <c:pt idx="23">
                  <c:v>-15</c:v>
                </c:pt>
                <c:pt idx="24">
                  <c:v>-65</c:v>
                </c:pt>
                <c:pt idx="25">
                  <c:v>25</c:v>
                </c:pt>
                <c:pt idx="26">
                  <c:v>25</c:v>
                </c:pt>
                <c:pt idx="27">
                  <c:v>50</c:v>
                </c:pt>
                <c:pt idx="28">
                  <c:v>10</c:v>
                </c:pt>
                <c:pt idx="29">
                  <c:v>5</c:v>
                </c:pt>
                <c:pt idx="30">
                  <c:v>35</c:v>
                </c:pt>
                <c:pt idx="31">
                  <c:v>-65</c:v>
                </c:pt>
                <c:pt idx="32">
                  <c:v>-25</c:v>
                </c:pt>
                <c:pt idx="33">
                  <c:v>-30</c:v>
                </c:pt>
                <c:pt idx="34">
                  <c:v>-80</c:v>
                </c:pt>
                <c:pt idx="35">
                  <c:v>20</c:v>
                </c:pt>
                <c:pt idx="36">
                  <c:v>20</c:v>
                </c:pt>
                <c:pt idx="37">
                  <c:v>-25</c:v>
                </c:pt>
                <c:pt idx="38">
                  <c:v>15</c:v>
                </c:pt>
                <c:pt idx="39">
                  <c:v>5</c:v>
                </c:pt>
                <c:pt idx="40">
                  <c:v>-10</c:v>
                </c:pt>
                <c:pt idx="41">
                  <c:v>-45</c:v>
                </c:pt>
                <c:pt idx="42">
                  <c:v>-30</c:v>
                </c:pt>
                <c:pt idx="43">
                  <c:v>-40</c:v>
                </c:pt>
                <c:pt idx="44">
                  <c:v>0</c:v>
                </c:pt>
                <c:pt idx="45">
                  <c:v>-35</c:v>
                </c:pt>
                <c:pt idx="46">
                  <c:v>10</c:v>
                </c:pt>
                <c:pt idx="47">
                  <c:v>-35</c:v>
                </c:pt>
                <c:pt idx="48">
                  <c:v>0</c:v>
                </c:pt>
                <c:pt idx="49">
                  <c:v>10</c:v>
                </c:pt>
                <c:pt idx="50">
                  <c:v>55</c:v>
                </c:pt>
                <c:pt idx="51">
                  <c:v>-10</c:v>
                </c:pt>
                <c:pt idx="52">
                  <c:v>-15</c:v>
                </c:pt>
                <c:pt idx="53">
                  <c:v>-20</c:v>
                </c:pt>
                <c:pt idx="54">
                  <c:v>10</c:v>
                </c:pt>
                <c:pt idx="55">
                  <c:v>25</c:v>
                </c:pt>
                <c:pt idx="56">
                  <c:v>25</c:v>
                </c:pt>
                <c:pt idx="57">
                  <c:v>-5</c:v>
                </c:pt>
                <c:pt idx="58">
                  <c:v>45</c:v>
                </c:pt>
                <c:pt idx="59">
                  <c:v>35</c:v>
                </c:pt>
                <c:pt idx="60">
                  <c:v>10</c:v>
                </c:pt>
                <c:pt idx="61">
                  <c:v>5</c:v>
                </c:pt>
                <c:pt idx="62">
                  <c:v>10</c:v>
                </c:pt>
                <c:pt idx="63">
                  <c:v>25</c:v>
                </c:pt>
                <c:pt idx="64">
                  <c:v>5</c:v>
                </c:pt>
                <c:pt idx="65">
                  <c:v>-50</c:v>
                </c:pt>
                <c:pt idx="66">
                  <c:v>-30</c:v>
                </c:pt>
                <c:pt idx="67">
                  <c:v>0</c:v>
                </c:pt>
                <c:pt idx="68">
                  <c:v>55</c:v>
                </c:pt>
                <c:pt idx="69">
                  <c:v>60</c:v>
                </c:pt>
                <c:pt idx="70">
                  <c:v>15</c:v>
                </c:pt>
                <c:pt idx="71">
                  <c:v>-50</c:v>
                </c:pt>
                <c:pt idx="72">
                  <c:v>40</c:v>
                </c:pt>
                <c:pt idx="73">
                  <c:v>40</c:v>
                </c:pt>
                <c:pt idx="74">
                  <c:v>30</c:v>
                </c:pt>
                <c:pt idx="75">
                  <c:v>25</c:v>
                </c:pt>
                <c:pt idx="76">
                  <c:v>-60</c:v>
                </c:pt>
                <c:pt idx="77">
                  <c:v>-35</c:v>
                </c:pt>
                <c:pt idx="78">
                  <c:v>40</c:v>
                </c:pt>
                <c:pt idx="79">
                  <c:v>-35</c:v>
                </c:pt>
                <c:pt idx="80">
                  <c:v>-35</c:v>
                </c:pt>
                <c:pt idx="81">
                  <c:v>5</c:v>
                </c:pt>
                <c:pt idx="82">
                  <c:v>15</c:v>
                </c:pt>
                <c:pt idx="83">
                  <c:v>75</c:v>
                </c:pt>
                <c:pt idx="84">
                  <c:v>75</c:v>
                </c:pt>
                <c:pt idx="85">
                  <c:v>70</c:v>
                </c:pt>
                <c:pt idx="86">
                  <c:v>-40</c:v>
                </c:pt>
                <c:pt idx="87">
                  <c:v>-10</c:v>
                </c:pt>
                <c:pt idx="88">
                  <c:v>45</c:v>
                </c:pt>
                <c:pt idx="89">
                  <c:v>45</c:v>
                </c:pt>
                <c:pt idx="90">
                  <c:v>70</c:v>
                </c:pt>
                <c:pt idx="91">
                  <c:v>40</c:v>
                </c:pt>
                <c:pt idx="92">
                  <c:v>55</c:v>
                </c:pt>
                <c:pt idx="93">
                  <c:v>-60</c:v>
                </c:pt>
                <c:pt idx="94">
                  <c:v>-25</c:v>
                </c:pt>
                <c:pt idx="95">
                  <c:v>15</c:v>
                </c:pt>
                <c:pt idx="96">
                  <c:v>35</c:v>
                </c:pt>
                <c:pt idx="97">
                  <c:v>-10</c:v>
                </c:pt>
                <c:pt idx="98">
                  <c:v>0</c:v>
                </c:pt>
                <c:pt idx="99">
                  <c:v>40</c:v>
                </c:pt>
                <c:pt idx="100">
                  <c:v>-30</c:v>
                </c:pt>
                <c:pt idx="101">
                  <c:v>-30</c:v>
                </c:pt>
                <c:pt idx="102">
                  <c:v>45</c:v>
                </c:pt>
                <c:pt idx="103">
                  <c:v>-45</c:v>
                </c:pt>
                <c:pt idx="10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F49-4505-9EAF-075BB47D1C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7052208"/>
        <c:axId val="537050768"/>
      </c:scatterChart>
      <c:valAx>
        <c:axId val="537052208"/>
        <c:scaling>
          <c:orientation val="minMax"/>
          <c:max val="90"/>
          <c:min val="-9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재생한 각도</a:t>
                </a:r>
                <a:r>
                  <a:rPr lang="en-US" altLang="ko-KR"/>
                  <a:t>[degree]</a:t>
                </a:r>
              </a:p>
            </c:rich>
          </c:tx>
          <c:layout>
            <c:manualLayout>
              <c:xMode val="edge"/>
              <c:yMode val="edge"/>
              <c:x val="0.4077669136893432"/>
              <c:y val="0.924983702306172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7050768"/>
        <c:crosses val="autoZero"/>
        <c:crossBetween val="midCat"/>
        <c:majorUnit val="30"/>
      </c:valAx>
      <c:valAx>
        <c:axId val="537050768"/>
        <c:scaling>
          <c:orientation val="minMax"/>
          <c:max val="90"/>
          <c:min val="-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예측 각도 </a:t>
                </a:r>
                <a:r>
                  <a:rPr lang="en-US" altLang="ko-KR"/>
                  <a:t>[degree]</a:t>
                </a:r>
              </a:p>
            </c:rich>
          </c:tx>
          <c:layout>
            <c:manualLayout>
              <c:xMode val="edge"/>
              <c:yMode val="edge"/>
              <c:x val="2.1883500239658682E-2"/>
              <c:y val="0.380726071489220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7052208"/>
        <c:crosses val="autoZero"/>
        <c:crossBetween val="midCat"/>
        <c:majorUnit val="3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01:38:13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24575,'2'0'0,"1"0"0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01:38:16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24575,'0'-1'0,"1"0"0,-1 1 0,1-1 0,-1 1 0,1-1 0,0 0 0,-1 1 0,1-1 0,-1 1 0,1 0 0,0-1 0,0 1 0,-1-1 0,1 1 0,0 0 0,0 0 0,-1-1 0,1 1 0,0 0 0,0 0 0,-1 0 0,1 0 0,0 0 0,0 0 0,0 0 0,0 0 0,32-1 0,-24 1 0,-8 0 0,87-7 0,159 6 0,-105 10 0,168 0 0,-285-9 0,116 9 0,564-9 0,-590-19 0,53 11 0,378 8 0,-413-9 0,140-8 0,-192 15 0,85 4 0,58 3 0,-14-1 0,238 5 0,-316-10 0,9-7 0,-21 9 0,133-3 0,106-6 0,-314 0-1365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01:38:21.5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01:38:33.5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28 24575,'3'3'0,"1"0"0,1 0 0,-1 0 0,0 0 0,1-1 0,-1 0 0,1 1 0,0-2 0,7 3 0,-2 0 0,4 0 0,1-1 0,-1 0 0,1-1 0,0 0 0,0-1 0,0-1 0,0-1 0,17-2 0,22 1 0,1269 2 0,-1164-14 0,1111 14 0,-1165-14 0,107 2 0,-53-2 0,304 15 0,-304-15 0,1084 14 0,-1111 14 0,-30-16 0,140 4 0,-102 21 0,-55-6 0,-64-12-1365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01:38:38.3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28 24575,'847'0'0,"-715"13"0,106 0 0,-214-13 0,39-1 0,102 12 0,-109-5 0,1-4 0,69-4 0,-21-1 0,3202 3 0,-3175 14 0,450-15 0,-566 0 0,0-1 0,0-1 0,0 0 0,17-7 0,15-3 0,14 1 0,1 2 0,0 4 0,67 0 0,2-7 0,67 13-1365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CE9FC-8646-4655-945A-01113B44D7D3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82022-2C5D-497D-A82D-09D69C152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212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82022-2C5D-497D-A82D-09D69C152A5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29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526AB-5756-AF04-2779-3D022C76F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302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61B6EB-C99E-E2DF-84A6-D970D1540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269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612D8E-D5C2-9909-BBB7-52A65902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47D3-0384-41E9-A43C-BB015ECF4DB6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CB8AD-44E4-861B-5838-78782FC62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2F91C3-29E7-FDF6-0260-4290BA082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964B-E297-4856-8253-72071018C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4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B4DF6-A448-5FBF-A788-9BFACB41E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44563"/>
          </a:xfrm>
        </p:spPr>
        <p:txBody>
          <a:bodyPr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8366F9-ED89-676B-318B-514EA6AFE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F981D8-5DD6-49F2-A142-A2D38996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47D3-0384-41E9-A43C-BB015ECF4DB6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52D67-1144-5B1A-74F4-DB2CDB3C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A5CCAD-361C-6F78-B8A8-DEF14F79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964B-E297-4856-8253-72071018C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23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0FF93-8439-1C77-93B5-0C4806A68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8F9950-4BA0-8851-1359-273A84B48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47D3-0384-41E9-A43C-BB015ECF4DB6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59BA5D-330D-A73F-760F-2BF68237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6D8C66-A991-C74D-DFBF-D752090B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964B-E297-4856-8253-72071018C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92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3B9CE-29A1-D76C-4810-DAA8BDC0E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8AF3A5-CBAC-DB18-80D8-953FD34AF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8B270C-5CD1-9899-AE36-328FDBAC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47D3-0384-41E9-A43C-BB015ECF4DB6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A11E4-257F-1008-8390-5CEE4575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9433CB-8B3D-E917-59F3-3B683682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964B-E297-4856-8253-72071018C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84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B8A933-7AB1-DCF2-5A53-CB053E8C5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35" y="1"/>
            <a:ext cx="12010930" cy="94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97C277-81F3-178D-0D9B-8EA2A644C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7117" y="1158843"/>
            <a:ext cx="10797766" cy="5562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1102C1-A91F-B372-A303-1F2F69CAB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747D3-0384-41E9-A43C-BB015ECF4DB6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97394-4358-B3F5-B3CD-F6A1CD88B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200" y="649287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453E2B-171C-9C4A-C66F-FB619EFFB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04426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1964B-E297-4856-8253-72071018C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71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914400" rtl="0" eaLnBrk="1" latinLnBrk="1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1" hangingPunct="1">
        <a:lnSpc>
          <a:spcPct val="13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95350" indent="-358775" algn="l" defTabSz="895350" rtl="0" eaLnBrk="1" latinLnBrk="1" hangingPunct="1">
        <a:lnSpc>
          <a:spcPct val="130000"/>
        </a:lnSpc>
        <a:spcBef>
          <a:spcPts val="6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513" indent="-358775" algn="l" defTabSz="914400" rtl="0" eaLnBrk="1" latinLnBrk="1" hangingPunct="1">
        <a:lnSpc>
          <a:spcPct val="130000"/>
        </a:lnSpc>
        <a:spcBef>
          <a:spcPts val="6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90700" indent="-357188" algn="l" defTabSz="914400" rtl="0" eaLnBrk="1" latinLnBrk="1" hangingPunct="1">
        <a:lnSpc>
          <a:spcPct val="13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149475" indent="-358775" algn="l" defTabSz="914400" rtl="0" eaLnBrk="1" latinLnBrk="1" hangingPunct="1">
        <a:lnSpc>
          <a:spcPct val="13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5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5.xml"/><Relationship Id="rId3" Type="http://schemas.openxmlformats.org/officeDocument/2006/relationships/image" Target="../media/image14.png"/><Relationship Id="rId7" Type="http://schemas.openxmlformats.org/officeDocument/2006/relationships/customXml" Target="../ink/ink2.xml"/><Relationship Id="rId12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3.xml"/><Relationship Id="rId1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4A622-B4A4-F596-8D05-9E1172ED8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멀티미디어프로그래밍 </a:t>
            </a:r>
            <a:br>
              <a:rPr lang="en-US" altLang="ko-KR" sz="5400"/>
            </a:br>
            <a:r>
              <a:rPr lang="en-US" altLang="ko-KR" sz="4400"/>
              <a:t>3</a:t>
            </a:r>
            <a:r>
              <a:rPr lang="ko-KR" altLang="en-US" sz="4400"/>
              <a:t>주차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53C6A1-EA94-305F-C6BC-A54A0725D6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201710887 </a:t>
            </a:r>
            <a:r>
              <a:rPr lang="ko-KR" altLang="en-US" dirty="0"/>
              <a:t>이재석</a:t>
            </a:r>
          </a:p>
        </p:txBody>
      </p:sp>
    </p:spTree>
    <p:extLst>
      <p:ext uri="{BB962C8B-B14F-4D97-AF65-F5344CB8AC3E}">
        <p14:creationId xmlns:p14="http://schemas.microsoft.com/office/powerpoint/2010/main" val="3219326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8F994-B674-25D8-AB6D-9BB72296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FFT</a:t>
            </a:r>
            <a:r>
              <a:rPr lang="ko-KR" altLang="en-US"/>
              <a:t> </a:t>
            </a:r>
            <a:r>
              <a:rPr lang="en-US" altLang="ko-KR"/>
              <a:t>Filter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11B4F4-6202-EE7B-E419-91438D0ED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입력에서 사람의 목소리를 추출</a:t>
            </a:r>
            <a:r>
              <a:rPr lang="en-US" altLang="ko-KR"/>
              <a:t>/</a:t>
            </a:r>
            <a:r>
              <a:rPr lang="ko-KR" altLang="en-US"/>
              <a:t>제거하기 위한 </a:t>
            </a:r>
            <a:r>
              <a:rPr lang="en-US" altLang="ko-KR"/>
              <a:t>FFT Filter </a:t>
            </a:r>
            <a:r>
              <a:rPr lang="ko-KR" altLang="en-US"/>
              <a:t>설계</a:t>
            </a:r>
            <a:endParaRPr lang="en-US" altLang="ko-KR"/>
          </a:p>
          <a:p>
            <a:pPr lvl="1"/>
            <a:r>
              <a:rPr lang="ko-KR" altLang="en-US"/>
              <a:t>사람의 목소리</a:t>
            </a:r>
            <a:r>
              <a:rPr lang="en-US" altLang="ko-KR"/>
              <a:t>(Vocal)</a:t>
            </a:r>
            <a:r>
              <a:rPr lang="ko-KR" altLang="en-US"/>
              <a:t> 음성이 분포된 주파수는 약 </a:t>
            </a:r>
            <a:r>
              <a:rPr lang="en-US" altLang="ko-KR">
                <a:solidFill>
                  <a:srgbClr val="FF0000"/>
                </a:solidFill>
              </a:rPr>
              <a:t>500Hz ~ 4500Hz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44100Hz</a:t>
            </a:r>
            <a:r>
              <a:rPr lang="ko-KR" altLang="en-US"/>
              <a:t> </a:t>
            </a:r>
            <a:r>
              <a:rPr lang="en-US" altLang="ko-KR"/>
              <a:t>sample</a:t>
            </a:r>
            <a:r>
              <a:rPr lang="ko-KR" altLang="en-US"/>
              <a:t> </a:t>
            </a:r>
            <a:r>
              <a:rPr lang="en-US" altLang="ko-KR"/>
              <a:t>rate</a:t>
            </a:r>
            <a:r>
              <a:rPr lang="ko-KR" altLang="en-US"/>
              <a:t>의 입력을 가정하였을때</a:t>
            </a:r>
            <a:r>
              <a:rPr lang="en-US" altLang="ko-KR"/>
              <a:t>, </a:t>
            </a:r>
            <a:br>
              <a:rPr lang="en-US" altLang="ko-KR"/>
            </a:br>
            <a:r>
              <a:rPr lang="en-US" altLang="ko-KR"/>
              <a:t>500-4500Hz </a:t>
            </a:r>
            <a:r>
              <a:rPr lang="en-US" altLang="ko-KR">
                <a:solidFill>
                  <a:srgbClr val="FF0000"/>
                </a:solidFill>
              </a:rPr>
              <a:t>BandPass/BandStop</a:t>
            </a:r>
            <a:r>
              <a:rPr lang="en-US" altLang="ko-KR"/>
              <a:t>(BP/BS) </a:t>
            </a:r>
            <a:r>
              <a:rPr lang="ko-KR" altLang="en-US"/>
              <a:t>필터를 설계하는 과정</a:t>
            </a:r>
            <a:r>
              <a:rPr lang="en-US" altLang="ko-KR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sz="1600"/>
              <a:t>Window size</a:t>
            </a:r>
            <a:r>
              <a:rPr lang="ko-KR" altLang="en-US" sz="1600"/>
              <a:t>는 </a:t>
            </a:r>
            <a:r>
              <a:rPr lang="en-US" altLang="ko-KR" sz="1600"/>
              <a:t>256</a:t>
            </a:r>
            <a:r>
              <a:rPr lang="ko-KR" altLang="en-US" sz="1600"/>
              <a:t>의 크기를 가짐</a:t>
            </a:r>
            <a:r>
              <a:rPr lang="en-US" altLang="ko-KR" sz="160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sz="1600"/>
              <a:t>Real FFT</a:t>
            </a:r>
            <a:r>
              <a:rPr lang="ko-KR" altLang="en-US" sz="1600"/>
              <a:t>의 </a:t>
            </a:r>
            <a:r>
              <a:rPr lang="en-US" altLang="ko-KR" sz="1600"/>
              <a:t>point</a:t>
            </a:r>
            <a:r>
              <a:rPr lang="ko-KR" altLang="en-US" sz="1600"/>
              <a:t>수는 </a:t>
            </a:r>
            <a:r>
              <a:rPr lang="en-US" altLang="ko-KR" sz="1600"/>
              <a:t>Window size</a:t>
            </a:r>
            <a:r>
              <a:rPr lang="ko-KR" altLang="en-US" sz="1600"/>
              <a:t>를 따르며</a:t>
            </a:r>
            <a:r>
              <a:rPr lang="en-US" altLang="ko-KR" sz="1600"/>
              <a:t>, </a:t>
            </a:r>
            <a:r>
              <a:rPr lang="ko-KR" altLang="en-US" sz="1600"/>
              <a:t>그의 결과의 크기는 </a:t>
            </a:r>
            <a:r>
              <a:rPr lang="en-US" altLang="ko-KR" sz="1600"/>
              <a:t>(Window_size / 2) + 1. </a:t>
            </a:r>
            <a:r>
              <a:rPr lang="ko-KR" altLang="en-US" sz="1600"/>
              <a:t>즉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/>
              <a:t>129.</a:t>
            </a:r>
          </a:p>
          <a:p>
            <a:pPr lvl="2">
              <a:buFont typeface="+mj-lt"/>
              <a:buAutoNum type="arabicPeriod"/>
            </a:pPr>
            <a:r>
              <a:rPr lang="en-US" altLang="ko-KR" sz="1600"/>
              <a:t>Real FFT</a:t>
            </a:r>
            <a:r>
              <a:rPr lang="ko-KR" altLang="en-US" sz="1600"/>
              <a:t>의 결과는 </a:t>
            </a:r>
            <a:r>
              <a:rPr lang="en-US" altLang="ko-KR" sz="1600"/>
              <a:t>Window</a:t>
            </a:r>
            <a:r>
              <a:rPr lang="ko-KR" altLang="en-US" sz="1600"/>
              <a:t>를 거친 </a:t>
            </a:r>
            <a:r>
              <a:rPr lang="en-US" altLang="ko-KR" sz="1600"/>
              <a:t>256 samples</a:t>
            </a:r>
            <a:r>
              <a:rPr lang="ko-KR" altLang="en-US" sz="1600"/>
              <a:t>의 주파수영역 정보이며</a:t>
            </a:r>
            <a:r>
              <a:rPr lang="en-US" altLang="ko-KR" sz="1600"/>
              <a:t>, 0</a:t>
            </a:r>
            <a:r>
              <a:rPr lang="ko-KR" altLang="en-US" sz="1600"/>
              <a:t>부터 </a:t>
            </a:r>
            <a:r>
              <a:rPr lang="en-US" altLang="ko-KR" sz="1600"/>
              <a:t>Nyquist freq.</a:t>
            </a:r>
            <a:r>
              <a:rPr lang="ko-KR" altLang="en-US" sz="1600"/>
              <a:t>까지의 정보를 담음</a:t>
            </a:r>
            <a:r>
              <a:rPr lang="en-US" altLang="ko-KR" sz="1600"/>
              <a:t>. </a:t>
            </a:r>
            <a:r>
              <a:rPr lang="ko-KR" altLang="en-US" sz="1600"/>
              <a:t>즉</a:t>
            </a:r>
            <a:r>
              <a:rPr lang="en-US" altLang="ko-KR" sz="1600"/>
              <a:t>, </a:t>
            </a:r>
            <a:r>
              <a:rPr lang="en-US" altLang="ko-KR" sz="1600">
                <a:solidFill>
                  <a:srgbClr val="FF0000"/>
                </a:solidFill>
              </a:rPr>
              <a:t>0-22050Hz</a:t>
            </a:r>
            <a:r>
              <a:rPr lang="ko-KR" altLang="en-US" sz="1600">
                <a:solidFill>
                  <a:srgbClr val="FF0000"/>
                </a:solidFill>
              </a:rPr>
              <a:t>의 주파수 정보가 </a:t>
            </a:r>
            <a:r>
              <a:rPr lang="en-US" altLang="ko-KR" sz="1600">
                <a:solidFill>
                  <a:srgbClr val="FF0000"/>
                </a:solidFill>
              </a:rPr>
              <a:t>index = 0~128</a:t>
            </a:r>
            <a:r>
              <a:rPr lang="ko-KR" altLang="en-US" sz="1600">
                <a:solidFill>
                  <a:srgbClr val="FF0000"/>
                </a:solidFill>
              </a:rPr>
              <a:t>에 대응</a:t>
            </a:r>
            <a:r>
              <a:rPr lang="ko-KR" altLang="en-US" sz="1600"/>
              <a:t>됨</a:t>
            </a:r>
            <a:r>
              <a:rPr lang="en-US" altLang="ko-KR" sz="160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sz="1600"/>
              <a:t>500-4500Hz BP/BS FFT Filter</a:t>
            </a:r>
            <a:r>
              <a:rPr lang="ko-KR" altLang="en-US" sz="1600"/>
              <a:t>를 구현하기 위해</a:t>
            </a:r>
            <a:r>
              <a:rPr lang="en-US" altLang="ko-KR" sz="1600"/>
              <a:t>, </a:t>
            </a:r>
            <a:r>
              <a:rPr lang="ko-KR" altLang="en-US" sz="1600"/>
              <a:t>위 주파수 정보에서 약 </a:t>
            </a:r>
            <a:r>
              <a:rPr lang="en-US" altLang="ko-KR" sz="1600"/>
              <a:t>500-4500Hz</a:t>
            </a:r>
            <a:r>
              <a:rPr lang="ko-KR" altLang="en-US" sz="1600"/>
              <a:t>에 해당하는 크기</a:t>
            </a:r>
            <a:r>
              <a:rPr lang="en-US" altLang="ko-KR" sz="1600"/>
              <a:t>(Magnitude)</a:t>
            </a:r>
            <a:r>
              <a:rPr lang="ko-KR" altLang="en-US" sz="1600"/>
              <a:t>정보만 추출</a:t>
            </a:r>
            <a:r>
              <a:rPr lang="en-US" altLang="ko-KR" sz="1600"/>
              <a:t>/</a:t>
            </a:r>
            <a:r>
              <a:rPr lang="ko-KR" altLang="en-US" sz="1600"/>
              <a:t>제거함</a:t>
            </a:r>
            <a:r>
              <a:rPr lang="en-US" altLang="ko-KR" sz="160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sz="1600"/>
              <a:t>약 </a:t>
            </a:r>
            <a:r>
              <a:rPr lang="en-US" altLang="ko-KR" sz="1600"/>
              <a:t>500-4500Hz</a:t>
            </a:r>
            <a:r>
              <a:rPr lang="ko-KR" altLang="en-US" sz="1600"/>
              <a:t>에 해당하는</a:t>
            </a:r>
            <a:r>
              <a:rPr lang="en-US" altLang="ko-KR" sz="1600"/>
              <a:t> </a:t>
            </a:r>
            <a:r>
              <a:rPr lang="ko-KR" altLang="en-US" sz="1600"/>
              <a:t>정보는 </a:t>
            </a:r>
            <a:r>
              <a:rPr lang="en-US" altLang="ko-KR" sz="1600"/>
              <a:t>index = </a:t>
            </a:r>
            <a:r>
              <a:rPr lang="en-US" altLang="ko-KR" sz="1600" b="1">
                <a:solidFill>
                  <a:srgbClr val="FF0000"/>
                </a:solidFill>
              </a:rPr>
              <a:t>3</a:t>
            </a:r>
            <a:r>
              <a:rPr lang="en-US" altLang="ko-KR" sz="1600">
                <a:solidFill>
                  <a:srgbClr val="FF0000"/>
                </a:solidFill>
              </a:rPr>
              <a:t>~</a:t>
            </a:r>
            <a:r>
              <a:rPr lang="en-US" altLang="ko-KR" sz="1600" b="1">
                <a:solidFill>
                  <a:srgbClr val="FF0000"/>
                </a:solidFill>
              </a:rPr>
              <a:t>26</a:t>
            </a:r>
            <a:r>
              <a:rPr lang="ko-KR" altLang="en-US" sz="1600"/>
              <a:t>와 대응됨</a:t>
            </a:r>
            <a:r>
              <a:rPr lang="en-US" altLang="ko-KR" sz="1600"/>
              <a:t>. (516.8Hz</a:t>
            </a:r>
            <a:r>
              <a:rPr lang="ko-KR" altLang="en-US" sz="1600"/>
              <a:t> </a:t>
            </a:r>
            <a:r>
              <a:rPr lang="en-US" altLang="ko-KR" sz="1600"/>
              <a:t>~</a:t>
            </a:r>
            <a:r>
              <a:rPr lang="ko-KR" altLang="en-US" sz="1600"/>
              <a:t> </a:t>
            </a:r>
            <a:r>
              <a:rPr lang="en-US" altLang="ko-KR" sz="1600"/>
              <a:t>4478.9Hz)</a:t>
            </a:r>
            <a:br>
              <a:rPr lang="en-US" altLang="ko-KR" sz="1600"/>
            </a:br>
            <a:r>
              <a:rPr lang="ko-KR" altLang="en-US" sz="1600"/>
              <a:t>따라서</a:t>
            </a:r>
            <a:r>
              <a:rPr lang="en-US" altLang="ko-KR" sz="1600"/>
              <a:t>, </a:t>
            </a:r>
            <a:r>
              <a:rPr lang="ko-KR" altLang="en-US" sz="1600">
                <a:solidFill>
                  <a:srgbClr val="FF0000"/>
                </a:solidFill>
              </a:rPr>
              <a:t>해당 </a:t>
            </a:r>
            <a:r>
              <a:rPr lang="en-US" altLang="ko-KR" sz="1600">
                <a:solidFill>
                  <a:srgbClr val="FF0000"/>
                </a:solidFill>
              </a:rPr>
              <a:t>FFT</a:t>
            </a:r>
            <a:r>
              <a:rPr lang="ko-KR" altLang="en-US" sz="1600">
                <a:solidFill>
                  <a:srgbClr val="FF0000"/>
                </a:solidFill>
              </a:rPr>
              <a:t>결과를 추출</a:t>
            </a:r>
            <a:r>
              <a:rPr lang="en-US" altLang="ko-KR" sz="1600">
                <a:solidFill>
                  <a:srgbClr val="FF0000"/>
                </a:solidFill>
              </a:rPr>
              <a:t>/</a:t>
            </a:r>
            <a:r>
              <a:rPr lang="ko-KR" altLang="en-US" sz="1600">
                <a:solidFill>
                  <a:srgbClr val="FF0000"/>
                </a:solidFill>
              </a:rPr>
              <a:t>제거</a:t>
            </a:r>
            <a:r>
              <a:rPr lang="ko-KR" altLang="en-US" sz="1600"/>
              <a:t>함</a:t>
            </a:r>
            <a:r>
              <a:rPr lang="en-US" altLang="ko-KR" sz="1600"/>
              <a:t>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977680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8F994-B674-25D8-AB6D-9BB72296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FFT</a:t>
            </a:r>
            <a:r>
              <a:rPr lang="ko-KR" altLang="en-US"/>
              <a:t> </a:t>
            </a:r>
            <a:r>
              <a:rPr lang="en-US" altLang="ko-KR"/>
              <a:t>Filter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11B4F4-6202-EE7B-E419-91438D0ED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입력에서 사람의 목소리를 추출</a:t>
            </a:r>
            <a:r>
              <a:rPr lang="en-US" altLang="ko-KR"/>
              <a:t>/</a:t>
            </a:r>
            <a:r>
              <a:rPr lang="ko-KR" altLang="en-US"/>
              <a:t>제거하기 위한 </a:t>
            </a:r>
            <a:r>
              <a:rPr lang="en-US" altLang="ko-KR"/>
              <a:t>FFT Filter </a:t>
            </a:r>
            <a:r>
              <a:rPr lang="ko-KR" altLang="en-US"/>
              <a:t>결과 관찰</a:t>
            </a:r>
            <a:endParaRPr lang="en-US" altLang="ko-KR"/>
          </a:p>
          <a:p>
            <a:pPr lvl="1"/>
            <a:r>
              <a:rPr lang="en-US" altLang="ko-KR"/>
              <a:t>500-4500Hz BP FFT</a:t>
            </a:r>
            <a:r>
              <a:rPr lang="ko-KR" altLang="en-US"/>
              <a:t> </a:t>
            </a:r>
            <a:r>
              <a:rPr lang="en-US" altLang="ko-KR"/>
              <a:t>Filter</a:t>
            </a:r>
          </a:p>
          <a:p>
            <a:pPr lvl="2"/>
            <a:r>
              <a:rPr lang="ko-KR" altLang="en-US"/>
              <a:t>사람의 목소리</a:t>
            </a:r>
            <a:r>
              <a:rPr lang="en-US" altLang="ko-KR"/>
              <a:t> </a:t>
            </a:r>
            <a:r>
              <a:rPr lang="ko-KR" altLang="en-US"/>
              <a:t>외의 음성은 들리지 않거나 감소됨</a:t>
            </a:r>
            <a:r>
              <a:rPr lang="en-US" altLang="ko-KR"/>
              <a:t>.</a:t>
            </a:r>
          </a:p>
          <a:p>
            <a:pPr lvl="2"/>
            <a:r>
              <a:rPr lang="ko-KR" altLang="en-US"/>
              <a:t>노이즈</a:t>
            </a:r>
            <a:r>
              <a:rPr lang="en-US" altLang="ko-KR"/>
              <a:t>, </a:t>
            </a:r>
            <a:r>
              <a:rPr lang="ko-KR" altLang="en-US"/>
              <a:t>스네어와 하이햇 타격음을 인지할 수 있음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500-4500Hz BS FFT</a:t>
            </a:r>
            <a:r>
              <a:rPr lang="ko-KR" altLang="en-US"/>
              <a:t> </a:t>
            </a:r>
            <a:r>
              <a:rPr lang="en-US" altLang="ko-KR"/>
              <a:t>Filter</a:t>
            </a:r>
          </a:p>
          <a:p>
            <a:pPr lvl="2"/>
            <a:r>
              <a:rPr lang="ko-KR" altLang="en-US"/>
              <a:t>사람의 목소리의 음성은 인지할 수 없었음</a:t>
            </a:r>
            <a:r>
              <a:rPr lang="en-US" altLang="ko-KR"/>
              <a:t>. </a:t>
            </a:r>
            <a:r>
              <a:rPr lang="ko-KR" altLang="en-US"/>
              <a:t>스네어의 타격음 또한 많이 감소됨</a:t>
            </a:r>
            <a:r>
              <a:rPr lang="en-US" altLang="ko-KR"/>
              <a:t>.</a:t>
            </a:r>
          </a:p>
          <a:p>
            <a:pPr lvl="2"/>
            <a:r>
              <a:rPr lang="ko-KR" altLang="en-US"/>
              <a:t>가청 주파수 대역에 비해 너무 많은 양이 제거됨</a:t>
            </a:r>
            <a:r>
              <a:rPr lang="en-US" altLang="ko-KR"/>
              <a:t>. cutoff freq. </a:t>
            </a:r>
            <a:r>
              <a:rPr lang="ko-KR" altLang="en-US"/>
              <a:t>및 </a:t>
            </a:r>
            <a:r>
              <a:rPr lang="en-US" altLang="ko-KR"/>
              <a:t>bandwidth</a:t>
            </a:r>
            <a:r>
              <a:rPr lang="ko-KR" altLang="en-US"/>
              <a:t>를 조정하여 더 좋은 결과를 얻을 수 있음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8653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8F994-B674-25D8-AB6D-9BB72296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FFT</a:t>
            </a:r>
            <a:r>
              <a:rPr lang="ko-KR" altLang="en-US"/>
              <a:t> </a:t>
            </a:r>
            <a:r>
              <a:rPr lang="en-US" altLang="ko-KR"/>
              <a:t>Filter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054A09-D6A0-B4F8-C20B-DEF67E0DD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ST-FT</a:t>
            </a:r>
            <a:r>
              <a:rPr lang="ko-KR" altLang="en-US"/>
              <a:t>에서 </a:t>
            </a:r>
            <a:r>
              <a:rPr lang="en-US" altLang="ko-KR"/>
              <a:t>Overlap Length</a:t>
            </a:r>
            <a:r>
              <a:rPr lang="ko-KR" altLang="en-US"/>
              <a:t>의 영향</a:t>
            </a:r>
            <a:endParaRPr lang="en-US" altLang="ko-KR"/>
          </a:p>
          <a:p>
            <a:pPr lvl="1"/>
            <a:r>
              <a:rPr lang="en-US" altLang="ko-KR"/>
              <a:t>Step</a:t>
            </a:r>
            <a:r>
              <a:rPr lang="ko-KR" altLang="en-US"/>
              <a:t>의 크기를 조정하여 </a:t>
            </a:r>
            <a:r>
              <a:rPr lang="en-US" altLang="ko-KR"/>
              <a:t>overlap length</a:t>
            </a:r>
            <a:r>
              <a:rPr lang="ko-KR" altLang="en-US"/>
              <a:t>의 영향을 관찰함</a:t>
            </a:r>
            <a:r>
              <a:rPr lang="en-US" altLang="ko-KR"/>
              <a:t>.</a:t>
            </a:r>
          </a:p>
          <a:p>
            <a:pPr lvl="2"/>
            <a:r>
              <a:rPr lang="en-US" altLang="ko-KR"/>
              <a:t>100Hz</a:t>
            </a:r>
            <a:r>
              <a:rPr lang="ko-KR" altLang="en-US"/>
              <a:t>에서 </a:t>
            </a:r>
            <a:r>
              <a:rPr lang="en-US" altLang="ko-KR"/>
              <a:t>10kHz</a:t>
            </a:r>
            <a:r>
              <a:rPr lang="ko-KR" altLang="en-US"/>
              <a:t>까지 </a:t>
            </a:r>
            <a:r>
              <a:rPr lang="ko-KR" altLang="en-US" b="1"/>
              <a:t>주파수가 증가하는 </a:t>
            </a:r>
            <a:r>
              <a:rPr lang="en-US" altLang="ko-KR" b="1"/>
              <a:t>sine wave</a:t>
            </a:r>
            <a:r>
              <a:rPr lang="ko-KR" altLang="en-US"/>
              <a:t>를 입력했을때의 출력에서의 변화를 관찰할 수 있음</a:t>
            </a:r>
            <a:r>
              <a:rPr lang="en-US" altLang="ko-KR"/>
              <a:t>.</a:t>
            </a:r>
          </a:p>
          <a:p>
            <a:pPr lvl="3"/>
            <a:r>
              <a:rPr lang="en-US" altLang="ko-KR"/>
              <a:t>Output of </a:t>
            </a:r>
            <a:r>
              <a:rPr lang="en-US" altLang="ko-KR" b="1"/>
              <a:t>2205Hz HighPass</a:t>
            </a:r>
            <a:r>
              <a:rPr lang="en-US" altLang="ko-KR"/>
              <a:t> FFT Filter (overlapped </a:t>
            </a:r>
            <a:r>
              <a:rPr lang="en-US" altLang="ko-KR">
                <a:solidFill>
                  <a:srgbClr val="FF0000"/>
                </a:solidFill>
              </a:rPr>
              <a:t>192</a:t>
            </a:r>
            <a:r>
              <a:rPr lang="en-US" altLang="ko-KR"/>
              <a:t> of 256 window size)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3"/>
            <a:r>
              <a:rPr lang="en-US" altLang="ko-KR"/>
              <a:t>Output of </a:t>
            </a:r>
            <a:r>
              <a:rPr lang="en-US" altLang="ko-KR" b="1"/>
              <a:t>2205Hz HighPass </a:t>
            </a:r>
            <a:r>
              <a:rPr lang="en-US" altLang="ko-KR"/>
              <a:t>FFT Filter (overlapped </a:t>
            </a:r>
            <a:r>
              <a:rPr lang="en-US" altLang="ko-KR">
                <a:solidFill>
                  <a:srgbClr val="FF0000"/>
                </a:solidFill>
              </a:rPr>
              <a:t>128↓</a:t>
            </a:r>
            <a:r>
              <a:rPr lang="en-US" altLang="ko-KR"/>
              <a:t> of 256 window size)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EAE584-831B-2F21-C5E0-D5CA90956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3429000"/>
            <a:ext cx="8639175" cy="135255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29FC878-AE4E-6159-EA42-24D5ED98BB64}"/>
              </a:ext>
            </a:extLst>
          </p:cNvPr>
          <p:cNvCxnSpPr>
            <a:cxnSpLocks/>
          </p:cNvCxnSpPr>
          <p:nvPr/>
        </p:nvCxnSpPr>
        <p:spPr>
          <a:xfrm flipH="1">
            <a:off x="6192188" y="3657599"/>
            <a:ext cx="295275" cy="2063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17E661E-2359-68C1-E55E-D7AC53618550}"/>
              </a:ext>
            </a:extLst>
          </p:cNvPr>
          <p:cNvSpPr txBox="1"/>
          <p:nvPr/>
        </p:nvSpPr>
        <p:spPr>
          <a:xfrm>
            <a:off x="6510892" y="3391447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effectLst>
                  <a:glow rad="76200">
                    <a:schemeClr val="bg1"/>
                  </a:glow>
                </a:effectLst>
              </a:rPr>
              <a:t>Near 2205Hz</a:t>
            </a:r>
          </a:p>
          <a:p>
            <a:r>
              <a:rPr lang="en-US" altLang="ko-KR">
                <a:solidFill>
                  <a:srgbClr val="FF0000"/>
                </a:solidFill>
                <a:effectLst>
                  <a:glow rad="76200">
                    <a:schemeClr val="bg1"/>
                  </a:glow>
                </a:effectLst>
              </a:rPr>
              <a:t>smooth</a:t>
            </a:r>
            <a:endParaRPr lang="ko-KR" altLang="en-US">
              <a:solidFill>
                <a:srgbClr val="FF0000"/>
              </a:solidFill>
              <a:effectLst>
                <a:glow rad="76200">
                  <a:schemeClr val="bg1"/>
                </a:glo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AC243B-FECD-19B6-0F21-973083619B03}"/>
              </a:ext>
            </a:extLst>
          </p:cNvPr>
          <p:cNvSpPr txBox="1"/>
          <p:nvPr/>
        </p:nvSpPr>
        <p:spPr>
          <a:xfrm>
            <a:off x="1781077" y="339144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100Hz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FAE52C-D33C-E837-CE5A-58D9FFD4B57F}"/>
              </a:ext>
            </a:extLst>
          </p:cNvPr>
          <p:cNvSpPr txBox="1"/>
          <p:nvPr/>
        </p:nvSpPr>
        <p:spPr>
          <a:xfrm>
            <a:off x="11208724" y="339144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10kHz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E293A4E-2F4E-B12E-DD5B-E5370BE4F4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2"/>
          <a:stretch/>
        </p:blipFill>
        <p:spPr>
          <a:xfrm>
            <a:off x="2576512" y="5197475"/>
            <a:ext cx="8639175" cy="1524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D274BB1-F5DC-9430-9065-0442D006341A}"/>
              </a:ext>
            </a:extLst>
          </p:cNvPr>
          <p:cNvSpPr/>
          <p:nvPr/>
        </p:nvSpPr>
        <p:spPr>
          <a:xfrm>
            <a:off x="6096000" y="5381625"/>
            <a:ext cx="391463" cy="115252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8689D62-9D4D-14DF-418E-BB1B93CCDE6F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6487463" y="6218582"/>
            <a:ext cx="2764223" cy="207601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14E88EB8-EC6C-CE74-09B2-89BD13388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1686" y="5685503"/>
            <a:ext cx="2243197" cy="1066158"/>
          </a:xfrm>
          <a:prstGeom prst="rect">
            <a:avLst/>
          </a:prstGeom>
          <a:ln w="3492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547C434-C5C4-AD97-ED58-BBF62D426994}"/>
              </a:ext>
            </a:extLst>
          </p:cNvPr>
          <p:cNvCxnSpPr>
            <a:cxnSpLocks/>
          </p:cNvCxnSpPr>
          <p:nvPr/>
        </p:nvCxnSpPr>
        <p:spPr>
          <a:xfrm flipH="1">
            <a:off x="6487463" y="5411342"/>
            <a:ext cx="295275" cy="2063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31A8F14-634F-B5FA-67D0-739FAD097BAC}"/>
              </a:ext>
            </a:extLst>
          </p:cNvPr>
          <p:cNvSpPr txBox="1"/>
          <p:nvPr/>
        </p:nvSpPr>
        <p:spPr>
          <a:xfrm>
            <a:off x="6806167" y="5145190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effectLst>
                  <a:glow rad="76200">
                    <a:schemeClr val="bg1"/>
                  </a:glow>
                </a:effectLst>
              </a:rPr>
              <a:t>Near 2205Hz</a:t>
            </a:r>
          </a:p>
          <a:p>
            <a:r>
              <a:rPr lang="en-US" altLang="ko-KR">
                <a:solidFill>
                  <a:srgbClr val="FF0000"/>
                </a:solidFill>
                <a:effectLst>
                  <a:glow rad="76200">
                    <a:schemeClr val="bg1"/>
                  </a:glow>
                </a:effectLst>
              </a:rPr>
              <a:t>not smooth</a:t>
            </a:r>
            <a:endParaRPr lang="ko-KR" altLang="en-US">
              <a:solidFill>
                <a:srgbClr val="FF0000"/>
              </a:solidFill>
              <a:effectLst>
                <a:glow rad="762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2938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8F994-B674-25D8-AB6D-9BB72296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FFT</a:t>
            </a:r>
            <a:r>
              <a:rPr lang="ko-KR" altLang="en-US"/>
              <a:t> </a:t>
            </a:r>
            <a:r>
              <a:rPr lang="en-US" altLang="ko-KR"/>
              <a:t>Filter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054A09-D6A0-B4F8-C20B-DEF67E0DD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ST-FT</a:t>
            </a:r>
            <a:r>
              <a:rPr lang="ko-KR" altLang="en-US"/>
              <a:t>에서 </a:t>
            </a:r>
            <a:r>
              <a:rPr lang="en-US" altLang="ko-KR"/>
              <a:t>Overlap Length</a:t>
            </a:r>
            <a:r>
              <a:rPr lang="ko-KR" altLang="en-US"/>
              <a:t>의 영향</a:t>
            </a:r>
            <a:endParaRPr lang="en-US" altLang="ko-KR"/>
          </a:p>
          <a:p>
            <a:pPr lvl="1"/>
            <a:r>
              <a:rPr lang="en-US" altLang="ko-KR"/>
              <a:t>Step</a:t>
            </a:r>
            <a:r>
              <a:rPr lang="ko-KR" altLang="en-US"/>
              <a:t>의 크기를 조정하여 </a:t>
            </a:r>
            <a:r>
              <a:rPr lang="en-US" altLang="ko-KR"/>
              <a:t>overlap length</a:t>
            </a:r>
            <a:r>
              <a:rPr lang="ko-KR" altLang="en-US"/>
              <a:t>의 영향을 관찰함</a:t>
            </a:r>
            <a:r>
              <a:rPr lang="en-US" altLang="ko-KR"/>
              <a:t>.</a:t>
            </a:r>
          </a:p>
          <a:p>
            <a:pPr lvl="3"/>
            <a:r>
              <a:rPr lang="en-US" altLang="ko-KR"/>
              <a:t>Output of 2205Hz HighPass FFT Filter (overlapped 128 of 256 window size)</a:t>
            </a:r>
          </a:p>
          <a:p>
            <a:pPr marL="4171950" lvl="3" indent="-342900"/>
            <a:r>
              <a:rPr lang="ko-KR" altLang="en-US"/>
              <a:t>이와 같이 </a:t>
            </a:r>
            <a:r>
              <a:rPr lang="en-US" altLang="ko-KR"/>
              <a:t>group delay</a:t>
            </a:r>
            <a:r>
              <a:rPr lang="ko-KR" altLang="en-US"/>
              <a:t>가 발생한 이유를 다음과 같이 추정함</a:t>
            </a:r>
            <a:r>
              <a:rPr lang="en-US" altLang="ko-KR"/>
              <a:t>.</a:t>
            </a:r>
          </a:p>
          <a:p>
            <a:pPr marL="4530725" lvl="4" indent="-342900"/>
            <a:r>
              <a:rPr lang="en-US" altLang="ko-KR"/>
              <a:t>frequency domain</a:t>
            </a:r>
            <a:r>
              <a:rPr lang="ko-KR" altLang="en-US"/>
              <a:t>의 정보가 급격하게 변화함</a:t>
            </a:r>
            <a:r>
              <a:rPr lang="en-US" altLang="ko-KR"/>
              <a:t>.</a:t>
            </a:r>
          </a:p>
          <a:p>
            <a:pPr marL="4530725" lvl="4" indent="-342900"/>
            <a:r>
              <a:rPr lang="ko-KR" altLang="en-US"/>
              <a:t>이는 </a:t>
            </a:r>
            <a:r>
              <a:rPr lang="en-US" altLang="ko-KR"/>
              <a:t>inverse FFT</a:t>
            </a:r>
            <a:r>
              <a:rPr lang="ko-KR" altLang="en-US"/>
              <a:t>의 합성 결과로 몇 개의 서로 다른 주파수의 </a:t>
            </a:r>
            <a:r>
              <a:rPr lang="en-US" altLang="ko-KR"/>
              <a:t>sine wave</a:t>
            </a:r>
            <a:r>
              <a:rPr lang="ko-KR" altLang="en-US"/>
              <a:t>를 출력하여 이러한 결과를 얻음</a:t>
            </a:r>
            <a:r>
              <a:rPr lang="en-US" altLang="ko-KR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1AFA6A-D8FD-4089-8167-3AC491B3F2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32"/>
          <a:stretch/>
        </p:blipFill>
        <p:spPr>
          <a:xfrm>
            <a:off x="2576512" y="5197475"/>
            <a:ext cx="8639175" cy="1524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2259E37-C1E3-2D06-C7E7-B4F1AD055D0A}"/>
              </a:ext>
            </a:extLst>
          </p:cNvPr>
          <p:cNvSpPr/>
          <p:nvPr/>
        </p:nvSpPr>
        <p:spPr>
          <a:xfrm>
            <a:off x="6096000" y="5381625"/>
            <a:ext cx="391463" cy="115252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C17F984-94E5-BD1B-6BB7-1C064188ED52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277931" y="4503935"/>
            <a:ext cx="3811514" cy="1453952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CA71FFF-8462-0D27-34E4-169679B97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11" y="2667320"/>
            <a:ext cx="3864239" cy="1836615"/>
          </a:xfrm>
          <a:prstGeom prst="rect">
            <a:avLst/>
          </a:prstGeom>
          <a:ln w="3492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53A279E-6CF4-86F5-737C-F76574C985F7}"/>
              </a:ext>
            </a:extLst>
          </p:cNvPr>
          <p:cNvCxnSpPr>
            <a:cxnSpLocks/>
          </p:cNvCxnSpPr>
          <p:nvPr/>
        </p:nvCxnSpPr>
        <p:spPr>
          <a:xfrm flipH="1">
            <a:off x="6487463" y="5411342"/>
            <a:ext cx="295275" cy="2063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522B22C-5EE4-137B-05B9-349663F24C04}"/>
              </a:ext>
            </a:extLst>
          </p:cNvPr>
          <p:cNvSpPr txBox="1"/>
          <p:nvPr/>
        </p:nvSpPr>
        <p:spPr>
          <a:xfrm>
            <a:off x="6806167" y="5145190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effectLst>
                  <a:glow rad="76200">
                    <a:schemeClr val="bg1"/>
                  </a:glow>
                </a:effectLst>
              </a:rPr>
              <a:t>Near 2205Hz</a:t>
            </a:r>
          </a:p>
          <a:p>
            <a:r>
              <a:rPr lang="en-US" altLang="ko-KR">
                <a:solidFill>
                  <a:srgbClr val="FF0000"/>
                </a:solidFill>
                <a:effectLst>
                  <a:glow rad="76200">
                    <a:schemeClr val="bg1"/>
                  </a:glow>
                </a:effectLst>
              </a:rPr>
              <a:t>not smooth</a:t>
            </a:r>
            <a:endParaRPr lang="ko-KR" altLang="en-US">
              <a:solidFill>
                <a:srgbClr val="FF0000"/>
              </a:solidFill>
              <a:effectLst>
                <a:glow rad="762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8054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4A622-B4A4-F596-8D05-9E1172ED8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멀티미디어프로그래밍 </a:t>
            </a:r>
            <a:br>
              <a:rPr lang="en-US" altLang="ko-KR" sz="5400"/>
            </a:br>
            <a:r>
              <a:rPr lang="en-US" altLang="ko-KR" sz="4400"/>
              <a:t>5</a:t>
            </a:r>
            <a:r>
              <a:rPr lang="ko-KR" altLang="en-US" sz="4400"/>
              <a:t>주차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53C6A1-EA94-305F-C6BC-A54A0725D6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201710887 </a:t>
            </a:r>
            <a:r>
              <a:rPr lang="ko-KR" altLang="en-US" dirty="0"/>
              <a:t>이재석</a:t>
            </a:r>
          </a:p>
        </p:txBody>
      </p:sp>
    </p:spTree>
    <p:extLst>
      <p:ext uri="{BB962C8B-B14F-4D97-AF65-F5344CB8AC3E}">
        <p14:creationId xmlns:p14="http://schemas.microsoft.com/office/powerpoint/2010/main" val="2248638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45253-6875-EE55-27B6-18AB80035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Outline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883FA3-F347-70CF-F185-CDA03C21D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랜덤으로 방향이 설정된 음성의 방향을 맞추는 게임 제작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Test Application</a:t>
            </a:r>
          </a:p>
          <a:p>
            <a:r>
              <a:rPr lang="ko-KR" altLang="en-US"/>
              <a:t>위 게임으로 </a:t>
            </a:r>
            <a:r>
              <a:rPr lang="en-US" altLang="ko-KR"/>
              <a:t>ITD, IID Sound Localization</a:t>
            </a:r>
            <a:r>
              <a:rPr lang="ko-KR" altLang="en-US"/>
              <a:t>의 영향 분석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ITD</a:t>
            </a:r>
            <a:r>
              <a:rPr lang="ko-KR" altLang="en-US"/>
              <a:t> </a:t>
            </a:r>
            <a:r>
              <a:rPr lang="en-US" altLang="ko-KR"/>
              <a:t>Direction Test</a:t>
            </a:r>
          </a:p>
          <a:p>
            <a:pPr lvl="1"/>
            <a:r>
              <a:rPr lang="en-US" altLang="ko-KR"/>
              <a:t>IID Direction Test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72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0EAD-1F96-92DF-ED7B-7C0626B6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Test Application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4F63AF-32BB-B72F-C052-97C733162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게임 프로그램 동작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C9407D-A5F2-CC43-9F87-C978D618A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390" y="1819275"/>
            <a:ext cx="4284972" cy="12049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925CED-C44E-48D4-66A3-8BE476BA354B}"/>
              </a:ext>
            </a:extLst>
          </p:cNvPr>
          <p:cNvSpPr txBox="1"/>
          <p:nvPr/>
        </p:nvSpPr>
        <p:spPr>
          <a:xfrm>
            <a:off x="451797" y="1885950"/>
            <a:ext cx="22792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effectLst>
                  <a:glow rad="76200">
                    <a:schemeClr val="bg1"/>
                  </a:glow>
                </a:effectLst>
              </a:rPr>
              <a:t>Program started</a:t>
            </a:r>
            <a:br>
              <a:rPr lang="en-US" altLang="ko-KR">
                <a:solidFill>
                  <a:srgbClr val="FF0000"/>
                </a:solidFill>
                <a:effectLst>
                  <a:glow rad="76200">
                    <a:schemeClr val="bg1"/>
                  </a:glow>
                </a:effectLst>
              </a:rPr>
            </a:br>
            <a:br>
              <a:rPr lang="en-US" altLang="ko-KR">
                <a:solidFill>
                  <a:srgbClr val="FF0000"/>
                </a:solidFill>
                <a:effectLst>
                  <a:glow rad="76200">
                    <a:schemeClr val="bg1"/>
                  </a:glow>
                </a:effectLst>
              </a:rPr>
            </a:br>
            <a:r>
              <a:rPr lang="en-US" altLang="ko-KR">
                <a:solidFill>
                  <a:srgbClr val="FF0000"/>
                </a:solidFill>
                <a:effectLst>
                  <a:glow rad="76200">
                    <a:schemeClr val="bg1"/>
                  </a:glow>
                </a:effectLst>
              </a:rPr>
              <a:t>‘g’ key pressed</a:t>
            </a:r>
          </a:p>
          <a:p>
            <a:endParaRPr lang="en-US" altLang="ko-KR">
              <a:solidFill>
                <a:srgbClr val="FF0000"/>
              </a:solidFill>
              <a:effectLst>
                <a:glow rad="76200">
                  <a:schemeClr val="bg1"/>
                </a:glow>
              </a:effectLst>
            </a:endParaRPr>
          </a:p>
          <a:p>
            <a:r>
              <a:rPr lang="en-US" altLang="ko-KR">
                <a:solidFill>
                  <a:srgbClr val="FF0000"/>
                </a:solidFill>
                <a:effectLst>
                  <a:glow rad="76200">
                    <a:schemeClr val="bg1"/>
                  </a:glow>
                </a:effectLst>
              </a:rPr>
              <a:t>‘d’ key to guess left</a:t>
            </a:r>
          </a:p>
          <a:p>
            <a:r>
              <a:rPr lang="en-US" altLang="ko-KR">
                <a:solidFill>
                  <a:srgbClr val="FF0000"/>
                </a:solidFill>
                <a:effectLst>
                  <a:glow rad="76200">
                    <a:schemeClr val="bg1"/>
                  </a:glow>
                </a:effectLst>
              </a:rPr>
              <a:t>‘u’ key to guess right</a:t>
            </a:r>
          </a:p>
          <a:p>
            <a:endParaRPr lang="en-US" altLang="ko-KR">
              <a:solidFill>
                <a:srgbClr val="FF0000"/>
              </a:solidFill>
              <a:effectLst>
                <a:glow rad="76200">
                  <a:schemeClr val="bg1"/>
                </a:glow>
              </a:effectLst>
            </a:endParaRPr>
          </a:p>
          <a:p>
            <a:r>
              <a:rPr lang="en-US" altLang="ko-KR">
                <a:solidFill>
                  <a:srgbClr val="FF0000"/>
                </a:solidFill>
                <a:effectLst>
                  <a:glow rad="76200">
                    <a:schemeClr val="bg1"/>
                  </a:glow>
                </a:effectLst>
              </a:rPr>
              <a:t>‘enter’ key to submit</a:t>
            </a:r>
            <a:endParaRPr lang="ko-KR" altLang="en-US">
              <a:solidFill>
                <a:srgbClr val="FF0000"/>
              </a:solidFill>
              <a:effectLst>
                <a:glow rad="76200">
                  <a:schemeClr val="bg1"/>
                </a:glow>
              </a:effectLst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AE4E026-6856-CC17-D5AE-0F6CEC719233}"/>
              </a:ext>
            </a:extLst>
          </p:cNvPr>
          <p:cNvCxnSpPr>
            <a:cxnSpLocks/>
          </p:cNvCxnSpPr>
          <p:nvPr/>
        </p:nvCxnSpPr>
        <p:spPr>
          <a:xfrm flipH="1">
            <a:off x="2290762" y="2019300"/>
            <a:ext cx="1595438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52293F2-0A4D-BC98-EF48-FCB0B603A205}"/>
              </a:ext>
            </a:extLst>
          </p:cNvPr>
          <p:cNvCxnSpPr>
            <a:cxnSpLocks/>
          </p:cNvCxnSpPr>
          <p:nvPr/>
        </p:nvCxnSpPr>
        <p:spPr>
          <a:xfrm flipH="1">
            <a:off x="2181225" y="2619375"/>
            <a:ext cx="1712595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A61E7E30-AD4A-2D6D-EA2C-3148729718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18"/>
          <a:stretch/>
        </p:blipFill>
        <p:spPr>
          <a:xfrm>
            <a:off x="3949390" y="2924175"/>
            <a:ext cx="1973044" cy="3052674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B213F47-5609-4ED8-ECE9-9EFA160ADAA4}"/>
              </a:ext>
            </a:extLst>
          </p:cNvPr>
          <p:cNvCxnSpPr>
            <a:cxnSpLocks/>
          </p:cNvCxnSpPr>
          <p:nvPr/>
        </p:nvCxnSpPr>
        <p:spPr>
          <a:xfrm flipH="1">
            <a:off x="2699006" y="3056846"/>
            <a:ext cx="1187194" cy="162604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8B540D3-9EA2-8924-0337-2533A5261AAA}"/>
              </a:ext>
            </a:extLst>
          </p:cNvPr>
          <p:cNvCxnSpPr>
            <a:cxnSpLocks/>
          </p:cNvCxnSpPr>
          <p:nvPr/>
        </p:nvCxnSpPr>
        <p:spPr>
          <a:xfrm flipH="1" flipV="1">
            <a:off x="2731011" y="4038600"/>
            <a:ext cx="1213767" cy="272415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오른쪽 대괄호 21">
            <a:extLst>
              <a:ext uri="{FF2B5EF4-FFF2-40B4-BE49-F238E27FC236}">
                <a16:creationId xmlns:a16="http://schemas.microsoft.com/office/drawing/2014/main" id="{45FE1131-4ACE-FDEA-7C6C-24CC5617C8A6}"/>
              </a:ext>
            </a:extLst>
          </p:cNvPr>
          <p:cNvSpPr/>
          <p:nvPr/>
        </p:nvSpPr>
        <p:spPr>
          <a:xfrm>
            <a:off x="5724524" y="4276725"/>
            <a:ext cx="197909" cy="202678"/>
          </a:xfrm>
          <a:prstGeom prst="rightBracket">
            <a:avLst>
              <a:gd name="adj" fmla="val 83438"/>
            </a:avLst>
          </a:prstGeom>
          <a:ln w="25400">
            <a:solidFill>
              <a:srgbClr val="FF0000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2C9B24B-1D36-7C88-45AD-D4B92DBB9E21}"/>
              </a:ext>
            </a:extLst>
          </p:cNvPr>
          <p:cNvCxnSpPr>
            <a:cxnSpLocks/>
            <a:endCxn id="22" idx="2"/>
          </p:cNvCxnSpPr>
          <p:nvPr/>
        </p:nvCxnSpPr>
        <p:spPr>
          <a:xfrm flipH="1">
            <a:off x="5922433" y="4311015"/>
            <a:ext cx="3252274" cy="67049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E4FA575B-DF3A-061D-2EAE-125AEE858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6748" y="3940159"/>
            <a:ext cx="1704975" cy="2209800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30A7A59-ADED-B2E7-2167-CE15B4B86E82}"/>
              </a:ext>
            </a:extLst>
          </p:cNvPr>
          <p:cNvCxnSpPr>
            <a:cxnSpLocks/>
            <a:endCxn id="39" idx="2"/>
          </p:cNvCxnSpPr>
          <p:nvPr/>
        </p:nvCxnSpPr>
        <p:spPr>
          <a:xfrm flipH="1">
            <a:off x="5922433" y="4509048"/>
            <a:ext cx="3252274" cy="810862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3A66887-097B-3131-8EEA-F3E71900B4D2}"/>
              </a:ext>
            </a:extLst>
          </p:cNvPr>
          <p:cNvSpPr txBox="1"/>
          <p:nvPr/>
        </p:nvSpPr>
        <p:spPr>
          <a:xfrm>
            <a:off x="6437578" y="3429000"/>
            <a:ext cx="26052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solidFill>
                  <a:srgbClr val="FF0000"/>
                </a:solidFill>
                <a:effectLst>
                  <a:glow rad="76200">
                    <a:schemeClr val="bg1"/>
                  </a:glow>
                </a:effectLst>
              </a:rPr>
              <a:t>예상 결과와 정답은 </a:t>
            </a:r>
            <a:br>
              <a:rPr lang="en-US" altLang="ko-KR" sz="1600" b="1">
                <a:solidFill>
                  <a:srgbClr val="FF0000"/>
                </a:solidFill>
                <a:effectLst>
                  <a:glow rad="76200">
                    <a:schemeClr val="bg1"/>
                  </a:glow>
                </a:effectLst>
              </a:rPr>
            </a:br>
            <a:r>
              <a:rPr lang="ko-KR" altLang="en-US" sz="1600" b="1">
                <a:solidFill>
                  <a:srgbClr val="FF0000"/>
                </a:solidFill>
                <a:effectLst>
                  <a:glow rad="76200">
                    <a:schemeClr val="bg1"/>
                  </a:glow>
                </a:effectLst>
              </a:rPr>
              <a:t>엑셀로 정리</a:t>
            </a:r>
            <a:endParaRPr lang="en-US" altLang="ko-KR" sz="1600" b="1">
              <a:solidFill>
                <a:srgbClr val="FF0000"/>
              </a:solidFill>
              <a:effectLst>
                <a:glow rad="76200">
                  <a:schemeClr val="bg1"/>
                </a:glow>
              </a:effectLst>
            </a:endParaRPr>
          </a:p>
          <a:p>
            <a:r>
              <a:rPr lang="en-US" altLang="ko-KR" sz="1600" b="1">
                <a:solidFill>
                  <a:srgbClr val="FF0000"/>
                </a:solidFill>
                <a:effectLst>
                  <a:glow rad="76200">
                    <a:schemeClr val="bg1"/>
                  </a:glow>
                </a:effectLst>
              </a:rPr>
              <a:t>(</a:t>
            </a:r>
            <a:r>
              <a:rPr lang="ko-KR" altLang="en-US" sz="1600" b="1">
                <a:solidFill>
                  <a:srgbClr val="FF0000"/>
                </a:solidFill>
                <a:effectLst>
                  <a:glow rad="76200">
                    <a:schemeClr val="bg1"/>
                  </a:glow>
                </a:effectLst>
              </a:rPr>
              <a:t>실제 실험시 정답을 숨김</a:t>
            </a:r>
            <a:r>
              <a:rPr lang="en-US" altLang="ko-KR" sz="1600" b="1">
                <a:solidFill>
                  <a:srgbClr val="FF0000"/>
                </a:solidFill>
                <a:effectLst>
                  <a:glow rad="76200">
                    <a:schemeClr val="bg1"/>
                  </a:glow>
                </a:effectLst>
              </a:rPr>
              <a:t>.)</a:t>
            </a:r>
            <a:endParaRPr lang="ko-KR" altLang="en-US" sz="1600" b="1">
              <a:solidFill>
                <a:srgbClr val="FF0000"/>
              </a:solidFill>
              <a:effectLst>
                <a:glow rad="76200">
                  <a:schemeClr val="bg1"/>
                </a:glow>
              </a:effectLst>
            </a:endParaRPr>
          </a:p>
        </p:txBody>
      </p:sp>
      <p:sp>
        <p:nvSpPr>
          <p:cNvPr id="39" name="오른쪽 대괄호 38">
            <a:extLst>
              <a:ext uri="{FF2B5EF4-FFF2-40B4-BE49-F238E27FC236}">
                <a16:creationId xmlns:a16="http://schemas.microsoft.com/office/drawing/2014/main" id="{286D253B-0B48-8181-6DDF-B0AD17EA63E5}"/>
              </a:ext>
            </a:extLst>
          </p:cNvPr>
          <p:cNvSpPr/>
          <p:nvPr/>
        </p:nvSpPr>
        <p:spPr>
          <a:xfrm>
            <a:off x="5724524" y="5218571"/>
            <a:ext cx="197909" cy="202678"/>
          </a:xfrm>
          <a:prstGeom prst="rightBracket">
            <a:avLst>
              <a:gd name="adj" fmla="val 83438"/>
            </a:avLst>
          </a:prstGeom>
          <a:ln w="25400">
            <a:solidFill>
              <a:srgbClr val="FF0000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58A4C20-9A6A-F836-8228-AE2735934154}"/>
                  </a:ext>
                </a:extLst>
              </p14:cNvPr>
              <p14:cNvContentPartPr/>
              <p14:nvPr/>
            </p14:nvContentPartPr>
            <p14:xfrm>
              <a:off x="4530595" y="2038075"/>
              <a:ext cx="216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58A4C20-9A6A-F836-8228-AE273593415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21595" y="2029435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1CD4A2E-6032-6FA9-CCCB-F346DB102327}"/>
                  </a:ext>
                </a:extLst>
              </p14:cNvPr>
              <p14:cNvContentPartPr/>
              <p14:nvPr/>
            </p14:nvContentPartPr>
            <p14:xfrm>
              <a:off x="4514755" y="2019355"/>
              <a:ext cx="1848600" cy="2232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1CD4A2E-6032-6FA9-CCCB-F346DB1023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05755" y="2010715"/>
                <a:ext cx="18662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AF79EC05-96AC-76E7-5549-26EB94622BD4}"/>
                  </a:ext>
                </a:extLst>
              </p14:cNvPr>
              <p14:cNvContentPartPr/>
              <p14:nvPr/>
            </p14:nvContentPartPr>
            <p14:xfrm>
              <a:off x="4514755" y="2053915"/>
              <a:ext cx="360" cy="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AF79EC05-96AC-76E7-5549-26EB94622BD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78755" y="201827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C9FDB541-C636-CBDD-9CFF-1D9899DA16D3}"/>
                  </a:ext>
                </a:extLst>
              </p14:cNvPr>
              <p14:cNvContentPartPr/>
              <p14:nvPr/>
            </p14:nvContentPartPr>
            <p14:xfrm>
              <a:off x="4138313" y="1994955"/>
              <a:ext cx="2189160" cy="2664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C9FDB541-C636-CBDD-9CFF-1D9899DA16D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02673" y="1959315"/>
                <a:ext cx="226080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75D04BD4-BBA2-0681-20F1-05EB14DC6670}"/>
                  </a:ext>
                </a:extLst>
              </p14:cNvPr>
              <p14:cNvContentPartPr/>
              <p14:nvPr/>
            </p14:nvContentPartPr>
            <p14:xfrm>
              <a:off x="4095473" y="2361795"/>
              <a:ext cx="2386440" cy="2916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75D04BD4-BBA2-0681-20F1-05EB14DC667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59833" y="2326155"/>
                <a:ext cx="2458080" cy="10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4682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C23BFD6-0A43-0542-F035-C966E9CB902A}"/>
              </a:ext>
            </a:extLst>
          </p:cNvPr>
          <p:cNvCxnSpPr>
            <a:cxnSpLocks/>
          </p:cNvCxnSpPr>
          <p:nvPr/>
        </p:nvCxnSpPr>
        <p:spPr>
          <a:xfrm flipH="1">
            <a:off x="6045072" y="1963452"/>
            <a:ext cx="4838700" cy="3780234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14C7294-E702-9E8D-8C08-3653CCDE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Test Application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7AEAAB-585A-816D-7921-28D6C651F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41" y="1158843"/>
            <a:ext cx="4604088" cy="5562632"/>
          </a:xfrm>
        </p:spPr>
        <p:txBody>
          <a:bodyPr>
            <a:normAutofit/>
          </a:bodyPr>
          <a:lstStyle/>
          <a:p>
            <a:r>
              <a:rPr lang="ko-KR" altLang="en-US"/>
              <a:t>게임 결과 도출</a:t>
            </a:r>
            <a:endParaRPr lang="en-US" altLang="ko-KR"/>
          </a:p>
          <a:p>
            <a:pPr lvl="1" algn="just" defTabSz="798513"/>
            <a:r>
              <a:rPr lang="ko-KR" altLang="en-US"/>
              <a:t>예시 </a:t>
            </a:r>
            <a:r>
              <a:rPr lang="en-US" altLang="ko-KR"/>
              <a:t>: ITD</a:t>
            </a:r>
            <a:r>
              <a:rPr lang="ko-KR" altLang="en-US"/>
              <a:t>와 </a:t>
            </a:r>
            <a:r>
              <a:rPr lang="en-US" altLang="ko-KR"/>
              <a:t>IID</a:t>
            </a:r>
            <a:r>
              <a:rPr lang="ko-KR" altLang="en-US"/>
              <a:t> 모두 렌더링된 </a:t>
            </a:r>
            <a:br>
              <a:rPr lang="en-US" altLang="ko-KR"/>
            </a:br>
            <a:r>
              <a:rPr lang="en-US" altLang="ko-KR"/>
              <a:t>	Sound Localization </a:t>
            </a:r>
            <a:r>
              <a:rPr lang="ko-KR" altLang="en-US"/>
              <a:t>청음 </a:t>
            </a:r>
            <a:r>
              <a:rPr lang="en-US" altLang="ko-KR"/>
              <a:t>	</a:t>
            </a:r>
            <a:r>
              <a:rPr lang="ko-KR" altLang="en-US"/>
              <a:t>결과</a:t>
            </a:r>
            <a:r>
              <a:rPr lang="en-US" altLang="ko-KR"/>
              <a:t>. (27</a:t>
            </a:r>
            <a:r>
              <a:rPr lang="ko-KR" altLang="en-US"/>
              <a:t>회 시도</a:t>
            </a:r>
            <a:r>
              <a:rPr lang="en-US" altLang="ko-KR"/>
              <a:t>)</a:t>
            </a:r>
          </a:p>
          <a:p>
            <a:pPr lvl="1" algn="just" defTabSz="798513"/>
            <a:r>
              <a:rPr lang="ko-KR" altLang="en-US"/>
              <a:t>이와같은 방법으로</a:t>
            </a:r>
            <a:r>
              <a:rPr lang="en-US" altLang="ko-KR"/>
              <a:t>,</a:t>
            </a:r>
            <a:r>
              <a:rPr lang="ko-KR" altLang="en-US"/>
              <a:t> 두 방법의</a:t>
            </a:r>
            <a:br>
              <a:rPr lang="en-US" altLang="ko-KR"/>
            </a:br>
            <a:r>
              <a:rPr lang="en-US" altLang="ko-KR"/>
              <a:t>Sound Localization</a:t>
            </a:r>
            <a:r>
              <a:rPr lang="ko-KR" altLang="en-US"/>
              <a:t>을 실험할</a:t>
            </a:r>
            <a:br>
              <a:rPr lang="en-US" altLang="ko-KR"/>
            </a:br>
            <a:r>
              <a:rPr lang="ko-KR" altLang="en-US"/>
              <a:t>예정</a:t>
            </a:r>
            <a:r>
              <a:rPr lang="en-US" altLang="ko-KR"/>
              <a:t>.</a:t>
            </a: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0CE9F5D4-994E-4838-7F09-EF9E288473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8097492"/>
              </p:ext>
            </p:extLst>
          </p:nvPr>
        </p:nvGraphicFramePr>
        <p:xfrm>
          <a:off x="5684978" y="1450498"/>
          <a:ext cx="5494118" cy="4593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694F70-63C4-B042-6A71-8775E52E5273}"/>
              </a:ext>
            </a:extLst>
          </p:cNvPr>
          <p:cNvSpPr txBox="1"/>
          <p:nvPr/>
        </p:nvSpPr>
        <p:spPr>
          <a:xfrm>
            <a:off x="10729154" y="171490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solidFill>
                  <a:schemeClr val="accent2"/>
                </a:solidFill>
                <a:effectLst>
                  <a:glow rad="76200">
                    <a:schemeClr val="bg1"/>
                  </a:glow>
                </a:effectLst>
              </a:rPr>
              <a:t>정답</a:t>
            </a:r>
          </a:p>
        </p:txBody>
      </p:sp>
    </p:spTree>
    <p:extLst>
      <p:ext uri="{BB962C8B-B14F-4D97-AF65-F5344CB8AC3E}">
        <p14:creationId xmlns:p14="http://schemas.microsoft.com/office/powerpoint/2010/main" val="494097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7BEFB-AF7D-EEDD-13BF-E3C365C36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ITD</a:t>
            </a:r>
            <a:r>
              <a:rPr lang="ko-KR" altLang="en-US"/>
              <a:t> </a:t>
            </a:r>
            <a:r>
              <a:rPr lang="en-US" altLang="ko-KR"/>
              <a:t>Rendered Sound Test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2CFA7-C2C1-7BA4-C424-BB7761C69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117" y="1158843"/>
            <a:ext cx="5275420" cy="5562632"/>
          </a:xfrm>
        </p:spPr>
        <p:txBody>
          <a:bodyPr/>
          <a:lstStyle/>
          <a:p>
            <a:r>
              <a:rPr lang="en-US" altLang="ko-KR"/>
              <a:t>ITD </a:t>
            </a:r>
            <a:r>
              <a:rPr lang="ko-KR" altLang="en-US"/>
              <a:t>렌더링된 음성 청음 결과</a:t>
            </a:r>
            <a:r>
              <a:rPr lang="en-US" altLang="ko-KR"/>
              <a:t>. </a:t>
            </a:r>
            <a:br>
              <a:rPr lang="en-US" altLang="ko-KR"/>
            </a:br>
            <a:r>
              <a:rPr lang="en-US" altLang="ko-KR"/>
              <a:t>(96</a:t>
            </a:r>
            <a:r>
              <a:rPr lang="ko-KR" altLang="en-US"/>
              <a:t>회 시도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재생된 음성은 설정된 방향보다 둔하게 이동된 음성으로 들리는 경향이 있음</a:t>
            </a:r>
            <a:r>
              <a:rPr lang="en-US" altLang="ko-KR"/>
              <a:t>.</a:t>
            </a:r>
          </a:p>
          <a:p>
            <a:pPr lvl="1" defTabSz="798513"/>
            <a:r>
              <a:rPr lang="ko-KR" altLang="en-US"/>
              <a:t>음원이 앞에서 들리기보다 정수리 위에서 각도가 변하는 느낌을 받음</a:t>
            </a:r>
            <a:r>
              <a:rPr lang="en-US" altLang="ko-KR"/>
              <a:t>.</a:t>
            </a: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E4CE2655-F2A0-1132-4FE9-E7DE73F1F7C5}"/>
              </a:ext>
            </a:extLst>
          </p:cNvPr>
          <p:cNvSpPr/>
          <p:nvPr/>
        </p:nvSpPr>
        <p:spPr>
          <a:xfrm>
            <a:off x="6629400" y="2129657"/>
            <a:ext cx="4270448" cy="3390081"/>
          </a:xfrm>
          <a:custGeom>
            <a:avLst/>
            <a:gdLst>
              <a:gd name="connsiteX0" fmla="*/ 0 w 4610100"/>
              <a:gd name="connsiteY0" fmla="*/ 3590925 h 3590925"/>
              <a:gd name="connsiteX1" fmla="*/ 0 w 4610100"/>
              <a:gd name="connsiteY1" fmla="*/ 1762125 h 3590925"/>
              <a:gd name="connsiteX2" fmla="*/ 4610100 w 4610100"/>
              <a:gd name="connsiteY2" fmla="*/ 1762125 h 3590925"/>
              <a:gd name="connsiteX3" fmla="*/ 4610100 w 4610100"/>
              <a:gd name="connsiteY3" fmla="*/ 0 h 3590925"/>
              <a:gd name="connsiteX4" fmla="*/ 0 w 4610100"/>
              <a:gd name="connsiteY4" fmla="*/ 3590925 h 359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0100" h="3590925">
                <a:moveTo>
                  <a:pt x="0" y="3590925"/>
                </a:moveTo>
                <a:lnTo>
                  <a:pt x="0" y="1762125"/>
                </a:lnTo>
                <a:lnTo>
                  <a:pt x="4610100" y="1762125"/>
                </a:lnTo>
                <a:lnTo>
                  <a:pt x="4610100" y="0"/>
                </a:lnTo>
                <a:lnTo>
                  <a:pt x="0" y="359092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D8D626A-4180-D8D2-EE09-79C99CBE8FA8}"/>
              </a:ext>
            </a:extLst>
          </p:cNvPr>
          <p:cNvCxnSpPr>
            <a:cxnSpLocks/>
          </p:cNvCxnSpPr>
          <p:nvPr/>
        </p:nvCxnSpPr>
        <p:spPr>
          <a:xfrm flipH="1">
            <a:off x="6215766" y="2039652"/>
            <a:ext cx="4838700" cy="3780234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EC0B7E-6DEB-F945-0A23-EC39BB191ACB}"/>
              </a:ext>
            </a:extLst>
          </p:cNvPr>
          <p:cNvSpPr txBox="1"/>
          <p:nvPr/>
        </p:nvSpPr>
        <p:spPr>
          <a:xfrm>
            <a:off x="10899848" y="179110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solidFill>
                  <a:schemeClr val="accent2"/>
                </a:solidFill>
                <a:effectLst>
                  <a:glow rad="76200">
                    <a:schemeClr val="bg1"/>
                  </a:glow>
                </a:effectLst>
              </a:rPr>
              <a:t>정답</a:t>
            </a: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F0A8DF1E-9883-3C81-8F67-9F299A38C0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370034"/>
              </p:ext>
            </p:extLst>
          </p:nvPr>
        </p:nvGraphicFramePr>
        <p:xfrm>
          <a:off x="5972537" y="1518062"/>
          <a:ext cx="5069710" cy="4604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4774C594-983A-8437-BE8F-910EC0C27CF1}"/>
              </a:ext>
            </a:extLst>
          </p:cNvPr>
          <p:cNvSpPr/>
          <p:nvPr/>
        </p:nvSpPr>
        <p:spPr>
          <a:xfrm>
            <a:off x="5960317" y="2764640"/>
            <a:ext cx="1110447" cy="1175519"/>
          </a:xfrm>
          <a:custGeom>
            <a:avLst/>
            <a:gdLst>
              <a:gd name="connsiteX0" fmla="*/ 1296364 w 1296364"/>
              <a:gd name="connsiteY0" fmla="*/ 1169043 h 1169043"/>
              <a:gd name="connsiteX1" fmla="*/ 1122744 w 1296364"/>
              <a:gd name="connsiteY1" fmla="*/ 254643 h 1169043"/>
              <a:gd name="connsiteX2" fmla="*/ 0 w 1296364"/>
              <a:gd name="connsiteY2" fmla="*/ 0 h 1169043"/>
              <a:gd name="connsiteX0" fmla="*/ 1296364 w 1296364"/>
              <a:gd name="connsiteY0" fmla="*/ 1169043 h 1169043"/>
              <a:gd name="connsiteX1" fmla="*/ 1122744 w 1296364"/>
              <a:gd name="connsiteY1" fmla="*/ 254643 h 1169043"/>
              <a:gd name="connsiteX2" fmla="*/ 0 w 1296364"/>
              <a:gd name="connsiteY2" fmla="*/ 0 h 1169043"/>
              <a:gd name="connsiteX0" fmla="*/ 1296364 w 1360838"/>
              <a:gd name="connsiteY0" fmla="*/ 1169043 h 1169043"/>
              <a:gd name="connsiteX1" fmla="*/ 1122744 w 1360838"/>
              <a:gd name="connsiteY1" fmla="*/ 254643 h 1169043"/>
              <a:gd name="connsiteX2" fmla="*/ 0 w 1360838"/>
              <a:gd name="connsiteY2" fmla="*/ 0 h 1169043"/>
              <a:gd name="connsiteX0" fmla="*/ 1296364 w 1379346"/>
              <a:gd name="connsiteY0" fmla="*/ 1169043 h 1169043"/>
              <a:gd name="connsiteX1" fmla="*/ 1122744 w 1379346"/>
              <a:gd name="connsiteY1" fmla="*/ 254643 h 1169043"/>
              <a:gd name="connsiteX2" fmla="*/ 0 w 1379346"/>
              <a:gd name="connsiteY2" fmla="*/ 0 h 1169043"/>
              <a:gd name="connsiteX0" fmla="*/ 1296364 w 1315490"/>
              <a:gd name="connsiteY0" fmla="*/ 1170561 h 1170561"/>
              <a:gd name="connsiteX1" fmla="*/ 983847 w 1315490"/>
              <a:gd name="connsiteY1" fmla="*/ 186713 h 1170561"/>
              <a:gd name="connsiteX2" fmla="*/ 0 w 1315490"/>
              <a:gd name="connsiteY2" fmla="*/ 1518 h 1170561"/>
              <a:gd name="connsiteX0" fmla="*/ 1296364 w 1296364"/>
              <a:gd name="connsiteY0" fmla="*/ 1169043 h 1169043"/>
              <a:gd name="connsiteX1" fmla="*/ 983847 w 1296364"/>
              <a:gd name="connsiteY1" fmla="*/ 185195 h 1169043"/>
              <a:gd name="connsiteX2" fmla="*/ 0 w 1296364"/>
              <a:gd name="connsiteY2" fmla="*/ 0 h 1169043"/>
              <a:gd name="connsiteX0" fmla="*/ 1296364 w 1296364"/>
              <a:gd name="connsiteY0" fmla="*/ 1175519 h 1175519"/>
              <a:gd name="connsiteX1" fmla="*/ 983847 w 1296364"/>
              <a:gd name="connsiteY1" fmla="*/ 191671 h 1175519"/>
              <a:gd name="connsiteX2" fmla="*/ 0 w 1296364"/>
              <a:gd name="connsiteY2" fmla="*/ 6476 h 117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6364" h="1175519">
                <a:moveTo>
                  <a:pt x="1296364" y="1175519"/>
                </a:moveTo>
                <a:cubicBezTo>
                  <a:pt x="1296365" y="685524"/>
                  <a:pt x="1280931" y="444384"/>
                  <a:pt x="983847" y="191671"/>
                </a:cubicBezTo>
                <a:cubicBezTo>
                  <a:pt x="686763" y="-61042"/>
                  <a:pt x="524719" y="10335"/>
                  <a:pt x="0" y="6476"/>
                </a:cubicBezTo>
              </a:path>
            </a:pathLst>
          </a:custGeom>
          <a:ln w="254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390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7BEFB-AF7D-EEDD-13BF-E3C365C36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ITD</a:t>
            </a:r>
            <a:r>
              <a:rPr lang="ko-KR" altLang="en-US"/>
              <a:t> </a:t>
            </a:r>
            <a:r>
              <a:rPr lang="en-US" altLang="ko-KR"/>
              <a:t>Rendered Sound Test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2CFA7-C2C1-7BA4-C424-BB7761C69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117" y="1158843"/>
            <a:ext cx="5263201" cy="5562632"/>
          </a:xfrm>
        </p:spPr>
        <p:txBody>
          <a:bodyPr/>
          <a:lstStyle/>
          <a:p>
            <a:r>
              <a:rPr lang="en-US" altLang="ko-KR"/>
              <a:t>IID </a:t>
            </a:r>
            <a:r>
              <a:rPr lang="ko-KR" altLang="en-US"/>
              <a:t>렌더링된 음성 청음 결과</a:t>
            </a:r>
            <a:r>
              <a:rPr lang="en-US" altLang="ko-KR"/>
              <a:t>. </a:t>
            </a:r>
            <a:br>
              <a:rPr lang="en-US" altLang="ko-KR"/>
            </a:br>
            <a:r>
              <a:rPr lang="en-US" altLang="ko-KR"/>
              <a:t>(53</a:t>
            </a:r>
            <a:r>
              <a:rPr lang="ko-KR" altLang="en-US"/>
              <a:t>회 시도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양쪽 채널의 음성 크기가 각도에 따라 희미하게 변하는 것을 인지할 수 있음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들리는 각도의 변화가 적어서 실험의 정확도와 신뢰도가 많이 떨어짐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음원이 앞에서 들리기보다 귀에서 귀로 이동하는 느낌을 받음</a:t>
            </a:r>
            <a:r>
              <a:rPr lang="en-US" altLang="ko-KR"/>
              <a:t>.</a:t>
            </a: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BC58A649-B5CC-C8AF-EA46-8CCE1A233BB0}"/>
              </a:ext>
            </a:extLst>
          </p:cNvPr>
          <p:cNvSpPr/>
          <p:nvPr/>
        </p:nvSpPr>
        <p:spPr>
          <a:xfrm>
            <a:off x="6629400" y="2402697"/>
            <a:ext cx="4270448" cy="2844002"/>
          </a:xfrm>
          <a:custGeom>
            <a:avLst/>
            <a:gdLst>
              <a:gd name="connsiteX0" fmla="*/ 0 w 4610100"/>
              <a:gd name="connsiteY0" fmla="*/ 3590925 h 3590925"/>
              <a:gd name="connsiteX1" fmla="*/ 0 w 4610100"/>
              <a:gd name="connsiteY1" fmla="*/ 1762125 h 3590925"/>
              <a:gd name="connsiteX2" fmla="*/ 4610100 w 4610100"/>
              <a:gd name="connsiteY2" fmla="*/ 1762125 h 3590925"/>
              <a:gd name="connsiteX3" fmla="*/ 4610100 w 4610100"/>
              <a:gd name="connsiteY3" fmla="*/ 0 h 3590925"/>
              <a:gd name="connsiteX4" fmla="*/ 0 w 4610100"/>
              <a:gd name="connsiteY4" fmla="*/ 3590925 h 359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0100" h="3590925">
                <a:moveTo>
                  <a:pt x="0" y="3590925"/>
                </a:moveTo>
                <a:lnTo>
                  <a:pt x="0" y="1762125"/>
                </a:lnTo>
                <a:lnTo>
                  <a:pt x="4610100" y="1762125"/>
                </a:lnTo>
                <a:lnTo>
                  <a:pt x="4610100" y="0"/>
                </a:lnTo>
                <a:lnTo>
                  <a:pt x="0" y="359092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87502D8-891B-8E77-DEA4-060A5D859802}"/>
              </a:ext>
            </a:extLst>
          </p:cNvPr>
          <p:cNvCxnSpPr>
            <a:cxnSpLocks/>
          </p:cNvCxnSpPr>
          <p:nvPr/>
        </p:nvCxnSpPr>
        <p:spPr>
          <a:xfrm flipH="1">
            <a:off x="6215766" y="2039652"/>
            <a:ext cx="4838700" cy="3780234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5E62917-A0E0-4C60-2594-16E8A37A7F91}"/>
              </a:ext>
            </a:extLst>
          </p:cNvPr>
          <p:cNvSpPr txBox="1"/>
          <p:nvPr/>
        </p:nvSpPr>
        <p:spPr>
          <a:xfrm>
            <a:off x="10899848" y="179110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solidFill>
                  <a:schemeClr val="accent2"/>
                </a:solidFill>
                <a:effectLst>
                  <a:glow rad="76200">
                    <a:schemeClr val="bg1"/>
                  </a:glow>
                </a:effectLst>
              </a:rPr>
              <a:t>정답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C2E48F87-937C-3ACA-CA71-082A0AD83AC8}"/>
              </a:ext>
            </a:extLst>
          </p:cNvPr>
          <p:cNvSpPr/>
          <p:nvPr/>
        </p:nvSpPr>
        <p:spPr>
          <a:xfrm>
            <a:off x="5960317" y="3429000"/>
            <a:ext cx="1110447" cy="511159"/>
          </a:xfrm>
          <a:custGeom>
            <a:avLst/>
            <a:gdLst>
              <a:gd name="connsiteX0" fmla="*/ 1296364 w 1296364"/>
              <a:gd name="connsiteY0" fmla="*/ 1169043 h 1169043"/>
              <a:gd name="connsiteX1" fmla="*/ 1122744 w 1296364"/>
              <a:gd name="connsiteY1" fmla="*/ 254643 h 1169043"/>
              <a:gd name="connsiteX2" fmla="*/ 0 w 1296364"/>
              <a:gd name="connsiteY2" fmla="*/ 0 h 1169043"/>
              <a:gd name="connsiteX0" fmla="*/ 1296364 w 1296364"/>
              <a:gd name="connsiteY0" fmla="*/ 1169043 h 1169043"/>
              <a:gd name="connsiteX1" fmla="*/ 1122744 w 1296364"/>
              <a:gd name="connsiteY1" fmla="*/ 254643 h 1169043"/>
              <a:gd name="connsiteX2" fmla="*/ 0 w 1296364"/>
              <a:gd name="connsiteY2" fmla="*/ 0 h 1169043"/>
              <a:gd name="connsiteX0" fmla="*/ 1296364 w 1360838"/>
              <a:gd name="connsiteY0" fmla="*/ 1169043 h 1169043"/>
              <a:gd name="connsiteX1" fmla="*/ 1122744 w 1360838"/>
              <a:gd name="connsiteY1" fmla="*/ 254643 h 1169043"/>
              <a:gd name="connsiteX2" fmla="*/ 0 w 1360838"/>
              <a:gd name="connsiteY2" fmla="*/ 0 h 1169043"/>
              <a:gd name="connsiteX0" fmla="*/ 1296364 w 1379346"/>
              <a:gd name="connsiteY0" fmla="*/ 1169043 h 1169043"/>
              <a:gd name="connsiteX1" fmla="*/ 1122744 w 1379346"/>
              <a:gd name="connsiteY1" fmla="*/ 254643 h 1169043"/>
              <a:gd name="connsiteX2" fmla="*/ 0 w 1379346"/>
              <a:gd name="connsiteY2" fmla="*/ 0 h 1169043"/>
              <a:gd name="connsiteX0" fmla="*/ 1296364 w 1315490"/>
              <a:gd name="connsiteY0" fmla="*/ 1170561 h 1170561"/>
              <a:gd name="connsiteX1" fmla="*/ 983847 w 1315490"/>
              <a:gd name="connsiteY1" fmla="*/ 186713 h 1170561"/>
              <a:gd name="connsiteX2" fmla="*/ 0 w 1315490"/>
              <a:gd name="connsiteY2" fmla="*/ 1518 h 1170561"/>
              <a:gd name="connsiteX0" fmla="*/ 1296364 w 1296364"/>
              <a:gd name="connsiteY0" fmla="*/ 1169043 h 1169043"/>
              <a:gd name="connsiteX1" fmla="*/ 983847 w 1296364"/>
              <a:gd name="connsiteY1" fmla="*/ 185195 h 1169043"/>
              <a:gd name="connsiteX2" fmla="*/ 0 w 1296364"/>
              <a:gd name="connsiteY2" fmla="*/ 0 h 1169043"/>
              <a:gd name="connsiteX0" fmla="*/ 1296364 w 1296364"/>
              <a:gd name="connsiteY0" fmla="*/ 1175519 h 1175519"/>
              <a:gd name="connsiteX1" fmla="*/ 983847 w 1296364"/>
              <a:gd name="connsiteY1" fmla="*/ 191671 h 1175519"/>
              <a:gd name="connsiteX2" fmla="*/ 0 w 1296364"/>
              <a:gd name="connsiteY2" fmla="*/ 6476 h 117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6364" h="1175519">
                <a:moveTo>
                  <a:pt x="1296364" y="1175519"/>
                </a:moveTo>
                <a:cubicBezTo>
                  <a:pt x="1296365" y="685524"/>
                  <a:pt x="1280931" y="444384"/>
                  <a:pt x="983847" y="191671"/>
                </a:cubicBezTo>
                <a:cubicBezTo>
                  <a:pt x="686763" y="-61042"/>
                  <a:pt x="524719" y="10335"/>
                  <a:pt x="0" y="6476"/>
                </a:cubicBezTo>
              </a:path>
            </a:pathLst>
          </a:custGeom>
          <a:ln w="254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F55083-0802-900D-88AB-C22ED7AA2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537" y="1518062"/>
            <a:ext cx="5066215" cy="460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7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8FDAA-5654-F77C-D4E2-540F642A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Moving Average Filter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2EAC2-EAF4-5C80-936A-EE38A029D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118" y="1158843"/>
            <a:ext cx="6532358" cy="5562632"/>
          </a:xfrm>
        </p:spPr>
        <p:txBody>
          <a:bodyPr/>
          <a:lstStyle/>
          <a:p>
            <a:r>
              <a:rPr lang="en-US" altLang="ko-KR" dirty="0"/>
              <a:t>Moving average filter</a:t>
            </a:r>
            <a:r>
              <a:rPr lang="ko-KR" altLang="en-US" dirty="0"/>
              <a:t>의 </a:t>
            </a:r>
            <a:r>
              <a:rPr lang="en-US" altLang="ko-KR" dirty="0"/>
              <a:t>tap</a:t>
            </a:r>
            <a:r>
              <a:rPr lang="ko-KR" altLang="en-US" dirty="0"/>
              <a:t>수에 따른 </a:t>
            </a:r>
            <a:r>
              <a:rPr lang="ko-KR" altLang="en-US" dirty="0" err="1"/>
              <a:t>청감</a:t>
            </a:r>
            <a:r>
              <a:rPr lang="ko-KR" altLang="en-US" dirty="0"/>
              <a:t> 상 차이</a:t>
            </a:r>
            <a:endParaRPr lang="en-US" altLang="ko-KR" dirty="0"/>
          </a:p>
          <a:p>
            <a:pPr lvl="1"/>
            <a:r>
              <a:rPr lang="ko-KR" altLang="en-US" dirty="0"/>
              <a:t>목소리를 녹음했을 때</a:t>
            </a:r>
            <a:endParaRPr lang="en-US" altLang="ko-KR" dirty="0"/>
          </a:p>
          <a:p>
            <a:pPr lvl="2"/>
            <a:r>
              <a:rPr lang="en-US" altLang="ko-KR" dirty="0"/>
              <a:t>Tap </a:t>
            </a:r>
            <a:r>
              <a:rPr lang="ko-KR" altLang="en-US" dirty="0"/>
              <a:t>수가 증가할수록 마찰음</a:t>
            </a:r>
            <a:r>
              <a:rPr lang="en-US" altLang="ko-KR" dirty="0"/>
              <a:t>(</a:t>
            </a:r>
            <a:r>
              <a:rPr lang="ko-KR" altLang="en-US" dirty="0"/>
              <a:t>한국어의 </a:t>
            </a:r>
            <a:r>
              <a:rPr lang="en-US" altLang="ko-KR" dirty="0"/>
              <a:t>‘</a:t>
            </a:r>
            <a:r>
              <a:rPr lang="ko-KR" altLang="en-US" dirty="0" err="1"/>
              <a:t>ㅅ</a:t>
            </a:r>
            <a:r>
              <a:rPr lang="en-US" altLang="ko-KR" dirty="0"/>
              <a:t>’, ‘</a:t>
            </a:r>
            <a:r>
              <a:rPr lang="ko-KR" altLang="en-US" dirty="0" err="1"/>
              <a:t>ㅆ</a:t>
            </a:r>
            <a:r>
              <a:rPr lang="en-US" altLang="ko-KR" dirty="0"/>
              <a:t>’, ‘</a:t>
            </a:r>
            <a:r>
              <a:rPr lang="ko-KR" altLang="en-US" dirty="0" err="1"/>
              <a:t>ㅎ</a:t>
            </a:r>
            <a:r>
              <a:rPr lang="en-US" altLang="ko-KR" dirty="0"/>
              <a:t>’ </a:t>
            </a:r>
            <a:r>
              <a:rPr lang="ko-KR" altLang="en-US" dirty="0"/>
              <a:t>에 해당하는 발음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en-US" altLang="ko-KR" dirty="0"/>
              <a:t>‘</a:t>
            </a:r>
            <a:r>
              <a:rPr lang="ko-KR" altLang="en-US" dirty="0" err="1"/>
              <a:t>ㅇ</a:t>
            </a:r>
            <a:r>
              <a:rPr lang="en-US" altLang="ko-KR" dirty="0"/>
              <a:t>’ </a:t>
            </a:r>
            <a:r>
              <a:rPr lang="ko-KR" altLang="en-US" dirty="0"/>
              <a:t>발음에 가깝게 변화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음악을 녹음했을 때</a:t>
            </a:r>
            <a:endParaRPr lang="en-US" altLang="ko-KR" dirty="0"/>
          </a:p>
          <a:p>
            <a:pPr lvl="2"/>
            <a:r>
              <a:rPr lang="ko-KR" altLang="en-US" b="1" dirty="0"/>
              <a:t>음원을 차폐된 공간에 가두고 듣는 듯</a:t>
            </a:r>
            <a:r>
              <a:rPr lang="ko-KR" altLang="en-US" dirty="0"/>
              <a:t>한 음성변화를 느낄 수 있음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스네어</a:t>
            </a:r>
            <a:r>
              <a:rPr lang="en-US" altLang="ko-KR" dirty="0"/>
              <a:t>, </a:t>
            </a:r>
            <a:r>
              <a:rPr lang="ko-KR" altLang="en-US" dirty="0" err="1"/>
              <a:t>하이햇</a:t>
            </a:r>
            <a:r>
              <a:rPr lang="en-US" altLang="ko-KR" dirty="0"/>
              <a:t>(</a:t>
            </a:r>
            <a:r>
              <a:rPr lang="ko-KR" altLang="en-US" dirty="0"/>
              <a:t>드럼</a:t>
            </a:r>
            <a:r>
              <a:rPr lang="en-US" altLang="ko-KR" dirty="0"/>
              <a:t>)</a:t>
            </a:r>
            <a:r>
              <a:rPr lang="ko-KR" altLang="en-US" dirty="0"/>
              <a:t>의 음성 변화를 먼저 인지할 수 있고</a:t>
            </a:r>
            <a:r>
              <a:rPr lang="en-US" altLang="ko-KR" dirty="0"/>
              <a:t>, </a:t>
            </a:r>
            <a:r>
              <a:rPr lang="ko-KR" altLang="en-US" dirty="0"/>
              <a:t>목소리</a:t>
            </a:r>
            <a:r>
              <a:rPr lang="en-US" altLang="ko-KR" dirty="0"/>
              <a:t>, </a:t>
            </a:r>
            <a:r>
              <a:rPr lang="ko-KR" altLang="en-US" dirty="0"/>
              <a:t>악기 순으로 변화 인지 가능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적당한 </a:t>
            </a:r>
            <a:r>
              <a:rPr lang="en-US" altLang="ko-KR" dirty="0"/>
              <a:t>tap</a:t>
            </a:r>
            <a:r>
              <a:rPr lang="ko-KR" altLang="en-US" dirty="0"/>
              <a:t>수는 노이즈가 줄어들어 음질이 향상된 듯한 느낌을 받을 수 있음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DA5624-0835-E16F-12D5-18782E24F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775" y="1204018"/>
            <a:ext cx="3581400" cy="2625611"/>
          </a:xfrm>
          <a:prstGeom prst="rect">
            <a:avLst/>
          </a:prstGeom>
          <a:effectLst>
            <a:outerShdw blurRad="1524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6D8FD3-D5F7-4525-0152-BEDACBB040A7}"/>
              </a:ext>
            </a:extLst>
          </p:cNvPr>
          <p:cNvCxnSpPr>
            <a:cxnSpLocks/>
          </p:cNvCxnSpPr>
          <p:nvPr/>
        </p:nvCxnSpPr>
        <p:spPr>
          <a:xfrm>
            <a:off x="8942706" y="1498069"/>
            <a:ext cx="0" cy="852561"/>
          </a:xfrm>
          <a:prstGeom prst="line">
            <a:avLst/>
          </a:prstGeom>
          <a:ln w="381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0B5993-4487-EDDC-907C-0D81EB2C4E19}"/>
              </a:ext>
            </a:extLst>
          </p:cNvPr>
          <p:cNvSpPr txBox="1"/>
          <p:nvPr/>
        </p:nvSpPr>
        <p:spPr>
          <a:xfrm>
            <a:off x="8942705" y="2056395"/>
            <a:ext cx="975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cutoff freq.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38C288B-D84F-E9C4-908A-94C19C99E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5775" y="4165284"/>
            <a:ext cx="3581400" cy="2486771"/>
          </a:xfrm>
          <a:prstGeom prst="rect">
            <a:avLst/>
          </a:prstGeom>
          <a:effectLst>
            <a:outerShdw blurRad="1524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C8DBAB3-2EB7-C47E-0A25-DA480C9DFBB8}"/>
              </a:ext>
            </a:extLst>
          </p:cNvPr>
          <p:cNvCxnSpPr>
            <a:cxnSpLocks/>
          </p:cNvCxnSpPr>
          <p:nvPr/>
        </p:nvCxnSpPr>
        <p:spPr>
          <a:xfrm>
            <a:off x="8729981" y="4310808"/>
            <a:ext cx="0" cy="852561"/>
          </a:xfrm>
          <a:prstGeom prst="line">
            <a:avLst/>
          </a:prstGeom>
          <a:ln w="381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F63299-7996-6E94-07DA-53024CD5D187}"/>
              </a:ext>
            </a:extLst>
          </p:cNvPr>
          <p:cNvSpPr txBox="1"/>
          <p:nvPr/>
        </p:nvSpPr>
        <p:spPr>
          <a:xfrm>
            <a:off x="8729980" y="4859340"/>
            <a:ext cx="91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cutoff freq.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028B27-BF10-81EE-FB0F-C564717D6D1A}"/>
              </a:ext>
            </a:extLst>
          </p:cNvPr>
          <p:cNvSpPr txBox="1"/>
          <p:nvPr/>
        </p:nvSpPr>
        <p:spPr>
          <a:xfrm>
            <a:off x="8105775" y="1158843"/>
            <a:ext cx="778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Tab = 15</a:t>
            </a:r>
            <a:endParaRPr lang="ko-KR" altLang="en-US" sz="1200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E0A83C-08D9-DC8D-55A2-2CE6C2683053}"/>
              </a:ext>
            </a:extLst>
          </p:cNvPr>
          <p:cNvSpPr txBox="1"/>
          <p:nvPr/>
        </p:nvSpPr>
        <p:spPr>
          <a:xfrm>
            <a:off x="8105775" y="4026784"/>
            <a:ext cx="778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Tab = 63</a:t>
            </a:r>
            <a:endParaRPr lang="ko-KR" altLang="en-US" sz="1200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4692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7BEFB-AF7D-EEDD-13BF-E3C365C36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ITD</a:t>
            </a:r>
            <a:r>
              <a:rPr lang="ko-KR" altLang="en-US"/>
              <a:t> </a:t>
            </a:r>
            <a:r>
              <a:rPr lang="en-US" altLang="ko-KR"/>
              <a:t>Rendered Sound Test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2CFA7-C2C1-7BA4-C424-BB7761C69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117" y="1158843"/>
            <a:ext cx="5263201" cy="5562632"/>
          </a:xfrm>
        </p:spPr>
        <p:txBody>
          <a:bodyPr/>
          <a:lstStyle/>
          <a:p>
            <a:r>
              <a:rPr lang="en-US" altLang="ko-KR"/>
              <a:t>ITD</a:t>
            </a:r>
            <a:r>
              <a:rPr lang="ko-KR" altLang="en-US"/>
              <a:t>와 </a:t>
            </a:r>
            <a:r>
              <a:rPr lang="en-US" altLang="ko-KR"/>
              <a:t>IID </a:t>
            </a:r>
            <a:r>
              <a:rPr lang="ko-KR" altLang="en-US"/>
              <a:t>모두 렌더링된 음성 청음 결과</a:t>
            </a:r>
            <a:r>
              <a:rPr lang="en-US" altLang="ko-KR"/>
              <a:t>. (102</a:t>
            </a:r>
            <a:r>
              <a:rPr lang="ko-KR" altLang="en-US"/>
              <a:t>회 시도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실험시 </a:t>
            </a:r>
            <a:r>
              <a:rPr lang="en-US" altLang="ko-KR"/>
              <a:t>IID</a:t>
            </a:r>
            <a:r>
              <a:rPr lang="ko-KR" altLang="en-US"/>
              <a:t>의 영향을 인지하기 어려웠으나</a:t>
            </a:r>
            <a:r>
              <a:rPr lang="en-US" altLang="ko-KR"/>
              <a:t>, </a:t>
            </a:r>
            <a:r>
              <a:rPr lang="ko-KR" altLang="en-US"/>
              <a:t>실험 결과에서 </a:t>
            </a:r>
            <a:r>
              <a:rPr lang="en-US" altLang="ko-KR"/>
              <a:t>ITD</a:t>
            </a:r>
            <a:r>
              <a:rPr lang="ko-KR" altLang="en-US"/>
              <a:t>만 렌더링된 음성보다 방향 예측 정확도가 향상됨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여전히 음원이 앞에서 들리기보다 정수리 위에서 각도가 변하는 느낌을 받음</a:t>
            </a:r>
            <a:r>
              <a:rPr lang="en-US" altLang="ko-KR"/>
              <a:t>.</a:t>
            </a: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BBC2796B-3ABD-7527-566D-5A22593BAF81}"/>
              </a:ext>
            </a:extLst>
          </p:cNvPr>
          <p:cNvSpPr/>
          <p:nvPr/>
        </p:nvSpPr>
        <p:spPr>
          <a:xfrm>
            <a:off x="6626264" y="2129657"/>
            <a:ext cx="4273584" cy="3390081"/>
          </a:xfrm>
          <a:custGeom>
            <a:avLst/>
            <a:gdLst>
              <a:gd name="connsiteX0" fmla="*/ 0 w 4610100"/>
              <a:gd name="connsiteY0" fmla="*/ 3590925 h 3590925"/>
              <a:gd name="connsiteX1" fmla="*/ 0 w 4610100"/>
              <a:gd name="connsiteY1" fmla="*/ 1762125 h 3590925"/>
              <a:gd name="connsiteX2" fmla="*/ 4610100 w 4610100"/>
              <a:gd name="connsiteY2" fmla="*/ 1762125 h 3590925"/>
              <a:gd name="connsiteX3" fmla="*/ 4610100 w 4610100"/>
              <a:gd name="connsiteY3" fmla="*/ 0 h 3590925"/>
              <a:gd name="connsiteX4" fmla="*/ 0 w 4610100"/>
              <a:gd name="connsiteY4" fmla="*/ 3590925 h 3590925"/>
              <a:gd name="connsiteX0" fmla="*/ 0 w 4610100"/>
              <a:gd name="connsiteY0" fmla="*/ 3590925 h 3590925"/>
              <a:gd name="connsiteX1" fmla="*/ 12038 w 4610100"/>
              <a:gd name="connsiteY1" fmla="*/ 2258225 h 3590925"/>
              <a:gd name="connsiteX2" fmla="*/ 4610100 w 4610100"/>
              <a:gd name="connsiteY2" fmla="*/ 1762125 h 3590925"/>
              <a:gd name="connsiteX3" fmla="*/ 4610100 w 4610100"/>
              <a:gd name="connsiteY3" fmla="*/ 0 h 3590925"/>
              <a:gd name="connsiteX4" fmla="*/ 0 w 4610100"/>
              <a:gd name="connsiteY4" fmla="*/ 3590925 h 3590925"/>
              <a:gd name="connsiteX0" fmla="*/ 0 w 4610100"/>
              <a:gd name="connsiteY0" fmla="*/ 3590925 h 3590925"/>
              <a:gd name="connsiteX1" fmla="*/ 12038 w 4610100"/>
              <a:gd name="connsiteY1" fmla="*/ 2258225 h 3590925"/>
              <a:gd name="connsiteX2" fmla="*/ 4610100 w 4610100"/>
              <a:gd name="connsiteY2" fmla="*/ 1360521 h 3590925"/>
              <a:gd name="connsiteX3" fmla="*/ 4610100 w 4610100"/>
              <a:gd name="connsiteY3" fmla="*/ 0 h 3590925"/>
              <a:gd name="connsiteX4" fmla="*/ 0 w 4610100"/>
              <a:gd name="connsiteY4" fmla="*/ 3590925 h 3590925"/>
              <a:gd name="connsiteX0" fmla="*/ 0 w 4610100"/>
              <a:gd name="connsiteY0" fmla="*/ 3590925 h 3590925"/>
              <a:gd name="connsiteX1" fmla="*/ 12038 w 4610100"/>
              <a:gd name="connsiteY1" fmla="*/ 2270036 h 3590925"/>
              <a:gd name="connsiteX2" fmla="*/ 4610100 w 4610100"/>
              <a:gd name="connsiteY2" fmla="*/ 1360521 h 3590925"/>
              <a:gd name="connsiteX3" fmla="*/ 4610100 w 4610100"/>
              <a:gd name="connsiteY3" fmla="*/ 0 h 3590925"/>
              <a:gd name="connsiteX4" fmla="*/ 0 w 4610100"/>
              <a:gd name="connsiteY4" fmla="*/ 3590925 h 3590925"/>
              <a:gd name="connsiteX0" fmla="*/ 3385 w 4613485"/>
              <a:gd name="connsiteY0" fmla="*/ 3590925 h 3590925"/>
              <a:gd name="connsiteX1" fmla="*/ 0 w 4613485"/>
              <a:gd name="connsiteY1" fmla="*/ 2270036 h 3590925"/>
              <a:gd name="connsiteX2" fmla="*/ 4613485 w 4613485"/>
              <a:gd name="connsiteY2" fmla="*/ 1360521 h 3590925"/>
              <a:gd name="connsiteX3" fmla="*/ 4613485 w 4613485"/>
              <a:gd name="connsiteY3" fmla="*/ 0 h 3590925"/>
              <a:gd name="connsiteX4" fmla="*/ 3385 w 4613485"/>
              <a:gd name="connsiteY4" fmla="*/ 3590925 h 359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3485" h="3590925">
                <a:moveTo>
                  <a:pt x="3385" y="3590925"/>
                </a:moveTo>
                <a:cubicBezTo>
                  <a:pt x="2257" y="3150629"/>
                  <a:pt x="1128" y="2710332"/>
                  <a:pt x="0" y="2270036"/>
                </a:cubicBezTo>
                <a:lnTo>
                  <a:pt x="4613485" y="1360521"/>
                </a:lnTo>
                <a:lnTo>
                  <a:pt x="4613485" y="0"/>
                </a:lnTo>
                <a:lnTo>
                  <a:pt x="3385" y="359092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7F94219-AA73-F932-85C3-2F2DA9D96274}"/>
              </a:ext>
            </a:extLst>
          </p:cNvPr>
          <p:cNvCxnSpPr>
            <a:cxnSpLocks/>
          </p:cNvCxnSpPr>
          <p:nvPr/>
        </p:nvCxnSpPr>
        <p:spPr>
          <a:xfrm flipH="1">
            <a:off x="6215766" y="2039652"/>
            <a:ext cx="4838700" cy="3780234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B7E0B9D-4924-BA8B-9AD4-99F9E9F4CFD6}"/>
              </a:ext>
            </a:extLst>
          </p:cNvPr>
          <p:cNvSpPr txBox="1"/>
          <p:nvPr/>
        </p:nvSpPr>
        <p:spPr>
          <a:xfrm>
            <a:off x="10899848" y="179110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solidFill>
                  <a:schemeClr val="accent2"/>
                </a:solidFill>
                <a:effectLst>
                  <a:glow rad="76200">
                    <a:schemeClr val="bg1"/>
                  </a:glow>
                </a:effectLst>
              </a:rPr>
              <a:t>정답</a:t>
            </a: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55581EF6-1163-D21C-FD04-DCB7E88DE4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7541679"/>
              </p:ext>
            </p:extLst>
          </p:nvPr>
        </p:nvGraphicFramePr>
        <p:xfrm>
          <a:off x="5972537" y="1518062"/>
          <a:ext cx="5069710" cy="4604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556D9B3F-B304-E16C-6EC1-C876AC498B4D}"/>
              </a:ext>
            </a:extLst>
          </p:cNvPr>
          <p:cNvSpPr/>
          <p:nvPr/>
        </p:nvSpPr>
        <p:spPr>
          <a:xfrm>
            <a:off x="5960317" y="2882900"/>
            <a:ext cx="1110447" cy="1282700"/>
          </a:xfrm>
          <a:custGeom>
            <a:avLst/>
            <a:gdLst>
              <a:gd name="connsiteX0" fmla="*/ 1296364 w 1296364"/>
              <a:gd name="connsiteY0" fmla="*/ 1169043 h 1169043"/>
              <a:gd name="connsiteX1" fmla="*/ 1122744 w 1296364"/>
              <a:gd name="connsiteY1" fmla="*/ 254643 h 1169043"/>
              <a:gd name="connsiteX2" fmla="*/ 0 w 1296364"/>
              <a:gd name="connsiteY2" fmla="*/ 0 h 1169043"/>
              <a:gd name="connsiteX0" fmla="*/ 1296364 w 1296364"/>
              <a:gd name="connsiteY0" fmla="*/ 1169043 h 1169043"/>
              <a:gd name="connsiteX1" fmla="*/ 1122744 w 1296364"/>
              <a:gd name="connsiteY1" fmla="*/ 254643 h 1169043"/>
              <a:gd name="connsiteX2" fmla="*/ 0 w 1296364"/>
              <a:gd name="connsiteY2" fmla="*/ 0 h 1169043"/>
              <a:gd name="connsiteX0" fmla="*/ 1296364 w 1360838"/>
              <a:gd name="connsiteY0" fmla="*/ 1169043 h 1169043"/>
              <a:gd name="connsiteX1" fmla="*/ 1122744 w 1360838"/>
              <a:gd name="connsiteY1" fmla="*/ 254643 h 1169043"/>
              <a:gd name="connsiteX2" fmla="*/ 0 w 1360838"/>
              <a:gd name="connsiteY2" fmla="*/ 0 h 1169043"/>
              <a:gd name="connsiteX0" fmla="*/ 1296364 w 1379346"/>
              <a:gd name="connsiteY0" fmla="*/ 1169043 h 1169043"/>
              <a:gd name="connsiteX1" fmla="*/ 1122744 w 1379346"/>
              <a:gd name="connsiteY1" fmla="*/ 254643 h 1169043"/>
              <a:gd name="connsiteX2" fmla="*/ 0 w 1379346"/>
              <a:gd name="connsiteY2" fmla="*/ 0 h 1169043"/>
              <a:gd name="connsiteX0" fmla="*/ 1296364 w 1315490"/>
              <a:gd name="connsiteY0" fmla="*/ 1170561 h 1170561"/>
              <a:gd name="connsiteX1" fmla="*/ 983847 w 1315490"/>
              <a:gd name="connsiteY1" fmla="*/ 186713 h 1170561"/>
              <a:gd name="connsiteX2" fmla="*/ 0 w 1315490"/>
              <a:gd name="connsiteY2" fmla="*/ 1518 h 1170561"/>
              <a:gd name="connsiteX0" fmla="*/ 1296364 w 1296364"/>
              <a:gd name="connsiteY0" fmla="*/ 1169043 h 1169043"/>
              <a:gd name="connsiteX1" fmla="*/ 983847 w 1296364"/>
              <a:gd name="connsiteY1" fmla="*/ 185195 h 1169043"/>
              <a:gd name="connsiteX2" fmla="*/ 0 w 1296364"/>
              <a:gd name="connsiteY2" fmla="*/ 0 h 1169043"/>
              <a:gd name="connsiteX0" fmla="*/ 1296364 w 1296364"/>
              <a:gd name="connsiteY0" fmla="*/ 1175519 h 1175519"/>
              <a:gd name="connsiteX1" fmla="*/ 983847 w 1296364"/>
              <a:gd name="connsiteY1" fmla="*/ 191671 h 1175519"/>
              <a:gd name="connsiteX2" fmla="*/ 0 w 1296364"/>
              <a:gd name="connsiteY2" fmla="*/ 6476 h 117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6364" h="1175519">
                <a:moveTo>
                  <a:pt x="1296364" y="1175519"/>
                </a:moveTo>
                <a:cubicBezTo>
                  <a:pt x="1296365" y="685524"/>
                  <a:pt x="1280931" y="444384"/>
                  <a:pt x="983847" y="191671"/>
                </a:cubicBezTo>
                <a:cubicBezTo>
                  <a:pt x="686763" y="-61042"/>
                  <a:pt x="524719" y="10335"/>
                  <a:pt x="0" y="6476"/>
                </a:cubicBezTo>
              </a:path>
            </a:pathLst>
          </a:custGeom>
          <a:ln w="254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4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42E0C-E2AF-31C6-E9A2-8DD11DA83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Filter Design w/ Window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96B125-6C7F-BD46-33B5-50A636A71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116" y="1158843"/>
            <a:ext cx="6551409" cy="5562632"/>
          </a:xfrm>
        </p:spPr>
        <p:txBody>
          <a:bodyPr/>
          <a:lstStyle/>
          <a:p>
            <a:r>
              <a:rPr lang="en-US" altLang="ko-KR" dirty="0"/>
              <a:t>Window method</a:t>
            </a:r>
            <a:r>
              <a:rPr lang="ko-KR" altLang="en-US" dirty="0"/>
              <a:t>를 사용한 </a:t>
            </a:r>
            <a:r>
              <a:rPr lang="en-US" altLang="ko-KR" dirty="0"/>
              <a:t>FIR</a:t>
            </a:r>
            <a:r>
              <a:rPr lang="ko-KR" altLang="en-US" dirty="0"/>
              <a:t>필터 설계</a:t>
            </a:r>
            <a:endParaRPr lang="en-US" altLang="ko-KR" dirty="0"/>
          </a:p>
          <a:p>
            <a:pPr lvl="1"/>
            <a:r>
              <a:rPr lang="en-US" altLang="ko-KR" sz="1800" dirty="0" err="1"/>
              <a:t>scipy.signal</a:t>
            </a:r>
            <a:r>
              <a:rPr lang="ko-KR" altLang="en-US" sz="1800" dirty="0"/>
              <a:t>의 </a:t>
            </a:r>
            <a:r>
              <a:rPr lang="en-US" altLang="ko-KR" sz="1800" dirty="0" err="1"/>
              <a:t>firwin</a:t>
            </a:r>
            <a:r>
              <a:rPr lang="ko-KR" altLang="en-US" sz="1800" dirty="0"/>
              <a:t>함수를 사용하여 필터 생성</a:t>
            </a:r>
            <a:endParaRPr lang="en-US" altLang="ko-KR" sz="1800" dirty="0"/>
          </a:p>
          <a:p>
            <a:pPr marL="1531938" lvl="2" indent="-457200">
              <a:buFont typeface="+mj-lt"/>
              <a:buAutoNum type="arabicPeriod"/>
            </a:pPr>
            <a:r>
              <a:rPr lang="en-US" altLang="ko-KR" sz="1600" dirty="0" err="1"/>
              <a:t>firwin</a:t>
            </a:r>
            <a:r>
              <a:rPr lang="en-US" altLang="ko-KR" sz="1600" dirty="0"/>
              <a:t>()</a:t>
            </a:r>
            <a:r>
              <a:rPr lang="ko-KR" altLang="en-US" sz="1600" dirty="0"/>
              <a:t>의 </a:t>
            </a:r>
            <a:r>
              <a:rPr lang="en-US" altLang="ko-KR" sz="1600" dirty="0"/>
              <a:t>cutoff</a:t>
            </a:r>
            <a:r>
              <a:rPr lang="ko-KR" altLang="en-US" sz="1600" dirty="0"/>
              <a:t>인자에는 </a:t>
            </a:r>
            <a:r>
              <a:rPr lang="en-US" altLang="ko-KR" sz="1600" dirty="0"/>
              <a:t>Nyquist frequency</a:t>
            </a:r>
            <a:r>
              <a:rPr lang="ko-KR" altLang="en-US" sz="1600" dirty="0"/>
              <a:t>가 </a:t>
            </a:r>
            <a:r>
              <a:rPr lang="en-US" altLang="ko-KR" sz="1600" dirty="0"/>
              <a:t>1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정규화된</a:t>
            </a:r>
            <a:r>
              <a:rPr lang="ko-KR" altLang="en-US" sz="1600" dirty="0"/>
              <a:t> 값을 사용</a:t>
            </a:r>
            <a:r>
              <a:rPr lang="en-US" altLang="ko-KR" sz="1600" dirty="0"/>
              <a:t>.</a:t>
            </a:r>
          </a:p>
          <a:p>
            <a:pPr marL="1531938" lvl="2" indent="-457200">
              <a:buFont typeface="+mj-lt"/>
              <a:buAutoNum type="arabicPeriod"/>
            </a:pPr>
            <a:r>
              <a:rPr lang="en-US" altLang="ko-KR" sz="1600" dirty="0"/>
              <a:t>Sample rate</a:t>
            </a:r>
            <a:r>
              <a:rPr lang="ko-KR" altLang="en-US" sz="1600" dirty="0"/>
              <a:t>가 </a:t>
            </a:r>
            <a:r>
              <a:rPr lang="en-US" altLang="ko-KR" sz="1600" dirty="0"/>
              <a:t>16kHz</a:t>
            </a:r>
            <a:r>
              <a:rPr lang="ko-KR" altLang="en-US" sz="1600" dirty="0"/>
              <a:t>인 입력에서의 </a:t>
            </a:r>
            <a:r>
              <a:rPr lang="en-US" altLang="ko-KR" sz="1600" dirty="0"/>
              <a:t>Nyquist frequency</a:t>
            </a:r>
            <a:r>
              <a:rPr lang="ko-KR" altLang="en-US" sz="1600" dirty="0"/>
              <a:t>는 </a:t>
            </a:r>
            <a:r>
              <a:rPr lang="en-US" altLang="ko-KR" sz="1600" dirty="0"/>
              <a:t>8kHz</a:t>
            </a:r>
            <a:r>
              <a:rPr lang="ko-KR" altLang="en-US" sz="1600" dirty="0"/>
              <a:t>이므로</a:t>
            </a:r>
            <a:r>
              <a:rPr lang="en-US" altLang="ko-KR" sz="1600" dirty="0"/>
              <a:t>,</a:t>
            </a:r>
          </a:p>
          <a:p>
            <a:pPr marL="1531938" lvl="2" indent="-457200">
              <a:buFont typeface="+mj-lt"/>
              <a:buAutoNum type="arabicPeriod"/>
            </a:pPr>
            <a:r>
              <a:rPr lang="en-US" altLang="ko-KR" sz="1600" dirty="0"/>
              <a:t>1kHz </a:t>
            </a:r>
            <a:r>
              <a:rPr lang="ko-KR" altLang="en-US" sz="1600" dirty="0"/>
              <a:t>차단 특성을 인자로 설정하기 위해서는 </a:t>
            </a:r>
            <a:r>
              <a:rPr lang="en-US" altLang="ko-KR" sz="1600" dirty="0"/>
              <a:t>cutoff</a:t>
            </a:r>
            <a:r>
              <a:rPr lang="ko-KR" altLang="en-US" sz="1600" dirty="0"/>
              <a:t>를 </a:t>
            </a:r>
            <a:r>
              <a:rPr lang="en-US" altLang="ko-KR" sz="1600" dirty="0"/>
              <a:t>1kHz/8kHz=0.125</a:t>
            </a:r>
            <a:r>
              <a:rPr lang="ko-KR" altLang="en-US" sz="1600" dirty="0"/>
              <a:t>로 설정</a:t>
            </a:r>
            <a:r>
              <a:rPr lang="en-US" altLang="ko-KR" sz="1600" dirty="0"/>
              <a:t>.</a:t>
            </a:r>
          </a:p>
          <a:p>
            <a:pPr marL="1531938" lvl="2" indent="-457200">
              <a:buFont typeface="+mj-lt"/>
              <a:buAutoNum type="arabicPeriod"/>
            </a:pPr>
            <a:endParaRPr lang="en-US" altLang="ko-KR" sz="1600" dirty="0"/>
          </a:p>
          <a:p>
            <a:pPr marL="1074738" lvl="2" indent="0" algn="r">
              <a:buNone/>
            </a:pPr>
            <a:endParaRPr lang="en-US" altLang="ko-KR" sz="1600" dirty="0"/>
          </a:p>
          <a:p>
            <a:pPr marL="1074738" lvl="2" indent="0" algn="r">
              <a:buNone/>
            </a:pPr>
            <a:endParaRPr lang="en-US" altLang="ko-KR" sz="1600" dirty="0"/>
          </a:p>
          <a:p>
            <a:pPr marL="1074738" lvl="2" indent="0" algn="r">
              <a:buNone/>
            </a:pPr>
            <a:r>
              <a:rPr lang="en-US" altLang="ko-KR" sz="1600" dirty="0"/>
              <a:t>tab = 63 </a:t>
            </a:r>
            <a:r>
              <a:rPr lang="ko-KR" altLang="en-US" sz="1600" dirty="0"/>
              <a:t>인</a:t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2077B4"/>
                </a:solidFill>
              </a:rPr>
              <a:t>Rectangular window</a:t>
            </a:r>
            <a:r>
              <a:rPr lang="ko-KR" altLang="en-US" sz="1600" dirty="0"/>
              <a:t>와</a:t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F17E18"/>
                </a:solidFill>
              </a:rPr>
              <a:t>Hamming window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1697D2-DDBD-D3AB-6978-F1106D7AB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91464" y="895307"/>
            <a:ext cx="4572202" cy="29392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EB0CC7-4668-5AF4-FBFE-EB05FFBA3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1452" y="3865519"/>
            <a:ext cx="3524508" cy="2557754"/>
          </a:xfrm>
          <a:prstGeom prst="rect">
            <a:avLst/>
          </a:prstGeom>
          <a:effectLst>
            <a:outerShdw blurRad="2032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600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EB653-1B2E-FDFB-5688-43EFC99E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 Filter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F1F5CD-1B9D-6B8A-B864-B5BC91356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117" y="1141173"/>
            <a:ext cx="7069082" cy="5562632"/>
          </a:xfrm>
        </p:spPr>
        <p:txBody>
          <a:bodyPr>
            <a:noAutofit/>
          </a:bodyPr>
          <a:lstStyle/>
          <a:p>
            <a:r>
              <a:rPr lang="ko-KR" altLang="en-US" dirty="0"/>
              <a:t>두 필터로 </a:t>
            </a:r>
            <a:r>
              <a:rPr lang="ko-KR" altLang="en-US" dirty="0" err="1"/>
              <a:t>필터링된</a:t>
            </a:r>
            <a:r>
              <a:rPr lang="ko-KR" altLang="en-US" dirty="0"/>
              <a:t> 음성의 </a:t>
            </a:r>
            <a:r>
              <a:rPr lang="ko-KR" altLang="en-US" dirty="0" err="1"/>
              <a:t>청감</a:t>
            </a:r>
            <a:r>
              <a:rPr lang="ko-KR" altLang="en-US" dirty="0"/>
              <a:t> 상 차이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Tab </a:t>
            </a:r>
            <a:r>
              <a:rPr lang="ko-KR" altLang="en-US" dirty="0"/>
              <a:t>수 </a:t>
            </a:r>
            <a:r>
              <a:rPr lang="en-US" altLang="ko-KR" dirty="0"/>
              <a:t>= 63 </a:t>
            </a:r>
            <a:r>
              <a:rPr lang="ko-KR" altLang="en-US" dirty="0"/>
              <a:t>일 때</a:t>
            </a:r>
            <a:endParaRPr lang="en-US" altLang="ko-KR" dirty="0"/>
          </a:p>
          <a:p>
            <a:pPr lvl="2"/>
            <a:r>
              <a:rPr lang="en-US" altLang="ko-KR" sz="1600" dirty="0"/>
              <a:t>Rectangular window</a:t>
            </a:r>
            <a:r>
              <a:rPr lang="ko-KR" altLang="en-US" sz="1600" dirty="0"/>
              <a:t>와 </a:t>
            </a:r>
            <a:r>
              <a:rPr lang="en-US" altLang="ko-KR" sz="1600" dirty="0"/>
              <a:t>Hamming window</a:t>
            </a:r>
            <a:r>
              <a:rPr lang="ko-KR" altLang="en-US" sz="1600" dirty="0"/>
              <a:t>의 차이점은 인지하기 어려움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dirty="0"/>
              <a:t>Tab </a:t>
            </a:r>
            <a:r>
              <a:rPr lang="ko-KR" altLang="en-US" dirty="0"/>
              <a:t>수 </a:t>
            </a:r>
            <a:r>
              <a:rPr lang="en-US" altLang="ko-KR" dirty="0"/>
              <a:t>= 15 </a:t>
            </a:r>
            <a:r>
              <a:rPr lang="ko-KR" altLang="en-US" dirty="0"/>
              <a:t>일 때</a:t>
            </a:r>
            <a:endParaRPr lang="en-US" altLang="ko-KR" dirty="0"/>
          </a:p>
          <a:p>
            <a:pPr lvl="2"/>
            <a:r>
              <a:rPr lang="en-US" altLang="ko-KR" sz="1600" dirty="0"/>
              <a:t>Rectangular window</a:t>
            </a:r>
            <a:r>
              <a:rPr lang="ko-KR" altLang="en-US" sz="1600" dirty="0"/>
              <a:t>의 변화는 인지하기 어려웠으나</a:t>
            </a:r>
            <a:r>
              <a:rPr lang="en-US" altLang="ko-KR" sz="1600" dirty="0"/>
              <a:t>,</a:t>
            </a:r>
          </a:p>
          <a:p>
            <a:pPr lvl="2"/>
            <a:r>
              <a:rPr lang="en-US" altLang="ko-KR" sz="1600" dirty="0"/>
              <a:t>Hamming window</a:t>
            </a:r>
            <a:r>
              <a:rPr lang="ko-KR" altLang="en-US" sz="1600" dirty="0"/>
              <a:t>는 </a:t>
            </a:r>
            <a:r>
              <a:rPr lang="en-US" altLang="ko-KR" sz="1600" dirty="0"/>
              <a:t>low-pass</a:t>
            </a:r>
            <a:r>
              <a:rPr lang="ko-KR" altLang="en-US" sz="1600" dirty="0"/>
              <a:t>되지 않은 소리를 쉽게 인지할 수 있었음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2DA029-08A4-122B-7D46-AD74D710E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5775" y="4075069"/>
            <a:ext cx="3524508" cy="2557754"/>
          </a:xfrm>
          <a:prstGeom prst="rect">
            <a:avLst/>
          </a:prstGeom>
          <a:effectLst>
            <a:outerShdw blurRad="2032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9DECC97-C9E7-0C75-53CA-29A282207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5775" y="1197204"/>
            <a:ext cx="3524508" cy="2481031"/>
          </a:xfrm>
          <a:prstGeom prst="rect">
            <a:avLst/>
          </a:prstGeom>
          <a:effectLst>
            <a:outerShdw blurRad="2032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5B54005-3CBF-C9D2-0630-B273F7916705}"/>
              </a:ext>
            </a:extLst>
          </p:cNvPr>
          <p:cNvCxnSpPr>
            <a:cxnSpLocks/>
          </p:cNvCxnSpPr>
          <p:nvPr/>
        </p:nvCxnSpPr>
        <p:spPr>
          <a:xfrm>
            <a:off x="9001763" y="1352019"/>
            <a:ext cx="0" cy="852561"/>
          </a:xfrm>
          <a:prstGeom prst="line">
            <a:avLst/>
          </a:prstGeom>
          <a:ln w="38100">
            <a:solidFill>
              <a:srgbClr val="2077B4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AAE43C-803C-28CD-205D-F5C9DD52C9A1}"/>
              </a:ext>
            </a:extLst>
          </p:cNvPr>
          <p:cNvSpPr txBox="1"/>
          <p:nvPr/>
        </p:nvSpPr>
        <p:spPr>
          <a:xfrm>
            <a:off x="9237353" y="1886662"/>
            <a:ext cx="973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cutoff freq.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35CAEEA-2D8B-C78B-0293-A0AD476E31AF}"/>
              </a:ext>
            </a:extLst>
          </p:cNvPr>
          <p:cNvCxnSpPr>
            <a:cxnSpLocks/>
          </p:cNvCxnSpPr>
          <p:nvPr/>
        </p:nvCxnSpPr>
        <p:spPr>
          <a:xfrm>
            <a:off x="8991920" y="4304894"/>
            <a:ext cx="0" cy="852561"/>
          </a:xfrm>
          <a:prstGeom prst="line">
            <a:avLst/>
          </a:prstGeom>
          <a:ln w="381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2D1D49-3D4E-2E99-2CB5-E786FE1FA7DB}"/>
              </a:ext>
            </a:extLst>
          </p:cNvPr>
          <p:cNvSpPr txBox="1"/>
          <p:nvPr/>
        </p:nvSpPr>
        <p:spPr>
          <a:xfrm>
            <a:off x="8991919" y="4853427"/>
            <a:ext cx="1218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cutoff freq.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6F5184-6912-1CD1-AE99-6F28A7085FB0}"/>
              </a:ext>
            </a:extLst>
          </p:cNvPr>
          <p:cNvSpPr txBox="1"/>
          <p:nvPr/>
        </p:nvSpPr>
        <p:spPr>
          <a:xfrm>
            <a:off x="8105774" y="1141173"/>
            <a:ext cx="778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Tab = 15</a:t>
            </a:r>
            <a:endParaRPr lang="ko-KR" altLang="en-US" sz="1200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37D66-AC3B-7819-D60C-E49BA35EBAF5}"/>
              </a:ext>
            </a:extLst>
          </p:cNvPr>
          <p:cNvSpPr txBox="1"/>
          <p:nvPr/>
        </p:nvSpPr>
        <p:spPr>
          <a:xfrm>
            <a:off x="8105774" y="4051707"/>
            <a:ext cx="778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Tab = 63</a:t>
            </a:r>
            <a:endParaRPr lang="ko-KR" altLang="en-US" sz="1200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2A9081A-F17F-2745-B2D0-C6996E14E5FD}"/>
              </a:ext>
            </a:extLst>
          </p:cNvPr>
          <p:cNvCxnSpPr>
            <a:cxnSpLocks/>
          </p:cNvCxnSpPr>
          <p:nvPr/>
        </p:nvCxnSpPr>
        <p:spPr>
          <a:xfrm>
            <a:off x="9223704" y="1352019"/>
            <a:ext cx="0" cy="852561"/>
          </a:xfrm>
          <a:prstGeom prst="line">
            <a:avLst/>
          </a:prstGeom>
          <a:ln w="38100">
            <a:solidFill>
              <a:srgbClr val="F17E18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D2F2AF-44D0-114F-7ACD-F013A4E15244}"/>
              </a:ext>
            </a:extLst>
          </p:cNvPr>
          <p:cNvSpPr txBox="1"/>
          <p:nvPr/>
        </p:nvSpPr>
        <p:spPr>
          <a:xfrm>
            <a:off x="9590598" y="461973"/>
            <a:ext cx="2562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077B4"/>
                </a:solidFill>
              </a:rPr>
              <a:t>Rectangular window</a:t>
            </a:r>
            <a:br>
              <a:rPr lang="en-US" altLang="ko-KR" sz="1800" dirty="0"/>
            </a:br>
            <a:r>
              <a:rPr lang="en-US" altLang="ko-KR" sz="1800" dirty="0">
                <a:solidFill>
                  <a:srgbClr val="F17E18"/>
                </a:solidFill>
              </a:rPr>
              <a:t>Hamming window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019D37-4911-F98C-B5E8-04910B73F86E}"/>
              </a:ext>
            </a:extLst>
          </p:cNvPr>
          <p:cNvSpPr txBox="1"/>
          <p:nvPr/>
        </p:nvSpPr>
        <p:spPr>
          <a:xfrm>
            <a:off x="1282994" y="1620773"/>
            <a:ext cx="6096000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(True)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samples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7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CHUNK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in_data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kernel_size</a:t>
            </a:r>
            <a:r>
              <a:rPr lang="en-US" altLang="ko-KR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kernel_size</a:t>
            </a:r>
            <a:r>
              <a:rPr lang="en-US" altLang="ko-KR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7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CHUNK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fromstring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samples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int16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filter_on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convs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convolution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in_data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win_rect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filter_on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convs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convolution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in_data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win_hamm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filter_on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.tostring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keyboard</a:t>
            </a:r>
            <a:r>
              <a:rPr lang="en-US" altLang="ko-KR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is_pressed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'q'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altLang="ko-KR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keyboard</a:t>
            </a:r>
            <a:r>
              <a:rPr lang="en-US" altLang="ko-KR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is_pressed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filter_on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filter_on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"Filter = Hamm."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filter_on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"Filter = Rect."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569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CDE1B-E8BB-370A-FB29-2F77E0B5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Windows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71B5D-3D27-1FA7-06A5-3D11E625A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117" y="1158843"/>
            <a:ext cx="6198983" cy="5562632"/>
          </a:xfrm>
        </p:spPr>
        <p:txBody>
          <a:bodyPr/>
          <a:lstStyle/>
          <a:p>
            <a:r>
              <a:rPr lang="en-US" altLang="ko-KR" dirty="0"/>
              <a:t>Window </a:t>
            </a:r>
            <a:r>
              <a:rPr lang="ko-KR" altLang="en-US" dirty="0"/>
              <a:t>종류에 따른 </a:t>
            </a:r>
            <a:r>
              <a:rPr lang="ko-KR" altLang="en-US" dirty="0" err="1"/>
              <a:t>청감</a:t>
            </a:r>
            <a:r>
              <a:rPr lang="ko-KR" altLang="en-US" dirty="0"/>
              <a:t> 차이</a:t>
            </a:r>
            <a:endParaRPr lang="en-US" altLang="ko-KR" dirty="0"/>
          </a:p>
          <a:p>
            <a:pPr lvl="1"/>
            <a:r>
              <a:rPr lang="en-US" altLang="ko-KR" b="1" dirty="0"/>
              <a:t>Tab </a:t>
            </a:r>
            <a:r>
              <a:rPr lang="ko-KR" altLang="en-US" b="1" dirty="0"/>
              <a:t>수 </a:t>
            </a:r>
            <a:r>
              <a:rPr lang="en-US" altLang="ko-KR" b="1" dirty="0"/>
              <a:t>= 15</a:t>
            </a:r>
            <a:r>
              <a:rPr lang="en-US" altLang="ko-KR"/>
              <a:t>, cutoff = 1kHz, </a:t>
            </a:r>
            <a:r>
              <a:rPr lang="ko-KR" altLang="en-US"/>
              <a:t>녹음된 음악을 비교함</a:t>
            </a:r>
            <a:r>
              <a:rPr lang="en-US" altLang="ko-KR"/>
              <a:t>.</a:t>
            </a:r>
            <a:endParaRPr lang="en-US" altLang="ko-KR" dirty="0"/>
          </a:p>
          <a:p>
            <a:pPr lvl="2"/>
            <a:r>
              <a:rPr lang="en-US" altLang="ko-KR" sz="1600" dirty="0"/>
              <a:t>Triangle window</a:t>
            </a:r>
            <a:r>
              <a:rPr lang="ko-KR" altLang="en-US" sz="1600" dirty="0"/>
              <a:t>는 </a:t>
            </a:r>
            <a:r>
              <a:rPr lang="en-US" altLang="ko-KR" sz="1600" dirty="0"/>
              <a:t>Hamming window</a:t>
            </a:r>
            <a:r>
              <a:rPr lang="ko-KR" altLang="en-US" sz="1600" dirty="0"/>
              <a:t>와의 차이를 </a:t>
            </a:r>
            <a:r>
              <a:rPr lang="ko-KR" altLang="en-US" sz="1600"/>
              <a:t>인지하기 어려움</a:t>
            </a:r>
            <a:r>
              <a:rPr lang="en-US" altLang="ko-KR" sz="1600"/>
              <a:t>.</a:t>
            </a:r>
            <a:br>
              <a:rPr lang="en-US" altLang="ko-KR" sz="1600"/>
            </a:br>
            <a:r>
              <a:rPr lang="en-US" altLang="ko-KR" sz="1600"/>
              <a:t>low-pass</a:t>
            </a:r>
            <a:r>
              <a:rPr lang="ko-KR" altLang="en-US" sz="1600"/>
              <a:t>되지 않은 소리를 쉽게 인지할 수 있음</a:t>
            </a:r>
            <a:r>
              <a:rPr lang="en-US" altLang="ko-KR" sz="1600"/>
              <a:t>.</a:t>
            </a:r>
            <a:endParaRPr lang="en-US" altLang="ko-KR" sz="1600" dirty="0"/>
          </a:p>
          <a:p>
            <a:pPr lvl="2"/>
            <a:r>
              <a:rPr lang="en-US" altLang="ko-KR" sz="1600" dirty="0"/>
              <a:t>Cosine </a:t>
            </a:r>
            <a:r>
              <a:rPr lang="en-US" altLang="ko-KR" sz="1600"/>
              <a:t>window</a:t>
            </a:r>
            <a:r>
              <a:rPr lang="ko-KR" altLang="en-US" sz="1600"/>
              <a:t>는</a:t>
            </a:r>
            <a:r>
              <a:rPr lang="en-US" altLang="ko-KR" sz="1600"/>
              <a:t> </a:t>
            </a:r>
            <a:r>
              <a:rPr lang="ko-KR" altLang="en-US" sz="1600"/>
              <a:t>하이햇</a:t>
            </a:r>
            <a:r>
              <a:rPr lang="en-US" altLang="ko-KR" sz="1600"/>
              <a:t>(</a:t>
            </a:r>
            <a:r>
              <a:rPr lang="ko-KR" altLang="en-US" sz="1600"/>
              <a:t>높은 타격음</a:t>
            </a:r>
            <a:r>
              <a:rPr lang="en-US" altLang="ko-KR" sz="1600"/>
              <a:t>)</a:t>
            </a:r>
            <a:r>
              <a:rPr lang="ko-KR" altLang="en-US" sz="1600"/>
              <a:t>소리를 </a:t>
            </a:r>
            <a:r>
              <a:rPr lang="ko-KR" altLang="en-US" sz="1600" dirty="0"/>
              <a:t>인지할 </a:t>
            </a:r>
            <a:r>
              <a:rPr lang="ko-KR" altLang="en-US" sz="1600"/>
              <a:t>수 있으나 많이 줄어듦</a:t>
            </a:r>
            <a:r>
              <a:rPr lang="en-US" altLang="ko-KR" sz="1600"/>
              <a:t>.</a:t>
            </a:r>
            <a:endParaRPr lang="en-US" altLang="ko-KR" sz="1600" dirty="0"/>
          </a:p>
          <a:p>
            <a:pPr lvl="2"/>
            <a:r>
              <a:rPr lang="en-US" altLang="ko-KR" sz="1600" dirty="0"/>
              <a:t>Rectangular window</a:t>
            </a:r>
            <a:r>
              <a:rPr lang="ko-KR" altLang="en-US" sz="1600"/>
              <a:t>는 하이햇 소리를 들을 수 없음</a:t>
            </a:r>
            <a:r>
              <a:rPr lang="en-US" altLang="ko-KR" sz="1600"/>
              <a:t>.</a:t>
            </a:r>
            <a:endParaRPr lang="en-US" altLang="ko-KR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A91368-E535-BB12-75B7-2B351B0CD942}"/>
              </a:ext>
            </a:extLst>
          </p:cNvPr>
          <p:cNvSpPr txBox="1"/>
          <p:nvPr/>
        </p:nvSpPr>
        <p:spPr>
          <a:xfrm>
            <a:off x="9590598" y="461973"/>
            <a:ext cx="25622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077B4"/>
                </a:solidFill>
              </a:rPr>
              <a:t>Rectangular window</a:t>
            </a:r>
            <a:br>
              <a:rPr lang="en-US" altLang="ko-KR" sz="1800" dirty="0"/>
            </a:br>
            <a:r>
              <a:rPr lang="en-US" altLang="ko-KR" sz="1800" dirty="0">
                <a:solidFill>
                  <a:srgbClr val="F17E18"/>
                </a:solidFill>
              </a:rPr>
              <a:t>Hamming window</a:t>
            </a:r>
          </a:p>
          <a:p>
            <a:r>
              <a:rPr lang="en-US" altLang="ko-KR" dirty="0">
                <a:solidFill>
                  <a:srgbClr val="289E28"/>
                </a:solidFill>
              </a:rPr>
              <a:t>Cosine window</a:t>
            </a:r>
            <a:endParaRPr lang="en-US" altLang="ko-KR" sz="1800" dirty="0">
              <a:solidFill>
                <a:srgbClr val="289E28"/>
              </a:solidFill>
            </a:endParaRPr>
          </a:p>
          <a:p>
            <a:r>
              <a:rPr lang="en-US" altLang="ko-KR" dirty="0">
                <a:solidFill>
                  <a:srgbClr val="D52122"/>
                </a:solidFill>
              </a:rPr>
              <a:t>Triangle</a:t>
            </a:r>
            <a:r>
              <a:rPr lang="ko-KR" altLang="en-US" dirty="0">
                <a:solidFill>
                  <a:srgbClr val="D52122"/>
                </a:solidFill>
              </a:rPr>
              <a:t> </a:t>
            </a:r>
            <a:r>
              <a:rPr lang="en-US" altLang="ko-KR" dirty="0">
                <a:solidFill>
                  <a:srgbClr val="D52122"/>
                </a:solidFill>
              </a:rPr>
              <a:t>window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B894DD-70D6-D55A-372B-24A96116F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086" y="1794626"/>
            <a:ext cx="4801023" cy="3472438"/>
          </a:xfrm>
          <a:prstGeom prst="rect">
            <a:avLst/>
          </a:prstGeom>
          <a:effectLst>
            <a:outerShdw blurRad="1524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35B9262-26F3-ACAE-5D43-AD1BED8BEC71}"/>
              </a:ext>
            </a:extLst>
          </p:cNvPr>
          <p:cNvCxnSpPr>
            <a:cxnSpLocks/>
          </p:cNvCxnSpPr>
          <p:nvPr/>
        </p:nvCxnSpPr>
        <p:spPr>
          <a:xfrm>
            <a:off x="8401688" y="2106875"/>
            <a:ext cx="0" cy="1149008"/>
          </a:xfrm>
          <a:prstGeom prst="line">
            <a:avLst/>
          </a:prstGeom>
          <a:ln w="38100">
            <a:solidFill>
              <a:srgbClr val="2077B4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CB5A8B1-B03F-8A37-4A22-12CBA7A9320B}"/>
              </a:ext>
            </a:extLst>
          </p:cNvPr>
          <p:cNvSpPr txBox="1"/>
          <p:nvPr/>
        </p:nvSpPr>
        <p:spPr>
          <a:xfrm>
            <a:off x="8705895" y="2978884"/>
            <a:ext cx="1059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cutoff freq.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6C24A4C-0698-4162-A549-5C2778D0CB04}"/>
              </a:ext>
            </a:extLst>
          </p:cNvPr>
          <p:cNvCxnSpPr>
            <a:cxnSpLocks/>
          </p:cNvCxnSpPr>
          <p:nvPr/>
        </p:nvCxnSpPr>
        <p:spPr>
          <a:xfrm>
            <a:off x="8687922" y="2106875"/>
            <a:ext cx="0" cy="1149008"/>
          </a:xfrm>
          <a:prstGeom prst="line">
            <a:avLst/>
          </a:prstGeom>
          <a:ln w="38100">
            <a:solidFill>
              <a:srgbClr val="F17E18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BD2139C-4EFE-C3C0-4333-0BD2D89B5AAD}"/>
              </a:ext>
            </a:extLst>
          </p:cNvPr>
          <p:cNvCxnSpPr>
            <a:cxnSpLocks/>
          </p:cNvCxnSpPr>
          <p:nvPr/>
        </p:nvCxnSpPr>
        <p:spPr>
          <a:xfrm>
            <a:off x="8647926" y="2106875"/>
            <a:ext cx="0" cy="1149008"/>
          </a:xfrm>
          <a:prstGeom prst="line">
            <a:avLst/>
          </a:prstGeom>
          <a:ln w="38100">
            <a:solidFill>
              <a:srgbClr val="D52122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B3AAD82-A8A9-F3DF-EBEF-6E824176C764}"/>
              </a:ext>
            </a:extLst>
          </p:cNvPr>
          <p:cNvCxnSpPr>
            <a:cxnSpLocks/>
          </p:cNvCxnSpPr>
          <p:nvPr/>
        </p:nvCxnSpPr>
        <p:spPr>
          <a:xfrm>
            <a:off x="8507432" y="2106875"/>
            <a:ext cx="0" cy="1149008"/>
          </a:xfrm>
          <a:prstGeom prst="line">
            <a:avLst/>
          </a:prstGeom>
          <a:ln w="38100">
            <a:solidFill>
              <a:srgbClr val="289E28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86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7A9A0-BA6A-BA62-6A8D-676092D1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Other Windows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54327-EDB6-B8D4-D937-C7E2674F8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117" y="1158843"/>
            <a:ext cx="6951369" cy="5562632"/>
          </a:xfrm>
        </p:spPr>
        <p:txBody>
          <a:bodyPr/>
          <a:lstStyle/>
          <a:p>
            <a:r>
              <a:rPr lang="en-US" altLang="ko-KR"/>
              <a:t>Bandpass &amp; Bandstop filter</a:t>
            </a:r>
          </a:p>
          <a:p>
            <a:pPr lvl="1"/>
            <a:r>
              <a:rPr lang="en-US" altLang="ko-KR" b="1"/>
              <a:t>Tab </a:t>
            </a:r>
            <a:r>
              <a:rPr lang="ko-KR" altLang="en-US" b="1"/>
              <a:t>수 </a:t>
            </a:r>
            <a:r>
              <a:rPr lang="en-US" altLang="ko-KR" b="1"/>
              <a:t>= 31</a:t>
            </a:r>
            <a:r>
              <a:rPr lang="en-US" altLang="ko-KR"/>
              <a:t>, cutoff = 0.5~1.5kHz, </a:t>
            </a:r>
            <a:r>
              <a:rPr lang="ko-KR" altLang="en-US"/>
              <a:t>녹음된 음악을 비교함</a:t>
            </a:r>
            <a:r>
              <a:rPr lang="en-US" altLang="ko-KR"/>
              <a:t>.</a:t>
            </a:r>
          </a:p>
          <a:p>
            <a:pPr lvl="2"/>
            <a:r>
              <a:rPr lang="en-US" altLang="ko-KR"/>
              <a:t>0.5~1.5kHz</a:t>
            </a:r>
            <a:r>
              <a:rPr lang="ko-KR" altLang="en-US"/>
              <a:t>는 사람의 목소리에 해당하는 주파수</a:t>
            </a:r>
            <a:r>
              <a:rPr lang="en-US" altLang="ko-KR"/>
              <a:t>.</a:t>
            </a:r>
          </a:p>
          <a:p>
            <a:pPr lvl="2"/>
            <a:r>
              <a:rPr lang="en-US" altLang="ko-KR"/>
              <a:t>Bandpass filter</a:t>
            </a:r>
            <a:r>
              <a:rPr lang="ko-KR" altLang="en-US"/>
              <a:t>에서는 차이를 명확히 구분하기 어려움</a:t>
            </a:r>
            <a:r>
              <a:rPr lang="en-US" altLang="ko-KR"/>
              <a:t>.</a:t>
            </a:r>
          </a:p>
          <a:p>
            <a:pPr lvl="2"/>
            <a:r>
              <a:rPr lang="en-US" altLang="ko-KR"/>
              <a:t>Bandstop filter</a:t>
            </a:r>
            <a:r>
              <a:rPr lang="ko-KR" altLang="en-US"/>
              <a:t>에서는 음악의 보컬 소리 크기로 명확히 구분할 수 있음</a:t>
            </a:r>
            <a:r>
              <a:rPr lang="en-US" altLang="ko-KR"/>
              <a:t>.</a:t>
            </a:r>
          </a:p>
          <a:p>
            <a:pPr lvl="3"/>
            <a:r>
              <a:rPr lang="en-US" altLang="ko-KR"/>
              <a:t>Hamming = Triangle &gt; Cosine &gt; Rectangular</a:t>
            </a:r>
            <a:br>
              <a:rPr lang="en-US" altLang="ko-KR"/>
            </a:br>
            <a:r>
              <a:rPr lang="ko-KR" altLang="en-US"/>
              <a:t>순으로 보컬의 소리가 잘 인지됨</a:t>
            </a:r>
            <a:r>
              <a:rPr lang="en-US" altLang="ko-KR"/>
              <a:t>.</a:t>
            </a:r>
          </a:p>
          <a:p>
            <a:pPr lvl="1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C05B82-4F26-C359-34F3-378F8D9A5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6120" y="1662302"/>
            <a:ext cx="3458763" cy="2468225"/>
          </a:xfrm>
          <a:prstGeom prst="rect">
            <a:avLst/>
          </a:prstGeom>
          <a:effectLst>
            <a:outerShdw blurRad="1524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9996B3-9A3F-A3E2-B06C-94E54F414775}"/>
              </a:ext>
            </a:extLst>
          </p:cNvPr>
          <p:cNvSpPr txBox="1"/>
          <p:nvPr/>
        </p:nvSpPr>
        <p:spPr>
          <a:xfrm>
            <a:off x="9590598" y="461973"/>
            <a:ext cx="25622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077B4"/>
                </a:solidFill>
              </a:rPr>
              <a:t>Rectangular window</a:t>
            </a:r>
            <a:br>
              <a:rPr lang="en-US" altLang="ko-KR" sz="1800" dirty="0"/>
            </a:br>
            <a:r>
              <a:rPr lang="en-US" altLang="ko-KR" sz="1800" dirty="0">
                <a:solidFill>
                  <a:srgbClr val="F17E18"/>
                </a:solidFill>
              </a:rPr>
              <a:t>Hamming window</a:t>
            </a:r>
          </a:p>
          <a:p>
            <a:r>
              <a:rPr lang="en-US" altLang="ko-KR" dirty="0">
                <a:solidFill>
                  <a:srgbClr val="289E28"/>
                </a:solidFill>
              </a:rPr>
              <a:t>Cosine window</a:t>
            </a:r>
            <a:endParaRPr lang="en-US" altLang="ko-KR" sz="1800" dirty="0">
              <a:solidFill>
                <a:srgbClr val="289E28"/>
              </a:solidFill>
            </a:endParaRPr>
          </a:p>
          <a:p>
            <a:r>
              <a:rPr lang="en-US" altLang="ko-KR" dirty="0">
                <a:solidFill>
                  <a:srgbClr val="D52122"/>
                </a:solidFill>
              </a:rPr>
              <a:t>Triangle</a:t>
            </a:r>
            <a:r>
              <a:rPr lang="ko-KR" altLang="en-US" dirty="0">
                <a:solidFill>
                  <a:srgbClr val="D52122"/>
                </a:solidFill>
              </a:rPr>
              <a:t> </a:t>
            </a:r>
            <a:r>
              <a:rPr lang="en-US" altLang="ko-KR" dirty="0">
                <a:solidFill>
                  <a:srgbClr val="D52122"/>
                </a:solidFill>
              </a:rPr>
              <a:t>window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F8901F-C066-8DDC-FDE4-9F78AEE68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6120" y="4273288"/>
            <a:ext cx="3458763" cy="2428148"/>
          </a:xfrm>
          <a:prstGeom prst="rect">
            <a:avLst/>
          </a:prstGeom>
          <a:effectLst>
            <a:outerShdw blurRad="1524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3191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4A622-B4A4-F596-8D05-9E1172ED8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멀티미디어프로그래밍 </a:t>
            </a:r>
            <a:br>
              <a:rPr lang="en-US" altLang="ko-KR" sz="5400"/>
            </a:br>
            <a:r>
              <a:rPr lang="en-US" altLang="ko-KR" sz="4400"/>
              <a:t>4</a:t>
            </a:r>
            <a:r>
              <a:rPr lang="ko-KR" altLang="en-US" sz="4400"/>
              <a:t>주차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53C6A1-EA94-305F-C6BC-A54A0725D6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201710887 </a:t>
            </a:r>
            <a:r>
              <a:rPr lang="ko-KR" altLang="en-US" dirty="0"/>
              <a:t>이재석</a:t>
            </a:r>
          </a:p>
        </p:txBody>
      </p:sp>
    </p:spTree>
    <p:extLst>
      <p:ext uri="{BB962C8B-B14F-4D97-AF65-F5344CB8AC3E}">
        <p14:creationId xmlns:p14="http://schemas.microsoft.com/office/powerpoint/2010/main" val="4009457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FE84B-EA4F-9AB5-BDE2-57D11651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Test Input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2C8427-86F3-A692-8500-DEED8972C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/>
              <a:t>FFT</a:t>
            </a:r>
            <a:r>
              <a:rPr lang="ko-KR" altLang="en-US" sz="2000"/>
              <a:t> 필터의 동작을 청각적으로 관찰하기위해 다음의 소리를 포함하는 음악을 제작</a:t>
            </a:r>
            <a:r>
              <a:rPr lang="en-US" altLang="ko-KR" sz="2000"/>
              <a:t>.</a:t>
            </a:r>
          </a:p>
          <a:p>
            <a:pPr lvl="1"/>
            <a:r>
              <a:rPr lang="en-US" altLang="ko-KR" sz="1600"/>
              <a:t>Pitched sine wave : 8</a:t>
            </a:r>
            <a:r>
              <a:rPr lang="ko-KR" altLang="en-US" sz="1600"/>
              <a:t>초동안 </a:t>
            </a:r>
            <a:r>
              <a:rPr lang="en-US" altLang="ko-KR" sz="1600"/>
              <a:t>100Hz</a:t>
            </a:r>
            <a:r>
              <a:rPr lang="ko-KR" altLang="en-US" sz="1600"/>
              <a:t>부터 </a:t>
            </a:r>
            <a:r>
              <a:rPr lang="en-US" altLang="ko-KR" sz="1600"/>
              <a:t>10kHz</a:t>
            </a:r>
            <a:r>
              <a:rPr lang="ko-KR" altLang="en-US" sz="1600"/>
              <a:t>까지 주파수가 증가하는 사인파 음성</a:t>
            </a:r>
            <a:r>
              <a:rPr lang="en-US" altLang="ko-KR" sz="1600"/>
              <a:t>.</a:t>
            </a:r>
          </a:p>
          <a:p>
            <a:pPr lvl="1"/>
            <a:r>
              <a:rPr lang="en-US" altLang="ko-KR" sz="1600"/>
              <a:t>Drums : </a:t>
            </a:r>
            <a:r>
              <a:rPr lang="ko-KR" altLang="en-US" sz="1600"/>
              <a:t>드럼소리</a:t>
            </a:r>
            <a:r>
              <a:rPr lang="en-US" altLang="ko-KR" sz="1600"/>
              <a:t>. </a:t>
            </a:r>
            <a:r>
              <a:rPr lang="ko-KR" altLang="en-US" sz="1600"/>
              <a:t>하이햇 </a:t>
            </a:r>
            <a:r>
              <a:rPr lang="en-US" altLang="ko-KR" sz="1600"/>
              <a:t>&lt; </a:t>
            </a:r>
            <a:r>
              <a:rPr lang="ko-KR" altLang="en-US" sz="1600"/>
              <a:t>스네어 </a:t>
            </a:r>
            <a:r>
              <a:rPr lang="en-US" altLang="ko-KR" sz="1600"/>
              <a:t>&lt; </a:t>
            </a:r>
            <a:r>
              <a:rPr lang="ko-KR" altLang="en-US" sz="1600"/>
              <a:t>킥 순으로 높은 주파수 대역의 음성</a:t>
            </a:r>
            <a:r>
              <a:rPr lang="en-US" altLang="ko-KR" sz="1600"/>
              <a:t>.</a:t>
            </a:r>
          </a:p>
          <a:p>
            <a:pPr lvl="1"/>
            <a:r>
              <a:rPr lang="en-US" altLang="ko-KR" sz="1600"/>
              <a:t>Vocal : </a:t>
            </a:r>
            <a:r>
              <a:rPr lang="ko-KR" altLang="en-US" sz="1600"/>
              <a:t>사람의 목소리</a:t>
            </a:r>
            <a:r>
              <a:rPr lang="en-US" altLang="ko-KR" sz="1600"/>
              <a:t>. </a:t>
            </a:r>
            <a:r>
              <a:rPr lang="ko-KR" altLang="en-US" sz="1600"/>
              <a:t>중성적인 음성을 채택</a:t>
            </a:r>
            <a:r>
              <a:rPr lang="en-US" altLang="ko-KR" sz="1600"/>
              <a:t>.</a:t>
            </a:r>
          </a:p>
          <a:p>
            <a:pPr lvl="1"/>
            <a:r>
              <a:rPr lang="en-US" altLang="ko-KR" sz="1600"/>
              <a:t>AWGN &amp; Distort : </a:t>
            </a:r>
            <a:r>
              <a:rPr lang="ko-KR" altLang="en-US" sz="1600"/>
              <a:t>화이트노이즈와 </a:t>
            </a:r>
            <a:r>
              <a:rPr lang="en-US" altLang="ko-KR" sz="1600"/>
              <a:t>Sort&amp;Pepper </a:t>
            </a:r>
            <a:r>
              <a:rPr lang="ko-KR" altLang="en-US" sz="1600"/>
              <a:t>노이즈가 포함된 음성</a:t>
            </a:r>
            <a:endParaRPr lang="en-US" altLang="ko-KR" sz="1600"/>
          </a:p>
          <a:p>
            <a:pPr lvl="2"/>
            <a:r>
              <a:rPr lang="en-US" altLang="ko-KR" sz="1400"/>
              <a:t>sample rate = 44100Hz, mono channel, 32bits/sample.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1428DE-6E2F-A186-64D7-7A3C8A0A3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3667539"/>
            <a:ext cx="8763000" cy="29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4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FE84B-EA4F-9AB5-BDE2-57D11651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FFT</a:t>
            </a:r>
            <a:r>
              <a:rPr lang="ko-KR" altLang="en-US"/>
              <a:t> </a:t>
            </a:r>
            <a:r>
              <a:rPr lang="en-US" altLang="ko-KR"/>
              <a:t>Filter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82D78DF-590C-D691-5EFD-FB74D716C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4410Hz Lowpass FFT Filter</a:t>
            </a:r>
            <a:r>
              <a:rPr lang="ko-KR" altLang="en-US"/>
              <a:t>의 결과 관찰</a:t>
            </a:r>
            <a:endParaRPr lang="en-US" altLang="ko-KR"/>
          </a:p>
          <a:p>
            <a:pPr lvl="1"/>
            <a:r>
              <a:rPr lang="en-US" altLang="ko-KR" sz="1800"/>
              <a:t>sample rate = 44100Hz</a:t>
            </a:r>
            <a:r>
              <a:rPr lang="ko-KR" altLang="en-US" sz="1800"/>
              <a:t>이므로</a:t>
            </a:r>
            <a:r>
              <a:rPr lang="en-US" altLang="ko-KR" sz="1800"/>
              <a:t>, Naquist freq. = 22050Hz, cutoff = Naquist freq. x</a:t>
            </a:r>
            <a:r>
              <a:rPr lang="ko-KR" altLang="en-US" sz="1800"/>
              <a:t> </a:t>
            </a:r>
            <a:r>
              <a:rPr lang="en-US" altLang="ko-KR" sz="1800"/>
              <a:t>0.2</a:t>
            </a:r>
            <a:br>
              <a:rPr lang="en-US" altLang="ko-KR" sz="1800"/>
            </a:br>
            <a:r>
              <a:rPr lang="ko-KR" altLang="en-US" sz="1800"/>
              <a:t>따라서</a:t>
            </a:r>
            <a:r>
              <a:rPr lang="en-US" altLang="ko-KR" sz="1800"/>
              <a:t>,</a:t>
            </a:r>
            <a:r>
              <a:rPr lang="ko-KR" altLang="en-US" sz="1800"/>
              <a:t> 인자를 </a:t>
            </a:r>
            <a:r>
              <a:rPr lang="en-US" altLang="ko-KR" sz="1800"/>
              <a:t>0.2</a:t>
            </a:r>
            <a:r>
              <a:rPr lang="ko-KR" altLang="en-US" sz="1800"/>
              <a:t>로 설정한 </a:t>
            </a:r>
            <a:r>
              <a:rPr lang="en-US" altLang="ko-KR" sz="1800"/>
              <a:t>Lowpass FFT Filter</a:t>
            </a:r>
            <a:r>
              <a:rPr lang="ko-KR" altLang="en-US" sz="1800"/>
              <a:t>의 </a:t>
            </a:r>
            <a:r>
              <a:rPr lang="en-US" altLang="ko-KR" sz="1800"/>
              <a:t>cutoff </a:t>
            </a:r>
            <a:r>
              <a:rPr lang="ko-KR" altLang="en-US" sz="1800"/>
              <a:t>주파수는 </a:t>
            </a:r>
            <a:r>
              <a:rPr lang="en-US" altLang="ko-KR" sz="1800"/>
              <a:t>4410Hz.</a:t>
            </a:r>
          </a:p>
          <a:p>
            <a:pPr lvl="1"/>
            <a:r>
              <a:rPr lang="ko-KR" altLang="en-US" sz="1800"/>
              <a:t>하이햇 소리를 들을 수 없었으며</a:t>
            </a:r>
            <a:r>
              <a:rPr lang="en-US" altLang="ko-KR" sz="1800"/>
              <a:t>, </a:t>
            </a:r>
            <a:r>
              <a:rPr lang="ko-KR" altLang="en-US" sz="1800"/>
              <a:t>스네어 음성에서 변화 인지 가능</a:t>
            </a:r>
            <a:r>
              <a:rPr lang="en-US" altLang="ko-KR" sz="1800"/>
              <a:t>.</a:t>
            </a:r>
          </a:p>
          <a:p>
            <a:pPr lvl="1"/>
            <a:r>
              <a:rPr lang="ko-KR" altLang="en-US" sz="1800"/>
              <a:t>사람의 목소리와 킥 음성에는 변화 없음</a:t>
            </a:r>
            <a:r>
              <a:rPr lang="en-US" altLang="ko-KR" sz="1800"/>
              <a:t>.</a:t>
            </a:r>
          </a:p>
          <a:p>
            <a:pPr lvl="1"/>
            <a:r>
              <a:rPr lang="ko-KR" altLang="en-US" sz="1800"/>
              <a:t>노이즈 음성은 날카로운 느낌이 사라졌으나</a:t>
            </a:r>
            <a:r>
              <a:rPr lang="en-US" altLang="ko-KR" sz="1800"/>
              <a:t>, </a:t>
            </a:r>
            <a:r>
              <a:rPr lang="ko-KR" altLang="en-US" sz="1800"/>
              <a:t>여전히 인지가 가능함</a:t>
            </a:r>
            <a:r>
              <a:rPr lang="en-US" altLang="ko-KR" sz="1800"/>
              <a:t>.</a:t>
            </a:r>
          </a:p>
          <a:p>
            <a:r>
              <a:rPr lang="en-US" altLang="ko-KR"/>
              <a:t>2205Hz Highpass FFT Filter</a:t>
            </a:r>
            <a:r>
              <a:rPr lang="ko-KR" altLang="en-US"/>
              <a:t>의 결과 관찰</a:t>
            </a:r>
            <a:endParaRPr lang="en-US" altLang="ko-KR"/>
          </a:p>
          <a:p>
            <a:pPr lvl="1"/>
            <a:r>
              <a:rPr lang="en-US" altLang="ko-KR" sz="1800"/>
              <a:t>sample rate = 44100Hz</a:t>
            </a:r>
            <a:r>
              <a:rPr lang="ko-KR" altLang="en-US" sz="1800"/>
              <a:t>이므로</a:t>
            </a:r>
            <a:r>
              <a:rPr lang="en-US" altLang="ko-KR" sz="1800"/>
              <a:t>, Naquist freq. = 22050Hz, cutoff = Naquist freq. x</a:t>
            </a:r>
            <a:r>
              <a:rPr lang="ko-KR" altLang="en-US" sz="1800"/>
              <a:t> </a:t>
            </a:r>
            <a:r>
              <a:rPr lang="en-US" altLang="ko-KR" sz="1800"/>
              <a:t>0.1</a:t>
            </a:r>
            <a:br>
              <a:rPr lang="en-US" altLang="ko-KR" sz="1800"/>
            </a:br>
            <a:r>
              <a:rPr lang="ko-KR" altLang="en-US" sz="1800"/>
              <a:t>따라서</a:t>
            </a:r>
            <a:r>
              <a:rPr lang="en-US" altLang="ko-KR" sz="1800"/>
              <a:t>,</a:t>
            </a:r>
            <a:r>
              <a:rPr lang="ko-KR" altLang="en-US" sz="1800"/>
              <a:t> 인자를 </a:t>
            </a:r>
            <a:r>
              <a:rPr lang="en-US" altLang="ko-KR" sz="1800"/>
              <a:t>0.1</a:t>
            </a:r>
            <a:r>
              <a:rPr lang="ko-KR" altLang="en-US" sz="1800"/>
              <a:t>로 설정한 </a:t>
            </a:r>
            <a:r>
              <a:rPr lang="en-US" altLang="ko-KR" sz="1800"/>
              <a:t>Highpass FFT Filter</a:t>
            </a:r>
            <a:r>
              <a:rPr lang="ko-KR" altLang="en-US" sz="1800"/>
              <a:t>의 </a:t>
            </a:r>
            <a:r>
              <a:rPr lang="en-US" altLang="ko-KR" sz="1800"/>
              <a:t>cutoff </a:t>
            </a:r>
            <a:r>
              <a:rPr lang="ko-KR" altLang="en-US" sz="1800"/>
              <a:t>주파수는 </a:t>
            </a:r>
            <a:r>
              <a:rPr lang="en-US" altLang="ko-KR" sz="1800"/>
              <a:t>2205Hz.</a:t>
            </a:r>
          </a:p>
          <a:p>
            <a:pPr lvl="1"/>
            <a:r>
              <a:rPr lang="ko-KR" altLang="en-US" sz="1800"/>
              <a:t>킥 음성을 전혀 인지할 수 없으며</a:t>
            </a:r>
            <a:r>
              <a:rPr lang="en-US" altLang="ko-KR" sz="1800"/>
              <a:t>, </a:t>
            </a:r>
            <a:r>
              <a:rPr lang="ko-KR" altLang="en-US" sz="1800"/>
              <a:t>희미하게 사람의 목소리를 인지할 수 있음</a:t>
            </a:r>
            <a:r>
              <a:rPr lang="en-US" altLang="ko-KR" sz="1800"/>
              <a:t>.</a:t>
            </a:r>
          </a:p>
          <a:p>
            <a:pPr lvl="1"/>
            <a:r>
              <a:rPr lang="ko-KR" altLang="en-US" sz="1800"/>
              <a:t>스네어와 하이햇 음성에는 거의 변화 없음</a:t>
            </a:r>
            <a:r>
              <a:rPr lang="en-US" altLang="ko-KR" sz="1800"/>
              <a:t>.</a:t>
            </a:r>
          </a:p>
          <a:p>
            <a:pPr lvl="1"/>
            <a:r>
              <a:rPr lang="ko-KR" altLang="en-US" sz="1800"/>
              <a:t>노이즈 음성은 거의 변화가 없음</a:t>
            </a:r>
            <a:r>
              <a:rPr lang="en-US" altLang="ko-KR" sz="1800"/>
              <a:t>(</a:t>
            </a:r>
            <a:r>
              <a:rPr lang="ko-KR" altLang="en-US" sz="1800"/>
              <a:t>더 날카로워짐</a:t>
            </a:r>
            <a:r>
              <a:rPr lang="en-US" altLang="ko-KR" sz="1800"/>
              <a:t>).</a:t>
            </a:r>
          </a:p>
          <a:p>
            <a:pPr lvl="1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797236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1465</Words>
  <Application>Microsoft Office PowerPoint</Application>
  <PresentationFormat>와이드스크린</PresentationFormat>
  <Paragraphs>188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Consolas</vt:lpstr>
      <vt:lpstr>Wingdings</vt:lpstr>
      <vt:lpstr>Office 테마</vt:lpstr>
      <vt:lpstr>멀티미디어프로그래밍  3주차</vt:lpstr>
      <vt:lpstr>Moving Average Filter</vt:lpstr>
      <vt:lpstr>Filter Design w/ Window Method</vt:lpstr>
      <vt:lpstr>FIR Filter</vt:lpstr>
      <vt:lpstr>Other Windows</vt:lpstr>
      <vt:lpstr>Other Windows</vt:lpstr>
      <vt:lpstr>멀티미디어프로그래밍  4주차</vt:lpstr>
      <vt:lpstr>Test Input</vt:lpstr>
      <vt:lpstr>FFT Filter</vt:lpstr>
      <vt:lpstr>FFT Filter</vt:lpstr>
      <vt:lpstr>FFT Filter</vt:lpstr>
      <vt:lpstr>FFT Filter</vt:lpstr>
      <vt:lpstr>FFT Filter</vt:lpstr>
      <vt:lpstr>멀티미디어프로그래밍  5주차</vt:lpstr>
      <vt:lpstr>Outline</vt:lpstr>
      <vt:lpstr>Test Application</vt:lpstr>
      <vt:lpstr>Test Application</vt:lpstr>
      <vt:lpstr>ITD Rendered Sound Test</vt:lpstr>
      <vt:lpstr>ITD Rendered Sound Test</vt:lpstr>
      <vt:lpstr>ITD Rendered Sound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멀티미디어프로그래밍  3주차</dc:title>
  <dc:creator>이재석</dc:creator>
  <cp:lastModifiedBy>이재석</cp:lastModifiedBy>
  <cp:revision>9</cp:revision>
  <dcterms:created xsi:type="dcterms:W3CDTF">2023-03-16T08:53:24Z</dcterms:created>
  <dcterms:modified xsi:type="dcterms:W3CDTF">2023-03-30T01:38:50Z</dcterms:modified>
</cp:coreProperties>
</file>