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media/image3.jpg" ContentType="image/jpg"/>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drawings/drawing1.xml" ContentType="application/vnd.openxmlformats-officedocument.drawingml.chartshapes+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handoutMasterIdLst>
    <p:handoutMasterId r:id="rId16"/>
  </p:handoutMasterIdLst>
  <p:sldIdLst>
    <p:sldId id="267" r:id="rId2"/>
    <p:sldId id="268" r:id="rId3"/>
    <p:sldId id="256" r:id="rId4"/>
    <p:sldId id="257" r:id="rId5"/>
    <p:sldId id="258" r:id="rId6"/>
    <p:sldId id="260" r:id="rId7"/>
    <p:sldId id="266" r:id="rId8"/>
    <p:sldId id="263" r:id="rId9"/>
    <p:sldId id="265" r:id="rId10"/>
    <p:sldId id="262" r:id="rId11"/>
    <p:sldId id="269" r:id="rId12"/>
    <p:sldId id="271" r:id="rId13"/>
    <p:sldId id="270" r:id="rId14"/>
  </p:sldIdLst>
  <p:sldSz cx="12192000" cy="6858000"/>
  <p:notesSz cx="6888163" cy="100203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38" autoAdjust="0"/>
    <p:restoredTop sz="94660"/>
  </p:normalViewPr>
  <p:slideViewPr>
    <p:cSldViewPr snapToGrid="0">
      <p:cViewPr varScale="1">
        <p:scale>
          <a:sx n="115" d="100"/>
          <a:sy n="115" d="100"/>
        </p:scale>
        <p:origin x="138"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5" Type="http://schemas.openxmlformats.org/officeDocument/2006/relationships/chartUserShapes" Target="../drawings/drawing1.xml"/><Relationship Id="rId4" Type="http://schemas.openxmlformats.org/officeDocument/2006/relationships/package" Target="../embeddings/Microsoft_Excel_______.xlsx"/></Relationships>
</file>

<file path=ppt/charts/_rels/chart2.xml.rels><?xml version="1.0" encoding="UTF-8" standalone="yes"?>
<Relationships xmlns="http://schemas.openxmlformats.org/package/2006/relationships"><Relationship Id="rId3" Type="http://schemas.openxmlformats.org/officeDocument/2006/relationships/oleObject" Target="file:///C:\Users\shimo\Box\&#31169;&#12398;Box%20Notes\1.abaqus\2019&#21069;&#30000;&#24314;&#35373;\&#25171;&#21512;&#12379;&#29992;&#36039;&#26009;\Epoxy&#25613;&#20663;.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shimo\Box\&#31169;&#12398;Box%20Notes\1.abaqus\2019&#21069;&#30000;&#24314;&#35373;\&#25171;&#21512;&#12379;&#29992;&#36039;&#26009;\Epoxy&#25613;&#20663;.xlsx"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680" b="0" i="0" u="none" strike="noStrike" kern="1200" spc="0" baseline="0">
                <a:solidFill>
                  <a:schemeClr val="tx1">
                    <a:lumMod val="65000"/>
                    <a:lumOff val="35000"/>
                  </a:schemeClr>
                </a:solidFill>
                <a:latin typeface="+mn-lt"/>
                <a:ea typeface="+mn-ea"/>
                <a:cs typeface="+mn-cs"/>
              </a:defRPr>
            </a:pPr>
            <a:r>
              <a:rPr lang="ja-JP" altLang="en-US" dirty="0"/>
              <a:t>一つの</a:t>
            </a:r>
            <a:r>
              <a:rPr lang="en-US" altLang="ja-JP" dirty="0"/>
              <a:t>CFRP</a:t>
            </a:r>
            <a:r>
              <a:rPr lang="ja-JP" altLang="en-US" dirty="0"/>
              <a:t>内側の縁に沿った応力の分布</a:t>
            </a:r>
          </a:p>
        </c:rich>
      </c:tx>
      <c:layout/>
      <c:overlay val="0"/>
      <c:spPr>
        <a:noFill/>
        <a:ln>
          <a:noFill/>
        </a:ln>
        <a:effectLst/>
      </c:spPr>
      <c:txPr>
        <a:bodyPr rot="0" spcFirstLastPara="1" vertOverflow="ellipsis" vert="horz" wrap="square" anchor="ctr" anchorCtr="1"/>
        <a:lstStyle/>
        <a:p>
          <a:pPr>
            <a:defRPr sz="168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scatterChart>
        <c:scatterStyle val="lineMarker"/>
        <c:varyColors val="0"/>
        <c:ser>
          <c:idx val="0"/>
          <c:order val="0"/>
          <c:tx>
            <c:v>引張応力</c:v>
          </c:tx>
          <c:spPr>
            <a:ln w="19050" cap="rnd">
              <a:solidFill>
                <a:srgbClr val="FF0000"/>
              </a:solidFill>
              <a:round/>
            </a:ln>
            <a:effectLst/>
          </c:spPr>
          <c:marker>
            <c:symbol val="none"/>
          </c:marker>
          <c:xVal>
            <c:numRef>
              <c:f>Sheet1!$E$2:$E$146</c:f>
              <c:numCache>
                <c:formatCode>0.00E+00</c:formatCode>
                <c:ptCount val="145"/>
                <c:pt idx="0" formatCode="General">
                  <c:v>0</c:v>
                </c:pt>
                <c:pt idx="1">
                  <c:v>0.5</c:v>
                </c:pt>
                <c:pt idx="2" formatCode="General">
                  <c:v>1</c:v>
                </c:pt>
                <c:pt idx="3" formatCode="General">
                  <c:v>1.5</c:v>
                </c:pt>
                <c:pt idx="4" formatCode="General">
                  <c:v>2</c:v>
                </c:pt>
                <c:pt idx="5" formatCode="General">
                  <c:v>2.5</c:v>
                </c:pt>
                <c:pt idx="6" formatCode="General">
                  <c:v>3</c:v>
                </c:pt>
                <c:pt idx="7" formatCode="General">
                  <c:v>3.5</c:v>
                </c:pt>
                <c:pt idx="8" formatCode="General">
                  <c:v>4</c:v>
                </c:pt>
                <c:pt idx="9" formatCode="General">
                  <c:v>4.5</c:v>
                </c:pt>
                <c:pt idx="10" formatCode="General">
                  <c:v>5</c:v>
                </c:pt>
                <c:pt idx="11" formatCode="General">
                  <c:v>5.5</c:v>
                </c:pt>
                <c:pt idx="12" formatCode="General">
                  <c:v>6</c:v>
                </c:pt>
                <c:pt idx="13" formatCode="General">
                  <c:v>6.5</c:v>
                </c:pt>
                <c:pt idx="14" formatCode="General">
                  <c:v>7</c:v>
                </c:pt>
                <c:pt idx="15" formatCode="General">
                  <c:v>7.5</c:v>
                </c:pt>
                <c:pt idx="16" formatCode="General">
                  <c:v>8</c:v>
                </c:pt>
                <c:pt idx="17" formatCode="General">
                  <c:v>8.5</c:v>
                </c:pt>
                <c:pt idx="18" formatCode="General">
                  <c:v>9</c:v>
                </c:pt>
                <c:pt idx="19" formatCode="General">
                  <c:v>9.5</c:v>
                </c:pt>
                <c:pt idx="20" formatCode="General">
                  <c:v>10</c:v>
                </c:pt>
                <c:pt idx="21" formatCode="General">
                  <c:v>10.5</c:v>
                </c:pt>
                <c:pt idx="22" formatCode="General">
                  <c:v>11</c:v>
                </c:pt>
                <c:pt idx="23" formatCode="General">
                  <c:v>11.5</c:v>
                </c:pt>
                <c:pt idx="24" formatCode="General">
                  <c:v>12</c:v>
                </c:pt>
                <c:pt idx="25" formatCode="General">
                  <c:v>12.5</c:v>
                </c:pt>
                <c:pt idx="26" formatCode="General">
                  <c:v>13</c:v>
                </c:pt>
                <c:pt idx="27" formatCode="General">
                  <c:v>13.5</c:v>
                </c:pt>
                <c:pt idx="28" formatCode="General">
                  <c:v>14</c:v>
                </c:pt>
                <c:pt idx="29" formatCode="General">
                  <c:v>14.5</c:v>
                </c:pt>
                <c:pt idx="30" formatCode="General">
                  <c:v>15</c:v>
                </c:pt>
                <c:pt idx="31" formatCode="General">
                  <c:v>15.5</c:v>
                </c:pt>
                <c:pt idx="32" formatCode="General">
                  <c:v>16</c:v>
                </c:pt>
                <c:pt idx="33" formatCode="General">
                  <c:v>16.5</c:v>
                </c:pt>
                <c:pt idx="34" formatCode="General">
                  <c:v>17</c:v>
                </c:pt>
                <c:pt idx="35" formatCode="General">
                  <c:v>17.5</c:v>
                </c:pt>
                <c:pt idx="36" formatCode="General">
                  <c:v>18</c:v>
                </c:pt>
                <c:pt idx="37" formatCode="General">
                  <c:v>18.5</c:v>
                </c:pt>
                <c:pt idx="38" formatCode="General">
                  <c:v>19</c:v>
                </c:pt>
                <c:pt idx="39" formatCode="General">
                  <c:v>19.5</c:v>
                </c:pt>
                <c:pt idx="40" formatCode="General">
                  <c:v>20</c:v>
                </c:pt>
                <c:pt idx="41" formatCode="General">
                  <c:v>20.5</c:v>
                </c:pt>
                <c:pt idx="42" formatCode="General">
                  <c:v>21</c:v>
                </c:pt>
                <c:pt idx="43" formatCode="General">
                  <c:v>21.5</c:v>
                </c:pt>
                <c:pt idx="44" formatCode="General">
                  <c:v>22</c:v>
                </c:pt>
                <c:pt idx="45" formatCode="General">
                  <c:v>22.5</c:v>
                </c:pt>
                <c:pt idx="46" formatCode="General">
                  <c:v>23</c:v>
                </c:pt>
                <c:pt idx="47" formatCode="General">
                  <c:v>23.5</c:v>
                </c:pt>
                <c:pt idx="48" formatCode="General">
                  <c:v>24</c:v>
                </c:pt>
                <c:pt idx="49" formatCode="General">
                  <c:v>24.5</c:v>
                </c:pt>
                <c:pt idx="50" formatCode="General">
                  <c:v>25</c:v>
                </c:pt>
                <c:pt idx="51" formatCode="General">
                  <c:v>25.5</c:v>
                </c:pt>
                <c:pt idx="52" formatCode="General">
                  <c:v>26</c:v>
                </c:pt>
                <c:pt idx="53" formatCode="General">
                  <c:v>26.5</c:v>
                </c:pt>
                <c:pt idx="54" formatCode="General">
                  <c:v>27</c:v>
                </c:pt>
                <c:pt idx="55" formatCode="General">
                  <c:v>27.5</c:v>
                </c:pt>
                <c:pt idx="56" formatCode="General">
                  <c:v>28</c:v>
                </c:pt>
                <c:pt idx="57" formatCode="General">
                  <c:v>28.5</c:v>
                </c:pt>
                <c:pt idx="58" formatCode="General">
                  <c:v>29</c:v>
                </c:pt>
                <c:pt idx="59" formatCode="General">
                  <c:v>29.5</c:v>
                </c:pt>
                <c:pt idx="60" formatCode="General">
                  <c:v>30</c:v>
                </c:pt>
                <c:pt idx="61" formatCode="General">
                  <c:v>30.5</c:v>
                </c:pt>
                <c:pt idx="62" formatCode="General">
                  <c:v>31</c:v>
                </c:pt>
                <c:pt idx="63" formatCode="General">
                  <c:v>31.5</c:v>
                </c:pt>
                <c:pt idx="64" formatCode="General">
                  <c:v>32</c:v>
                </c:pt>
                <c:pt idx="65" formatCode="General">
                  <c:v>32.5</c:v>
                </c:pt>
                <c:pt idx="66" formatCode="General">
                  <c:v>33</c:v>
                </c:pt>
                <c:pt idx="67" formatCode="General">
                  <c:v>33.5</c:v>
                </c:pt>
                <c:pt idx="68" formatCode="General">
                  <c:v>34</c:v>
                </c:pt>
                <c:pt idx="69" formatCode="General">
                  <c:v>34.5</c:v>
                </c:pt>
                <c:pt idx="70" formatCode="General">
                  <c:v>35</c:v>
                </c:pt>
                <c:pt idx="71" formatCode="General">
                  <c:v>35.5</c:v>
                </c:pt>
                <c:pt idx="72" formatCode="General">
                  <c:v>36</c:v>
                </c:pt>
                <c:pt idx="73" formatCode="General">
                  <c:v>36.5</c:v>
                </c:pt>
                <c:pt idx="74" formatCode="General">
                  <c:v>37</c:v>
                </c:pt>
                <c:pt idx="75" formatCode="General">
                  <c:v>37.5</c:v>
                </c:pt>
                <c:pt idx="76" formatCode="General">
                  <c:v>38</c:v>
                </c:pt>
                <c:pt idx="77" formatCode="General">
                  <c:v>38.5</c:v>
                </c:pt>
                <c:pt idx="78" formatCode="General">
                  <c:v>39</c:v>
                </c:pt>
                <c:pt idx="79" formatCode="General">
                  <c:v>39.5</c:v>
                </c:pt>
                <c:pt idx="80" formatCode="General">
                  <c:v>40</c:v>
                </c:pt>
                <c:pt idx="81" formatCode="General">
                  <c:v>40.5</c:v>
                </c:pt>
                <c:pt idx="82" formatCode="General">
                  <c:v>41</c:v>
                </c:pt>
                <c:pt idx="83" formatCode="General">
                  <c:v>41.5</c:v>
                </c:pt>
                <c:pt idx="84" formatCode="General">
                  <c:v>42</c:v>
                </c:pt>
                <c:pt idx="85" formatCode="General">
                  <c:v>42.5</c:v>
                </c:pt>
                <c:pt idx="86" formatCode="General">
                  <c:v>43</c:v>
                </c:pt>
                <c:pt idx="87" formatCode="General">
                  <c:v>43.5</c:v>
                </c:pt>
                <c:pt idx="88" formatCode="General">
                  <c:v>44</c:v>
                </c:pt>
                <c:pt idx="89" formatCode="General">
                  <c:v>44.5</c:v>
                </c:pt>
                <c:pt idx="90" formatCode="General">
                  <c:v>45</c:v>
                </c:pt>
                <c:pt idx="91" formatCode="General">
                  <c:v>45.5</c:v>
                </c:pt>
                <c:pt idx="92" formatCode="General">
                  <c:v>46</c:v>
                </c:pt>
                <c:pt idx="93" formatCode="General">
                  <c:v>46.5</c:v>
                </c:pt>
                <c:pt idx="94" formatCode="General">
                  <c:v>47</c:v>
                </c:pt>
                <c:pt idx="95" formatCode="General">
                  <c:v>47.5</c:v>
                </c:pt>
                <c:pt idx="96" formatCode="General">
                  <c:v>48</c:v>
                </c:pt>
                <c:pt idx="97" formatCode="General">
                  <c:v>48.5</c:v>
                </c:pt>
                <c:pt idx="98" formatCode="General">
                  <c:v>49</c:v>
                </c:pt>
                <c:pt idx="99" formatCode="General">
                  <c:v>49.5</c:v>
                </c:pt>
                <c:pt idx="100" formatCode="General">
                  <c:v>50</c:v>
                </c:pt>
                <c:pt idx="101" formatCode="General">
                  <c:v>50.5</c:v>
                </c:pt>
                <c:pt idx="102" formatCode="General">
                  <c:v>51</c:v>
                </c:pt>
                <c:pt idx="103" formatCode="General">
                  <c:v>51.5</c:v>
                </c:pt>
                <c:pt idx="104" formatCode="General">
                  <c:v>52</c:v>
                </c:pt>
                <c:pt idx="105" formatCode="General">
                  <c:v>52.5</c:v>
                </c:pt>
                <c:pt idx="106" formatCode="General">
                  <c:v>53</c:v>
                </c:pt>
                <c:pt idx="107" formatCode="General">
                  <c:v>53.5</c:v>
                </c:pt>
                <c:pt idx="108" formatCode="General">
                  <c:v>54</c:v>
                </c:pt>
                <c:pt idx="109" formatCode="General">
                  <c:v>54.5</c:v>
                </c:pt>
                <c:pt idx="110" formatCode="General">
                  <c:v>55</c:v>
                </c:pt>
                <c:pt idx="111" formatCode="General">
                  <c:v>55.5</c:v>
                </c:pt>
                <c:pt idx="112" formatCode="General">
                  <c:v>56</c:v>
                </c:pt>
                <c:pt idx="113" formatCode="General">
                  <c:v>56.5</c:v>
                </c:pt>
                <c:pt idx="114" formatCode="General">
                  <c:v>57</c:v>
                </c:pt>
                <c:pt idx="115" formatCode="General">
                  <c:v>57.5</c:v>
                </c:pt>
                <c:pt idx="116" formatCode="General">
                  <c:v>58</c:v>
                </c:pt>
                <c:pt idx="117" formatCode="General">
                  <c:v>58.5</c:v>
                </c:pt>
                <c:pt idx="118" formatCode="General">
                  <c:v>59</c:v>
                </c:pt>
                <c:pt idx="119" formatCode="General">
                  <c:v>59.5</c:v>
                </c:pt>
                <c:pt idx="120" formatCode="General">
                  <c:v>60</c:v>
                </c:pt>
                <c:pt idx="121" formatCode="General">
                  <c:v>60.5</c:v>
                </c:pt>
                <c:pt idx="122" formatCode="General">
                  <c:v>61</c:v>
                </c:pt>
                <c:pt idx="123" formatCode="General">
                  <c:v>61.5</c:v>
                </c:pt>
                <c:pt idx="124" formatCode="General">
                  <c:v>62</c:v>
                </c:pt>
                <c:pt idx="125" formatCode="General">
                  <c:v>62.5</c:v>
                </c:pt>
                <c:pt idx="126" formatCode="General">
                  <c:v>63</c:v>
                </c:pt>
                <c:pt idx="127" formatCode="General">
                  <c:v>63.5</c:v>
                </c:pt>
                <c:pt idx="128" formatCode="General">
                  <c:v>64</c:v>
                </c:pt>
                <c:pt idx="129" formatCode="General">
                  <c:v>64.5</c:v>
                </c:pt>
                <c:pt idx="130" formatCode="General">
                  <c:v>65</c:v>
                </c:pt>
                <c:pt idx="131" formatCode="General">
                  <c:v>65.5</c:v>
                </c:pt>
                <c:pt idx="132" formatCode="General">
                  <c:v>66</c:v>
                </c:pt>
                <c:pt idx="133" formatCode="General">
                  <c:v>66.5</c:v>
                </c:pt>
                <c:pt idx="134" formatCode="General">
                  <c:v>67</c:v>
                </c:pt>
                <c:pt idx="135" formatCode="General">
                  <c:v>67.5</c:v>
                </c:pt>
                <c:pt idx="136" formatCode="General">
                  <c:v>68</c:v>
                </c:pt>
                <c:pt idx="137" formatCode="General">
                  <c:v>68.5</c:v>
                </c:pt>
                <c:pt idx="138" formatCode="General">
                  <c:v>69</c:v>
                </c:pt>
                <c:pt idx="139" formatCode="General">
                  <c:v>69.5</c:v>
                </c:pt>
                <c:pt idx="140" formatCode="General">
                  <c:v>70</c:v>
                </c:pt>
                <c:pt idx="141" formatCode="General">
                  <c:v>70.5</c:v>
                </c:pt>
                <c:pt idx="142" formatCode="General">
                  <c:v>71</c:v>
                </c:pt>
                <c:pt idx="143" formatCode="General">
                  <c:v>71.5</c:v>
                </c:pt>
                <c:pt idx="144" formatCode="General">
                  <c:v>72</c:v>
                </c:pt>
              </c:numCache>
            </c:numRef>
          </c:xVal>
          <c:yVal>
            <c:numRef>
              <c:f>Sheet1!$F$2:$F$146</c:f>
              <c:numCache>
                <c:formatCode>General</c:formatCode>
                <c:ptCount val="145"/>
                <c:pt idx="0">
                  <c:v>357.12900000000002</c:v>
                </c:pt>
                <c:pt idx="1">
                  <c:v>358.82499999999999</c:v>
                </c:pt>
                <c:pt idx="2">
                  <c:v>358.17899999999997</c:v>
                </c:pt>
                <c:pt idx="3">
                  <c:v>358.28699999999998</c:v>
                </c:pt>
                <c:pt idx="4">
                  <c:v>358.49900000000002</c:v>
                </c:pt>
                <c:pt idx="5">
                  <c:v>358.84100000000001</c:v>
                </c:pt>
                <c:pt idx="6">
                  <c:v>359.15100000000001</c:v>
                </c:pt>
                <c:pt idx="7">
                  <c:v>359.512</c:v>
                </c:pt>
                <c:pt idx="8">
                  <c:v>359.971</c:v>
                </c:pt>
                <c:pt idx="9">
                  <c:v>360.53500000000003</c:v>
                </c:pt>
                <c:pt idx="10">
                  <c:v>361.12700000000001</c:v>
                </c:pt>
                <c:pt idx="11">
                  <c:v>361.73500000000001</c:v>
                </c:pt>
                <c:pt idx="12">
                  <c:v>362.34</c:v>
                </c:pt>
                <c:pt idx="13">
                  <c:v>363.23599999999999</c:v>
                </c:pt>
                <c:pt idx="14">
                  <c:v>364.03</c:v>
                </c:pt>
                <c:pt idx="15">
                  <c:v>364.99700000000001</c:v>
                </c:pt>
                <c:pt idx="16">
                  <c:v>365.99</c:v>
                </c:pt>
                <c:pt idx="17">
                  <c:v>367.08499999999998</c:v>
                </c:pt>
                <c:pt idx="18">
                  <c:v>368.161</c:v>
                </c:pt>
                <c:pt idx="19">
                  <c:v>369.48500000000001</c:v>
                </c:pt>
                <c:pt idx="20">
                  <c:v>370.86599999999999</c:v>
                </c:pt>
                <c:pt idx="21">
                  <c:v>372.04899999999998</c:v>
                </c:pt>
                <c:pt idx="22">
                  <c:v>373.339</c:v>
                </c:pt>
                <c:pt idx="23">
                  <c:v>375.09100000000001</c:v>
                </c:pt>
                <c:pt idx="24">
                  <c:v>376.61599999999999</c:v>
                </c:pt>
                <c:pt idx="25">
                  <c:v>378.49099999999999</c:v>
                </c:pt>
                <c:pt idx="26">
                  <c:v>380.18299999999999</c:v>
                </c:pt>
                <c:pt idx="27">
                  <c:v>381.8</c:v>
                </c:pt>
                <c:pt idx="28">
                  <c:v>383.66</c:v>
                </c:pt>
                <c:pt idx="29">
                  <c:v>385.97399999999999</c:v>
                </c:pt>
                <c:pt idx="30">
                  <c:v>387.76499999999999</c:v>
                </c:pt>
                <c:pt idx="31">
                  <c:v>389.73700000000002</c:v>
                </c:pt>
                <c:pt idx="32">
                  <c:v>391.76600000000002</c:v>
                </c:pt>
                <c:pt idx="33">
                  <c:v>394.05500000000001</c:v>
                </c:pt>
                <c:pt idx="34">
                  <c:v>396.23500000000001</c:v>
                </c:pt>
                <c:pt idx="35">
                  <c:v>398.755</c:v>
                </c:pt>
                <c:pt idx="36">
                  <c:v>400.92899999999997</c:v>
                </c:pt>
                <c:pt idx="37">
                  <c:v>403.12200000000001</c:v>
                </c:pt>
                <c:pt idx="38">
                  <c:v>405.57900000000001</c:v>
                </c:pt>
                <c:pt idx="39">
                  <c:v>408.09899999999999</c:v>
                </c:pt>
                <c:pt idx="40">
                  <c:v>410.58800000000002</c:v>
                </c:pt>
                <c:pt idx="41">
                  <c:v>413.084</c:v>
                </c:pt>
                <c:pt idx="42">
                  <c:v>415.49200000000002</c:v>
                </c:pt>
                <c:pt idx="43">
                  <c:v>417.91699999999997</c:v>
                </c:pt>
                <c:pt idx="44">
                  <c:v>420.541</c:v>
                </c:pt>
                <c:pt idx="45">
                  <c:v>423.21699999999998</c:v>
                </c:pt>
                <c:pt idx="46">
                  <c:v>425.54899999999998</c:v>
                </c:pt>
                <c:pt idx="47">
                  <c:v>428.25400000000002</c:v>
                </c:pt>
                <c:pt idx="48">
                  <c:v>430.71899999999999</c:v>
                </c:pt>
                <c:pt idx="49">
                  <c:v>433.21199999999999</c:v>
                </c:pt>
                <c:pt idx="50">
                  <c:v>435.71600000000001</c:v>
                </c:pt>
                <c:pt idx="51">
                  <c:v>438.327</c:v>
                </c:pt>
                <c:pt idx="52">
                  <c:v>440.846</c:v>
                </c:pt>
                <c:pt idx="53">
                  <c:v>443.37799999999999</c:v>
                </c:pt>
                <c:pt idx="54">
                  <c:v>446.07100000000003</c:v>
                </c:pt>
                <c:pt idx="55">
                  <c:v>448.62700000000001</c:v>
                </c:pt>
                <c:pt idx="56">
                  <c:v>451.21300000000002</c:v>
                </c:pt>
                <c:pt idx="57">
                  <c:v>454.02199999999999</c:v>
                </c:pt>
                <c:pt idx="58">
                  <c:v>456.95499999999998</c:v>
                </c:pt>
                <c:pt idx="59">
                  <c:v>459.77699999999999</c:v>
                </c:pt>
                <c:pt idx="60">
                  <c:v>462.61500000000001</c:v>
                </c:pt>
                <c:pt idx="61">
                  <c:v>465.71699999999998</c:v>
                </c:pt>
                <c:pt idx="62">
                  <c:v>468.815</c:v>
                </c:pt>
                <c:pt idx="63">
                  <c:v>472.22500000000002</c:v>
                </c:pt>
                <c:pt idx="64">
                  <c:v>475.40800000000002</c:v>
                </c:pt>
                <c:pt idx="65">
                  <c:v>478.78</c:v>
                </c:pt>
                <c:pt idx="66">
                  <c:v>482.21100000000001</c:v>
                </c:pt>
                <c:pt idx="67">
                  <c:v>485.72399999999999</c:v>
                </c:pt>
                <c:pt idx="68">
                  <c:v>489.197</c:v>
                </c:pt>
                <c:pt idx="69">
                  <c:v>492.601</c:v>
                </c:pt>
                <c:pt idx="70">
                  <c:v>496.06799999999998</c:v>
                </c:pt>
                <c:pt idx="71">
                  <c:v>499.73099999999999</c:v>
                </c:pt>
                <c:pt idx="72">
                  <c:v>503.22399999999999</c:v>
                </c:pt>
                <c:pt idx="73">
                  <c:v>506.459</c:v>
                </c:pt>
                <c:pt idx="74">
                  <c:v>509.62299999999999</c:v>
                </c:pt>
                <c:pt idx="75">
                  <c:v>512.88</c:v>
                </c:pt>
                <c:pt idx="76">
                  <c:v>515.81600000000003</c:v>
                </c:pt>
                <c:pt idx="77">
                  <c:v>518.56299999999999</c:v>
                </c:pt>
                <c:pt idx="78">
                  <c:v>521.24900000000002</c:v>
                </c:pt>
                <c:pt idx="79">
                  <c:v>523.61900000000003</c:v>
                </c:pt>
                <c:pt idx="80">
                  <c:v>525.86900000000003</c:v>
                </c:pt>
                <c:pt idx="81">
                  <c:v>527.97</c:v>
                </c:pt>
                <c:pt idx="82">
                  <c:v>529.67200000000003</c:v>
                </c:pt>
                <c:pt idx="83">
                  <c:v>531.673</c:v>
                </c:pt>
                <c:pt idx="84">
                  <c:v>533.57600000000002</c:v>
                </c:pt>
                <c:pt idx="85">
                  <c:v>534.62900000000002</c:v>
                </c:pt>
                <c:pt idx="86">
                  <c:v>536.62199999999996</c:v>
                </c:pt>
                <c:pt idx="87">
                  <c:v>538.94100000000003</c:v>
                </c:pt>
                <c:pt idx="88">
                  <c:v>540.54499999999996</c:v>
                </c:pt>
                <c:pt idx="89">
                  <c:v>542.63199999999995</c:v>
                </c:pt>
                <c:pt idx="90">
                  <c:v>543.93499999999995</c:v>
                </c:pt>
                <c:pt idx="91">
                  <c:v>543.78099999999995</c:v>
                </c:pt>
                <c:pt idx="92">
                  <c:v>542.18299999999999</c:v>
                </c:pt>
                <c:pt idx="93">
                  <c:v>538.14700000000005</c:v>
                </c:pt>
                <c:pt idx="94">
                  <c:v>529.88499999999999</c:v>
                </c:pt>
                <c:pt idx="95">
                  <c:v>519.72900000000004</c:v>
                </c:pt>
                <c:pt idx="96">
                  <c:v>506.1</c:v>
                </c:pt>
                <c:pt idx="97">
                  <c:v>497.93</c:v>
                </c:pt>
                <c:pt idx="98">
                  <c:v>484.84399999999999</c:v>
                </c:pt>
                <c:pt idx="99">
                  <c:v>471.37700000000001</c:v>
                </c:pt>
                <c:pt idx="100">
                  <c:v>459.91199999999998</c:v>
                </c:pt>
                <c:pt idx="101">
                  <c:v>450.46699999999998</c:v>
                </c:pt>
                <c:pt idx="102">
                  <c:v>441.91800000000001</c:v>
                </c:pt>
                <c:pt idx="103">
                  <c:v>434.43900000000002</c:v>
                </c:pt>
                <c:pt idx="104">
                  <c:v>428.86200000000002</c:v>
                </c:pt>
                <c:pt idx="105">
                  <c:v>423.029</c:v>
                </c:pt>
                <c:pt idx="106">
                  <c:v>418.66399999999999</c:v>
                </c:pt>
                <c:pt idx="107">
                  <c:v>414.95699999999999</c:v>
                </c:pt>
                <c:pt idx="108">
                  <c:v>410.74</c:v>
                </c:pt>
                <c:pt idx="109">
                  <c:v>407.06900000000002</c:v>
                </c:pt>
                <c:pt idx="110">
                  <c:v>402.274</c:v>
                </c:pt>
                <c:pt idx="111">
                  <c:v>400.28699999999998</c:v>
                </c:pt>
                <c:pt idx="112">
                  <c:v>397.35899999999998</c:v>
                </c:pt>
                <c:pt idx="113">
                  <c:v>392.68900000000002</c:v>
                </c:pt>
                <c:pt idx="114">
                  <c:v>391.06</c:v>
                </c:pt>
                <c:pt idx="115">
                  <c:v>386.03500000000003</c:v>
                </c:pt>
                <c:pt idx="116">
                  <c:v>383.99900000000002</c:v>
                </c:pt>
                <c:pt idx="117">
                  <c:v>379.70600000000002</c:v>
                </c:pt>
                <c:pt idx="118">
                  <c:v>377.827</c:v>
                </c:pt>
                <c:pt idx="119">
                  <c:v>373.84899999999999</c:v>
                </c:pt>
                <c:pt idx="120">
                  <c:v>370.37799999999999</c:v>
                </c:pt>
                <c:pt idx="121">
                  <c:v>366.54300000000001</c:v>
                </c:pt>
                <c:pt idx="122">
                  <c:v>362.85199999999998</c:v>
                </c:pt>
                <c:pt idx="123">
                  <c:v>359.94400000000002</c:v>
                </c:pt>
                <c:pt idx="124">
                  <c:v>353.66</c:v>
                </c:pt>
                <c:pt idx="125">
                  <c:v>349.82900000000001</c:v>
                </c:pt>
                <c:pt idx="126">
                  <c:v>345.24200000000002</c:v>
                </c:pt>
                <c:pt idx="127">
                  <c:v>340.40800000000002</c:v>
                </c:pt>
                <c:pt idx="128">
                  <c:v>335.44299999999998</c:v>
                </c:pt>
                <c:pt idx="129">
                  <c:v>326.90699999999998</c:v>
                </c:pt>
                <c:pt idx="130">
                  <c:v>322.05799999999999</c:v>
                </c:pt>
                <c:pt idx="131">
                  <c:v>315.85000000000002</c:v>
                </c:pt>
                <c:pt idx="132">
                  <c:v>307.39499999999998</c:v>
                </c:pt>
                <c:pt idx="133">
                  <c:v>301.12</c:v>
                </c:pt>
                <c:pt idx="134">
                  <c:v>290.80900000000003</c:v>
                </c:pt>
                <c:pt idx="135">
                  <c:v>279.36900000000003</c:v>
                </c:pt>
                <c:pt idx="136">
                  <c:v>270.95299999999997</c:v>
                </c:pt>
                <c:pt idx="137">
                  <c:v>259.59300000000002</c:v>
                </c:pt>
                <c:pt idx="138">
                  <c:v>250.29599999999999</c:v>
                </c:pt>
                <c:pt idx="139">
                  <c:v>240.422</c:v>
                </c:pt>
                <c:pt idx="140">
                  <c:v>239.82599999999999</c:v>
                </c:pt>
                <c:pt idx="141">
                  <c:v>257.20999999999998</c:v>
                </c:pt>
                <c:pt idx="142">
                  <c:v>286.98099999999999</c:v>
                </c:pt>
                <c:pt idx="143">
                  <c:v>347.77600000000001</c:v>
                </c:pt>
                <c:pt idx="144">
                  <c:v>315.80900000000003</c:v>
                </c:pt>
              </c:numCache>
            </c:numRef>
          </c:yVal>
          <c:smooth val="0"/>
          <c:extLst>
            <c:ext xmlns:c16="http://schemas.microsoft.com/office/drawing/2014/chart" uri="{C3380CC4-5D6E-409C-BE32-E72D297353CC}">
              <c16:uniqueId val="{00000000-6F78-4110-8AB0-080872B6DCC1}"/>
            </c:ext>
          </c:extLst>
        </c:ser>
        <c:dLbls>
          <c:showLegendKey val="0"/>
          <c:showVal val="0"/>
          <c:showCatName val="0"/>
          <c:showSerName val="0"/>
          <c:showPercent val="0"/>
          <c:showBubbleSize val="0"/>
        </c:dLbls>
        <c:axId val="601478552"/>
        <c:axId val="601478880"/>
      </c:scatterChart>
      <c:scatterChart>
        <c:scatterStyle val="lineMarker"/>
        <c:varyColors val="0"/>
        <c:ser>
          <c:idx val="1"/>
          <c:order val="1"/>
          <c:tx>
            <c:v>せん断応力</c:v>
          </c:tx>
          <c:spPr>
            <a:ln w="19050" cap="rnd">
              <a:solidFill>
                <a:schemeClr val="accent1"/>
              </a:solidFill>
              <a:round/>
            </a:ln>
            <a:effectLst/>
          </c:spPr>
          <c:marker>
            <c:symbol val="none"/>
          </c:marker>
          <c:xVal>
            <c:numRef>
              <c:f>Sheet1!$E$2:$E$146</c:f>
              <c:numCache>
                <c:formatCode>0.00E+00</c:formatCode>
                <c:ptCount val="145"/>
                <c:pt idx="0" formatCode="General">
                  <c:v>0</c:v>
                </c:pt>
                <c:pt idx="1">
                  <c:v>0.5</c:v>
                </c:pt>
                <c:pt idx="2" formatCode="General">
                  <c:v>1</c:v>
                </c:pt>
                <c:pt idx="3" formatCode="General">
                  <c:v>1.5</c:v>
                </c:pt>
                <c:pt idx="4" formatCode="General">
                  <c:v>2</c:v>
                </c:pt>
                <c:pt idx="5" formatCode="General">
                  <c:v>2.5</c:v>
                </c:pt>
                <c:pt idx="6" formatCode="General">
                  <c:v>3</c:v>
                </c:pt>
                <c:pt idx="7" formatCode="General">
                  <c:v>3.5</c:v>
                </c:pt>
                <c:pt idx="8" formatCode="General">
                  <c:v>4</c:v>
                </c:pt>
                <c:pt idx="9" formatCode="General">
                  <c:v>4.5</c:v>
                </c:pt>
                <c:pt idx="10" formatCode="General">
                  <c:v>5</c:v>
                </c:pt>
                <c:pt idx="11" formatCode="General">
                  <c:v>5.5</c:v>
                </c:pt>
                <c:pt idx="12" formatCode="General">
                  <c:v>6</c:v>
                </c:pt>
                <c:pt idx="13" formatCode="General">
                  <c:v>6.5</c:v>
                </c:pt>
                <c:pt idx="14" formatCode="General">
                  <c:v>7</c:v>
                </c:pt>
                <c:pt idx="15" formatCode="General">
                  <c:v>7.5</c:v>
                </c:pt>
                <c:pt idx="16" formatCode="General">
                  <c:v>8</c:v>
                </c:pt>
                <c:pt idx="17" formatCode="General">
                  <c:v>8.5</c:v>
                </c:pt>
                <c:pt idx="18" formatCode="General">
                  <c:v>9</c:v>
                </c:pt>
                <c:pt idx="19" formatCode="General">
                  <c:v>9.5</c:v>
                </c:pt>
                <c:pt idx="20" formatCode="General">
                  <c:v>10</c:v>
                </c:pt>
                <c:pt idx="21" formatCode="General">
                  <c:v>10.5</c:v>
                </c:pt>
                <c:pt idx="22" formatCode="General">
                  <c:v>11</c:v>
                </c:pt>
                <c:pt idx="23" formatCode="General">
                  <c:v>11.5</c:v>
                </c:pt>
                <c:pt idx="24" formatCode="General">
                  <c:v>12</c:v>
                </c:pt>
                <c:pt idx="25" formatCode="General">
                  <c:v>12.5</c:v>
                </c:pt>
                <c:pt idx="26" formatCode="General">
                  <c:v>13</c:v>
                </c:pt>
                <c:pt idx="27" formatCode="General">
                  <c:v>13.5</c:v>
                </c:pt>
                <c:pt idx="28" formatCode="General">
                  <c:v>14</c:v>
                </c:pt>
                <c:pt idx="29" formatCode="General">
                  <c:v>14.5</c:v>
                </c:pt>
                <c:pt idx="30" formatCode="General">
                  <c:v>15</c:v>
                </c:pt>
                <c:pt idx="31" formatCode="General">
                  <c:v>15.5</c:v>
                </c:pt>
                <c:pt idx="32" formatCode="General">
                  <c:v>16</c:v>
                </c:pt>
                <c:pt idx="33" formatCode="General">
                  <c:v>16.5</c:v>
                </c:pt>
                <c:pt idx="34" formatCode="General">
                  <c:v>17</c:v>
                </c:pt>
                <c:pt idx="35" formatCode="General">
                  <c:v>17.5</c:v>
                </c:pt>
                <c:pt idx="36" formatCode="General">
                  <c:v>18</c:v>
                </c:pt>
                <c:pt idx="37" formatCode="General">
                  <c:v>18.5</c:v>
                </c:pt>
                <c:pt idx="38" formatCode="General">
                  <c:v>19</c:v>
                </c:pt>
                <c:pt idx="39" formatCode="General">
                  <c:v>19.5</c:v>
                </c:pt>
                <c:pt idx="40" formatCode="General">
                  <c:v>20</c:v>
                </c:pt>
                <c:pt idx="41" formatCode="General">
                  <c:v>20.5</c:v>
                </c:pt>
                <c:pt idx="42" formatCode="General">
                  <c:v>21</c:v>
                </c:pt>
                <c:pt idx="43" formatCode="General">
                  <c:v>21.5</c:v>
                </c:pt>
                <c:pt idx="44" formatCode="General">
                  <c:v>22</c:v>
                </c:pt>
                <c:pt idx="45" formatCode="General">
                  <c:v>22.5</c:v>
                </c:pt>
                <c:pt idx="46" formatCode="General">
                  <c:v>23</c:v>
                </c:pt>
                <c:pt idx="47" formatCode="General">
                  <c:v>23.5</c:v>
                </c:pt>
                <c:pt idx="48" formatCode="General">
                  <c:v>24</c:v>
                </c:pt>
                <c:pt idx="49" formatCode="General">
                  <c:v>24.5</c:v>
                </c:pt>
                <c:pt idx="50" formatCode="General">
                  <c:v>25</c:v>
                </c:pt>
                <c:pt idx="51" formatCode="General">
                  <c:v>25.5</c:v>
                </c:pt>
                <c:pt idx="52" formatCode="General">
                  <c:v>26</c:v>
                </c:pt>
                <c:pt idx="53" formatCode="General">
                  <c:v>26.5</c:v>
                </c:pt>
                <c:pt idx="54" formatCode="General">
                  <c:v>27</c:v>
                </c:pt>
                <c:pt idx="55" formatCode="General">
                  <c:v>27.5</c:v>
                </c:pt>
                <c:pt idx="56" formatCode="General">
                  <c:v>28</c:v>
                </c:pt>
                <c:pt idx="57" formatCode="General">
                  <c:v>28.5</c:v>
                </c:pt>
                <c:pt idx="58" formatCode="General">
                  <c:v>29</c:v>
                </c:pt>
                <c:pt idx="59" formatCode="General">
                  <c:v>29.5</c:v>
                </c:pt>
                <c:pt idx="60" formatCode="General">
                  <c:v>30</c:v>
                </c:pt>
                <c:pt idx="61" formatCode="General">
                  <c:v>30.5</c:v>
                </c:pt>
                <c:pt idx="62" formatCode="General">
                  <c:v>31</c:v>
                </c:pt>
                <c:pt idx="63" formatCode="General">
                  <c:v>31.5</c:v>
                </c:pt>
                <c:pt idx="64" formatCode="General">
                  <c:v>32</c:v>
                </c:pt>
                <c:pt idx="65" formatCode="General">
                  <c:v>32.5</c:v>
                </c:pt>
                <c:pt idx="66" formatCode="General">
                  <c:v>33</c:v>
                </c:pt>
                <c:pt idx="67" formatCode="General">
                  <c:v>33.5</c:v>
                </c:pt>
                <c:pt idx="68" formatCode="General">
                  <c:v>34</c:v>
                </c:pt>
                <c:pt idx="69" formatCode="General">
                  <c:v>34.5</c:v>
                </c:pt>
                <c:pt idx="70" formatCode="General">
                  <c:v>35</c:v>
                </c:pt>
                <c:pt idx="71" formatCode="General">
                  <c:v>35.5</c:v>
                </c:pt>
                <c:pt idx="72" formatCode="General">
                  <c:v>36</c:v>
                </c:pt>
                <c:pt idx="73" formatCode="General">
                  <c:v>36.5</c:v>
                </c:pt>
                <c:pt idx="74" formatCode="General">
                  <c:v>37</c:v>
                </c:pt>
                <c:pt idx="75" formatCode="General">
                  <c:v>37.5</c:v>
                </c:pt>
                <c:pt idx="76" formatCode="General">
                  <c:v>38</c:v>
                </c:pt>
                <c:pt idx="77" formatCode="General">
                  <c:v>38.5</c:v>
                </c:pt>
                <c:pt idx="78" formatCode="General">
                  <c:v>39</c:v>
                </c:pt>
                <c:pt idx="79" formatCode="General">
                  <c:v>39.5</c:v>
                </c:pt>
                <c:pt idx="80" formatCode="General">
                  <c:v>40</c:v>
                </c:pt>
                <c:pt idx="81" formatCode="General">
                  <c:v>40.5</c:v>
                </c:pt>
                <c:pt idx="82" formatCode="General">
                  <c:v>41</c:v>
                </c:pt>
                <c:pt idx="83" formatCode="General">
                  <c:v>41.5</c:v>
                </c:pt>
                <c:pt idx="84" formatCode="General">
                  <c:v>42</c:v>
                </c:pt>
                <c:pt idx="85" formatCode="General">
                  <c:v>42.5</c:v>
                </c:pt>
                <c:pt idx="86" formatCode="General">
                  <c:v>43</c:v>
                </c:pt>
                <c:pt idx="87" formatCode="General">
                  <c:v>43.5</c:v>
                </c:pt>
                <c:pt idx="88" formatCode="General">
                  <c:v>44</c:v>
                </c:pt>
                <c:pt idx="89" formatCode="General">
                  <c:v>44.5</c:v>
                </c:pt>
                <c:pt idx="90" formatCode="General">
                  <c:v>45</c:v>
                </c:pt>
                <c:pt idx="91" formatCode="General">
                  <c:v>45.5</c:v>
                </c:pt>
                <c:pt idx="92" formatCode="General">
                  <c:v>46</c:v>
                </c:pt>
                <c:pt idx="93" formatCode="General">
                  <c:v>46.5</c:v>
                </c:pt>
                <c:pt idx="94" formatCode="General">
                  <c:v>47</c:v>
                </c:pt>
                <c:pt idx="95" formatCode="General">
                  <c:v>47.5</c:v>
                </c:pt>
                <c:pt idx="96" formatCode="General">
                  <c:v>48</c:v>
                </c:pt>
                <c:pt idx="97" formatCode="General">
                  <c:v>48.5</c:v>
                </c:pt>
                <c:pt idx="98" formatCode="General">
                  <c:v>49</c:v>
                </c:pt>
                <c:pt idx="99" formatCode="General">
                  <c:v>49.5</c:v>
                </c:pt>
                <c:pt idx="100" formatCode="General">
                  <c:v>50</c:v>
                </c:pt>
                <c:pt idx="101" formatCode="General">
                  <c:v>50.5</c:v>
                </c:pt>
                <c:pt idx="102" formatCode="General">
                  <c:v>51</c:v>
                </c:pt>
                <c:pt idx="103" formatCode="General">
                  <c:v>51.5</c:v>
                </c:pt>
                <c:pt idx="104" formatCode="General">
                  <c:v>52</c:v>
                </c:pt>
                <c:pt idx="105" formatCode="General">
                  <c:v>52.5</c:v>
                </c:pt>
                <c:pt idx="106" formatCode="General">
                  <c:v>53</c:v>
                </c:pt>
                <c:pt idx="107" formatCode="General">
                  <c:v>53.5</c:v>
                </c:pt>
                <c:pt idx="108" formatCode="General">
                  <c:v>54</c:v>
                </c:pt>
                <c:pt idx="109" formatCode="General">
                  <c:v>54.5</c:v>
                </c:pt>
                <c:pt idx="110" formatCode="General">
                  <c:v>55</c:v>
                </c:pt>
                <c:pt idx="111" formatCode="General">
                  <c:v>55.5</c:v>
                </c:pt>
                <c:pt idx="112" formatCode="General">
                  <c:v>56</c:v>
                </c:pt>
                <c:pt idx="113" formatCode="General">
                  <c:v>56.5</c:v>
                </c:pt>
                <c:pt idx="114" formatCode="General">
                  <c:v>57</c:v>
                </c:pt>
                <c:pt idx="115" formatCode="General">
                  <c:v>57.5</c:v>
                </c:pt>
                <c:pt idx="116" formatCode="General">
                  <c:v>58</c:v>
                </c:pt>
                <c:pt idx="117" formatCode="General">
                  <c:v>58.5</c:v>
                </c:pt>
                <c:pt idx="118" formatCode="General">
                  <c:v>59</c:v>
                </c:pt>
                <c:pt idx="119" formatCode="General">
                  <c:v>59.5</c:v>
                </c:pt>
                <c:pt idx="120" formatCode="General">
                  <c:v>60</c:v>
                </c:pt>
                <c:pt idx="121" formatCode="General">
                  <c:v>60.5</c:v>
                </c:pt>
                <c:pt idx="122" formatCode="General">
                  <c:v>61</c:v>
                </c:pt>
                <c:pt idx="123" formatCode="General">
                  <c:v>61.5</c:v>
                </c:pt>
                <c:pt idx="124" formatCode="General">
                  <c:v>62</c:v>
                </c:pt>
                <c:pt idx="125" formatCode="General">
                  <c:v>62.5</c:v>
                </c:pt>
                <c:pt idx="126" formatCode="General">
                  <c:v>63</c:v>
                </c:pt>
                <c:pt idx="127" formatCode="General">
                  <c:v>63.5</c:v>
                </c:pt>
                <c:pt idx="128" formatCode="General">
                  <c:v>64</c:v>
                </c:pt>
                <c:pt idx="129" formatCode="General">
                  <c:v>64.5</c:v>
                </c:pt>
                <c:pt idx="130" formatCode="General">
                  <c:v>65</c:v>
                </c:pt>
                <c:pt idx="131" formatCode="General">
                  <c:v>65.5</c:v>
                </c:pt>
                <c:pt idx="132" formatCode="General">
                  <c:v>66</c:v>
                </c:pt>
                <c:pt idx="133" formatCode="General">
                  <c:v>66.5</c:v>
                </c:pt>
                <c:pt idx="134" formatCode="General">
                  <c:v>67</c:v>
                </c:pt>
                <c:pt idx="135" formatCode="General">
                  <c:v>67.5</c:v>
                </c:pt>
                <c:pt idx="136" formatCode="General">
                  <c:v>68</c:v>
                </c:pt>
                <c:pt idx="137" formatCode="General">
                  <c:v>68.5</c:v>
                </c:pt>
                <c:pt idx="138" formatCode="General">
                  <c:v>69</c:v>
                </c:pt>
                <c:pt idx="139" formatCode="General">
                  <c:v>69.5</c:v>
                </c:pt>
                <c:pt idx="140" formatCode="General">
                  <c:v>70</c:v>
                </c:pt>
                <c:pt idx="141" formatCode="General">
                  <c:v>70.5</c:v>
                </c:pt>
                <c:pt idx="142" formatCode="General">
                  <c:v>71</c:v>
                </c:pt>
                <c:pt idx="143" formatCode="General">
                  <c:v>71.5</c:v>
                </c:pt>
                <c:pt idx="144" formatCode="General">
                  <c:v>72</c:v>
                </c:pt>
              </c:numCache>
            </c:numRef>
          </c:xVal>
          <c:yVal>
            <c:numRef>
              <c:f>Sheet1!$G$2:$G$146</c:f>
              <c:numCache>
                <c:formatCode>0.00E+00</c:formatCode>
                <c:ptCount val="145"/>
                <c:pt idx="0">
                  <c:v>0.17279900000000001</c:v>
                </c:pt>
                <c:pt idx="1">
                  <c:v>0.159715</c:v>
                </c:pt>
                <c:pt idx="2">
                  <c:v>0.169318</c:v>
                </c:pt>
                <c:pt idx="3">
                  <c:v>0.22595100000000001</c:v>
                </c:pt>
                <c:pt idx="4">
                  <c:v>0.338592</c:v>
                </c:pt>
                <c:pt idx="5">
                  <c:v>0.41390399999999999</c:v>
                </c:pt>
                <c:pt idx="6">
                  <c:v>0.47162799999999999</c:v>
                </c:pt>
                <c:pt idx="7">
                  <c:v>0.56151099999999998</c:v>
                </c:pt>
                <c:pt idx="8">
                  <c:v>0.65439700000000001</c:v>
                </c:pt>
                <c:pt idx="9">
                  <c:v>0.70375100000000002</c:v>
                </c:pt>
                <c:pt idx="10">
                  <c:v>0.78798999999999997</c:v>
                </c:pt>
                <c:pt idx="11">
                  <c:v>0.86254699999999995</c:v>
                </c:pt>
                <c:pt idx="12" formatCode="General">
                  <c:v>1.01179</c:v>
                </c:pt>
                <c:pt idx="13" formatCode="General">
                  <c:v>1.1151599999999999</c:v>
                </c:pt>
                <c:pt idx="14" formatCode="General">
                  <c:v>1.05932</c:v>
                </c:pt>
                <c:pt idx="15" formatCode="General">
                  <c:v>1.2403299999999999</c:v>
                </c:pt>
                <c:pt idx="16" formatCode="General">
                  <c:v>1.32578</c:v>
                </c:pt>
                <c:pt idx="17" formatCode="General">
                  <c:v>1.38276</c:v>
                </c:pt>
                <c:pt idx="18" formatCode="General">
                  <c:v>1.49278</c:v>
                </c:pt>
                <c:pt idx="19" formatCode="General">
                  <c:v>1.4715400000000001</c:v>
                </c:pt>
                <c:pt idx="20" formatCode="General">
                  <c:v>1.42733</c:v>
                </c:pt>
                <c:pt idx="21" formatCode="General">
                  <c:v>1.66187</c:v>
                </c:pt>
                <c:pt idx="22" formatCode="General">
                  <c:v>1.6882600000000001</c:v>
                </c:pt>
                <c:pt idx="23" formatCode="General">
                  <c:v>1.81107</c:v>
                </c:pt>
                <c:pt idx="24" formatCode="General">
                  <c:v>1.8605100000000001</c:v>
                </c:pt>
                <c:pt idx="25" formatCode="General">
                  <c:v>1.8657600000000001</c:v>
                </c:pt>
                <c:pt idx="26" formatCode="General">
                  <c:v>1.8640600000000001</c:v>
                </c:pt>
                <c:pt idx="27" formatCode="General">
                  <c:v>1.89795</c:v>
                </c:pt>
                <c:pt idx="28" formatCode="General">
                  <c:v>1.92231</c:v>
                </c:pt>
                <c:pt idx="29" formatCode="General">
                  <c:v>1.9261999999999999</c:v>
                </c:pt>
                <c:pt idx="30" formatCode="General">
                  <c:v>2.0358000000000001</c:v>
                </c:pt>
                <c:pt idx="31" formatCode="General">
                  <c:v>2.0711300000000001</c:v>
                </c:pt>
                <c:pt idx="32" formatCode="General">
                  <c:v>2.1553599999999999</c:v>
                </c:pt>
                <c:pt idx="33" formatCode="General">
                  <c:v>2.1324200000000002</c:v>
                </c:pt>
                <c:pt idx="34" formatCode="General">
                  <c:v>2.1065700000000001</c:v>
                </c:pt>
                <c:pt idx="35" formatCode="General">
                  <c:v>2.0711400000000002</c:v>
                </c:pt>
                <c:pt idx="36" formatCode="General">
                  <c:v>2.0068199999999998</c:v>
                </c:pt>
                <c:pt idx="37" formatCode="General">
                  <c:v>2.02122</c:v>
                </c:pt>
                <c:pt idx="38" formatCode="General">
                  <c:v>2.0040499999999999</c:v>
                </c:pt>
                <c:pt idx="39" formatCode="General">
                  <c:v>1.96746</c:v>
                </c:pt>
                <c:pt idx="40" formatCode="General">
                  <c:v>1.9228499999999999</c:v>
                </c:pt>
                <c:pt idx="41" formatCode="General">
                  <c:v>1.8274300000000001</c:v>
                </c:pt>
                <c:pt idx="42" formatCode="General">
                  <c:v>1.8246100000000001</c:v>
                </c:pt>
                <c:pt idx="43" formatCode="General">
                  <c:v>1.7281200000000001</c:v>
                </c:pt>
                <c:pt idx="44" formatCode="General">
                  <c:v>1.65944</c:v>
                </c:pt>
                <c:pt idx="45" formatCode="General">
                  <c:v>1.4828600000000001</c:v>
                </c:pt>
                <c:pt idx="46" formatCode="General">
                  <c:v>1.5900300000000001</c:v>
                </c:pt>
                <c:pt idx="47" formatCode="General">
                  <c:v>1.44573</c:v>
                </c:pt>
                <c:pt idx="48" formatCode="General">
                  <c:v>1.38175</c:v>
                </c:pt>
                <c:pt idx="49" formatCode="General">
                  <c:v>1.3359099999999999</c:v>
                </c:pt>
                <c:pt idx="50" formatCode="General">
                  <c:v>1.3031200000000001</c:v>
                </c:pt>
                <c:pt idx="51" formatCode="General">
                  <c:v>1.2767299999999999</c:v>
                </c:pt>
                <c:pt idx="52" formatCode="General">
                  <c:v>1.1693</c:v>
                </c:pt>
                <c:pt idx="53" formatCode="General">
                  <c:v>1.1712100000000001</c:v>
                </c:pt>
                <c:pt idx="54" formatCode="General">
                  <c:v>1.0804</c:v>
                </c:pt>
                <c:pt idx="55" formatCode="General">
                  <c:v>1.1148899999999999</c:v>
                </c:pt>
                <c:pt idx="56" formatCode="General">
                  <c:v>1.07348</c:v>
                </c:pt>
                <c:pt idx="57" formatCode="General">
                  <c:v>1.0472999999999999</c:v>
                </c:pt>
                <c:pt idx="58" formatCode="General">
                  <c:v>1.14174</c:v>
                </c:pt>
                <c:pt idx="59" formatCode="General">
                  <c:v>1.22733</c:v>
                </c:pt>
                <c:pt idx="60" formatCode="General">
                  <c:v>1.1749000000000001</c:v>
                </c:pt>
                <c:pt idx="61" formatCode="General">
                  <c:v>1.2486299999999999</c:v>
                </c:pt>
                <c:pt idx="62" formatCode="General">
                  <c:v>1.3970199999999999</c:v>
                </c:pt>
                <c:pt idx="63" formatCode="General">
                  <c:v>1.55491</c:v>
                </c:pt>
                <c:pt idx="64" formatCode="General">
                  <c:v>1.6759299999999999</c:v>
                </c:pt>
                <c:pt idx="65" formatCode="General">
                  <c:v>1.7851600000000001</c:v>
                </c:pt>
                <c:pt idx="66" formatCode="General">
                  <c:v>1.89625</c:v>
                </c:pt>
                <c:pt idx="67" formatCode="General">
                  <c:v>2.1085600000000002</c:v>
                </c:pt>
                <c:pt idx="68" formatCode="General">
                  <c:v>2.2283599999999999</c:v>
                </c:pt>
                <c:pt idx="69" formatCode="General">
                  <c:v>2.4414500000000001</c:v>
                </c:pt>
                <c:pt idx="70" formatCode="General">
                  <c:v>2.4936199999999999</c:v>
                </c:pt>
                <c:pt idx="71" formatCode="General">
                  <c:v>2.6339999999999999</c:v>
                </c:pt>
                <c:pt idx="72" formatCode="General">
                  <c:v>2.5820099999999999</c:v>
                </c:pt>
                <c:pt idx="73" formatCode="General">
                  <c:v>2.9150700000000001</c:v>
                </c:pt>
                <c:pt idx="74" formatCode="General">
                  <c:v>2.9145300000000001</c:v>
                </c:pt>
                <c:pt idx="75" formatCode="General">
                  <c:v>3.01247</c:v>
                </c:pt>
                <c:pt idx="76" formatCode="General">
                  <c:v>3.0453299999999999</c:v>
                </c:pt>
                <c:pt idx="77" formatCode="General">
                  <c:v>2.9027099999999999</c:v>
                </c:pt>
                <c:pt idx="78" formatCode="General">
                  <c:v>2.9348299999999998</c:v>
                </c:pt>
                <c:pt idx="79" formatCode="General">
                  <c:v>2.8060200000000002</c:v>
                </c:pt>
                <c:pt idx="80" formatCode="General">
                  <c:v>2.5955400000000002</c:v>
                </c:pt>
                <c:pt idx="81" formatCode="General">
                  <c:v>2.27129</c:v>
                </c:pt>
                <c:pt idx="82" formatCode="General">
                  <c:v>2.0310100000000002</c:v>
                </c:pt>
                <c:pt idx="83" formatCode="General">
                  <c:v>1.49891</c:v>
                </c:pt>
                <c:pt idx="84" formatCode="General">
                  <c:v>1.21797</c:v>
                </c:pt>
                <c:pt idx="85">
                  <c:v>0.64037200000000005</c:v>
                </c:pt>
                <c:pt idx="86">
                  <c:v>-0.226525</c:v>
                </c:pt>
                <c:pt idx="87" formatCode="General">
                  <c:v>-1.11294</c:v>
                </c:pt>
                <c:pt idx="88" formatCode="General">
                  <c:v>-2.80071</c:v>
                </c:pt>
                <c:pt idx="89" formatCode="General">
                  <c:v>-4.4522199999999996</c:v>
                </c:pt>
                <c:pt idx="90" formatCode="General">
                  <c:v>-6.3254400000000004</c:v>
                </c:pt>
                <c:pt idx="91" formatCode="General">
                  <c:v>-8.7562099999999994</c:v>
                </c:pt>
                <c:pt idx="92" formatCode="General">
                  <c:v>-11.391400000000001</c:v>
                </c:pt>
                <c:pt idx="93" formatCode="General">
                  <c:v>-13.081899999999999</c:v>
                </c:pt>
                <c:pt idx="94" formatCode="General">
                  <c:v>-12.8325</c:v>
                </c:pt>
                <c:pt idx="95" formatCode="General">
                  <c:v>-9.9181000000000008</c:v>
                </c:pt>
                <c:pt idx="96" formatCode="General">
                  <c:v>-6.7323599999999999</c:v>
                </c:pt>
                <c:pt idx="97" formatCode="General">
                  <c:v>-6.9190800000000001</c:v>
                </c:pt>
                <c:pt idx="98" formatCode="General">
                  <c:v>-9.3816799999999994</c:v>
                </c:pt>
                <c:pt idx="99" formatCode="General">
                  <c:v>-11.4893</c:v>
                </c:pt>
                <c:pt idx="100" formatCode="General">
                  <c:v>-12.083</c:v>
                </c:pt>
                <c:pt idx="101" formatCode="General">
                  <c:v>-12.0647</c:v>
                </c:pt>
                <c:pt idx="102" formatCode="General">
                  <c:v>-11.3909</c:v>
                </c:pt>
                <c:pt idx="103" formatCode="General">
                  <c:v>-10.635199999999999</c:v>
                </c:pt>
                <c:pt idx="104" formatCode="General">
                  <c:v>-10.062900000000001</c:v>
                </c:pt>
                <c:pt idx="105" formatCode="General">
                  <c:v>-9.1684999999999999</c:v>
                </c:pt>
                <c:pt idx="106" formatCode="General">
                  <c:v>-8.4096899999999994</c:v>
                </c:pt>
                <c:pt idx="107" formatCode="General">
                  <c:v>-8.0227599999999999</c:v>
                </c:pt>
                <c:pt idx="108" formatCode="General">
                  <c:v>-7.52393</c:v>
                </c:pt>
                <c:pt idx="109" formatCode="General">
                  <c:v>-6.6374399999999998</c:v>
                </c:pt>
                <c:pt idx="110" formatCode="General">
                  <c:v>-6.0932599999999999</c:v>
                </c:pt>
                <c:pt idx="111" formatCode="General">
                  <c:v>-6.3422999999999998</c:v>
                </c:pt>
                <c:pt idx="112" formatCode="General">
                  <c:v>-6.3209</c:v>
                </c:pt>
                <c:pt idx="113" formatCode="General">
                  <c:v>-5.8101399999999996</c:v>
                </c:pt>
                <c:pt idx="114" formatCode="General">
                  <c:v>-5.3750400000000003</c:v>
                </c:pt>
                <c:pt idx="115" formatCode="General">
                  <c:v>-5.0640700000000001</c:v>
                </c:pt>
                <c:pt idx="116" formatCode="General">
                  <c:v>-4.6914199999999999</c:v>
                </c:pt>
                <c:pt idx="117" formatCode="General">
                  <c:v>-4.7034599999999998</c:v>
                </c:pt>
                <c:pt idx="118" formatCode="General">
                  <c:v>-5.5777099999999997</c:v>
                </c:pt>
                <c:pt idx="119" formatCode="General">
                  <c:v>-6.08582</c:v>
                </c:pt>
                <c:pt idx="120" formatCode="General">
                  <c:v>-5.7347099999999998</c:v>
                </c:pt>
                <c:pt idx="121" formatCode="General">
                  <c:v>-5.9817799999999997</c:v>
                </c:pt>
                <c:pt idx="122" formatCode="General">
                  <c:v>-5.7376899999999997</c:v>
                </c:pt>
                <c:pt idx="123" formatCode="General">
                  <c:v>-5.9285100000000002</c:v>
                </c:pt>
                <c:pt idx="124" formatCode="General">
                  <c:v>-6.6894099999999996</c:v>
                </c:pt>
                <c:pt idx="125" formatCode="General">
                  <c:v>-6.5144799999999998</c:v>
                </c:pt>
                <c:pt idx="126" formatCode="General">
                  <c:v>-6.78017</c:v>
                </c:pt>
                <c:pt idx="127" formatCode="General">
                  <c:v>-7.2661699999999998</c:v>
                </c:pt>
                <c:pt idx="128" formatCode="General">
                  <c:v>-7.2325100000000004</c:v>
                </c:pt>
                <c:pt idx="129" formatCode="General">
                  <c:v>-8.1121999999999996</c:v>
                </c:pt>
                <c:pt idx="130" formatCode="General">
                  <c:v>-9.4650499999999997</c:v>
                </c:pt>
                <c:pt idx="131" formatCode="General">
                  <c:v>-10.8268</c:v>
                </c:pt>
                <c:pt idx="132" formatCode="General">
                  <c:v>-12.6374</c:v>
                </c:pt>
                <c:pt idx="133" formatCode="General">
                  <c:v>-14.2363</c:v>
                </c:pt>
                <c:pt idx="134" formatCode="General">
                  <c:v>-15.0679</c:v>
                </c:pt>
                <c:pt idx="135" formatCode="General">
                  <c:v>-16.613099999999999</c:v>
                </c:pt>
                <c:pt idx="136" formatCode="General">
                  <c:v>-18.365400000000001</c:v>
                </c:pt>
                <c:pt idx="137" formatCode="General">
                  <c:v>-19.5519</c:v>
                </c:pt>
                <c:pt idx="138" formatCode="General">
                  <c:v>-20.566299999999998</c:v>
                </c:pt>
                <c:pt idx="139" formatCode="General">
                  <c:v>-27.934699999999999</c:v>
                </c:pt>
                <c:pt idx="140" formatCode="General">
                  <c:v>-28.3245</c:v>
                </c:pt>
                <c:pt idx="141" formatCode="General">
                  <c:v>-38.725499999999997</c:v>
                </c:pt>
                <c:pt idx="142" formatCode="General">
                  <c:v>-47.9803</c:v>
                </c:pt>
                <c:pt idx="143" formatCode="General">
                  <c:v>-57.976700000000001</c:v>
                </c:pt>
                <c:pt idx="144" formatCode="General">
                  <c:v>-29.821999999999999</c:v>
                </c:pt>
              </c:numCache>
            </c:numRef>
          </c:yVal>
          <c:smooth val="0"/>
          <c:extLst>
            <c:ext xmlns:c16="http://schemas.microsoft.com/office/drawing/2014/chart" uri="{C3380CC4-5D6E-409C-BE32-E72D297353CC}">
              <c16:uniqueId val="{00000001-6F78-4110-8AB0-080872B6DCC1}"/>
            </c:ext>
          </c:extLst>
        </c:ser>
        <c:dLbls>
          <c:showLegendKey val="0"/>
          <c:showVal val="0"/>
          <c:showCatName val="0"/>
          <c:showSerName val="0"/>
          <c:showPercent val="0"/>
          <c:showBubbleSize val="0"/>
        </c:dLbls>
        <c:axId val="488353320"/>
        <c:axId val="488359880"/>
      </c:scatterChart>
      <c:valAx>
        <c:axId val="601478552"/>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ja-JP"/>
                  <a:t>埋め込み距離（</a:t>
                </a:r>
                <a:r>
                  <a:rPr lang="en-US"/>
                  <a:t>mm</a:t>
                </a:r>
                <a:r>
                  <a:rPr lang="ja-JP"/>
                  <a:t>）</a:t>
                </a:r>
              </a:p>
            </c:rich>
          </c:tx>
          <c:layou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ja-JP"/>
          </a:p>
        </c:txPr>
        <c:crossAx val="601478880"/>
        <c:crosses val="autoZero"/>
        <c:crossBetween val="midCat"/>
      </c:valAx>
      <c:valAx>
        <c:axId val="60147888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ja-JP"/>
                  <a:t>引張応力（</a:t>
                </a:r>
                <a:r>
                  <a:rPr lang="en-US"/>
                  <a:t>MPa</a:t>
                </a:r>
                <a:r>
                  <a:rPr lang="ja-JP"/>
                  <a:t>）</a:t>
                </a:r>
              </a:p>
            </c:rich>
          </c:tx>
          <c:layout/>
          <c:overlay val="0"/>
          <c:spPr>
            <a:noFill/>
            <a:ln>
              <a:noFill/>
            </a:ln>
            <a:effectLst/>
          </c:spPr>
          <c:txPr>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ja-JP"/>
          </a:p>
        </c:txPr>
        <c:crossAx val="601478552"/>
        <c:crosses val="autoZero"/>
        <c:crossBetween val="midCat"/>
      </c:valAx>
      <c:valAx>
        <c:axId val="488359880"/>
        <c:scaling>
          <c:orientation val="minMax"/>
        </c:scaling>
        <c:delete val="0"/>
        <c:axPos val="r"/>
        <c:title>
          <c:tx>
            <c:rich>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ja-JP"/>
                  <a:t>せん断応力（</a:t>
                </a:r>
                <a:r>
                  <a:rPr lang="en-US"/>
                  <a:t>MPa</a:t>
                </a:r>
                <a:r>
                  <a:rPr lang="ja-JP"/>
                  <a:t>）</a:t>
                </a:r>
              </a:p>
            </c:rich>
          </c:tx>
          <c:layout/>
          <c:overlay val="0"/>
          <c:spPr>
            <a:noFill/>
            <a:ln>
              <a:noFill/>
            </a:ln>
            <a:effectLst/>
          </c:spPr>
          <c:txPr>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ja-JP"/>
            </a:p>
          </c:txPr>
        </c:title>
        <c:numFmt formatCode="0.00E+00" sourceLinked="1"/>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ja-JP"/>
          </a:p>
        </c:txPr>
        <c:crossAx val="488353320"/>
        <c:crosses val="max"/>
        <c:crossBetween val="midCat"/>
      </c:valAx>
      <c:valAx>
        <c:axId val="488353320"/>
        <c:scaling>
          <c:orientation val="minMax"/>
        </c:scaling>
        <c:delete val="1"/>
        <c:axPos val="b"/>
        <c:numFmt formatCode="General" sourceLinked="1"/>
        <c:majorTickMark val="out"/>
        <c:minorTickMark val="none"/>
        <c:tickLblPos val="nextTo"/>
        <c:crossAx val="488359880"/>
        <c:crosses val="autoZero"/>
        <c:crossBetween val="midCat"/>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ja-JP"/>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400"/>
      </a:pPr>
      <a:endParaRPr lang="ja-JP"/>
    </a:p>
  </c:txPr>
  <c:externalData r:id="rId4">
    <c:autoUpdate val="0"/>
  </c:externalData>
  <c:userShapes r:id="rId5"/>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2989583333333332"/>
          <c:y val="6.8040974044911051E-2"/>
          <c:w val="0.8391319444444445"/>
          <c:h val="0.61761719889180522"/>
        </c:manualLayout>
      </c:layout>
      <c:scatterChart>
        <c:scatterStyle val="lineMarker"/>
        <c:varyColors val="0"/>
        <c:ser>
          <c:idx val="0"/>
          <c:order val="0"/>
          <c:spPr>
            <a:ln w="25400" cap="rnd">
              <a:noFill/>
              <a:round/>
            </a:ln>
            <a:effectLst/>
          </c:spPr>
          <c:marker>
            <c:symbol val="circle"/>
            <c:size val="5"/>
            <c:spPr>
              <a:solidFill>
                <a:schemeClr val="accent1"/>
              </a:solidFill>
              <a:ln w="9525">
                <a:solidFill>
                  <a:schemeClr val="accent1"/>
                </a:solidFill>
              </a:ln>
              <a:effectLst/>
            </c:spPr>
          </c:marker>
          <c:xVal>
            <c:numRef>
              <c:f>応力三軸度!$H$3:$H$43</c:f>
              <c:numCache>
                <c:formatCode>General</c:formatCode>
                <c:ptCount val="41"/>
                <c:pt idx="0">
                  <c:v>-0.66666700000000001</c:v>
                </c:pt>
                <c:pt idx="1">
                  <c:v>-0.63333300000000003</c:v>
                </c:pt>
                <c:pt idx="2">
                  <c:v>-0.6</c:v>
                </c:pt>
                <c:pt idx="3">
                  <c:v>-0.56666700000000003</c:v>
                </c:pt>
                <c:pt idx="4">
                  <c:v>-0.53333299999999995</c:v>
                </c:pt>
                <c:pt idx="5">
                  <c:v>-0.5</c:v>
                </c:pt>
                <c:pt idx="6">
                  <c:v>-0.466667</c:v>
                </c:pt>
                <c:pt idx="7">
                  <c:v>-0.43333300000000002</c:v>
                </c:pt>
                <c:pt idx="8">
                  <c:v>-0.4</c:v>
                </c:pt>
                <c:pt idx="9">
                  <c:v>-0.36666700000000002</c:v>
                </c:pt>
                <c:pt idx="10">
                  <c:v>-0.33333299999999999</c:v>
                </c:pt>
                <c:pt idx="11">
                  <c:v>-0.3</c:v>
                </c:pt>
                <c:pt idx="12">
                  <c:v>-0.26666699999999999</c:v>
                </c:pt>
                <c:pt idx="13">
                  <c:v>-0.23333300000000001</c:v>
                </c:pt>
                <c:pt idx="14">
                  <c:v>-0.2</c:v>
                </c:pt>
                <c:pt idx="15">
                  <c:v>-0.16666700000000001</c:v>
                </c:pt>
                <c:pt idx="16">
                  <c:v>-0.13333300000000001</c:v>
                </c:pt>
                <c:pt idx="17">
                  <c:v>-0.1</c:v>
                </c:pt>
                <c:pt idx="18">
                  <c:v>-6.6666699999999995E-2</c:v>
                </c:pt>
                <c:pt idx="19">
                  <c:v>-3.3333300000000003E-2</c:v>
                </c:pt>
                <c:pt idx="20" formatCode="0.00E+00">
                  <c:v>2.0000000000000001E-9</c:v>
                </c:pt>
                <c:pt idx="21">
                  <c:v>3.3333300000000003E-2</c:v>
                </c:pt>
                <c:pt idx="22">
                  <c:v>6.6666699999999995E-2</c:v>
                </c:pt>
                <c:pt idx="23">
                  <c:v>0.1</c:v>
                </c:pt>
                <c:pt idx="24">
                  <c:v>0.13333300000000001</c:v>
                </c:pt>
                <c:pt idx="25">
                  <c:v>0.16666700000000001</c:v>
                </c:pt>
                <c:pt idx="26">
                  <c:v>0.2</c:v>
                </c:pt>
                <c:pt idx="27">
                  <c:v>0.23333300000000001</c:v>
                </c:pt>
                <c:pt idx="28">
                  <c:v>0.26666699999999999</c:v>
                </c:pt>
                <c:pt idx="29">
                  <c:v>0.3</c:v>
                </c:pt>
                <c:pt idx="30">
                  <c:v>0.33333299999999999</c:v>
                </c:pt>
                <c:pt idx="31">
                  <c:v>0.36666700000000002</c:v>
                </c:pt>
                <c:pt idx="32">
                  <c:v>0.4</c:v>
                </c:pt>
                <c:pt idx="33">
                  <c:v>0.43333300000000002</c:v>
                </c:pt>
                <c:pt idx="34">
                  <c:v>0.466667</c:v>
                </c:pt>
                <c:pt idx="35">
                  <c:v>0.5</c:v>
                </c:pt>
                <c:pt idx="36">
                  <c:v>0.53333299999999995</c:v>
                </c:pt>
                <c:pt idx="37">
                  <c:v>0.56666700000000003</c:v>
                </c:pt>
                <c:pt idx="38">
                  <c:v>0.6</c:v>
                </c:pt>
                <c:pt idx="39">
                  <c:v>0.63333300000000003</c:v>
                </c:pt>
                <c:pt idx="40">
                  <c:v>0.66666700000000001</c:v>
                </c:pt>
              </c:numCache>
            </c:numRef>
          </c:xVal>
          <c:yVal>
            <c:numRef>
              <c:f>応力三軸度!$G$3:$G$43</c:f>
              <c:numCache>
                <c:formatCode>General</c:formatCode>
                <c:ptCount val="41"/>
                <c:pt idx="0">
                  <c:v>1.3647499999999999</c:v>
                </c:pt>
                <c:pt idx="1">
                  <c:v>1.2578100000000001</c:v>
                </c:pt>
                <c:pt idx="2">
                  <c:v>1.1592499999999999</c:v>
                </c:pt>
                <c:pt idx="3">
                  <c:v>1.0684199999999999</c:v>
                </c:pt>
                <c:pt idx="4">
                  <c:v>0.98469700000000004</c:v>
                </c:pt>
                <c:pt idx="5">
                  <c:v>0.90753899999999998</c:v>
                </c:pt>
                <c:pt idx="6">
                  <c:v>0.836426</c:v>
                </c:pt>
                <c:pt idx="7">
                  <c:v>0.77088599999999996</c:v>
                </c:pt>
                <c:pt idx="8">
                  <c:v>0.71048100000000003</c:v>
                </c:pt>
                <c:pt idx="9">
                  <c:v>0.65480899999999997</c:v>
                </c:pt>
                <c:pt idx="10">
                  <c:v>0.60350000000000004</c:v>
                </c:pt>
                <c:pt idx="11">
                  <c:v>0.54584299999999997</c:v>
                </c:pt>
                <c:pt idx="12">
                  <c:v>0.49369400000000002</c:v>
                </c:pt>
                <c:pt idx="13">
                  <c:v>0.44652799999999998</c:v>
                </c:pt>
                <c:pt idx="14">
                  <c:v>0.40386699999999998</c:v>
                </c:pt>
                <c:pt idx="15">
                  <c:v>0.36528300000000002</c:v>
                </c:pt>
                <c:pt idx="16">
                  <c:v>0.33038400000000001</c:v>
                </c:pt>
                <c:pt idx="17">
                  <c:v>0.29881999999999997</c:v>
                </c:pt>
                <c:pt idx="18">
                  <c:v>0.27027200000000001</c:v>
                </c:pt>
                <c:pt idx="19">
                  <c:v>0.24445</c:v>
                </c:pt>
                <c:pt idx="20">
                  <c:v>0.22109599999999999</c:v>
                </c:pt>
                <c:pt idx="21">
                  <c:v>0.19997300000000001</c:v>
                </c:pt>
                <c:pt idx="22">
                  <c:v>0.180868</c:v>
                </c:pt>
                <c:pt idx="23">
                  <c:v>0.16358800000000001</c:v>
                </c:pt>
                <c:pt idx="24">
                  <c:v>0.14795900000000001</c:v>
                </c:pt>
                <c:pt idx="25">
                  <c:v>0.133824</c:v>
                </c:pt>
                <c:pt idx="26">
                  <c:v>0.12103800000000001</c:v>
                </c:pt>
                <c:pt idx="27">
                  <c:v>0.109475</c:v>
                </c:pt>
                <c:pt idx="28">
                  <c:v>9.9015699999999998E-2</c:v>
                </c:pt>
                <c:pt idx="29">
                  <c:v>8.9555999999999997E-2</c:v>
                </c:pt>
                <c:pt idx="30">
                  <c:v>8.1000000000000003E-2</c:v>
                </c:pt>
                <c:pt idx="31">
                  <c:v>7.3279999999999998E-2</c:v>
                </c:pt>
                <c:pt idx="32">
                  <c:v>6.6295699999999999E-2</c:v>
                </c:pt>
                <c:pt idx="33">
                  <c:v>5.9977099999999998E-2</c:v>
                </c:pt>
                <c:pt idx="34">
                  <c:v>5.4260799999999998E-2</c:v>
                </c:pt>
                <c:pt idx="35">
                  <c:v>4.90892E-2</c:v>
                </c:pt>
                <c:pt idx="36">
                  <c:v>4.4410600000000001E-2</c:v>
                </c:pt>
                <c:pt idx="37">
                  <c:v>4.01778E-2</c:v>
                </c:pt>
                <c:pt idx="38">
                  <c:v>3.6348499999999999E-2</c:v>
                </c:pt>
                <c:pt idx="39">
                  <c:v>3.2884200000000002E-2</c:v>
                </c:pt>
                <c:pt idx="40">
                  <c:v>2.9749999999999999E-2</c:v>
                </c:pt>
              </c:numCache>
            </c:numRef>
          </c:yVal>
          <c:smooth val="0"/>
          <c:extLst>
            <c:ext xmlns:c16="http://schemas.microsoft.com/office/drawing/2014/chart" uri="{C3380CC4-5D6E-409C-BE32-E72D297353CC}">
              <c16:uniqueId val="{00000000-BD8B-4BC4-8F01-4DB007D89470}"/>
            </c:ext>
          </c:extLst>
        </c:ser>
        <c:dLbls>
          <c:showLegendKey val="0"/>
          <c:showVal val="0"/>
          <c:showCatName val="0"/>
          <c:showSerName val="0"/>
          <c:showPercent val="0"/>
          <c:showBubbleSize val="0"/>
        </c:dLbls>
        <c:axId val="175638335"/>
        <c:axId val="174973023"/>
      </c:scatterChart>
      <c:valAx>
        <c:axId val="175638335"/>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r>
                  <a:rPr lang="ja-JP" altLang="en-US" sz="1100"/>
                  <a:t>応力三軸度</a:t>
                </a:r>
              </a:p>
            </c:rich>
          </c:tx>
          <c:layout/>
          <c:overlay val="0"/>
          <c:spPr>
            <a:noFill/>
            <a:ln>
              <a:noFill/>
            </a:ln>
            <a:effectLst/>
          </c:spPr>
          <c:txPr>
            <a:bodyPr rot="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050" b="0" i="0" u="none" strike="noStrike" kern="1200" baseline="0">
                <a:solidFill>
                  <a:schemeClr val="tx1">
                    <a:lumMod val="65000"/>
                    <a:lumOff val="35000"/>
                  </a:schemeClr>
                </a:solidFill>
                <a:latin typeface="+mn-lt"/>
                <a:ea typeface="+mn-ea"/>
                <a:cs typeface="+mn-cs"/>
              </a:defRPr>
            </a:pPr>
            <a:endParaRPr lang="ja-JP"/>
          </a:p>
        </c:txPr>
        <c:crossAx val="174973023"/>
        <c:crosses val="autoZero"/>
        <c:crossBetween val="midCat"/>
      </c:valAx>
      <c:valAx>
        <c:axId val="174973023"/>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r>
                  <a:rPr lang="ja-JP" altLang="en-US" sz="1100"/>
                  <a:t>相当塑性ひずみ</a:t>
                </a:r>
              </a:p>
            </c:rich>
          </c:tx>
          <c:layout/>
          <c:overlay val="0"/>
          <c:spPr>
            <a:noFill/>
            <a:ln>
              <a:noFill/>
            </a:ln>
            <a:effectLst/>
          </c:spPr>
          <c:txPr>
            <a:bodyPr rot="-54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050" b="0" i="0" u="none" strike="noStrike" kern="1200" baseline="0">
                <a:solidFill>
                  <a:schemeClr val="tx1">
                    <a:lumMod val="65000"/>
                    <a:lumOff val="35000"/>
                  </a:schemeClr>
                </a:solidFill>
                <a:latin typeface="+mn-lt"/>
                <a:ea typeface="+mn-ea"/>
                <a:cs typeface="+mn-cs"/>
              </a:defRPr>
            </a:pPr>
            <a:endParaRPr lang="ja-JP"/>
          </a:p>
        </c:txPr>
        <c:crossAx val="175638335"/>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ja-JP"/>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smoothMarker"/>
        <c:varyColors val="0"/>
        <c:ser>
          <c:idx val="0"/>
          <c:order val="0"/>
          <c:spPr>
            <a:ln w="19050" cap="rnd">
              <a:solidFill>
                <a:schemeClr val="accent1"/>
              </a:solidFill>
              <a:round/>
            </a:ln>
            <a:effectLst/>
          </c:spPr>
          <c:marker>
            <c:symbol val="none"/>
          </c:marker>
          <c:xVal>
            <c:numRef>
              <c:f>Sheet3!$Q$3:$Q$34</c:f>
              <c:numCache>
                <c:formatCode>General</c:formatCode>
                <c:ptCount val="32"/>
                <c:pt idx="0">
                  <c:v>0</c:v>
                </c:pt>
                <c:pt idx="1">
                  <c:v>2.5000000000000001E-3</c:v>
                </c:pt>
                <c:pt idx="2">
                  <c:v>5.0000000000000001E-3</c:v>
                </c:pt>
                <c:pt idx="3">
                  <c:v>7.4999999999999997E-3</c:v>
                </c:pt>
                <c:pt idx="4">
                  <c:v>0.01</c:v>
                </c:pt>
                <c:pt idx="5">
                  <c:v>1.2500000000000001E-2</c:v>
                </c:pt>
                <c:pt idx="6">
                  <c:v>1.4999999999999999E-2</c:v>
                </c:pt>
                <c:pt idx="7">
                  <c:v>1.8000000000000002E-2</c:v>
                </c:pt>
                <c:pt idx="8">
                  <c:v>2.1250000000000002E-2</c:v>
                </c:pt>
                <c:pt idx="9">
                  <c:v>2.4749999999999998E-2</c:v>
                </c:pt>
                <c:pt idx="10">
                  <c:v>2.8500000000000001E-2</c:v>
                </c:pt>
                <c:pt idx="11">
                  <c:v>3.2500000000000001E-2</c:v>
                </c:pt>
                <c:pt idx="12">
                  <c:v>3.6749999999999998E-2</c:v>
                </c:pt>
                <c:pt idx="13">
                  <c:v>4.1250000000000002E-2</c:v>
                </c:pt>
                <c:pt idx="14">
                  <c:v>4.5999999999999999E-2</c:v>
                </c:pt>
                <c:pt idx="15">
                  <c:v>5.0999999999999997E-2</c:v>
                </c:pt>
                <c:pt idx="16">
                  <c:v>5.6250000000000001E-2</c:v>
                </c:pt>
                <c:pt idx="17">
                  <c:v>6.1749999999999999E-2</c:v>
                </c:pt>
                <c:pt idx="18">
                  <c:v>6.7500000000000004E-2</c:v>
                </c:pt>
                <c:pt idx="19">
                  <c:v>7.3499999999999996E-2</c:v>
                </c:pt>
                <c:pt idx="20">
                  <c:v>7.9750000000000001E-2</c:v>
                </c:pt>
                <c:pt idx="21">
                  <c:v>8.6249999999999993E-2</c:v>
                </c:pt>
                <c:pt idx="22">
                  <c:v>9.2999999999999999E-2</c:v>
                </c:pt>
                <c:pt idx="23">
                  <c:v>0.1</c:v>
                </c:pt>
                <c:pt idx="24">
                  <c:v>0.10725</c:v>
                </c:pt>
                <c:pt idx="25">
                  <c:v>0.11474999999999999</c:v>
                </c:pt>
                <c:pt idx="26">
                  <c:v>0.1225</c:v>
                </c:pt>
                <c:pt idx="27">
                  <c:v>0.1305</c:v>
                </c:pt>
                <c:pt idx="28">
                  <c:v>0.13875000000000001</c:v>
                </c:pt>
                <c:pt idx="29">
                  <c:v>0.14724999999999999</c:v>
                </c:pt>
                <c:pt idx="30">
                  <c:v>0.156</c:v>
                </c:pt>
                <c:pt idx="31">
                  <c:v>0.16499999999999998</c:v>
                </c:pt>
              </c:numCache>
            </c:numRef>
          </c:xVal>
          <c:yVal>
            <c:numRef>
              <c:f>Sheet3!$O$3:$O$34</c:f>
              <c:numCache>
                <c:formatCode>General</c:formatCode>
                <c:ptCount val="32"/>
                <c:pt idx="0">
                  <c:v>0</c:v>
                </c:pt>
                <c:pt idx="1">
                  <c:v>5</c:v>
                </c:pt>
                <c:pt idx="2">
                  <c:v>10</c:v>
                </c:pt>
                <c:pt idx="3">
                  <c:v>15</c:v>
                </c:pt>
                <c:pt idx="4">
                  <c:v>20</c:v>
                </c:pt>
                <c:pt idx="5">
                  <c:v>25</c:v>
                </c:pt>
                <c:pt idx="6">
                  <c:v>30</c:v>
                </c:pt>
                <c:pt idx="7">
                  <c:v>35</c:v>
                </c:pt>
                <c:pt idx="8">
                  <c:v>40</c:v>
                </c:pt>
                <c:pt idx="9">
                  <c:v>45</c:v>
                </c:pt>
                <c:pt idx="10">
                  <c:v>50</c:v>
                </c:pt>
                <c:pt idx="11">
                  <c:v>55</c:v>
                </c:pt>
                <c:pt idx="12">
                  <c:v>60</c:v>
                </c:pt>
                <c:pt idx="13">
                  <c:v>65</c:v>
                </c:pt>
                <c:pt idx="14">
                  <c:v>70</c:v>
                </c:pt>
                <c:pt idx="15">
                  <c:v>75</c:v>
                </c:pt>
                <c:pt idx="16">
                  <c:v>80</c:v>
                </c:pt>
                <c:pt idx="17">
                  <c:v>85</c:v>
                </c:pt>
                <c:pt idx="18">
                  <c:v>90</c:v>
                </c:pt>
                <c:pt idx="19">
                  <c:v>95</c:v>
                </c:pt>
                <c:pt idx="20">
                  <c:v>100</c:v>
                </c:pt>
                <c:pt idx="21">
                  <c:v>105</c:v>
                </c:pt>
                <c:pt idx="22">
                  <c:v>110</c:v>
                </c:pt>
                <c:pt idx="23">
                  <c:v>115</c:v>
                </c:pt>
                <c:pt idx="24">
                  <c:v>120</c:v>
                </c:pt>
                <c:pt idx="25">
                  <c:v>125</c:v>
                </c:pt>
                <c:pt idx="26">
                  <c:v>130</c:v>
                </c:pt>
                <c:pt idx="27">
                  <c:v>135</c:v>
                </c:pt>
                <c:pt idx="28">
                  <c:v>140</c:v>
                </c:pt>
                <c:pt idx="29">
                  <c:v>145</c:v>
                </c:pt>
                <c:pt idx="30">
                  <c:v>150</c:v>
                </c:pt>
                <c:pt idx="31">
                  <c:v>155</c:v>
                </c:pt>
              </c:numCache>
            </c:numRef>
          </c:yVal>
          <c:smooth val="1"/>
          <c:extLst>
            <c:ext xmlns:c16="http://schemas.microsoft.com/office/drawing/2014/chart" uri="{C3380CC4-5D6E-409C-BE32-E72D297353CC}">
              <c16:uniqueId val="{00000000-A46E-4127-A12E-BF5E525E9CC7}"/>
            </c:ext>
          </c:extLst>
        </c:ser>
        <c:dLbls>
          <c:showLegendKey val="0"/>
          <c:showVal val="0"/>
          <c:showCatName val="0"/>
          <c:showSerName val="0"/>
          <c:showPercent val="0"/>
          <c:showBubbleSize val="0"/>
        </c:dLbls>
        <c:axId val="360833615"/>
        <c:axId val="177003007"/>
      </c:scatterChart>
      <c:valAx>
        <c:axId val="360833615"/>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r>
                  <a:rPr lang="ja-JP" altLang="en-US" sz="1100"/>
                  <a:t>相当ひずみ</a:t>
                </a:r>
              </a:p>
            </c:rich>
          </c:tx>
          <c:layout/>
          <c:overlay val="0"/>
          <c:spPr>
            <a:noFill/>
            <a:ln>
              <a:noFill/>
            </a:ln>
            <a:effectLst/>
          </c:spPr>
          <c:txPr>
            <a:bodyPr rot="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050" b="0" i="0" u="none" strike="noStrike" kern="1200" baseline="0">
                <a:solidFill>
                  <a:schemeClr val="tx1">
                    <a:lumMod val="65000"/>
                    <a:lumOff val="35000"/>
                  </a:schemeClr>
                </a:solidFill>
                <a:latin typeface="+mn-lt"/>
                <a:ea typeface="+mn-ea"/>
                <a:cs typeface="+mn-cs"/>
              </a:defRPr>
            </a:pPr>
            <a:endParaRPr lang="ja-JP"/>
          </a:p>
        </c:txPr>
        <c:crossAx val="177003007"/>
        <c:crosses val="autoZero"/>
        <c:crossBetween val="midCat"/>
      </c:valAx>
      <c:valAx>
        <c:axId val="177003007"/>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r>
                  <a:rPr lang="ja-JP" altLang="en-US" sz="1100"/>
                  <a:t>相当応力（</a:t>
                </a:r>
                <a:r>
                  <a:rPr lang="en-US" altLang="ja-JP" sz="1100"/>
                  <a:t>MPa</a:t>
                </a:r>
                <a:r>
                  <a:rPr lang="ja-JP" altLang="en-US" sz="1100"/>
                  <a:t>）</a:t>
                </a:r>
              </a:p>
            </c:rich>
          </c:tx>
          <c:layout/>
          <c:overlay val="0"/>
          <c:spPr>
            <a:noFill/>
            <a:ln>
              <a:noFill/>
            </a:ln>
            <a:effectLst/>
          </c:spPr>
          <c:txPr>
            <a:bodyPr rot="-54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050" b="0" i="0" u="none" strike="noStrike" kern="1200" baseline="0">
                <a:solidFill>
                  <a:schemeClr val="tx1">
                    <a:lumMod val="65000"/>
                    <a:lumOff val="35000"/>
                  </a:schemeClr>
                </a:solidFill>
                <a:latin typeface="+mn-lt"/>
                <a:ea typeface="+mn-ea"/>
                <a:cs typeface="+mn-cs"/>
              </a:defRPr>
            </a:pPr>
            <a:endParaRPr lang="ja-JP"/>
          </a:p>
        </c:txPr>
        <c:crossAx val="360833615"/>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ja-JP"/>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0.54638</cdr:x>
      <cdr:y>0.63932</cdr:y>
    </cdr:from>
    <cdr:to>
      <cdr:x>0.7946</cdr:x>
      <cdr:y>0.63932</cdr:y>
    </cdr:to>
    <cdr:cxnSp macro="">
      <cdr:nvCxnSpPr>
        <cdr:cNvPr id="3" name="直線矢印コネクタ 2">
          <a:extLst xmlns:a="http://schemas.openxmlformats.org/drawingml/2006/main">
            <a:ext uri="{FF2B5EF4-FFF2-40B4-BE49-F238E27FC236}">
              <a16:creationId xmlns:a16="http://schemas.microsoft.com/office/drawing/2014/main" id="{B7195AE1-5CC6-460C-8E2E-E88EE1878BC3}"/>
            </a:ext>
          </a:extLst>
        </cdr:cNvPr>
        <cdr:cNvCxnSpPr/>
      </cdr:nvCxnSpPr>
      <cdr:spPr>
        <a:xfrm xmlns:a="http://schemas.openxmlformats.org/drawingml/2006/main">
          <a:off x="5745480" y="3648611"/>
          <a:ext cx="2610196" cy="0"/>
        </a:xfrm>
        <a:prstGeom xmlns:a="http://schemas.openxmlformats.org/drawingml/2006/main" prst="straightConnector1">
          <a:avLst/>
        </a:prstGeom>
        <a:ln xmlns:a="http://schemas.openxmlformats.org/drawingml/2006/main">
          <a:headEnd type="triangle"/>
          <a:tailEnd type="triangle"/>
        </a:ln>
      </cdr:spPr>
      <cdr:style>
        <a:lnRef xmlns:a="http://schemas.openxmlformats.org/drawingml/2006/main" idx="3">
          <a:schemeClr val="accent2"/>
        </a:lnRef>
        <a:fillRef xmlns:a="http://schemas.openxmlformats.org/drawingml/2006/main" idx="0">
          <a:schemeClr val="accent2"/>
        </a:fillRef>
        <a:effectRef xmlns:a="http://schemas.openxmlformats.org/drawingml/2006/main" idx="2">
          <a:schemeClr val="accent2"/>
        </a:effectRef>
        <a:fontRef xmlns:a="http://schemas.openxmlformats.org/drawingml/2006/main" idx="minor">
          <a:schemeClr val="tx1"/>
        </a:fontRef>
      </cdr:style>
    </cdr:cxnSp>
  </cdr:relSizeAnchor>
  <cdr:relSizeAnchor xmlns:cdr="http://schemas.openxmlformats.org/drawingml/2006/chartDrawing">
    <cdr:from>
      <cdr:x>0.57721</cdr:x>
      <cdr:y>0.63721</cdr:y>
    </cdr:from>
    <cdr:to>
      <cdr:x>0.66416</cdr:x>
      <cdr:y>0.79743</cdr:y>
    </cdr:to>
    <cdr:sp macro="" textlink="">
      <cdr:nvSpPr>
        <cdr:cNvPr id="4" name="テキスト ボックス 3"/>
        <cdr:cNvSpPr txBox="1"/>
      </cdr:nvSpPr>
      <cdr:spPr>
        <a:xfrm xmlns:a="http://schemas.openxmlformats.org/drawingml/2006/main">
          <a:off x="6069676" y="3636587"/>
          <a:ext cx="914400" cy="914400"/>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ja-JP" altLang="en-US" sz="1100" dirty="0"/>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85621" cy="501576"/>
          </a:xfrm>
          <a:prstGeom prst="rect">
            <a:avLst/>
          </a:prstGeom>
        </p:spPr>
        <p:txBody>
          <a:bodyPr vert="horz" lIns="92446" tIns="46223" rIns="92446" bIns="46223"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900934" y="0"/>
            <a:ext cx="2985621" cy="501576"/>
          </a:xfrm>
          <a:prstGeom prst="rect">
            <a:avLst/>
          </a:prstGeom>
        </p:spPr>
        <p:txBody>
          <a:bodyPr vert="horz" lIns="92446" tIns="46223" rIns="92446" bIns="46223" rtlCol="0"/>
          <a:lstStyle>
            <a:lvl1pPr algn="r">
              <a:defRPr sz="1200"/>
            </a:lvl1pPr>
          </a:lstStyle>
          <a:p>
            <a:fld id="{DE100A04-D2A3-457B-AF46-0B5C1D584DAC}" type="datetimeFigureOut">
              <a:rPr kumimoji="1" lang="ja-JP" altLang="en-US" smtClean="0"/>
              <a:t>2020/2/7</a:t>
            </a:fld>
            <a:endParaRPr kumimoji="1" lang="ja-JP" altLang="en-US"/>
          </a:p>
        </p:txBody>
      </p:sp>
      <p:sp>
        <p:nvSpPr>
          <p:cNvPr id="4" name="フッター プレースホルダー 3"/>
          <p:cNvSpPr>
            <a:spLocks noGrp="1"/>
          </p:cNvSpPr>
          <p:nvPr>
            <p:ph type="ftr" sz="quarter" idx="2"/>
          </p:nvPr>
        </p:nvSpPr>
        <p:spPr>
          <a:xfrm>
            <a:off x="0" y="9518724"/>
            <a:ext cx="2985621" cy="501576"/>
          </a:xfrm>
          <a:prstGeom prst="rect">
            <a:avLst/>
          </a:prstGeom>
        </p:spPr>
        <p:txBody>
          <a:bodyPr vert="horz" lIns="92446" tIns="46223" rIns="92446" bIns="46223"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900934" y="9518724"/>
            <a:ext cx="2985621" cy="501576"/>
          </a:xfrm>
          <a:prstGeom prst="rect">
            <a:avLst/>
          </a:prstGeom>
        </p:spPr>
        <p:txBody>
          <a:bodyPr vert="horz" lIns="92446" tIns="46223" rIns="92446" bIns="46223" rtlCol="0" anchor="b"/>
          <a:lstStyle>
            <a:lvl1pPr algn="r">
              <a:defRPr sz="1200"/>
            </a:lvl1pPr>
          </a:lstStyle>
          <a:p>
            <a:fld id="{1E270B65-6758-4699-81CF-539D8E4BC739}" type="slidenum">
              <a:rPr kumimoji="1" lang="ja-JP" altLang="en-US" smtClean="0"/>
              <a:t>‹#›</a:t>
            </a:fld>
            <a:endParaRPr kumimoji="1" lang="ja-JP" altLang="en-US"/>
          </a:p>
        </p:txBody>
      </p:sp>
    </p:spTree>
    <p:extLst>
      <p:ext uri="{BB962C8B-B14F-4D97-AF65-F5344CB8AC3E}">
        <p14:creationId xmlns:p14="http://schemas.microsoft.com/office/powerpoint/2010/main" val="161637509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85621" cy="501576"/>
          </a:xfrm>
          <a:prstGeom prst="rect">
            <a:avLst/>
          </a:prstGeom>
        </p:spPr>
        <p:txBody>
          <a:bodyPr vert="horz" lIns="92446" tIns="46223" rIns="92446" bIns="46223" rtlCol="0"/>
          <a:lstStyle>
            <a:lvl1pPr algn="l">
              <a:defRPr sz="1200"/>
            </a:lvl1pPr>
          </a:lstStyle>
          <a:p>
            <a:endParaRPr kumimoji="1" lang="ja-JP" altLang="en-US"/>
          </a:p>
        </p:txBody>
      </p:sp>
      <p:sp>
        <p:nvSpPr>
          <p:cNvPr id="3" name="日付プレースホルダー 2"/>
          <p:cNvSpPr>
            <a:spLocks noGrp="1"/>
          </p:cNvSpPr>
          <p:nvPr>
            <p:ph type="dt" idx="1"/>
          </p:nvPr>
        </p:nvSpPr>
        <p:spPr>
          <a:xfrm>
            <a:off x="3900934" y="0"/>
            <a:ext cx="2985621" cy="501576"/>
          </a:xfrm>
          <a:prstGeom prst="rect">
            <a:avLst/>
          </a:prstGeom>
        </p:spPr>
        <p:txBody>
          <a:bodyPr vert="horz" lIns="92446" tIns="46223" rIns="92446" bIns="46223" rtlCol="0"/>
          <a:lstStyle>
            <a:lvl1pPr algn="r">
              <a:defRPr sz="1200"/>
            </a:lvl1pPr>
          </a:lstStyle>
          <a:p>
            <a:fld id="{2E1A7A47-284A-43BC-928D-75C205B652AD}" type="datetimeFigureOut">
              <a:rPr kumimoji="1" lang="ja-JP" altLang="en-US" smtClean="0"/>
              <a:t>2020/2/7</a:t>
            </a:fld>
            <a:endParaRPr kumimoji="1" lang="ja-JP" altLang="en-US"/>
          </a:p>
        </p:txBody>
      </p:sp>
      <p:sp>
        <p:nvSpPr>
          <p:cNvPr id="4" name="スライド イメージ プレースホルダー 3"/>
          <p:cNvSpPr>
            <a:spLocks noGrp="1" noRot="1" noChangeAspect="1"/>
          </p:cNvSpPr>
          <p:nvPr>
            <p:ph type="sldImg" idx="2"/>
          </p:nvPr>
        </p:nvSpPr>
        <p:spPr>
          <a:xfrm>
            <a:off x="438150" y="1252538"/>
            <a:ext cx="6011863" cy="3381375"/>
          </a:xfrm>
          <a:prstGeom prst="rect">
            <a:avLst/>
          </a:prstGeom>
          <a:noFill/>
          <a:ln w="12700">
            <a:solidFill>
              <a:prstClr val="black"/>
            </a:solidFill>
          </a:ln>
        </p:spPr>
        <p:txBody>
          <a:bodyPr vert="horz" lIns="92446" tIns="46223" rIns="92446" bIns="46223" rtlCol="0" anchor="ctr"/>
          <a:lstStyle/>
          <a:p>
            <a:endParaRPr lang="ja-JP" altLang="en-US"/>
          </a:p>
        </p:txBody>
      </p:sp>
      <p:sp>
        <p:nvSpPr>
          <p:cNvPr id="5" name="ノート プレースホルダー 4"/>
          <p:cNvSpPr>
            <a:spLocks noGrp="1"/>
          </p:cNvSpPr>
          <p:nvPr>
            <p:ph type="body" sz="quarter" idx="3"/>
          </p:nvPr>
        </p:nvSpPr>
        <p:spPr>
          <a:xfrm>
            <a:off x="688495" y="4821859"/>
            <a:ext cx="5511174" cy="3945303"/>
          </a:xfrm>
          <a:prstGeom prst="rect">
            <a:avLst/>
          </a:prstGeom>
        </p:spPr>
        <p:txBody>
          <a:bodyPr vert="horz" lIns="92446" tIns="46223" rIns="92446" bIns="46223"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9518724"/>
            <a:ext cx="2985621" cy="501576"/>
          </a:xfrm>
          <a:prstGeom prst="rect">
            <a:avLst/>
          </a:prstGeom>
        </p:spPr>
        <p:txBody>
          <a:bodyPr vert="horz" lIns="92446" tIns="46223" rIns="92446" bIns="46223"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900934" y="9518724"/>
            <a:ext cx="2985621" cy="501576"/>
          </a:xfrm>
          <a:prstGeom prst="rect">
            <a:avLst/>
          </a:prstGeom>
        </p:spPr>
        <p:txBody>
          <a:bodyPr vert="horz" lIns="92446" tIns="46223" rIns="92446" bIns="46223" rtlCol="0" anchor="b"/>
          <a:lstStyle>
            <a:lvl1pPr algn="r">
              <a:defRPr sz="1200"/>
            </a:lvl1pPr>
          </a:lstStyle>
          <a:p>
            <a:fld id="{FE9078FD-87A5-4A41-AA8A-A7CFE8B96E04}" type="slidenum">
              <a:rPr kumimoji="1" lang="ja-JP" altLang="en-US" smtClean="0"/>
              <a:t>‹#›</a:t>
            </a:fld>
            <a:endParaRPr kumimoji="1" lang="ja-JP" altLang="en-US"/>
          </a:p>
        </p:txBody>
      </p:sp>
    </p:spTree>
    <p:extLst>
      <p:ext uri="{BB962C8B-B14F-4D97-AF65-F5344CB8AC3E}">
        <p14:creationId xmlns:p14="http://schemas.microsoft.com/office/powerpoint/2010/main" val="4187914909"/>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次に，界面のモデル化，</a:t>
            </a:r>
            <a:r>
              <a:rPr lang="en-US" altLang="ja-JP" dirty="0"/>
              <a:t>Cohesive</a:t>
            </a:r>
            <a:r>
              <a:rPr lang="ja-JP" altLang="en-US" dirty="0"/>
              <a:t>要素についての説明です。</a:t>
            </a:r>
            <a:endParaRPr lang="en-US" altLang="ja-JP" dirty="0"/>
          </a:p>
          <a:p>
            <a:r>
              <a:rPr lang="ja-JP" altLang="en-US" dirty="0"/>
              <a:t>界面のはく離を再現するために，繊維－母材間に</a:t>
            </a:r>
            <a:r>
              <a:rPr lang="en-US" altLang="ja-JP" dirty="0"/>
              <a:t>Cohesive</a:t>
            </a:r>
            <a:r>
              <a:rPr lang="ja-JP" altLang="en-US" dirty="0"/>
              <a:t>要素を挿入しています．</a:t>
            </a:r>
            <a:endParaRPr lang="en-US" altLang="ja-JP" dirty="0"/>
          </a:p>
          <a:p>
            <a:r>
              <a:rPr lang="ja-JP" altLang="en-US" dirty="0"/>
              <a:t>以下は、混合モードにおける力</a:t>
            </a:r>
            <a:r>
              <a:rPr lang="ja-JP" altLang="en-US" dirty="0" err="1"/>
              <a:t>ー</a:t>
            </a:r>
            <a:r>
              <a:rPr lang="ja-JP" altLang="en-US" dirty="0"/>
              <a:t>分離挙動をしめしています。</a:t>
            </a:r>
            <a:endParaRPr lang="en-US" altLang="ja-JP" dirty="0"/>
          </a:p>
          <a:p>
            <a:r>
              <a:rPr lang="en-US" altLang="ja-JP" dirty="0" err="1"/>
              <a:t>tn</a:t>
            </a:r>
            <a:r>
              <a:rPr lang="ja-JP" altLang="en-US" dirty="0"/>
              <a:t>は引っ張り応力，</a:t>
            </a:r>
            <a:r>
              <a:rPr lang="en-US" altLang="ja-JP" dirty="0" err="1"/>
              <a:t>ts</a:t>
            </a:r>
            <a:r>
              <a:rPr lang="ja-JP" altLang="en-US" dirty="0"/>
              <a:t>はせん断応力，</a:t>
            </a:r>
            <a:r>
              <a:rPr lang="en-US" altLang="ja-JP" dirty="0" err="1"/>
              <a:t>Yn</a:t>
            </a:r>
            <a:r>
              <a:rPr lang="ja-JP" altLang="en-US" dirty="0"/>
              <a:t>は引っ張り強度，</a:t>
            </a:r>
            <a:r>
              <a:rPr lang="en-US" altLang="ja-JP" dirty="0"/>
              <a:t>Ys</a:t>
            </a:r>
            <a:r>
              <a:rPr lang="ja-JP" altLang="en-US" dirty="0"/>
              <a:t>はせん断強度，</a:t>
            </a:r>
            <a:r>
              <a:rPr lang="en-US" altLang="ja-JP" dirty="0" err="1"/>
              <a:t>Gc</a:t>
            </a:r>
            <a:r>
              <a:rPr lang="ja-JP" altLang="en-US" dirty="0"/>
              <a:t>は混合モードにおける臨界エネルギー</a:t>
            </a:r>
            <a:r>
              <a:rPr lang="ja-JP" altLang="en-US" kern="100" dirty="0">
                <a:latin typeface="Arial" panose="020B0604020202020204" pitchFamily="34" charset="0"/>
                <a:ea typeface="SimSun" panose="02010600030101010101" pitchFamily="2" charset="-122"/>
                <a:cs typeface="Times New Roman" panose="02020603050405020304" pitchFamily="18" charset="0"/>
              </a:rPr>
              <a:t>解放率</a:t>
            </a:r>
            <a:r>
              <a:rPr lang="ja-JP" altLang="en-US" dirty="0"/>
              <a:t>，</a:t>
            </a:r>
            <a:r>
              <a:rPr lang="en-US" altLang="ja-JP" dirty="0"/>
              <a:t>G</a:t>
            </a:r>
            <a:r>
              <a:rPr lang="ja-JP" altLang="en-US" dirty="0"/>
              <a:t>１</a:t>
            </a:r>
            <a:r>
              <a:rPr lang="en-US" altLang="ja-JP" dirty="0"/>
              <a:t>c</a:t>
            </a:r>
            <a:r>
              <a:rPr lang="ja-JP" altLang="en-US" dirty="0"/>
              <a:t>はモード</a:t>
            </a:r>
            <a:r>
              <a:rPr lang="en-US" altLang="ja-JP" dirty="0"/>
              <a:t>1</a:t>
            </a:r>
            <a:r>
              <a:rPr lang="ja-JP" altLang="en-US" dirty="0"/>
              <a:t>の臨界エネルギー</a:t>
            </a:r>
            <a:r>
              <a:rPr lang="ja-JP" altLang="en-US" kern="100" dirty="0">
                <a:latin typeface="Arial" panose="020B0604020202020204" pitchFamily="34" charset="0"/>
                <a:ea typeface="SimSun" panose="02010600030101010101" pitchFamily="2" charset="-122"/>
                <a:cs typeface="Times New Roman" panose="02020603050405020304" pitchFamily="18" charset="0"/>
              </a:rPr>
              <a:t>解放率</a:t>
            </a:r>
            <a:r>
              <a:rPr lang="ja-JP" altLang="en-US" dirty="0"/>
              <a:t>，</a:t>
            </a:r>
            <a:r>
              <a:rPr lang="en-US" altLang="ja-JP" dirty="0"/>
              <a:t>G2C</a:t>
            </a:r>
            <a:r>
              <a:rPr lang="ja-JP" altLang="en-US" dirty="0"/>
              <a:t>はモード</a:t>
            </a:r>
            <a:r>
              <a:rPr lang="en-US" altLang="ja-JP" dirty="0"/>
              <a:t>2</a:t>
            </a:r>
            <a:r>
              <a:rPr lang="ja-JP" altLang="en-US" dirty="0"/>
              <a:t>の臨界エネルギー</a:t>
            </a:r>
            <a:r>
              <a:rPr lang="ja-JP" altLang="en-US" kern="100" dirty="0">
                <a:latin typeface="Arial" panose="020B0604020202020204" pitchFamily="34" charset="0"/>
                <a:ea typeface="SimSun" panose="02010600030101010101" pitchFamily="2" charset="-122"/>
                <a:cs typeface="Times New Roman" panose="02020603050405020304" pitchFamily="18" charset="0"/>
              </a:rPr>
              <a:t>解放率</a:t>
            </a:r>
            <a:r>
              <a:rPr lang="ja-JP" altLang="en-US" dirty="0"/>
              <a:t>です．</a:t>
            </a:r>
            <a:endParaRPr lang="en-US" altLang="ja-JP" dirty="0"/>
          </a:p>
          <a:p>
            <a:r>
              <a:rPr lang="ja-JP" altLang="en-US" dirty="0"/>
              <a:t>要素に力がかかり，この楕円則を満たすと要素が軟化します．</a:t>
            </a:r>
            <a:endParaRPr lang="en-US" altLang="ja-JP" dirty="0"/>
          </a:p>
          <a:p>
            <a:r>
              <a:rPr lang="ja-JP" altLang="en-US" dirty="0"/>
              <a:t>この三角形の面積はエネルギーで決められ，これを満たすと要素が完全に消失します．</a:t>
            </a:r>
            <a:endParaRPr lang="en-US" altLang="ja-JP" dirty="0"/>
          </a:p>
          <a:p>
            <a:pPr defTabSz="924458" eaLnBrk="0" fontAlgn="base" hangingPunct="0">
              <a:spcBef>
                <a:spcPct val="30000"/>
              </a:spcBef>
              <a:spcAft>
                <a:spcPct val="0"/>
              </a:spcAft>
              <a:defRPr/>
            </a:pPr>
            <a:r>
              <a:rPr lang="ja-JP" altLang="en-US" dirty="0"/>
              <a:t>本研究では、モード</a:t>
            </a:r>
            <a:r>
              <a:rPr lang="en-US" altLang="ja-JP" dirty="0"/>
              <a:t>I</a:t>
            </a:r>
            <a:r>
              <a:rPr lang="ja-JP" altLang="en-US" dirty="0"/>
              <a:t>とモード</a:t>
            </a:r>
            <a:r>
              <a:rPr lang="en-US" altLang="ja-JP" dirty="0"/>
              <a:t>II</a:t>
            </a:r>
            <a:r>
              <a:rPr lang="ja-JP" altLang="en-US" dirty="0"/>
              <a:t>で強度・じん性を以下のように仮定しました．</a:t>
            </a:r>
            <a:endParaRPr lang="en-US" altLang="ja-JP" dirty="0"/>
          </a:p>
          <a:p>
            <a:pPr defTabSz="924458" eaLnBrk="0" fontAlgn="base" hangingPunct="0">
              <a:spcBef>
                <a:spcPct val="30000"/>
              </a:spcBef>
              <a:spcAft>
                <a:spcPct val="0"/>
              </a:spcAft>
              <a:defRPr/>
            </a:pPr>
            <a:r>
              <a:rPr lang="ja-JP" altLang="en-US" dirty="0"/>
              <a:t>こちらの界面強度は，繊維</a:t>
            </a:r>
            <a:r>
              <a:rPr lang="ja-JP" altLang="en-US" dirty="0" err="1"/>
              <a:t>ー</a:t>
            </a:r>
            <a:r>
              <a:rPr lang="ja-JP" altLang="en-US" dirty="0"/>
              <a:t>樹脂間の界面強度を評価する試験であるマイクロボンド試験を利用した界面強度評価により得られた結果を使用しています．</a:t>
            </a:r>
            <a:endParaRPr lang="en-US" altLang="ja-JP" dirty="0"/>
          </a:p>
          <a:p>
            <a:endParaRPr kumimoji="1" lang="ja-JP" altLang="en-US" dirty="0"/>
          </a:p>
        </p:txBody>
      </p:sp>
    </p:spTree>
    <p:extLst>
      <p:ext uri="{BB962C8B-B14F-4D97-AF65-F5344CB8AC3E}">
        <p14:creationId xmlns:p14="http://schemas.microsoft.com/office/powerpoint/2010/main" val="18183344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1818AE1-3FE8-4ED7-88AF-4E340AEE7026}"/>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4C2676FB-1B03-4E99-B103-1F6D053702C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3F6D6B47-7B05-4F3F-BD53-7AE8003A11A7}"/>
              </a:ext>
            </a:extLst>
          </p:cNvPr>
          <p:cNvSpPr>
            <a:spLocks noGrp="1"/>
          </p:cNvSpPr>
          <p:nvPr>
            <p:ph type="dt" sz="half" idx="10"/>
          </p:nvPr>
        </p:nvSpPr>
        <p:spPr/>
        <p:txBody>
          <a:bodyPr/>
          <a:lstStyle/>
          <a:p>
            <a:fld id="{9D775039-F8F0-4C89-B679-EC5AB5C6DF0E}" type="datetimeFigureOut">
              <a:rPr kumimoji="1" lang="ja-JP" altLang="en-US" smtClean="0"/>
              <a:t>2020/2/7</a:t>
            </a:fld>
            <a:endParaRPr kumimoji="1" lang="ja-JP" altLang="en-US"/>
          </a:p>
        </p:txBody>
      </p:sp>
      <p:sp>
        <p:nvSpPr>
          <p:cNvPr id="5" name="フッター プレースホルダー 4">
            <a:extLst>
              <a:ext uri="{FF2B5EF4-FFF2-40B4-BE49-F238E27FC236}">
                <a16:creationId xmlns:a16="http://schemas.microsoft.com/office/drawing/2014/main" id="{44FB060F-559A-41F2-A12E-3A26D637C31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D0A20C1-0276-430D-8929-CAFD9A0347F5}"/>
              </a:ext>
            </a:extLst>
          </p:cNvPr>
          <p:cNvSpPr>
            <a:spLocks noGrp="1"/>
          </p:cNvSpPr>
          <p:nvPr>
            <p:ph type="sldNum" sz="quarter" idx="12"/>
          </p:nvPr>
        </p:nvSpPr>
        <p:spPr/>
        <p:txBody>
          <a:bodyPr/>
          <a:lstStyle/>
          <a:p>
            <a:fld id="{3B2CBE81-B9F8-4603-90D9-9B7E8A789E49}" type="slidenum">
              <a:rPr kumimoji="1" lang="ja-JP" altLang="en-US" smtClean="0"/>
              <a:t>‹#›</a:t>
            </a:fld>
            <a:endParaRPr kumimoji="1" lang="ja-JP" altLang="en-US"/>
          </a:p>
        </p:txBody>
      </p:sp>
    </p:spTree>
    <p:extLst>
      <p:ext uri="{BB962C8B-B14F-4D97-AF65-F5344CB8AC3E}">
        <p14:creationId xmlns:p14="http://schemas.microsoft.com/office/powerpoint/2010/main" val="4485087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6504E50-3B87-4130-836F-A39EB3E924C5}"/>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6241B003-39FD-4187-A770-704CFBC84B50}"/>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3D50F331-3160-49A8-8A04-88CEB45FA3D3}"/>
              </a:ext>
            </a:extLst>
          </p:cNvPr>
          <p:cNvSpPr>
            <a:spLocks noGrp="1"/>
          </p:cNvSpPr>
          <p:nvPr>
            <p:ph type="dt" sz="half" idx="10"/>
          </p:nvPr>
        </p:nvSpPr>
        <p:spPr/>
        <p:txBody>
          <a:bodyPr/>
          <a:lstStyle/>
          <a:p>
            <a:fld id="{9D775039-F8F0-4C89-B679-EC5AB5C6DF0E}" type="datetimeFigureOut">
              <a:rPr kumimoji="1" lang="ja-JP" altLang="en-US" smtClean="0"/>
              <a:t>2020/2/7</a:t>
            </a:fld>
            <a:endParaRPr kumimoji="1" lang="ja-JP" altLang="en-US"/>
          </a:p>
        </p:txBody>
      </p:sp>
      <p:sp>
        <p:nvSpPr>
          <p:cNvPr id="5" name="フッター プレースホルダー 4">
            <a:extLst>
              <a:ext uri="{FF2B5EF4-FFF2-40B4-BE49-F238E27FC236}">
                <a16:creationId xmlns:a16="http://schemas.microsoft.com/office/drawing/2014/main" id="{C07BE87B-BF15-4DBD-BD85-6A0989B28EA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96CBA29-2787-4A25-A848-6841CD31B696}"/>
              </a:ext>
            </a:extLst>
          </p:cNvPr>
          <p:cNvSpPr>
            <a:spLocks noGrp="1"/>
          </p:cNvSpPr>
          <p:nvPr>
            <p:ph type="sldNum" sz="quarter" idx="12"/>
          </p:nvPr>
        </p:nvSpPr>
        <p:spPr/>
        <p:txBody>
          <a:bodyPr/>
          <a:lstStyle/>
          <a:p>
            <a:fld id="{3B2CBE81-B9F8-4603-90D9-9B7E8A789E49}" type="slidenum">
              <a:rPr kumimoji="1" lang="ja-JP" altLang="en-US" smtClean="0"/>
              <a:t>‹#›</a:t>
            </a:fld>
            <a:endParaRPr kumimoji="1" lang="ja-JP" altLang="en-US"/>
          </a:p>
        </p:txBody>
      </p:sp>
    </p:spTree>
    <p:extLst>
      <p:ext uri="{BB962C8B-B14F-4D97-AF65-F5344CB8AC3E}">
        <p14:creationId xmlns:p14="http://schemas.microsoft.com/office/powerpoint/2010/main" val="2514444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3DDC024C-CB7A-47F2-AB6F-244B35668EEC}"/>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F14C25AC-595D-43FA-80BB-7C7B7A6DB148}"/>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2357937-E7C7-4478-9E4B-22EA916C2127}"/>
              </a:ext>
            </a:extLst>
          </p:cNvPr>
          <p:cNvSpPr>
            <a:spLocks noGrp="1"/>
          </p:cNvSpPr>
          <p:nvPr>
            <p:ph type="dt" sz="half" idx="10"/>
          </p:nvPr>
        </p:nvSpPr>
        <p:spPr/>
        <p:txBody>
          <a:bodyPr/>
          <a:lstStyle/>
          <a:p>
            <a:fld id="{9D775039-F8F0-4C89-B679-EC5AB5C6DF0E}" type="datetimeFigureOut">
              <a:rPr kumimoji="1" lang="ja-JP" altLang="en-US" smtClean="0"/>
              <a:t>2020/2/7</a:t>
            </a:fld>
            <a:endParaRPr kumimoji="1" lang="ja-JP" altLang="en-US"/>
          </a:p>
        </p:txBody>
      </p:sp>
      <p:sp>
        <p:nvSpPr>
          <p:cNvPr id="5" name="フッター プレースホルダー 4">
            <a:extLst>
              <a:ext uri="{FF2B5EF4-FFF2-40B4-BE49-F238E27FC236}">
                <a16:creationId xmlns:a16="http://schemas.microsoft.com/office/drawing/2014/main" id="{2B16C365-253B-4DFE-84E2-8EAE8141B40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EB7F791-CBF7-4FC3-82F1-F1D10057F3DE}"/>
              </a:ext>
            </a:extLst>
          </p:cNvPr>
          <p:cNvSpPr>
            <a:spLocks noGrp="1"/>
          </p:cNvSpPr>
          <p:nvPr>
            <p:ph type="sldNum" sz="quarter" idx="12"/>
          </p:nvPr>
        </p:nvSpPr>
        <p:spPr/>
        <p:txBody>
          <a:bodyPr/>
          <a:lstStyle/>
          <a:p>
            <a:fld id="{3B2CBE81-B9F8-4603-90D9-9B7E8A789E49}" type="slidenum">
              <a:rPr kumimoji="1" lang="ja-JP" altLang="en-US" smtClean="0"/>
              <a:t>‹#›</a:t>
            </a:fld>
            <a:endParaRPr kumimoji="1" lang="ja-JP" altLang="en-US"/>
          </a:p>
        </p:txBody>
      </p:sp>
    </p:spTree>
    <p:extLst>
      <p:ext uri="{BB962C8B-B14F-4D97-AF65-F5344CB8AC3E}">
        <p14:creationId xmlns:p14="http://schemas.microsoft.com/office/powerpoint/2010/main" val="16059271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2D81FD3-B127-4CAB-953E-4AF85FEC214E}"/>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8D4F6A25-02B0-4FF2-BB5A-1B419B71AA11}"/>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F21F42F-31B6-4626-B325-3EF0CF57EDB7}"/>
              </a:ext>
            </a:extLst>
          </p:cNvPr>
          <p:cNvSpPr>
            <a:spLocks noGrp="1"/>
          </p:cNvSpPr>
          <p:nvPr>
            <p:ph type="dt" sz="half" idx="10"/>
          </p:nvPr>
        </p:nvSpPr>
        <p:spPr/>
        <p:txBody>
          <a:bodyPr/>
          <a:lstStyle/>
          <a:p>
            <a:fld id="{9D775039-F8F0-4C89-B679-EC5AB5C6DF0E}" type="datetimeFigureOut">
              <a:rPr kumimoji="1" lang="ja-JP" altLang="en-US" smtClean="0"/>
              <a:t>2020/2/7</a:t>
            </a:fld>
            <a:endParaRPr kumimoji="1" lang="ja-JP" altLang="en-US"/>
          </a:p>
        </p:txBody>
      </p:sp>
      <p:sp>
        <p:nvSpPr>
          <p:cNvPr id="5" name="フッター プレースホルダー 4">
            <a:extLst>
              <a:ext uri="{FF2B5EF4-FFF2-40B4-BE49-F238E27FC236}">
                <a16:creationId xmlns:a16="http://schemas.microsoft.com/office/drawing/2014/main" id="{0CFF55B7-12D8-4865-8F79-C3CA2E93A85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BFB70FF-97E8-4169-A5E7-FDD4344B6765}"/>
              </a:ext>
            </a:extLst>
          </p:cNvPr>
          <p:cNvSpPr>
            <a:spLocks noGrp="1"/>
          </p:cNvSpPr>
          <p:nvPr>
            <p:ph type="sldNum" sz="quarter" idx="12"/>
          </p:nvPr>
        </p:nvSpPr>
        <p:spPr/>
        <p:txBody>
          <a:bodyPr/>
          <a:lstStyle/>
          <a:p>
            <a:fld id="{3B2CBE81-B9F8-4603-90D9-9B7E8A789E49}" type="slidenum">
              <a:rPr kumimoji="1" lang="ja-JP" altLang="en-US" smtClean="0"/>
              <a:t>‹#›</a:t>
            </a:fld>
            <a:endParaRPr kumimoji="1" lang="ja-JP" altLang="en-US"/>
          </a:p>
        </p:txBody>
      </p:sp>
    </p:spTree>
    <p:extLst>
      <p:ext uri="{BB962C8B-B14F-4D97-AF65-F5344CB8AC3E}">
        <p14:creationId xmlns:p14="http://schemas.microsoft.com/office/powerpoint/2010/main" val="39545371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FFCCDBE-5008-4040-AF9D-A1917DB572A8}"/>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9EA69048-B0F1-46AE-B4F5-C56214DCE57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F9DA95FB-6D62-45F8-8318-5AAFD063C299}"/>
              </a:ext>
            </a:extLst>
          </p:cNvPr>
          <p:cNvSpPr>
            <a:spLocks noGrp="1"/>
          </p:cNvSpPr>
          <p:nvPr>
            <p:ph type="dt" sz="half" idx="10"/>
          </p:nvPr>
        </p:nvSpPr>
        <p:spPr/>
        <p:txBody>
          <a:bodyPr/>
          <a:lstStyle/>
          <a:p>
            <a:fld id="{9D775039-F8F0-4C89-B679-EC5AB5C6DF0E}" type="datetimeFigureOut">
              <a:rPr kumimoji="1" lang="ja-JP" altLang="en-US" smtClean="0"/>
              <a:t>2020/2/7</a:t>
            </a:fld>
            <a:endParaRPr kumimoji="1" lang="ja-JP" altLang="en-US"/>
          </a:p>
        </p:txBody>
      </p:sp>
      <p:sp>
        <p:nvSpPr>
          <p:cNvPr id="5" name="フッター プレースホルダー 4">
            <a:extLst>
              <a:ext uri="{FF2B5EF4-FFF2-40B4-BE49-F238E27FC236}">
                <a16:creationId xmlns:a16="http://schemas.microsoft.com/office/drawing/2014/main" id="{D841A38C-2070-45B9-918D-827D53F9229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28CDD80-568C-475D-8260-BBD1E371AF77}"/>
              </a:ext>
            </a:extLst>
          </p:cNvPr>
          <p:cNvSpPr>
            <a:spLocks noGrp="1"/>
          </p:cNvSpPr>
          <p:nvPr>
            <p:ph type="sldNum" sz="quarter" idx="12"/>
          </p:nvPr>
        </p:nvSpPr>
        <p:spPr/>
        <p:txBody>
          <a:bodyPr/>
          <a:lstStyle/>
          <a:p>
            <a:fld id="{3B2CBE81-B9F8-4603-90D9-9B7E8A789E49}" type="slidenum">
              <a:rPr kumimoji="1" lang="ja-JP" altLang="en-US" smtClean="0"/>
              <a:t>‹#›</a:t>
            </a:fld>
            <a:endParaRPr kumimoji="1" lang="ja-JP" altLang="en-US"/>
          </a:p>
        </p:txBody>
      </p:sp>
    </p:spTree>
    <p:extLst>
      <p:ext uri="{BB962C8B-B14F-4D97-AF65-F5344CB8AC3E}">
        <p14:creationId xmlns:p14="http://schemas.microsoft.com/office/powerpoint/2010/main" val="39667022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2CC51EE-F9EB-47F2-B0EC-AB042C61C26C}"/>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2DDABDAB-1824-4E46-96DC-030B3535B3BD}"/>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60FD5A47-4887-4824-9FC6-F9D2FB681C6E}"/>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A04DCA25-F56D-4FFF-8909-DA467FE4195E}"/>
              </a:ext>
            </a:extLst>
          </p:cNvPr>
          <p:cNvSpPr>
            <a:spLocks noGrp="1"/>
          </p:cNvSpPr>
          <p:nvPr>
            <p:ph type="dt" sz="half" idx="10"/>
          </p:nvPr>
        </p:nvSpPr>
        <p:spPr/>
        <p:txBody>
          <a:bodyPr/>
          <a:lstStyle/>
          <a:p>
            <a:fld id="{9D775039-F8F0-4C89-B679-EC5AB5C6DF0E}" type="datetimeFigureOut">
              <a:rPr kumimoji="1" lang="ja-JP" altLang="en-US" smtClean="0"/>
              <a:t>2020/2/7</a:t>
            </a:fld>
            <a:endParaRPr kumimoji="1" lang="ja-JP" altLang="en-US"/>
          </a:p>
        </p:txBody>
      </p:sp>
      <p:sp>
        <p:nvSpPr>
          <p:cNvPr id="6" name="フッター プレースホルダー 5">
            <a:extLst>
              <a:ext uri="{FF2B5EF4-FFF2-40B4-BE49-F238E27FC236}">
                <a16:creationId xmlns:a16="http://schemas.microsoft.com/office/drawing/2014/main" id="{2045E0C5-8F71-4FA8-BB33-EEB72600BDDD}"/>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2D4F70E5-DBE5-4727-8CE9-EE61E58AD268}"/>
              </a:ext>
            </a:extLst>
          </p:cNvPr>
          <p:cNvSpPr>
            <a:spLocks noGrp="1"/>
          </p:cNvSpPr>
          <p:nvPr>
            <p:ph type="sldNum" sz="quarter" idx="12"/>
          </p:nvPr>
        </p:nvSpPr>
        <p:spPr/>
        <p:txBody>
          <a:bodyPr/>
          <a:lstStyle/>
          <a:p>
            <a:fld id="{3B2CBE81-B9F8-4603-90D9-9B7E8A789E49}" type="slidenum">
              <a:rPr kumimoji="1" lang="ja-JP" altLang="en-US" smtClean="0"/>
              <a:t>‹#›</a:t>
            </a:fld>
            <a:endParaRPr kumimoji="1" lang="ja-JP" altLang="en-US"/>
          </a:p>
        </p:txBody>
      </p:sp>
    </p:spTree>
    <p:extLst>
      <p:ext uri="{BB962C8B-B14F-4D97-AF65-F5344CB8AC3E}">
        <p14:creationId xmlns:p14="http://schemas.microsoft.com/office/powerpoint/2010/main" val="1096733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564B3BB-0B12-4B9F-9EED-EB275912EAE3}"/>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A381361D-B752-4015-9A36-CA7BE594DB2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CCE7533B-B138-4C71-AEA1-208CFC8FE411}"/>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05AA229B-D8E4-477A-9936-8E746006423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7D38B20C-31C6-4663-BEC9-68A2FBA93B4C}"/>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53470610-F6C3-4C0C-9679-9FDEEA2637AA}"/>
              </a:ext>
            </a:extLst>
          </p:cNvPr>
          <p:cNvSpPr>
            <a:spLocks noGrp="1"/>
          </p:cNvSpPr>
          <p:nvPr>
            <p:ph type="dt" sz="half" idx="10"/>
          </p:nvPr>
        </p:nvSpPr>
        <p:spPr/>
        <p:txBody>
          <a:bodyPr/>
          <a:lstStyle/>
          <a:p>
            <a:fld id="{9D775039-F8F0-4C89-B679-EC5AB5C6DF0E}" type="datetimeFigureOut">
              <a:rPr kumimoji="1" lang="ja-JP" altLang="en-US" smtClean="0"/>
              <a:t>2020/2/7</a:t>
            </a:fld>
            <a:endParaRPr kumimoji="1" lang="ja-JP" altLang="en-US"/>
          </a:p>
        </p:txBody>
      </p:sp>
      <p:sp>
        <p:nvSpPr>
          <p:cNvPr id="8" name="フッター プレースホルダー 7">
            <a:extLst>
              <a:ext uri="{FF2B5EF4-FFF2-40B4-BE49-F238E27FC236}">
                <a16:creationId xmlns:a16="http://schemas.microsoft.com/office/drawing/2014/main" id="{09054F1C-E8A2-4D69-B398-E2E76F26117D}"/>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623A9576-EF0B-40F7-A375-B174F9DD66F1}"/>
              </a:ext>
            </a:extLst>
          </p:cNvPr>
          <p:cNvSpPr>
            <a:spLocks noGrp="1"/>
          </p:cNvSpPr>
          <p:nvPr>
            <p:ph type="sldNum" sz="quarter" idx="12"/>
          </p:nvPr>
        </p:nvSpPr>
        <p:spPr/>
        <p:txBody>
          <a:bodyPr/>
          <a:lstStyle/>
          <a:p>
            <a:fld id="{3B2CBE81-B9F8-4603-90D9-9B7E8A789E49}" type="slidenum">
              <a:rPr kumimoji="1" lang="ja-JP" altLang="en-US" smtClean="0"/>
              <a:t>‹#›</a:t>
            </a:fld>
            <a:endParaRPr kumimoji="1" lang="ja-JP" altLang="en-US"/>
          </a:p>
        </p:txBody>
      </p:sp>
    </p:spTree>
    <p:extLst>
      <p:ext uri="{BB962C8B-B14F-4D97-AF65-F5344CB8AC3E}">
        <p14:creationId xmlns:p14="http://schemas.microsoft.com/office/powerpoint/2010/main" val="24200699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C2D93D5-781C-4E3B-9384-F081C19B4951}"/>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02B20D7B-0BB5-4805-BC16-DF3F5A4F5EEB}"/>
              </a:ext>
            </a:extLst>
          </p:cNvPr>
          <p:cNvSpPr>
            <a:spLocks noGrp="1"/>
          </p:cNvSpPr>
          <p:nvPr>
            <p:ph type="dt" sz="half" idx="10"/>
          </p:nvPr>
        </p:nvSpPr>
        <p:spPr/>
        <p:txBody>
          <a:bodyPr/>
          <a:lstStyle/>
          <a:p>
            <a:fld id="{9D775039-F8F0-4C89-B679-EC5AB5C6DF0E}" type="datetimeFigureOut">
              <a:rPr kumimoji="1" lang="ja-JP" altLang="en-US" smtClean="0"/>
              <a:t>2020/2/7</a:t>
            </a:fld>
            <a:endParaRPr kumimoji="1" lang="ja-JP" altLang="en-US"/>
          </a:p>
        </p:txBody>
      </p:sp>
      <p:sp>
        <p:nvSpPr>
          <p:cNvPr id="4" name="フッター プレースホルダー 3">
            <a:extLst>
              <a:ext uri="{FF2B5EF4-FFF2-40B4-BE49-F238E27FC236}">
                <a16:creationId xmlns:a16="http://schemas.microsoft.com/office/drawing/2014/main" id="{8608DF8D-A201-4251-AD9C-BC086400DEC0}"/>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3A8FF84B-F07C-46BC-BBCD-10CE4F028586}"/>
              </a:ext>
            </a:extLst>
          </p:cNvPr>
          <p:cNvSpPr>
            <a:spLocks noGrp="1"/>
          </p:cNvSpPr>
          <p:nvPr>
            <p:ph type="sldNum" sz="quarter" idx="12"/>
          </p:nvPr>
        </p:nvSpPr>
        <p:spPr/>
        <p:txBody>
          <a:bodyPr/>
          <a:lstStyle/>
          <a:p>
            <a:fld id="{3B2CBE81-B9F8-4603-90D9-9B7E8A789E49}" type="slidenum">
              <a:rPr kumimoji="1" lang="ja-JP" altLang="en-US" smtClean="0"/>
              <a:t>‹#›</a:t>
            </a:fld>
            <a:endParaRPr kumimoji="1" lang="ja-JP" altLang="en-US"/>
          </a:p>
        </p:txBody>
      </p:sp>
    </p:spTree>
    <p:extLst>
      <p:ext uri="{BB962C8B-B14F-4D97-AF65-F5344CB8AC3E}">
        <p14:creationId xmlns:p14="http://schemas.microsoft.com/office/powerpoint/2010/main" val="23104140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AC2D6198-BAA0-4711-B595-720B05FD2E25}"/>
              </a:ext>
            </a:extLst>
          </p:cNvPr>
          <p:cNvSpPr>
            <a:spLocks noGrp="1"/>
          </p:cNvSpPr>
          <p:nvPr>
            <p:ph type="dt" sz="half" idx="10"/>
          </p:nvPr>
        </p:nvSpPr>
        <p:spPr/>
        <p:txBody>
          <a:bodyPr/>
          <a:lstStyle/>
          <a:p>
            <a:fld id="{9D775039-F8F0-4C89-B679-EC5AB5C6DF0E}" type="datetimeFigureOut">
              <a:rPr kumimoji="1" lang="ja-JP" altLang="en-US" smtClean="0"/>
              <a:t>2020/2/7</a:t>
            </a:fld>
            <a:endParaRPr kumimoji="1" lang="ja-JP" altLang="en-US"/>
          </a:p>
        </p:txBody>
      </p:sp>
      <p:sp>
        <p:nvSpPr>
          <p:cNvPr id="3" name="フッター プレースホルダー 2">
            <a:extLst>
              <a:ext uri="{FF2B5EF4-FFF2-40B4-BE49-F238E27FC236}">
                <a16:creationId xmlns:a16="http://schemas.microsoft.com/office/drawing/2014/main" id="{551A9A30-6246-4586-A13E-B7C257AA0B84}"/>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A04C41CB-FF35-412D-8CC1-D7A0E9E4BE02}"/>
              </a:ext>
            </a:extLst>
          </p:cNvPr>
          <p:cNvSpPr>
            <a:spLocks noGrp="1"/>
          </p:cNvSpPr>
          <p:nvPr>
            <p:ph type="sldNum" sz="quarter" idx="12"/>
          </p:nvPr>
        </p:nvSpPr>
        <p:spPr/>
        <p:txBody>
          <a:bodyPr/>
          <a:lstStyle/>
          <a:p>
            <a:fld id="{3B2CBE81-B9F8-4603-90D9-9B7E8A789E49}" type="slidenum">
              <a:rPr kumimoji="1" lang="ja-JP" altLang="en-US" smtClean="0"/>
              <a:t>‹#›</a:t>
            </a:fld>
            <a:endParaRPr kumimoji="1" lang="ja-JP" altLang="en-US"/>
          </a:p>
        </p:txBody>
      </p:sp>
    </p:spTree>
    <p:extLst>
      <p:ext uri="{BB962C8B-B14F-4D97-AF65-F5344CB8AC3E}">
        <p14:creationId xmlns:p14="http://schemas.microsoft.com/office/powerpoint/2010/main" val="31067476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8EEFF08-BC15-4E22-A083-DBFBDA190F29}"/>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3439B69-BE48-4220-9D5D-9F9E4AC7548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E4970A89-8A1A-42D4-BAD7-76E51EE2622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3651226D-E596-4D3F-BCAA-9F5494D03B1B}"/>
              </a:ext>
            </a:extLst>
          </p:cNvPr>
          <p:cNvSpPr>
            <a:spLocks noGrp="1"/>
          </p:cNvSpPr>
          <p:nvPr>
            <p:ph type="dt" sz="half" idx="10"/>
          </p:nvPr>
        </p:nvSpPr>
        <p:spPr/>
        <p:txBody>
          <a:bodyPr/>
          <a:lstStyle/>
          <a:p>
            <a:fld id="{9D775039-F8F0-4C89-B679-EC5AB5C6DF0E}" type="datetimeFigureOut">
              <a:rPr kumimoji="1" lang="ja-JP" altLang="en-US" smtClean="0"/>
              <a:t>2020/2/7</a:t>
            </a:fld>
            <a:endParaRPr kumimoji="1" lang="ja-JP" altLang="en-US"/>
          </a:p>
        </p:txBody>
      </p:sp>
      <p:sp>
        <p:nvSpPr>
          <p:cNvPr id="6" name="フッター プレースホルダー 5">
            <a:extLst>
              <a:ext uri="{FF2B5EF4-FFF2-40B4-BE49-F238E27FC236}">
                <a16:creationId xmlns:a16="http://schemas.microsoft.com/office/drawing/2014/main" id="{6EAEF0B4-9863-41CB-A534-3CE73808850F}"/>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64354464-0D59-4BF7-BD4C-9B1323663ACD}"/>
              </a:ext>
            </a:extLst>
          </p:cNvPr>
          <p:cNvSpPr>
            <a:spLocks noGrp="1"/>
          </p:cNvSpPr>
          <p:nvPr>
            <p:ph type="sldNum" sz="quarter" idx="12"/>
          </p:nvPr>
        </p:nvSpPr>
        <p:spPr/>
        <p:txBody>
          <a:bodyPr/>
          <a:lstStyle/>
          <a:p>
            <a:fld id="{3B2CBE81-B9F8-4603-90D9-9B7E8A789E49}" type="slidenum">
              <a:rPr kumimoji="1" lang="ja-JP" altLang="en-US" smtClean="0"/>
              <a:t>‹#›</a:t>
            </a:fld>
            <a:endParaRPr kumimoji="1" lang="ja-JP" altLang="en-US"/>
          </a:p>
        </p:txBody>
      </p:sp>
    </p:spTree>
    <p:extLst>
      <p:ext uri="{BB962C8B-B14F-4D97-AF65-F5344CB8AC3E}">
        <p14:creationId xmlns:p14="http://schemas.microsoft.com/office/powerpoint/2010/main" val="37645067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E41FE04-C6A2-46F6-B929-EE7EE3F450F6}"/>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435333FD-F1AF-45B2-91D3-B52D13C12A1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B9863D74-5E30-4B81-9BBD-3894021CFF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60E94BF6-2CC5-4441-AF99-DAD80FD2ACC6}"/>
              </a:ext>
            </a:extLst>
          </p:cNvPr>
          <p:cNvSpPr>
            <a:spLocks noGrp="1"/>
          </p:cNvSpPr>
          <p:nvPr>
            <p:ph type="dt" sz="half" idx="10"/>
          </p:nvPr>
        </p:nvSpPr>
        <p:spPr/>
        <p:txBody>
          <a:bodyPr/>
          <a:lstStyle/>
          <a:p>
            <a:fld id="{9D775039-F8F0-4C89-B679-EC5AB5C6DF0E}" type="datetimeFigureOut">
              <a:rPr kumimoji="1" lang="ja-JP" altLang="en-US" smtClean="0"/>
              <a:t>2020/2/7</a:t>
            </a:fld>
            <a:endParaRPr kumimoji="1" lang="ja-JP" altLang="en-US"/>
          </a:p>
        </p:txBody>
      </p:sp>
      <p:sp>
        <p:nvSpPr>
          <p:cNvPr id="6" name="フッター プレースホルダー 5">
            <a:extLst>
              <a:ext uri="{FF2B5EF4-FFF2-40B4-BE49-F238E27FC236}">
                <a16:creationId xmlns:a16="http://schemas.microsoft.com/office/drawing/2014/main" id="{3AFB9DDE-5A09-43B3-A2C4-E557F7B3E147}"/>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04275334-9AAE-448C-96EF-E076E20B471E}"/>
              </a:ext>
            </a:extLst>
          </p:cNvPr>
          <p:cNvSpPr>
            <a:spLocks noGrp="1"/>
          </p:cNvSpPr>
          <p:nvPr>
            <p:ph type="sldNum" sz="quarter" idx="12"/>
          </p:nvPr>
        </p:nvSpPr>
        <p:spPr/>
        <p:txBody>
          <a:bodyPr/>
          <a:lstStyle/>
          <a:p>
            <a:fld id="{3B2CBE81-B9F8-4603-90D9-9B7E8A789E49}" type="slidenum">
              <a:rPr kumimoji="1" lang="ja-JP" altLang="en-US" smtClean="0"/>
              <a:t>‹#›</a:t>
            </a:fld>
            <a:endParaRPr kumimoji="1" lang="ja-JP" altLang="en-US"/>
          </a:p>
        </p:txBody>
      </p:sp>
    </p:spTree>
    <p:extLst>
      <p:ext uri="{BB962C8B-B14F-4D97-AF65-F5344CB8AC3E}">
        <p14:creationId xmlns:p14="http://schemas.microsoft.com/office/powerpoint/2010/main" val="25580267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E3DAB57E-215B-417A-A505-40D47884185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689B2D70-91E1-45BF-99AF-D298C0A5ACF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792058B-1E3A-48E2-9F4A-1A2113A0A15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775039-F8F0-4C89-B679-EC5AB5C6DF0E}" type="datetimeFigureOut">
              <a:rPr kumimoji="1" lang="ja-JP" altLang="en-US" smtClean="0"/>
              <a:t>2020/2/7</a:t>
            </a:fld>
            <a:endParaRPr kumimoji="1" lang="ja-JP" altLang="en-US"/>
          </a:p>
        </p:txBody>
      </p:sp>
      <p:sp>
        <p:nvSpPr>
          <p:cNvPr id="5" name="フッター プレースホルダー 4">
            <a:extLst>
              <a:ext uri="{FF2B5EF4-FFF2-40B4-BE49-F238E27FC236}">
                <a16:creationId xmlns:a16="http://schemas.microsoft.com/office/drawing/2014/main" id="{85A06F71-BD49-471A-9470-CB3760EA432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4E23BDF6-2188-4202-9006-0A204F5783F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2CBE81-B9F8-4603-90D9-9B7E8A789E49}" type="slidenum">
              <a:rPr kumimoji="1" lang="ja-JP" altLang="en-US" smtClean="0"/>
              <a:t>‹#›</a:t>
            </a:fld>
            <a:endParaRPr kumimoji="1" lang="ja-JP" altLang="en-US"/>
          </a:p>
        </p:txBody>
      </p:sp>
    </p:spTree>
    <p:extLst>
      <p:ext uri="{BB962C8B-B14F-4D97-AF65-F5344CB8AC3E}">
        <p14:creationId xmlns:p14="http://schemas.microsoft.com/office/powerpoint/2010/main" val="4478442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chart" Target="../charts/chart3.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50.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2" Type="http://schemas.openxmlformats.org/officeDocument/2006/relationships/image" Target="../media/image14.gif"/><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jpg"/></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155B068-FA0E-4C76-8BE1-4BFFC1267095}"/>
              </a:ext>
            </a:extLst>
          </p:cNvPr>
          <p:cNvSpPr>
            <a:spLocks noGrp="1"/>
          </p:cNvSpPr>
          <p:nvPr>
            <p:ph type="ctrTitle"/>
          </p:nvPr>
        </p:nvSpPr>
        <p:spPr/>
        <p:txBody>
          <a:bodyPr/>
          <a:lstStyle/>
          <a:p>
            <a:r>
              <a:rPr kumimoji="1" lang="en-US" altLang="ja-JP" dirty="0"/>
              <a:t>CFRP</a:t>
            </a:r>
            <a:r>
              <a:rPr kumimoji="1" lang="ja-JP" altLang="en-US" dirty="0"/>
              <a:t>継ぎ手強化試験片の</a:t>
            </a:r>
            <a:r>
              <a:rPr kumimoji="1" lang="en-US" altLang="ja-JP" dirty="0"/>
              <a:t>3</a:t>
            </a:r>
            <a:r>
              <a:rPr kumimoji="1" lang="ja-JP" altLang="en-US" dirty="0"/>
              <a:t>次元応力解析</a:t>
            </a:r>
          </a:p>
        </p:txBody>
      </p:sp>
      <p:sp>
        <p:nvSpPr>
          <p:cNvPr id="3" name="字幕 2">
            <a:extLst>
              <a:ext uri="{FF2B5EF4-FFF2-40B4-BE49-F238E27FC236}">
                <a16:creationId xmlns:a16="http://schemas.microsoft.com/office/drawing/2014/main" id="{2171F016-F01F-4D95-B06F-280864571402}"/>
              </a:ext>
            </a:extLst>
          </p:cNvPr>
          <p:cNvSpPr>
            <a:spLocks noGrp="1"/>
          </p:cNvSpPr>
          <p:nvPr>
            <p:ph type="subTitle" idx="1"/>
          </p:nvPr>
        </p:nvSpPr>
        <p:spPr/>
        <p:txBody>
          <a:bodyPr/>
          <a:lstStyle/>
          <a:p>
            <a:endParaRPr kumimoji="1" lang="en-US" altLang="ja-JP" dirty="0"/>
          </a:p>
          <a:p>
            <a:r>
              <a:rPr kumimoji="1" lang="ja-JP" altLang="en-US" dirty="0"/>
              <a:t>東京理科大学　基礎工学部　材料工学科　</a:t>
            </a:r>
            <a:endParaRPr kumimoji="1" lang="en-US" altLang="ja-JP" dirty="0"/>
          </a:p>
          <a:p>
            <a:r>
              <a:rPr kumimoji="1" lang="ja-JP" altLang="en-US" dirty="0"/>
              <a:t>小柳　潤</a:t>
            </a:r>
          </a:p>
        </p:txBody>
      </p:sp>
    </p:spTree>
    <p:extLst>
      <p:ext uri="{BB962C8B-B14F-4D97-AF65-F5344CB8AC3E}">
        <p14:creationId xmlns:p14="http://schemas.microsoft.com/office/powerpoint/2010/main" val="26244354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366A64D-A495-495F-AA7D-ED9BFEF9E9F0}"/>
              </a:ext>
            </a:extLst>
          </p:cNvPr>
          <p:cNvSpPr>
            <a:spLocks noGrp="1"/>
          </p:cNvSpPr>
          <p:nvPr>
            <p:ph type="title"/>
          </p:nvPr>
        </p:nvSpPr>
        <p:spPr/>
        <p:txBody>
          <a:bodyPr/>
          <a:lstStyle/>
          <a:p>
            <a:r>
              <a:rPr kumimoji="1" lang="ja-JP" altLang="en-US" dirty="0"/>
              <a:t>まとめ</a:t>
            </a:r>
          </a:p>
        </p:txBody>
      </p:sp>
      <p:sp>
        <p:nvSpPr>
          <p:cNvPr id="3" name="コンテンツ プレースホルダー 2">
            <a:extLst>
              <a:ext uri="{FF2B5EF4-FFF2-40B4-BE49-F238E27FC236}">
                <a16:creationId xmlns:a16="http://schemas.microsoft.com/office/drawing/2014/main" id="{113DFE9A-F05D-479C-924E-6D443FC87636}"/>
              </a:ext>
            </a:extLst>
          </p:cNvPr>
          <p:cNvSpPr>
            <a:spLocks noGrp="1"/>
          </p:cNvSpPr>
          <p:nvPr>
            <p:ph idx="1"/>
          </p:nvPr>
        </p:nvSpPr>
        <p:spPr>
          <a:xfrm>
            <a:off x="838200" y="1725868"/>
            <a:ext cx="10515600" cy="4799619"/>
          </a:xfrm>
        </p:spPr>
        <p:txBody>
          <a:bodyPr>
            <a:normAutofit/>
          </a:bodyPr>
          <a:lstStyle/>
          <a:p>
            <a:r>
              <a:rPr kumimoji="1" lang="ja-JP" altLang="en-US" dirty="0"/>
              <a:t>松崎研作成の</a:t>
            </a:r>
            <a:r>
              <a:rPr kumimoji="1" lang="en-US" altLang="ja-JP" dirty="0"/>
              <a:t>CFRP</a:t>
            </a:r>
            <a:r>
              <a:rPr kumimoji="1" lang="ja-JP" altLang="en-US" dirty="0"/>
              <a:t>継ぎ手強化供試体の応力解析を実施した</a:t>
            </a:r>
            <a:endParaRPr kumimoji="1" lang="en-US" altLang="ja-JP" dirty="0"/>
          </a:p>
          <a:p>
            <a:r>
              <a:rPr kumimoji="1" lang="ja-JP" altLang="en-US" dirty="0"/>
              <a:t>メッシュを細かく切る必要があり重い計算であった</a:t>
            </a:r>
            <a:endParaRPr kumimoji="1" lang="en-US" altLang="ja-JP" dirty="0"/>
          </a:p>
          <a:p>
            <a:pPr marL="0" indent="0">
              <a:buNone/>
            </a:pPr>
            <a:r>
              <a:rPr kumimoji="1" lang="ja-JP" altLang="en-US" dirty="0"/>
              <a:t>（</a:t>
            </a:r>
            <a:r>
              <a:rPr kumimoji="1" lang="en-US" altLang="ja-JP" dirty="0"/>
              <a:t>CFRP</a:t>
            </a:r>
            <a:r>
              <a:rPr kumimoji="1" lang="ja-JP" altLang="en-US" dirty="0"/>
              <a:t>を円柱にするとなお細かいメッシュが必要となる）</a:t>
            </a:r>
            <a:endParaRPr kumimoji="1" lang="en-US" altLang="ja-JP" dirty="0"/>
          </a:p>
          <a:p>
            <a:r>
              <a:rPr kumimoji="1" lang="ja-JP" altLang="en-US" dirty="0"/>
              <a:t>応力集中係数が</a:t>
            </a:r>
            <a:r>
              <a:rPr kumimoji="1" lang="en-US" altLang="ja-JP" dirty="0"/>
              <a:t>1.5</a:t>
            </a:r>
            <a:r>
              <a:rPr kumimoji="1" lang="ja-JP" altLang="en-US" dirty="0"/>
              <a:t>程度存在した（</a:t>
            </a:r>
            <a:r>
              <a:rPr kumimoji="1" lang="en-US" altLang="ja-JP" dirty="0"/>
              <a:t>360MPa</a:t>
            </a:r>
            <a:r>
              <a:rPr kumimoji="1" lang="ja-JP" altLang="en-US" dirty="0"/>
              <a:t>→</a:t>
            </a:r>
            <a:r>
              <a:rPr kumimoji="1" lang="en-US" altLang="ja-JP" dirty="0"/>
              <a:t>540MPa</a:t>
            </a:r>
            <a:r>
              <a:rPr kumimoji="1" lang="ja-JP" altLang="en-US" dirty="0"/>
              <a:t>）</a:t>
            </a:r>
            <a:endParaRPr kumimoji="1" lang="en-US" altLang="ja-JP" dirty="0"/>
          </a:p>
          <a:p>
            <a:r>
              <a:rPr kumimoji="1" lang="ja-JP" altLang="en-US" dirty="0"/>
              <a:t>せん断応力によるはく離も考えられる</a:t>
            </a:r>
            <a:endParaRPr kumimoji="1" lang="en-US" altLang="ja-JP" dirty="0"/>
          </a:p>
          <a:p>
            <a:r>
              <a:rPr kumimoji="1" lang="ja-JP" altLang="en-US" dirty="0"/>
              <a:t>はく離や損傷を考慮する解析は極めて重いと予想される</a:t>
            </a:r>
            <a:endParaRPr kumimoji="1" lang="en-US" altLang="ja-JP" dirty="0"/>
          </a:p>
          <a:p>
            <a:r>
              <a:rPr kumimoji="1" lang="ja-JP" altLang="en-US" dirty="0"/>
              <a:t>次に継ぎ手長さを変数とする破壊解析を実施する</a:t>
            </a:r>
            <a:endParaRPr kumimoji="1" lang="en-US" altLang="ja-JP" dirty="0"/>
          </a:p>
          <a:p>
            <a:r>
              <a:rPr kumimoji="1" lang="ja-JP" altLang="en-US" dirty="0"/>
              <a:t>この解析は</a:t>
            </a:r>
            <a:r>
              <a:rPr kumimoji="1" lang="en-US" altLang="ja-JP" dirty="0"/>
              <a:t>2</a:t>
            </a:r>
            <a:r>
              <a:rPr kumimoji="1" lang="ja-JP" altLang="en-US" dirty="0"/>
              <a:t>次元で実施する</a:t>
            </a:r>
            <a:endParaRPr kumimoji="1" lang="en-US" altLang="ja-JP" dirty="0"/>
          </a:p>
          <a:p>
            <a:r>
              <a:rPr kumimoji="1" lang="ja-JP" altLang="en-US" dirty="0"/>
              <a:t>解析によって適切な継ぎ手長さの検討が可能．</a:t>
            </a:r>
            <a:endParaRPr kumimoji="1" lang="en-US" altLang="ja-JP" dirty="0"/>
          </a:p>
        </p:txBody>
      </p:sp>
    </p:spTree>
    <p:extLst>
      <p:ext uri="{BB962C8B-B14F-4D97-AF65-F5344CB8AC3E}">
        <p14:creationId xmlns:p14="http://schemas.microsoft.com/office/powerpoint/2010/main" val="24454514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11C7EA4-E0A5-4B18-AEEE-5935474F7298}"/>
              </a:ext>
            </a:extLst>
          </p:cNvPr>
          <p:cNvSpPr>
            <a:spLocks noGrp="1"/>
          </p:cNvSpPr>
          <p:nvPr>
            <p:ph type="title"/>
          </p:nvPr>
        </p:nvSpPr>
        <p:spPr>
          <a:xfrm>
            <a:off x="838200" y="365126"/>
            <a:ext cx="10515600" cy="945728"/>
          </a:xfrm>
        </p:spPr>
        <p:txBody>
          <a:bodyPr/>
          <a:lstStyle/>
          <a:p>
            <a:r>
              <a:rPr kumimoji="1" lang="ja-JP" altLang="en-US" dirty="0"/>
              <a:t>解析条件</a:t>
            </a:r>
          </a:p>
        </p:txBody>
      </p:sp>
      <p:graphicFrame>
        <p:nvGraphicFramePr>
          <p:cNvPr id="5" name="表 4">
            <a:extLst>
              <a:ext uri="{FF2B5EF4-FFF2-40B4-BE49-F238E27FC236}">
                <a16:creationId xmlns:a16="http://schemas.microsoft.com/office/drawing/2014/main" id="{6A332FCB-59D7-4DB9-97D1-3B6BFC0D7226}"/>
              </a:ext>
            </a:extLst>
          </p:cNvPr>
          <p:cNvGraphicFramePr>
            <a:graphicFrameLocks noGrp="1"/>
          </p:cNvGraphicFramePr>
          <p:nvPr>
            <p:extLst/>
          </p:nvPr>
        </p:nvGraphicFramePr>
        <p:xfrm>
          <a:off x="363955" y="1627685"/>
          <a:ext cx="2946925" cy="2895079"/>
        </p:xfrm>
        <a:graphic>
          <a:graphicData uri="http://schemas.openxmlformats.org/drawingml/2006/table">
            <a:tbl>
              <a:tblPr>
                <a:tableStyleId>{5C22544A-7EE6-4342-B048-85BDC9FD1C3A}</a:tableStyleId>
              </a:tblPr>
              <a:tblGrid>
                <a:gridCol w="1670575">
                  <a:extLst>
                    <a:ext uri="{9D8B030D-6E8A-4147-A177-3AD203B41FA5}">
                      <a16:colId xmlns:a16="http://schemas.microsoft.com/office/drawing/2014/main" val="20000"/>
                    </a:ext>
                  </a:extLst>
                </a:gridCol>
                <a:gridCol w="1276350">
                  <a:extLst>
                    <a:ext uri="{9D8B030D-6E8A-4147-A177-3AD203B41FA5}">
                      <a16:colId xmlns:a16="http://schemas.microsoft.com/office/drawing/2014/main" val="4277757623"/>
                    </a:ext>
                  </a:extLst>
                </a:gridCol>
              </a:tblGrid>
              <a:tr h="337855">
                <a:tc>
                  <a:txBody>
                    <a:bodyPr/>
                    <a:lstStyle/>
                    <a:p>
                      <a:pPr algn="l" fontAlgn="ctr"/>
                      <a:r>
                        <a:rPr lang="ja-JP" altLang="en-US" sz="1600" b="0" i="0" u="none" strike="noStrike" dirty="0">
                          <a:solidFill>
                            <a:srgbClr val="000000"/>
                          </a:solidFill>
                          <a:effectLst/>
                          <a:latin typeface="+mn-lt"/>
                          <a:ea typeface="メイリオ" panose="020B0604030504040204" pitchFamily="50" charset="-128"/>
                        </a:rPr>
                        <a:t>ヤング率 </a:t>
                      </a:r>
                      <a:r>
                        <a:rPr lang="en-US" altLang="ja-JP" sz="1600" b="0" i="0" u="none" strike="noStrike" dirty="0">
                          <a:solidFill>
                            <a:srgbClr val="000000"/>
                          </a:solidFill>
                          <a:effectLst/>
                          <a:latin typeface="+mn-lt"/>
                          <a:ea typeface="メイリオ" panose="020B0604030504040204" pitchFamily="50" charset="-128"/>
                        </a:rPr>
                        <a:t>E1</a:t>
                      </a:r>
                      <a:endParaRPr lang="en-US" sz="1600" b="0" i="0" u="none" strike="noStrike" dirty="0">
                        <a:solidFill>
                          <a:srgbClr val="000000"/>
                        </a:solidFill>
                        <a:effectLst/>
                        <a:latin typeface="+mn-lt"/>
                        <a:ea typeface="メイリオ" panose="020B0604030504040204" pitchFamily="50" charset="-128"/>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ja-JP" sz="1600" u="none" strike="noStrike" dirty="0">
                          <a:effectLst/>
                          <a:latin typeface="+mn-lt"/>
                        </a:rPr>
                        <a:t>54 </a:t>
                      </a:r>
                      <a:r>
                        <a:rPr lang="en-US" altLang="ja-JP" sz="1600" u="none" strike="noStrike" dirty="0" err="1">
                          <a:effectLst/>
                          <a:latin typeface="+mn-lt"/>
                        </a:rPr>
                        <a:t>Gpa</a:t>
                      </a:r>
                      <a:endParaRPr lang="en-US" altLang="ja-JP" sz="1600" u="none" strike="noStrike" dirty="0">
                        <a:effectLst/>
                        <a:latin typeface="+mn-lt"/>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19653">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ja-JP" altLang="en-US" sz="1600" b="0" i="0" u="none" strike="noStrike" dirty="0">
                          <a:solidFill>
                            <a:srgbClr val="000000"/>
                          </a:solidFill>
                          <a:effectLst/>
                          <a:latin typeface="+mn-lt"/>
                          <a:ea typeface="メイリオ" panose="020B0604030504040204" pitchFamily="50" charset="-128"/>
                        </a:rPr>
                        <a:t>ヤング率 </a:t>
                      </a:r>
                      <a:r>
                        <a:rPr lang="en-US" altLang="ja-JP" sz="1600" b="0" i="0" u="none" strike="noStrike" dirty="0">
                          <a:solidFill>
                            <a:srgbClr val="000000"/>
                          </a:solidFill>
                          <a:effectLst/>
                          <a:latin typeface="+mn-lt"/>
                          <a:ea typeface="メイリオ" panose="020B0604030504040204" pitchFamily="50" charset="-128"/>
                        </a:rPr>
                        <a:t>E2</a:t>
                      </a: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ja-JP" sz="1600" b="0" i="0" u="none" strike="noStrike" dirty="0">
                          <a:solidFill>
                            <a:srgbClr val="000000"/>
                          </a:solidFill>
                          <a:effectLst/>
                          <a:latin typeface="+mn-lt"/>
                          <a:ea typeface="メイリオ" panose="020B0604030504040204" pitchFamily="50" charset="-128"/>
                        </a:rPr>
                        <a:t>6 </a:t>
                      </a:r>
                      <a:r>
                        <a:rPr lang="en-US" altLang="ja-JP" sz="1600" b="0" i="0" u="none" strike="noStrike" dirty="0" err="1">
                          <a:solidFill>
                            <a:srgbClr val="000000"/>
                          </a:solidFill>
                          <a:effectLst/>
                          <a:latin typeface="+mn-lt"/>
                          <a:ea typeface="メイリオ" panose="020B0604030504040204" pitchFamily="50" charset="-128"/>
                        </a:rPr>
                        <a:t>GPa</a:t>
                      </a:r>
                      <a:endParaRPr lang="en-US" altLang="ja-JP" sz="1600" b="0" i="0" u="none" strike="noStrike" dirty="0">
                        <a:solidFill>
                          <a:srgbClr val="000000"/>
                        </a:solidFill>
                        <a:effectLst/>
                        <a:latin typeface="+mn-lt"/>
                        <a:ea typeface="メイリオ" panose="020B0604030504040204" pitchFamily="50" charset="-128"/>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19653">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ja-JP" altLang="en-US" sz="1600" b="0" i="0" u="none" strike="noStrike" dirty="0">
                          <a:solidFill>
                            <a:srgbClr val="000000"/>
                          </a:solidFill>
                          <a:effectLst/>
                          <a:latin typeface="+mn-lt"/>
                          <a:ea typeface="メイリオ" panose="020B0604030504040204" pitchFamily="50" charset="-128"/>
                        </a:rPr>
                        <a:t>ヤング率 </a:t>
                      </a:r>
                      <a:r>
                        <a:rPr lang="en-US" altLang="ja-JP" sz="1600" b="0" i="0" u="none" strike="noStrike" dirty="0">
                          <a:solidFill>
                            <a:srgbClr val="000000"/>
                          </a:solidFill>
                          <a:effectLst/>
                          <a:latin typeface="+mn-lt"/>
                          <a:ea typeface="メイリオ" panose="020B0604030504040204" pitchFamily="50" charset="-128"/>
                        </a:rPr>
                        <a:t>E3</a:t>
                      </a: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ja-JP" sz="1600" b="0" i="0" u="none" strike="noStrike" dirty="0">
                          <a:solidFill>
                            <a:srgbClr val="000000"/>
                          </a:solidFill>
                          <a:effectLst/>
                          <a:latin typeface="+mn-lt"/>
                          <a:ea typeface="メイリオ" panose="020B0604030504040204" pitchFamily="50" charset="-128"/>
                        </a:rPr>
                        <a:t>6 </a:t>
                      </a:r>
                      <a:r>
                        <a:rPr lang="en-US" altLang="ja-JP" sz="1600" b="0" i="0" u="none" strike="noStrike" dirty="0" err="1">
                          <a:solidFill>
                            <a:srgbClr val="000000"/>
                          </a:solidFill>
                          <a:effectLst/>
                          <a:latin typeface="+mn-lt"/>
                          <a:ea typeface="メイリオ" panose="020B0604030504040204" pitchFamily="50" charset="-128"/>
                        </a:rPr>
                        <a:t>GPa</a:t>
                      </a:r>
                      <a:endParaRPr lang="en-US" altLang="ja-JP" sz="1600" b="0" i="0" u="none" strike="noStrike" dirty="0">
                        <a:solidFill>
                          <a:srgbClr val="000000"/>
                        </a:solidFill>
                        <a:effectLst/>
                        <a:latin typeface="+mn-lt"/>
                        <a:ea typeface="メイリオ" panose="020B0604030504040204" pitchFamily="50" charset="-128"/>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7171486"/>
                  </a:ext>
                </a:extLst>
              </a:tr>
              <a:tr h="319653">
                <a:tc>
                  <a:txBody>
                    <a:bodyPr/>
                    <a:lstStyle/>
                    <a:p>
                      <a:pPr algn="l" fontAlgn="ctr"/>
                      <a:r>
                        <a:rPr lang="ja-JP" altLang="en-US" sz="1600" u="none" strike="noStrike" dirty="0">
                          <a:effectLst/>
                          <a:latin typeface="+mn-lt"/>
                        </a:rPr>
                        <a:t>ポアソン比 </a:t>
                      </a:r>
                      <a:r>
                        <a:rPr lang="en-US" altLang="ja-JP" sz="1600" u="none" strike="noStrike" dirty="0">
                          <a:effectLst/>
                          <a:latin typeface="+mn-lt"/>
                        </a:rPr>
                        <a:t>Nu12</a:t>
                      </a: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ja-JP" sz="1600" b="0" i="0" u="none" strike="noStrike" dirty="0">
                          <a:solidFill>
                            <a:srgbClr val="000000"/>
                          </a:solidFill>
                          <a:effectLst/>
                          <a:latin typeface="+mn-lt"/>
                          <a:ea typeface="メイリオ" panose="020B0604030504040204" pitchFamily="50" charset="-128"/>
                        </a:rPr>
                        <a:t>0.3</a:t>
                      </a: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35125503"/>
                  </a:ext>
                </a:extLst>
              </a:tr>
              <a:tr h="319653">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ja-JP" altLang="en-US" sz="1600" u="none" strike="noStrike" dirty="0">
                          <a:effectLst/>
                          <a:latin typeface="+mn-lt"/>
                        </a:rPr>
                        <a:t>ポアソン比 </a:t>
                      </a:r>
                      <a:r>
                        <a:rPr lang="en-US" altLang="ja-JP" sz="1600" u="none" strike="noStrike" dirty="0">
                          <a:effectLst/>
                          <a:latin typeface="+mn-lt"/>
                        </a:rPr>
                        <a:t>Nu13</a:t>
                      </a:r>
                      <a:endParaRPr lang="en-US" altLang="ja-JP" sz="1600" b="0" i="0" u="none" strike="noStrike" dirty="0">
                        <a:solidFill>
                          <a:srgbClr val="000000"/>
                        </a:solidFill>
                        <a:effectLst/>
                        <a:latin typeface="+mn-lt"/>
                        <a:ea typeface="メイリオ" panose="020B0604030504040204" pitchFamily="50" charset="-128"/>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ja-JP" sz="1600" b="0" i="0" u="none" strike="noStrike" dirty="0">
                          <a:solidFill>
                            <a:srgbClr val="000000"/>
                          </a:solidFill>
                          <a:effectLst/>
                          <a:latin typeface="+mn-lt"/>
                          <a:ea typeface="メイリオ" panose="020B0604030504040204" pitchFamily="50" charset="-128"/>
                        </a:rPr>
                        <a:t>0.3</a:t>
                      </a: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32193022"/>
                  </a:ext>
                </a:extLst>
              </a:tr>
              <a:tr h="319653">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ja-JP" altLang="en-US" sz="1600" u="none" strike="noStrike" dirty="0">
                          <a:effectLst/>
                          <a:latin typeface="+mn-lt"/>
                        </a:rPr>
                        <a:t>ポアソン比 </a:t>
                      </a:r>
                      <a:r>
                        <a:rPr lang="en-US" altLang="ja-JP" sz="1600" u="none" strike="noStrike" dirty="0">
                          <a:effectLst/>
                          <a:latin typeface="+mn-lt"/>
                        </a:rPr>
                        <a:t>Nu23</a:t>
                      </a:r>
                      <a:endParaRPr lang="en-US" altLang="ja-JP" sz="1600" b="0" i="0" u="none" strike="noStrike" dirty="0">
                        <a:solidFill>
                          <a:srgbClr val="000000"/>
                        </a:solidFill>
                        <a:effectLst/>
                        <a:latin typeface="+mn-lt"/>
                        <a:ea typeface="メイリオ" panose="020B0604030504040204" pitchFamily="50" charset="-128"/>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ja-JP" sz="1600" b="0" i="0" u="none" strike="noStrike" dirty="0">
                          <a:solidFill>
                            <a:srgbClr val="000000"/>
                          </a:solidFill>
                          <a:effectLst/>
                          <a:latin typeface="+mn-lt"/>
                          <a:ea typeface="メイリオ" panose="020B0604030504040204" pitchFamily="50" charset="-128"/>
                        </a:rPr>
                        <a:t>0.35</a:t>
                      </a: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89994119"/>
                  </a:ext>
                </a:extLst>
              </a:tr>
              <a:tr h="319653">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ja-JP" altLang="en-US" sz="1600" u="none" strike="noStrike" dirty="0">
                          <a:effectLst/>
                          <a:latin typeface="+mn-lt"/>
                        </a:rPr>
                        <a:t>せん断剛性 </a:t>
                      </a:r>
                      <a:r>
                        <a:rPr lang="en-US" altLang="ja-JP" sz="1600" u="none" strike="noStrike" dirty="0">
                          <a:effectLst/>
                          <a:latin typeface="+mn-lt"/>
                        </a:rPr>
                        <a:t>G12</a:t>
                      </a:r>
                      <a:endParaRPr lang="en-US" altLang="ja-JP" sz="1600" b="0" i="0" u="none" strike="noStrike" dirty="0">
                        <a:solidFill>
                          <a:srgbClr val="000000"/>
                        </a:solidFill>
                        <a:effectLst/>
                        <a:latin typeface="+mn-lt"/>
                        <a:ea typeface="メイリオ" panose="020B0604030504040204" pitchFamily="50" charset="-128"/>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ja-JP" sz="1600" b="0" i="0" u="none" strike="noStrike" dirty="0">
                          <a:solidFill>
                            <a:srgbClr val="000000"/>
                          </a:solidFill>
                          <a:effectLst/>
                          <a:latin typeface="+mn-lt"/>
                          <a:ea typeface="メイリオ" panose="020B0604030504040204" pitchFamily="50" charset="-128"/>
                        </a:rPr>
                        <a:t>9 </a:t>
                      </a:r>
                      <a:r>
                        <a:rPr lang="en-US" altLang="ja-JP" sz="1600" b="0" i="0" u="none" strike="noStrike" dirty="0" err="1">
                          <a:solidFill>
                            <a:srgbClr val="000000"/>
                          </a:solidFill>
                          <a:effectLst/>
                          <a:latin typeface="+mn-lt"/>
                          <a:ea typeface="メイリオ" panose="020B0604030504040204" pitchFamily="50" charset="-128"/>
                        </a:rPr>
                        <a:t>Gpa</a:t>
                      </a:r>
                      <a:endParaRPr lang="en-US" altLang="ja-JP" sz="1600" b="0" i="0" u="none" strike="noStrike" dirty="0">
                        <a:solidFill>
                          <a:srgbClr val="000000"/>
                        </a:solidFill>
                        <a:effectLst/>
                        <a:latin typeface="+mn-lt"/>
                        <a:ea typeface="メイリオ" panose="020B0604030504040204" pitchFamily="50" charset="-128"/>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03028007"/>
                  </a:ext>
                </a:extLst>
              </a:tr>
              <a:tr h="319653">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ja-JP" altLang="en-US" sz="1600" u="none" strike="noStrike" dirty="0">
                          <a:effectLst/>
                          <a:latin typeface="+mn-lt"/>
                        </a:rPr>
                        <a:t>せん断剛性 </a:t>
                      </a:r>
                      <a:r>
                        <a:rPr lang="en-US" altLang="ja-JP" sz="1600" u="none" strike="noStrike" dirty="0">
                          <a:effectLst/>
                          <a:latin typeface="+mn-lt"/>
                        </a:rPr>
                        <a:t>G13</a:t>
                      </a:r>
                      <a:endParaRPr lang="en-US" altLang="ja-JP" sz="1600" b="0" i="0" u="none" strike="noStrike" dirty="0">
                        <a:solidFill>
                          <a:srgbClr val="000000"/>
                        </a:solidFill>
                        <a:effectLst/>
                        <a:latin typeface="+mn-lt"/>
                        <a:ea typeface="メイリオ" panose="020B0604030504040204" pitchFamily="50" charset="-128"/>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ja-JP" sz="1600" b="0" i="0" u="none" strike="noStrike" dirty="0">
                          <a:solidFill>
                            <a:srgbClr val="000000"/>
                          </a:solidFill>
                          <a:effectLst/>
                          <a:latin typeface="+mn-lt"/>
                          <a:ea typeface="メイリオ" panose="020B0604030504040204" pitchFamily="50" charset="-128"/>
                        </a:rPr>
                        <a:t>9 </a:t>
                      </a:r>
                      <a:r>
                        <a:rPr lang="en-US" altLang="ja-JP" sz="1600" b="0" i="0" u="none" strike="noStrike" dirty="0" err="1">
                          <a:solidFill>
                            <a:srgbClr val="000000"/>
                          </a:solidFill>
                          <a:effectLst/>
                          <a:latin typeface="+mn-lt"/>
                          <a:ea typeface="メイリオ" panose="020B0604030504040204" pitchFamily="50" charset="-128"/>
                        </a:rPr>
                        <a:t>Gpa</a:t>
                      </a:r>
                      <a:endParaRPr lang="en-US" altLang="ja-JP" sz="1600" b="0" i="0" u="none" strike="noStrike" dirty="0">
                        <a:solidFill>
                          <a:srgbClr val="000000"/>
                        </a:solidFill>
                        <a:effectLst/>
                        <a:latin typeface="+mn-lt"/>
                        <a:ea typeface="メイリオ" panose="020B0604030504040204" pitchFamily="50" charset="-128"/>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50659826"/>
                  </a:ext>
                </a:extLst>
              </a:tr>
              <a:tr h="319653">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ja-JP" altLang="en-US" sz="1600" u="none" strike="noStrike" dirty="0">
                          <a:effectLst/>
                          <a:latin typeface="+mn-lt"/>
                        </a:rPr>
                        <a:t>せん断剛性 </a:t>
                      </a:r>
                      <a:r>
                        <a:rPr lang="en-US" altLang="ja-JP" sz="1600" u="none" strike="noStrike" dirty="0">
                          <a:effectLst/>
                          <a:latin typeface="+mn-lt"/>
                        </a:rPr>
                        <a:t>G23</a:t>
                      </a:r>
                      <a:endParaRPr lang="en-US" altLang="ja-JP" sz="1600" b="0" i="0" u="none" strike="noStrike" dirty="0">
                        <a:solidFill>
                          <a:srgbClr val="000000"/>
                        </a:solidFill>
                        <a:effectLst/>
                        <a:latin typeface="+mn-lt"/>
                        <a:ea typeface="メイリオ" panose="020B0604030504040204" pitchFamily="50" charset="-128"/>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ja-JP" sz="1600" b="0" i="0" u="none" strike="noStrike" dirty="0">
                          <a:solidFill>
                            <a:srgbClr val="000000"/>
                          </a:solidFill>
                          <a:effectLst/>
                          <a:latin typeface="+mn-lt"/>
                          <a:ea typeface="メイリオ" panose="020B0604030504040204" pitchFamily="50" charset="-128"/>
                        </a:rPr>
                        <a:t>4 </a:t>
                      </a:r>
                      <a:r>
                        <a:rPr lang="en-US" altLang="ja-JP" sz="1600" b="0" i="0" u="none" strike="noStrike" dirty="0" err="1">
                          <a:solidFill>
                            <a:srgbClr val="000000"/>
                          </a:solidFill>
                          <a:effectLst/>
                          <a:latin typeface="+mn-lt"/>
                          <a:ea typeface="メイリオ" panose="020B0604030504040204" pitchFamily="50" charset="-128"/>
                        </a:rPr>
                        <a:t>GPa</a:t>
                      </a:r>
                      <a:endParaRPr lang="en-US" altLang="ja-JP" sz="1600" b="0" i="0" u="none" strike="noStrike" dirty="0">
                        <a:solidFill>
                          <a:srgbClr val="000000"/>
                        </a:solidFill>
                        <a:effectLst/>
                        <a:latin typeface="+mn-lt"/>
                        <a:ea typeface="メイリオ" panose="020B0604030504040204" pitchFamily="50" charset="-128"/>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30151306"/>
                  </a:ext>
                </a:extLst>
              </a:tr>
            </a:tbl>
          </a:graphicData>
        </a:graphic>
      </p:graphicFrame>
      <p:sp>
        <p:nvSpPr>
          <p:cNvPr id="9" name="テキスト ボックス 8">
            <a:extLst>
              <a:ext uri="{FF2B5EF4-FFF2-40B4-BE49-F238E27FC236}">
                <a16:creationId xmlns:a16="http://schemas.microsoft.com/office/drawing/2014/main" id="{D49FB0F9-F07F-4979-8E34-E15678AB6BD4}"/>
              </a:ext>
            </a:extLst>
          </p:cNvPr>
          <p:cNvSpPr txBox="1"/>
          <p:nvPr/>
        </p:nvSpPr>
        <p:spPr>
          <a:xfrm>
            <a:off x="276633" y="4588846"/>
            <a:ext cx="3483500" cy="369332"/>
          </a:xfrm>
          <a:prstGeom prst="rect">
            <a:avLst/>
          </a:prstGeom>
          <a:noFill/>
        </p:spPr>
        <p:txBody>
          <a:bodyPr wrap="square" rtlCol="0">
            <a:spAutoFit/>
          </a:bodyPr>
          <a:lstStyle/>
          <a:p>
            <a:r>
              <a:rPr kumimoji="1" lang="en-US" altLang="ja-JP" i="0" dirty="0">
                <a:solidFill>
                  <a:srgbClr val="990000"/>
                </a:solidFill>
              </a:rPr>
              <a:t>Epoxy</a:t>
            </a:r>
            <a:r>
              <a:rPr kumimoji="1" lang="ja-JP" altLang="en-US" i="0" dirty="0">
                <a:solidFill>
                  <a:srgbClr val="990000"/>
                </a:solidFill>
              </a:rPr>
              <a:t>（等方性、</a:t>
            </a:r>
            <a:r>
              <a:rPr lang="ja-JP" altLang="en-US" dirty="0">
                <a:solidFill>
                  <a:srgbClr val="990000"/>
                </a:solidFill>
              </a:rPr>
              <a:t>損傷</a:t>
            </a:r>
            <a:r>
              <a:rPr kumimoji="1" lang="ja-JP" altLang="en-US" i="0" dirty="0">
                <a:solidFill>
                  <a:srgbClr val="990000"/>
                </a:solidFill>
              </a:rPr>
              <a:t>）</a:t>
            </a:r>
          </a:p>
        </p:txBody>
      </p:sp>
      <p:sp>
        <p:nvSpPr>
          <p:cNvPr id="10" name="テキスト ボックス 9">
            <a:extLst>
              <a:ext uri="{FF2B5EF4-FFF2-40B4-BE49-F238E27FC236}">
                <a16:creationId xmlns:a16="http://schemas.microsoft.com/office/drawing/2014/main" id="{5759C5F2-5B39-4E06-B896-B0D22F8ED729}"/>
              </a:ext>
            </a:extLst>
          </p:cNvPr>
          <p:cNvSpPr txBox="1"/>
          <p:nvPr/>
        </p:nvSpPr>
        <p:spPr>
          <a:xfrm>
            <a:off x="363955" y="1199948"/>
            <a:ext cx="2988200" cy="369332"/>
          </a:xfrm>
          <a:prstGeom prst="rect">
            <a:avLst/>
          </a:prstGeom>
          <a:noFill/>
        </p:spPr>
        <p:txBody>
          <a:bodyPr wrap="square" rtlCol="0">
            <a:spAutoFit/>
          </a:bodyPr>
          <a:lstStyle/>
          <a:p>
            <a:r>
              <a:rPr kumimoji="1" lang="en-US" altLang="ja-JP" i="0" dirty="0">
                <a:solidFill>
                  <a:srgbClr val="00682F"/>
                </a:solidFill>
              </a:rPr>
              <a:t>CFRP</a:t>
            </a:r>
            <a:r>
              <a:rPr kumimoji="1" lang="ja-JP" altLang="en-US" i="0" dirty="0">
                <a:solidFill>
                  <a:srgbClr val="00682F"/>
                </a:solidFill>
              </a:rPr>
              <a:t>（異方性）</a:t>
            </a:r>
          </a:p>
        </p:txBody>
      </p:sp>
      <p:sp>
        <p:nvSpPr>
          <p:cNvPr id="3" name="テキスト ボックス 2">
            <a:extLst>
              <a:ext uri="{FF2B5EF4-FFF2-40B4-BE49-F238E27FC236}">
                <a16:creationId xmlns:a16="http://schemas.microsoft.com/office/drawing/2014/main" id="{094BF43C-62EE-4496-BA8D-CD18EC22B91C}"/>
              </a:ext>
            </a:extLst>
          </p:cNvPr>
          <p:cNvSpPr txBox="1"/>
          <p:nvPr/>
        </p:nvSpPr>
        <p:spPr>
          <a:xfrm>
            <a:off x="7180198" y="6039130"/>
            <a:ext cx="1741166" cy="276999"/>
          </a:xfrm>
          <a:prstGeom prst="rect">
            <a:avLst/>
          </a:prstGeom>
          <a:noFill/>
        </p:spPr>
        <p:txBody>
          <a:bodyPr wrap="square" rtlCol="0">
            <a:spAutoFit/>
          </a:bodyPr>
          <a:lstStyle/>
          <a:p>
            <a:r>
              <a:rPr kumimoji="1" lang="en-US" altLang="ja-JP" sz="1200" b="1" dirty="0">
                <a:solidFill>
                  <a:schemeClr val="bg1"/>
                </a:solidFill>
              </a:rPr>
              <a:t>CFRP</a:t>
            </a:r>
            <a:r>
              <a:rPr lang="ja-JP" altLang="en-US" sz="1200" b="1" dirty="0">
                <a:solidFill>
                  <a:schemeClr val="bg1"/>
                </a:solidFill>
              </a:rPr>
              <a:t>筋は角柱状</a:t>
            </a:r>
            <a:endParaRPr kumimoji="1" lang="ja-JP" altLang="en-US" sz="1200" b="1" dirty="0">
              <a:solidFill>
                <a:schemeClr val="bg1"/>
              </a:solidFill>
            </a:endParaRPr>
          </a:p>
        </p:txBody>
      </p:sp>
      <p:graphicFrame>
        <p:nvGraphicFramePr>
          <p:cNvPr id="56" name="表 55">
            <a:extLst>
              <a:ext uri="{FF2B5EF4-FFF2-40B4-BE49-F238E27FC236}">
                <a16:creationId xmlns:a16="http://schemas.microsoft.com/office/drawing/2014/main" id="{786A782F-0C19-4720-9BA1-FF5B20ADAB3F}"/>
              </a:ext>
            </a:extLst>
          </p:cNvPr>
          <p:cNvGraphicFramePr>
            <a:graphicFrameLocks noGrp="1"/>
          </p:cNvGraphicFramePr>
          <p:nvPr>
            <p:extLst/>
          </p:nvPr>
        </p:nvGraphicFramePr>
        <p:xfrm>
          <a:off x="434686" y="5146002"/>
          <a:ext cx="3689639" cy="977161"/>
        </p:xfrm>
        <a:graphic>
          <a:graphicData uri="http://schemas.openxmlformats.org/drawingml/2006/table">
            <a:tbl>
              <a:tblPr>
                <a:tableStyleId>{5C22544A-7EE6-4342-B048-85BDC9FD1C3A}</a:tableStyleId>
              </a:tblPr>
              <a:tblGrid>
                <a:gridCol w="2127539">
                  <a:extLst>
                    <a:ext uri="{9D8B030D-6E8A-4147-A177-3AD203B41FA5}">
                      <a16:colId xmlns:a16="http://schemas.microsoft.com/office/drawing/2014/main" val="20000"/>
                    </a:ext>
                  </a:extLst>
                </a:gridCol>
                <a:gridCol w="1562100">
                  <a:extLst>
                    <a:ext uri="{9D8B030D-6E8A-4147-A177-3AD203B41FA5}">
                      <a16:colId xmlns:a16="http://schemas.microsoft.com/office/drawing/2014/main" val="4277757623"/>
                    </a:ext>
                  </a:extLst>
                </a:gridCol>
              </a:tblGrid>
              <a:tr h="337855">
                <a:tc>
                  <a:txBody>
                    <a:bodyPr/>
                    <a:lstStyle/>
                    <a:p>
                      <a:pPr algn="l" fontAlgn="ctr"/>
                      <a:r>
                        <a:rPr lang="ja-JP" altLang="en-US" sz="1600" b="0" i="0" u="none" strike="noStrike" dirty="0">
                          <a:solidFill>
                            <a:srgbClr val="000000"/>
                          </a:solidFill>
                          <a:effectLst/>
                          <a:latin typeface="+mn-lt"/>
                          <a:ea typeface="メイリオ" panose="020B0604030504040204" pitchFamily="50" charset="-128"/>
                        </a:rPr>
                        <a:t>ヤング率 </a:t>
                      </a:r>
                      <a:r>
                        <a:rPr lang="en-US" altLang="ja-JP" sz="1600" b="0" i="0" u="none" strike="noStrike" dirty="0">
                          <a:solidFill>
                            <a:srgbClr val="000000"/>
                          </a:solidFill>
                          <a:effectLst/>
                          <a:latin typeface="+mn-lt"/>
                          <a:ea typeface="メイリオ" panose="020B0604030504040204" pitchFamily="50" charset="-128"/>
                        </a:rPr>
                        <a:t>E1</a:t>
                      </a:r>
                      <a:endParaRPr lang="en-US" sz="1600" b="0" i="0" u="none" strike="noStrike" dirty="0">
                        <a:solidFill>
                          <a:srgbClr val="000000"/>
                        </a:solidFill>
                        <a:effectLst/>
                        <a:latin typeface="+mn-lt"/>
                        <a:ea typeface="メイリオ" panose="020B0604030504040204" pitchFamily="50" charset="-128"/>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ja-JP" sz="1600" u="none" strike="noStrike" dirty="0">
                          <a:effectLst/>
                          <a:latin typeface="+mn-lt"/>
                        </a:rPr>
                        <a:t>2 </a:t>
                      </a:r>
                      <a:r>
                        <a:rPr lang="en-US" altLang="ja-JP" sz="1600" u="none" strike="noStrike" dirty="0" err="1">
                          <a:effectLst/>
                          <a:latin typeface="+mn-lt"/>
                        </a:rPr>
                        <a:t>Gpa</a:t>
                      </a:r>
                      <a:endParaRPr lang="en-US" altLang="ja-JP" sz="1600" u="none" strike="noStrike" dirty="0">
                        <a:effectLst/>
                        <a:latin typeface="+mn-lt"/>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19653">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ja-JP" altLang="en-US" sz="1600" b="0" i="0" u="none" strike="noStrike" dirty="0">
                          <a:solidFill>
                            <a:srgbClr val="000000"/>
                          </a:solidFill>
                          <a:effectLst/>
                          <a:latin typeface="+mn-lt"/>
                          <a:ea typeface="メイリオ" panose="020B0604030504040204" pitchFamily="50" charset="-128"/>
                        </a:rPr>
                        <a:t>ポアソン比</a:t>
                      </a:r>
                      <a:endParaRPr lang="en-US" altLang="ja-JP" sz="1600" b="0" i="0" u="none" strike="noStrike" dirty="0">
                        <a:solidFill>
                          <a:srgbClr val="000000"/>
                        </a:solidFill>
                        <a:effectLst/>
                        <a:latin typeface="+mn-lt"/>
                        <a:ea typeface="メイリオ" panose="020B0604030504040204" pitchFamily="50" charset="-128"/>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ja-JP" sz="1600" b="0" i="0" u="none" strike="noStrike" dirty="0">
                          <a:solidFill>
                            <a:srgbClr val="000000"/>
                          </a:solidFill>
                          <a:effectLst/>
                          <a:latin typeface="+mn-lt"/>
                          <a:ea typeface="メイリオ" panose="020B0604030504040204" pitchFamily="50" charset="-128"/>
                        </a:rPr>
                        <a:t>0.39</a:t>
                      </a: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19653">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ja-JP" altLang="en-US" sz="1600" b="0" i="0" u="none" strike="noStrike" dirty="0">
                          <a:solidFill>
                            <a:srgbClr val="000000"/>
                          </a:solidFill>
                          <a:effectLst/>
                          <a:latin typeface="+mn-lt"/>
                          <a:ea typeface="メイリオ" panose="020B0604030504040204" pitchFamily="50" charset="-128"/>
                        </a:rPr>
                        <a:t>損傷進展（変位制御）</a:t>
                      </a:r>
                      <a:endParaRPr lang="en-US" altLang="ja-JP" sz="1600" b="0" i="0" u="none" strike="noStrike" dirty="0">
                        <a:solidFill>
                          <a:srgbClr val="000000"/>
                        </a:solidFill>
                        <a:effectLst/>
                        <a:latin typeface="+mn-lt"/>
                        <a:ea typeface="メイリオ" panose="020B0604030504040204" pitchFamily="50" charset="-128"/>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ja-JP" sz="1600" b="0" i="0" u="none" strike="noStrike" dirty="0">
                          <a:solidFill>
                            <a:srgbClr val="000000"/>
                          </a:solidFill>
                          <a:effectLst/>
                          <a:latin typeface="+mn-lt"/>
                          <a:ea typeface="メイリオ" panose="020B0604030504040204" pitchFamily="50" charset="-128"/>
                        </a:rPr>
                        <a:t>1e-8 mm</a:t>
                      </a: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72719072"/>
                  </a:ext>
                </a:extLst>
              </a:tr>
            </a:tbl>
          </a:graphicData>
        </a:graphic>
      </p:graphicFrame>
      <p:grpSp>
        <p:nvGrpSpPr>
          <p:cNvPr id="57" name="グループ化 56">
            <a:extLst>
              <a:ext uri="{FF2B5EF4-FFF2-40B4-BE49-F238E27FC236}">
                <a16:creationId xmlns:a16="http://schemas.microsoft.com/office/drawing/2014/main" id="{88C5E4B1-A44A-4B1B-A5AD-380BEF605782}"/>
              </a:ext>
            </a:extLst>
          </p:cNvPr>
          <p:cNvGrpSpPr>
            <a:grpSpLocks noChangeAspect="1"/>
          </p:cNvGrpSpPr>
          <p:nvPr/>
        </p:nvGrpSpPr>
        <p:grpSpPr>
          <a:xfrm>
            <a:off x="6348181" y="27326"/>
            <a:ext cx="3806873" cy="4786361"/>
            <a:chOff x="1583376" y="-26943"/>
            <a:chExt cx="5438389" cy="6837658"/>
          </a:xfrm>
        </p:grpSpPr>
        <p:grpSp>
          <p:nvGrpSpPr>
            <p:cNvPr id="58" name="グループ化 57">
              <a:extLst>
                <a:ext uri="{FF2B5EF4-FFF2-40B4-BE49-F238E27FC236}">
                  <a16:creationId xmlns:a16="http://schemas.microsoft.com/office/drawing/2014/main" id="{28200819-436F-4356-B82D-397AAB6FF15A}"/>
                </a:ext>
              </a:extLst>
            </p:cNvPr>
            <p:cNvGrpSpPr/>
            <p:nvPr/>
          </p:nvGrpSpPr>
          <p:grpSpPr>
            <a:xfrm>
              <a:off x="1583376" y="-26943"/>
              <a:ext cx="5184465" cy="6769875"/>
              <a:chOff x="6929791" y="88125"/>
              <a:chExt cx="5184465" cy="6769875"/>
            </a:xfrm>
          </p:grpSpPr>
          <p:grpSp>
            <p:nvGrpSpPr>
              <p:cNvPr id="64" name="グループ化 63">
                <a:extLst>
                  <a:ext uri="{FF2B5EF4-FFF2-40B4-BE49-F238E27FC236}">
                    <a16:creationId xmlns:a16="http://schemas.microsoft.com/office/drawing/2014/main" id="{2F3BC311-D5E0-42FE-93A5-B35B9950FFCA}"/>
                  </a:ext>
                </a:extLst>
              </p:cNvPr>
              <p:cNvGrpSpPr/>
              <p:nvPr/>
            </p:nvGrpSpPr>
            <p:grpSpPr>
              <a:xfrm>
                <a:off x="6929791" y="88125"/>
                <a:ext cx="5184465" cy="6769875"/>
                <a:chOff x="3142829" y="1949689"/>
                <a:chExt cx="5184465" cy="6769875"/>
              </a:xfrm>
            </p:grpSpPr>
            <p:pic>
              <p:nvPicPr>
                <p:cNvPr id="73" name="図 72">
                  <a:extLst>
                    <a:ext uri="{FF2B5EF4-FFF2-40B4-BE49-F238E27FC236}">
                      <a16:creationId xmlns:a16="http://schemas.microsoft.com/office/drawing/2014/main" id="{5F24A7F4-4D08-47C3-8F04-BFA81FF82B56}"/>
                    </a:ext>
                  </a:extLst>
                </p:cNvPr>
                <p:cNvPicPr>
                  <a:picLocks noChangeAspect="1"/>
                </p:cNvPicPr>
                <p:nvPr/>
              </p:nvPicPr>
              <p:blipFill rotWithShape="1">
                <a:blip r:embed="rId2"/>
                <a:srcRect l="25596" t="15780" r="46055" b="18410"/>
                <a:stretch/>
              </p:blipFill>
              <p:spPr>
                <a:xfrm>
                  <a:off x="3142829" y="1949689"/>
                  <a:ext cx="5184465" cy="6769875"/>
                </a:xfrm>
                <a:prstGeom prst="rect">
                  <a:avLst/>
                </a:prstGeom>
              </p:spPr>
            </p:pic>
            <p:grpSp>
              <p:nvGrpSpPr>
                <p:cNvPr id="74" name="グループ化 73">
                  <a:extLst>
                    <a:ext uri="{FF2B5EF4-FFF2-40B4-BE49-F238E27FC236}">
                      <a16:creationId xmlns:a16="http://schemas.microsoft.com/office/drawing/2014/main" id="{3D87C6E3-C59F-45D1-9F55-61137A6D1EFC}"/>
                    </a:ext>
                  </a:extLst>
                </p:cNvPr>
                <p:cNvGrpSpPr/>
                <p:nvPr/>
              </p:nvGrpSpPr>
              <p:grpSpPr>
                <a:xfrm>
                  <a:off x="4166633" y="2189273"/>
                  <a:ext cx="1752600" cy="439681"/>
                  <a:chOff x="8268471" y="2994194"/>
                  <a:chExt cx="820677" cy="439681"/>
                </a:xfrm>
              </p:grpSpPr>
              <p:sp>
                <p:nvSpPr>
                  <p:cNvPr id="75" name="吹き出し: 角を丸めた四角形 74">
                    <a:extLst>
                      <a:ext uri="{FF2B5EF4-FFF2-40B4-BE49-F238E27FC236}">
                        <a16:creationId xmlns:a16="http://schemas.microsoft.com/office/drawing/2014/main" id="{834B7466-23B2-4E57-AFBC-729473EB9461}"/>
                      </a:ext>
                    </a:extLst>
                  </p:cNvPr>
                  <p:cNvSpPr/>
                  <p:nvPr/>
                </p:nvSpPr>
                <p:spPr>
                  <a:xfrm>
                    <a:off x="8268471" y="3000157"/>
                    <a:ext cx="795834" cy="369334"/>
                  </a:xfrm>
                  <a:prstGeom prst="wedgeRoundRectCallout">
                    <a:avLst>
                      <a:gd name="adj1" fmla="val 80556"/>
                      <a:gd name="adj2" fmla="val -7981"/>
                      <a:gd name="adj3" fmla="val 16667"/>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テキスト ボックス 75">
                    <a:extLst>
                      <a:ext uri="{FF2B5EF4-FFF2-40B4-BE49-F238E27FC236}">
                        <a16:creationId xmlns:a16="http://schemas.microsoft.com/office/drawing/2014/main" id="{1CBED136-7F61-4580-A906-3EA2FF3D1B2A}"/>
                      </a:ext>
                    </a:extLst>
                  </p:cNvPr>
                  <p:cNvSpPr txBox="1"/>
                  <p:nvPr/>
                </p:nvSpPr>
                <p:spPr>
                  <a:xfrm>
                    <a:off x="8293314" y="2994194"/>
                    <a:ext cx="795834" cy="439681"/>
                  </a:xfrm>
                  <a:prstGeom prst="rect">
                    <a:avLst/>
                  </a:prstGeom>
                  <a:noFill/>
                </p:spPr>
                <p:txBody>
                  <a:bodyPr wrap="square" rtlCol="0">
                    <a:spAutoFit/>
                  </a:bodyPr>
                  <a:lstStyle/>
                  <a:p>
                    <a:r>
                      <a:rPr kumimoji="1" lang="en-US" altLang="ja-JP" sz="1400" dirty="0"/>
                      <a:t>10mm</a:t>
                    </a:r>
                    <a:r>
                      <a:rPr kumimoji="1" lang="ja-JP" altLang="en-US" sz="1400" dirty="0"/>
                      <a:t>引張</a:t>
                    </a:r>
                  </a:p>
                </p:txBody>
              </p:sp>
            </p:grpSp>
          </p:grpSp>
          <p:grpSp>
            <p:nvGrpSpPr>
              <p:cNvPr id="65" name="グループ化 64">
                <a:extLst>
                  <a:ext uri="{FF2B5EF4-FFF2-40B4-BE49-F238E27FC236}">
                    <a16:creationId xmlns:a16="http://schemas.microsoft.com/office/drawing/2014/main" id="{F0CFAB1F-F4FA-49A5-973C-53390FA9C3FC}"/>
                  </a:ext>
                </a:extLst>
              </p:cNvPr>
              <p:cNvGrpSpPr/>
              <p:nvPr/>
            </p:nvGrpSpPr>
            <p:grpSpPr>
              <a:xfrm>
                <a:off x="8468945" y="572623"/>
                <a:ext cx="3474120" cy="6123928"/>
                <a:chOff x="8378129" y="510336"/>
                <a:chExt cx="3474120" cy="6123928"/>
              </a:xfrm>
            </p:grpSpPr>
            <p:cxnSp>
              <p:nvCxnSpPr>
                <p:cNvPr id="66" name="直線矢印コネクタ 65">
                  <a:extLst>
                    <a:ext uri="{FF2B5EF4-FFF2-40B4-BE49-F238E27FC236}">
                      <a16:creationId xmlns:a16="http://schemas.microsoft.com/office/drawing/2014/main" id="{867CF057-D06C-487A-B42D-3368EF4E8EE2}"/>
                    </a:ext>
                  </a:extLst>
                </p:cNvPr>
                <p:cNvCxnSpPr>
                  <a:cxnSpLocks/>
                </p:cNvCxnSpPr>
                <p:nvPr/>
              </p:nvCxnSpPr>
              <p:spPr>
                <a:xfrm>
                  <a:off x="10683460" y="510336"/>
                  <a:ext cx="0" cy="6123928"/>
                </a:xfrm>
                <a:prstGeom prst="straightConnector1">
                  <a:avLst/>
                </a:prstGeom>
                <a:ln w="28575">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67" name="テキスト ボックス 66">
                  <a:extLst>
                    <a:ext uri="{FF2B5EF4-FFF2-40B4-BE49-F238E27FC236}">
                      <a16:creationId xmlns:a16="http://schemas.microsoft.com/office/drawing/2014/main" id="{A93C3E3D-0CAC-4C65-8F58-0AE431705940}"/>
                    </a:ext>
                  </a:extLst>
                </p:cNvPr>
                <p:cNvSpPr txBox="1"/>
                <p:nvPr/>
              </p:nvSpPr>
              <p:spPr>
                <a:xfrm>
                  <a:off x="10690293" y="2582613"/>
                  <a:ext cx="1161956" cy="307777"/>
                </a:xfrm>
                <a:prstGeom prst="rect">
                  <a:avLst/>
                </a:prstGeom>
                <a:noFill/>
              </p:spPr>
              <p:txBody>
                <a:bodyPr wrap="square" rtlCol="0">
                  <a:spAutoFit/>
                </a:bodyPr>
                <a:lstStyle/>
                <a:p>
                  <a:r>
                    <a:rPr kumimoji="1" lang="en-US" altLang="ja-JP" sz="1400" dirty="0">
                      <a:solidFill>
                        <a:schemeClr val="bg1"/>
                      </a:solidFill>
                    </a:rPr>
                    <a:t>120mm</a:t>
                  </a:r>
                  <a:endParaRPr kumimoji="1" lang="ja-JP" altLang="en-US" sz="1400" dirty="0">
                    <a:solidFill>
                      <a:schemeClr val="bg1"/>
                    </a:solidFill>
                  </a:endParaRPr>
                </a:p>
              </p:txBody>
            </p:sp>
            <p:cxnSp>
              <p:nvCxnSpPr>
                <p:cNvPr id="68" name="直線矢印コネクタ 67">
                  <a:extLst>
                    <a:ext uri="{FF2B5EF4-FFF2-40B4-BE49-F238E27FC236}">
                      <a16:creationId xmlns:a16="http://schemas.microsoft.com/office/drawing/2014/main" id="{6BA77712-AA71-4DA7-ACF2-F2E6732B8856}"/>
                    </a:ext>
                  </a:extLst>
                </p:cNvPr>
                <p:cNvCxnSpPr>
                  <a:cxnSpLocks/>
                </p:cNvCxnSpPr>
                <p:nvPr/>
              </p:nvCxnSpPr>
              <p:spPr>
                <a:xfrm>
                  <a:off x="9804728" y="510336"/>
                  <a:ext cx="0" cy="3672558"/>
                </a:xfrm>
                <a:prstGeom prst="straightConnector1">
                  <a:avLst/>
                </a:prstGeom>
                <a:ln w="28575">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69" name="テキスト ボックス 68">
                  <a:extLst>
                    <a:ext uri="{FF2B5EF4-FFF2-40B4-BE49-F238E27FC236}">
                      <a16:creationId xmlns:a16="http://schemas.microsoft.com/office/drawing/2014/main" id="{586EAB39-2253-41C6-BA0E-AD74FD1DC3D0}"/>
                    </a:ext>
                  </a:extLst>
                </p:cNvPr>
                <p:cNvSpPr txBox="1"/>
                <p:nvPr/>
              </p:nvSpPr>
              <p:spPr>
                <a:xfrm>
                  <a:off x="9082139" y="1840378"/>
                  <a:ext cx="1161956" cy="307777"/>
                </a:xfrm>
                <a:prstGeom prst="rect">
                  <a:avLst/>
                </a:prstGeom>
                <a:noFill/>
              </p:spPr>
              <p:txBody>
                <a:bodyPr wrap="square" rtlCol="0">
                  <a:spAutoFit/>
                </a:bodyPr>
                <a:lstStyle/>
                <a:p>
                  <a:r>
                    <a:rPr lang="en-US" altLang="ja-JP" sz="1400" dirty="0">
                      <a:solidFill>
                        <a:schemeClr val="bg1"/>
                      </a:solidFill>
                    </a:rPr>
                    <a:t>7</a:t>
                  </a:r>
                  <a:r>
                    <a:rPr kumimoji="1" lang="en-US" altLang="ja-JP" sz="1400" dirty="0">
                      <a:solidFill>
                        <a:schemeClr val="bg1"/>
                      </a:solidFill>
                    </a:rPr>
                    <a:t>2mm</a:t>
                  </a:r>
                  <a:endParaRPr kumimoji="1" lang="ja-JP" altLang="en-US" sz="1400" dirty="0">
                    <a:solidFill>
                      <a:schemeClr val="bg1"/>
                    </a:solidFill>
                  </a:endParaRPr>
                </a:p>
              </p:txBody>
            </p:sp>
            <p:cxnSp>
              <p:nvCxnSpPr>
                <p:cNvPr id="70" name="直線矢印コネクタ 69">
                  <a:extLst>
                    <a:ext uri="{FF2B5EF4-FFF2-40B4-BE49-F238E27FC236}">
                      <a16:creationId xmlns:a16="http://schemas.microsoft.com/office/drawing/2014/main" id="{173AE295-2B45-49A0-855B-2C6D39DF62B7}"/>
                    </a:ext>
                  </a:extLst>
                </p:cNvPr>
                <p:cNvCxnSpPr>
                  <a:cxnSpLocks/>
                </p:cNvCxnSpPr>
                <p:nvPr/>
              </p:nvCxnSpPr>
              <p:spPr>
                <a:xfrm flipH="1">
                  <a:off x="10082026" y="4110900"/>
                  <a:ext cx="90674" cy="0"/>
                </a:xfrm>
                <a:prstGeom prst="straightConnector1">
                  <a:avLst/>
                </a:prstGeom>
                <a:ln w="28575">
                  <a:solidFill>
                    <a:srgbClr val="FF000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1" name="直線コネクタ 70">
                  <a:extLst>
                    <a:ext uri="{FF2B5EF4-FFF2-40B4-BE49-F238E27FC236}">
                      <a16:creationId xmlns:a16="http://schemas.microsoft.com/office/drawing/2014/main" id="{C6C8B5FE-B598-4429-835F-E1B45D4F9D35}"/>
                    </a:ext>
                  </a:extLst>
                </p:cNvPr>
                <p:cNvCxnSpPr>
                  <a:cxnSpLocks/>
                </p:cNvCxnSpPr>
                <p:nvPr/>
              </p:nvCxnSpPr>
              <p:spPr bwMode="auto">
                <a:xfrm flipV="1">
                  <a:off x="8919966" y="4110900"/>
                  <a:ext cx="1204116" cy="444182"/>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2" name="テキスト ボックス 71">
                  <a:extLst>
                    <a:ext uri="{FF2B5EF4-FFF2-40B4-BE49-F238E27FC236}">
                      <a16:creationId xmlns:a16="http://schemas.microsoft.com/office/drawing/2014/main" id="{36B697BE-9535-46F2-BC79-6D3133A7804F}"/>
                    </a:ext>
                  </a:extLst>
                </p:cNvPr>
                <p:cNvSpPr txBox="1"/>
                <p:nvPr/>
              </p:nvSpPr>
              <p:spPr>
                <a:xfrm>
                  <a:off x="8378129" y="4517093"/>
                  <a:ext cx="1161956" cy="307777"/>
                </a:xfrm>
                <a:prstGeom prst="rect">
                  <a:avLst/>
                </a:prstGeom>
                <a:noFill/>
              </p:spPr>
              <p:txBody>
                <a:bodyPr wrap="square" rtlCol="0">
                  <a:spAutoFit/>
                </a:bodyPr>
                <a:lstStyle/>
                <a:p>
                  <a:r>
                    <a:rPr kumimoji="1" lang="en-US" altLang="ja-JP" sz="1400" dirty="0">
                      <a:solidFill>
                        <a:schemeClr val="bg1"/>
                      </a:solidFill>
                    </a:rPr>
                    <a:t>1.5874mm</a:t>
                  </a:r>
                  <a:endParaRPr kumimoji="1" lang="ja-JP" altLang="en-US" sz="1400" dirty="0">
                    <a:solidFill>
                      <a:schemeClr val="bg1"/>
                    </a:solidFill>
                  </a:endParaRPr>
                </a:p>
              </p:txBody>
            </p:sp>
          </p:grpSp>
        </p:grpSp>
        <p:grpSp>
          <p:nvGrpSpPr>
            <p:cNvPr id="59" name="グループ化 58">
              <a:extLst>
                <a:ext uri="{FF2B5EF4-FFF2-40B4-BE49-F238E27FC236}">
                  <a16:creationId xmlns:a16="http://schemas.microsoft.com/office/drawing/2014/main" id="{224E31DD-043B-4CE3-B0F9-87E886263A63}"/>
                </a:ext>
              </a:extLst>
            </p:cNvPr>
            <p:cNvGrpSpPr/>
            <p:nvPr/>
          </p:nvGrpSpPr>
          <p:grpSpPr>
            <a:xfrm>
              <a:off x="3005660" y="6314305"/>
              <a:ext cx="4016105" cy="496410"/>
              <a:chOff x="8224545" y="6402417"/>
              <a:chExt cx="4016105" cy="496410"/>
            </a:xfrm>
          </p:grpSpPr>
          <p:sp>
            <p:nvSpPr>
              <p:cNvPr id="60" name="吹き出し: 角を丸めた四角形 59">
                <a:extLst>
                  <a:ext uri="{FF2B5EF4-FFF2-40B4-BE49-F238E27FC236}">
                    <a16:creationId xmlns:a16="http://schemas.microsoft.com/office/drawing/2014/main" id="{6B30BD44-5A8D-482D-83C0-0BE318CFF51F}"/>
                  </a:ext>
                </a:extLst>
              </p:cNvPr>
              <p:cNvSpPr/>
              <p:nvPr/>
            </p:nvSpPr>
            <p:spPr>
              <a:xfrm rot="10800000">
                <a:off x="10791466" y="6404378"/>
                <a:ext cx="1332560" cy="369331"/>
              </a:xfrm>
              <a:prstGeom prst="wedgeRoundRectCallout">
                <a:avLst>
                  <a:gd name="adj1" fmla="val 80556"/>
                  <a:gd name="adj2" fmla="val -7981"/>
                  <a:gd name="adj3" fmla="val 16667"/>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吹き出し: 角を丸めた四角形 60">
                <a:extLst>
                  <a:ext uri="{FF2B5EF4-FFF2-40B4-BE49-F238E27FC236}">
                    <a16:creationId xmlns:a16="http://schemas.microsoft.com/office/drawing/2014/main" id="{E031E399-B2E1-4ABA-97C1-176D20BDBDB6}"/>
                  </a:ext>
                </a:extLst>
              </p:cNvPr>
              <p:cNvSpPr/>
              <p:nvPr/>
            </p:nvSpPr>
            <p:spPr>
              <a:xfrm>
                <a:off x="8224545" y="6435156"/>
                <a:ext cx="1334122" cy="369333"/>
              </a:xfrm>
              <a:prstGeom prst="wedgeRoundRectCallout">
                <a:avLst>
                  <a:gd name="adj1" fmla="val 80556"/>
                  <a:gd name="adj2" fmla="val -7981"/>
                  <a:gd name="adj3" fmla="val 16667"/>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テキスト ボックス 61">
                <a:extLst>
                  <a:ext uri="{FF2B5EF4-FFF2-40B4-BE49-F238E27FC236}">
                    <a16:creationId xmlns:a16="http://schemas.microsoft.com/office/drawing/2014/main" id="{3A4DD747-C89D-4CA3-9C1B-C9F907E1873B}"/>
                  </a:ext>
                </a:extLst>
              </p:cNvPr>
              <p:cNvSpPr txBox="1"/>
              <p:nvPr/>
            </p:nvSpPr>
            <p:spPr>
              <a:xfrm>
                <a:off x="8281921" y="6459146"/>
                <a:ext cx="1499224" cy="439681"/>
              </a:xfrm>
              <a:prstGeom prst="rect">
                <a:avLst/>
              </a:prstGeom>
              <a:noFill/>
            </p:spPr>
            <p:txBody>
              <a:bodyPr wrap="square" rtlCol="0">
                <a:spAutoFit/>
              </a:bodyPr>
              <a:lstStyle/>
              <a:p>
                <a:r>
                  <a:rPr kumimoji="1" lang="ja-JP" altLang="en-US" sz="1400" dirty="0"/>
                  <a:t>原点固定</a:t>
                </a:r>
              </a:p>
            </p:txBody>
          </p:sp>
          <p:sp>
            <p:nvSpPr>
              <p:cNvPr id="63" name="テキスト ボックス 62">
                <a:extLst>
                  <a:ext uri="{FF2B5EF4-FFF2-40B4-BE49-F238E27FC236}">
                    <a16:creationId xmlns:a16="http://schemas.microsoft.com/office/drawing/2014/main" id="{9FB11B2C-81DD-41B7-ACE5-6F6C3BC2A86B}"/>
                  </a:ext>
                </a:extLst>
              </p:cNvPr>
              <p:cNvSpPr txBox="1"/>
              <p:nvPr/>
            </p:nvSpPr>
            <p:spPr>
              <a:xfrm>
                <a:off x="10784047" y="6402417"/>
                <a:ext cx="1456603" cy="439682"/>
              </a:xfrm>
              <a:prstGeom prst="rect">
                <a:avLst/>
              </a:prstGeom>
              <a:noFill/>
            </p:spPr>
            <p:txBody>
              <a:bodyPr wrap="square" rtlCol="0">
                <a:spAutoFit/>
              </a:bodyPr>
              <a:lstStyle/>
              <a:p>
                <a:r>
                  <a:rPr kumimoji="1" lang="en-US" altLang="ja-JP" sz="1400" dirty="0"/>
                  <a:t>Y</a:t>
                </a:r>
                <a:r>
                  <a:rPr kumimoji="1" lang="ja-JP" altLang="en-US" sz="1400" dirty="0"/>
                  <a:t>方向対称</a:t>
                </a:r>
              </a:p>
            </p:txBody>
          </p:sp>
        </p:grpSp>
      </p:grpSp>
      <p:graphicFrame>
        <p:nvGraphicFramePr>
          <p:cNvPr id="29" name="グラフ 28">
            <a:extLst>
              <a:ext uri="{FF2B5EF4-FFF2-40B4-BE49-F238E27FC236}">
                <a16:creationId xmlns:a16="http://schemas.microsoft.com/office/drawing/2014/main" id="{D68517A0-1643-4085-BC13-7509C605B2CA}"/>
              </a:ext>
            </a:extLst>
          </p:cNvPr>
          <p:cNvGraphicFramePr>
            <a:graphicFrameLocks noChangeAspect="1"/>
          </p:cNvGraphicFramePr>
          <p:nvPr>
            <p:extLst/>
          </p:nvPr>
        </p:nvGraphicFramePr>
        <p:xfrm>
          <a:off x="4047605" y="4806472"/>
          <a:ext cx="3657600" cy="219456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30" name="グラフ 29">
            <a:extLst>
              <a:ext uri="{FF2B5EF4-FFF2-40B4-BE49-F238E27FC236}">
                <a16:creationId xmlns:a16="http://schemas.microsoft.com/office/drawing/2014/main" id="{0B4417F3-5319-41A8-92F7-2A36F4C1087A}"/>
              </a:ext>
            </a:extLst>
          </p:cNvPr>
          <p:cNvGraphicFramePr>
            <a:graphicFrameLocks noChangeAspect="1"/>
          </p:cNvGraphicFramePr>
          <p:nvPr>
            <p:extLst/>
          </p:nvPr>
        </p:nvGraphicFramePr>
        <p:xfrm>
          <a:off x="7813223" y="4812809"/>
          <a:ext cx="3657600" cy="219456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1412694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5" name="テキスト ボックス 44">
                <a:extLst>
                  <a:ext uri="{FF2B5EF4-FFF2-40B4-BE49-F238E27FC236}">
                    <a16:creationId xmlns:a16="http://schemas.microsoft.com/office/drawing/2014/main" id="{100032DB-EE54-40BF-95D8-22FB82C989D0}"/>
                  </a:ext>
                </a:extLst>
              </p:cNvPr>
              <p:cNvSpPr txBox="1"/>
              <p:nvPr/>
            </p:nvSpPr>
            <p:spPr>
              <a:xfrm>
                <a:off x="8637766" y="760938"/>
                <a:ext cx="3397701" cy="2426305"/>
              </a:xfrm>
              <a:prstGeom prst="rect">
                <a:avLst/>
              </a:prstGeom>
              <a:ln w="38100"/>
            </p:spPr>
            <p:style>
              <a:lnRef idx="2">
                <a:schemeClr val="accent5"/>
              </a:lnRef>
              <a:fillRef idx="1">
                <a:schemeClr val="lt1"/>
              </a:fillRef>
              <a:effectRef idx="0">
                <a:schemeClr val="accent5"/>
              </a:effectRef>
              <a:fontRef idx="minor">
                <a:schemeClr val="dk1"/>
              </a:fontRef>
            </p:style>
            <p:txBody>
              <a:bodyPr wrap="square" rtlCol="0">
                <a:spAutoFit/>
              </a:bodyPr>
              <a:lstStyle/>
              <a:p>
                <a:pPr algn="just">
                  <a:lnSpc>
                    <a:spcPts val="2600"/>
                  </a:lnSpc>
                </a:pPr>
                <a14:m>
                  <m:oMath xmlns:m="http://schemas.openxmlformats.org/officeDocument/2006/math">
                    <m:r>
                      <a:rPr lang="ja-JP" altLang="en-US" sz="1400">
                        <a:latin typeface="Cambria Math" panose="02040503050406030204" pitchFamily="18" charset="0"/>
                        <a:ea typeface="Cambria Math" panose="02040503050406030204" pitchFamily="18" charset="0"/>
                        <a:cs typeface="Times New Roman" panose="02020603050405020304" pitchFamily="18" charset="0"/>
                      </a:rPr>
                      <m:t>𝑡</m:t>
                    </m:r>
                    <m:r>
                      <a:rPr lang="ja-JP" altLang="en-US" sz="1400" baseline="-25000">
                        <a:latin typeface="Cambria Math" panose="02040503050406030204" pitchFamily="18" charset="0"/>
                        <a:ea typeface="Cambria Math" panose="02040503050406030204" pitchFamily="18" charset="0"/>
                        <a:cs typeface="Times New Roman" panose="02020603050405020304" pitchFamily="18" charset="0"/>
                      </a:rPr>
                      <m:t>𝑛</m:t>
                    </m:r>
                    <m:r>
                      <a:rPr lang="ja-JP" altLang="en-US" sz="1400">
                        <a:latin typeface="Cambria Math" panose="02040503050406030204" pitchFamily="18" charset="0"/>
                        <a:cs typeface="Times New Roman" panose="02020603050405020304" pitchFamily="18" charset="0"/>
                      </a:rPr>
                      <m:t> </m:t>
                    </m:r>
                    <m:r>
                      <a:rPr lang="en-US" altLang="ja-JP" sz="1400">
                        <a:latin typeface="Cambria Math" panose="02040503050406030204" pitchFamily="18" charset="0"/>
                        <a:cs typeface="Times New Roman" panose="02020603050405020304" pitchFamily="18" charset="0"/>
                      </a:rPr>
                      <m:t>: </m:t>
                    </m:r>
                  </m:oMath>
                </a14:m>
                <a:r>
                  <a:rPr lang="ja-JP" altLang="en-US" sz="1400" dirty="0"/>
                  <a:t>引張応力</a:t>
                </a:r>
              </a:p>
              <a:p>
                <a:pPr algn="just">
                  <a:lnSpc>
                    <a:spcPts val="2600"/>
                  </a:lnSpc>
                </a:pPr>
                <a14:m>
                  <m:oMath xmlns:m="http://schemas.openxmlformats.org/officeDocument/2006/math">
                    <m:r>
                      <a:rPr lang="ja-JP" altLang="en-US" sz="1400">
                        <a:latin typeface="Cambria Math" panose="02040503050406030204" pitchFamily="18" charset="0"/>
                        <a:ea typeface="Cambria Math" panose="02040503050406030204" pitchFamily="18" charset="0"/>
                        <a:cs typeface="Times New Roman" panose="02020603050405020304" pitchFamily="18" charset="0"/>
                      </a:rPr>
                      <m:t>𝑡</m:t>
                    </m:r>
                    <m:r>
                      <a:rPr lang="ja-JP" altLang="en-US" sz="1400" baseline="-25000">
                        <a:latin typeface="Cambria Math" panose="02040503050406030204" pitchFamily="18" charset="0"/>
                        <a:ea typeface="Cambria Math" panose="02040503050406030204" pitchFamily="18" charset="0"/>
                        <a:cs typeface="Times New Roman" panose="02020603050405020304" pitchFamily="18" charset="0"/>
                      </a:rPr>
                      <m:t>𝑠</m:t>
                    </m:r>
                    <m:r>
                      <a:rPr lang="ja-JP" altLang="en-US" sz="1400">
                        <a:latin typeface="Cambria Math" panose="02040503050406030204" pitchFamily="18" charset="0"/>
                        <a:ea typeface="Cambria Math" panose="02040503050406030204" pitchFamily="18" charset="0"/>
                        <a:cs typeface="Times New Roman" panose="02020603050405020304" pitchFamily="18" charset="0"/>
                      </a:rPr>
                      <m:t> </m:t>
                    </m:r>
                    <m:r>
                      <a:rPr lang="en-US" altLang="ja-JP" sz="1400">
                        <a:latin typeface="Cambria Math" panose="02040503050406030204" pitchFamily="18" charset="0"/>
                        <a:cs typeface="Times New Roman" panose="02020603050405020304" pitchFamily="18" charset="0"/>
                      </a:rPr>
                      <m:t>: </m:t>
                    </m:r>
                  </m:oMath>
                </a14:m>
                <a:r>
                  <a:rPr lang="ja-JP" altLang="en-US" sz="1400" dirty="0">
                    <a:cs typeface="Times New Roman" panose="02020603050405020304" pitchFamily="18" charset="0"/>
                  </a:rPr>
                  <a:t>せん断応力</a:t>
                </a:r>
                <a:endParaRPr lang="en-US" altLang="ja-JP" sz="1400" dirty="0">
                  <a:cs typeface="Times New Roman" panose="02020603050405020304" pitchFamily="18" charset="0"/>
                </a:endParaRPr>
              </a:p>
              <a:p>
                <a:pPr algn="just">
                  <a:lnSpc>
                    <a:spcPts val="2600"/>
                  </a:lnSpc>
                </a:pPr>
                <a14:m>
                  <m:oMath xmlns:m="http://schemas.openxmlformats.org/officeDocument/2006/math">
                    <m:r>
                      <a:rPr lang="ja-JP" altLang="en-US" sz="1400"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𝑌</m:t>
                    </m:r>
                    <m:r>
                      <a:rPr lang="ja-JP" altLang="en-US" sz="1400" baseline="-2500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𝑛</m:t>
                    </m:r>
                    <m:r>
                      <a:rPr lang="ja-JP" altLang="en-US" sz="1400" baseline="-25000">
                        <a:solidFill>
                          <a:srgbClr val="FF0000"/>
                        </a:solidFill>
                        <a:latin typeface="Cambria Math" panose="02040503050406030204" pitchFamily="18" charset="0"/>
                        <a:cs typeface="Times New Roman" panose="02020603050405020304" pitchFamily="18" charset="0"/>
                      </a:rPr>
                      <m:t> </m:t>
                    </m:r>
                    <m:r>
                      <a:rPr lang="en-US" altLang="ja-JP" sz="1400">
                        <a:solidFill>
                          <a:srgbClr val="FF0000"/>
                        </a:solidFill>
                        <a:latin typeface="Cambria Math" panose="02040503050406030204" pitchFamily="18" charset="0"/>
                        <a:cs typeface="Times New Roman" panose="02020603050405020304" pitchFamily="18" charset="0"/>
                      </a:rPr>
                      <m:t>: </m:t>
                    </m:r>
                  </m:oMath>
                </a14:m>
                <a:r>
                  <a:rPr lang="ja-JP" altLang="en-US" sz="1400" dirty="0">
                    <a:solidFill>
                      <a:srgbClr val="FF0000"/>
                    </a:solidFill>
                    <a:cs typeface="Times New Roman" panose="02020603050405020304" pitchFamily="18" charset="0"/>
                  </a:rPr>
                  <a:t>純粋引張強度</a:t>
                </a:r>
                <a:endParaRPr lang="en-US" altLang="ja-JP" sz="1400" dirty="0">
                  <a:solidFill>
                    <a:srgbClr val="FF0000"/>
                  </a:solidFill>
                  <a:cs typeface="Times New Roman" panose="02020603050405020304" pitchFamily="18" charset="0"/>
                </a:endParaRPr>
              </a:p>
              <a:p>
                <a:pPr algn="just">
                  <a:lnSpc>
                    <a:spcPts val="2600"/>
                  </a:lnSpc>
                </a:pPr>
                <a14:m>
                  <m:oMath xmlns:m="http://schemas.openxmlformats.org/officeDocument/2006/math">
                    <m:r>
                      <a:rPr lang="ja-JP" altLang="en-US" sz="140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𝑌</m:t>
                    </m:r>
                    <m:r>
                      <a:rPr lang="ja-JP" altLang="en-US" sz="1400" baseline="-2500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𝑠</m:t>
                    </m:r>
                    <m:r>
                      <a:rPr lang="ja-JP" altLang="en-US" sz="1400">
                        <a:solidFill>
                          <a:srgbClr val="FF0000"/>
                        </a:solidFill>
                        <a:latin typeface="Cambria Math" panose="02040503050406030204" pitchFamily="18" charset="0"/>
                        <a:cs typeface="Times New Roman" panose="02020603050405020304" pitchFamily="18" charset="0"/>
                      </a:rPr>
                      <m:t> </m:t>
                    </m:r>
                    <m:r>
                      <a:rPr lang="en-US" altLang="ja-JP" sz="1400">
                        <a:solidFill>
                          <a:srgbClr val="FF0000"/>
                        </a:solidFill>
                        <a:latin typeface="Cambria Math" panose="02040503050406030204" pitchFamily="18" charset="0"/>
                        <a:cs typeface="Times New Roman" panose="02020603050405020304" pitchFamily="18" charset="0"/>
                      </a:rPr>
                      <m:t>: </m:t>
                    </m:r>
                  </m:oMath>
                </a14:m>
                <a:r>
                  <a:rPr lang="ja-JP" altLang="en-US" sz="1400" dirty="0">
                    <a:solidFill>
                      <a:srgbClr val="FF0000"/>
                    </a:solidFill>
                    <a:cs typeface="Times New Roman" panose="02020603050405020304" pitchFamily="18" charset="0"/>
                  </a:rPr>
                  <a:t>純粋せん断強度</a:t>
                </a:r>
                <a:endParaRPr lang="en-US" altLang="ja-JP" sz="1400" dirty="0">
                  <a:solidFill>
                    <a:srgbClr val="FF0000"/>
                  </a:solidFill>
                  <a:cs typeface="Times New Roman" panose="02020603050405020304" pitchFamily="18" charset="0"/>
                </a:endParaRPr>
              </a:p>
              <a:p>
                <a:pPr algn="just">
                  <a:lnSpc>
                    <a:spcPts val="2600"/>
                  </a:lnSpc>
                </a:pPr>
                <a14:m>
                  <m:oMath xmlns:m="http://schemas.openxmlformats.org/officeDocument/2006/math">
                    <m:r>
                      <a:rPr lang="ja-JP" altLang="en-US" sz="1400" i="1">
                        <a:latin typeface="Cambria Math" panose="02040503050406030204" pitchFamily="18" charset="0"/>
                        <a:ea typeface="Cambria Math" panose="02040503050406030204" pitchFamily="18" charset="0"/>
                        <a:cs typeface="Times New Roman" panose="02020603050405020304" pitchFamily="18" charset="0"/>
                      </a:rPr>
                      <m:t>𝐺</m:t>
                    </m:r>
                    <m:r>
                      <a:rPr lang="ja-JP" altLang="en-US" sz="1400" i="1" baseline="-25000">
                        <a:latin typeface="Cambria Math" panose="02040503050406030204" pitchFamily="18" charset="0"/>
                        <a:ea typeface="Cambria Math" panose="02040503050406030204" pitchFamily="18" charset="0"/>
                        <a:cs typeface="Times New Roman" panose="02020603050405020304" pitchFamily="18" charset="0"/>
                      </a:rPr>
                      <m:t>𝑐</m:t>
                    </m:r>
                    <m:r>
                      <a:rPr lang="ja-JP" altLang="en-US" sz="1400" b="1" i="1">
                        <a:latin typeface="Cambria Math" panose="02040503050406030204" pitchFamily="18" charset="0"/>
                        <a:cs typeface="Times New Roman" panose="02020603050405020304" pitchFamily="18" charset="0"/>
                      </a:rPr>
                      <m:t> </m:t>
                    </m:r>
                    <m:r>
                      <a:rPr lang="en-US" altLang="ja-JP" sz="1400">
                        <a:latin typeface="Cambria Math" panose="02040503050406030204" pitchFamily="18" charset="0"/>
                        <a:cs typeface="Times New Roman" panose="02020603050405020304" pitchFamily="18" charset="0"/>
                      </a:rPr>
                      <m:t>: </m:t>
                    </m:r>
                  </m:oMath>
                </a14:m>
                <a:r>
                  <a:rPr lang="ja-JP" altLang="en-US" sz="1400" dirty="0">
                    <a:cs typeface="Times New Roman" panose="02020603050405020304" pitchFamily="18" charset="0"/>
                  </a:rPr>
                  <a:t>混合モードの臨界エネルギー解放率</a:t>
                </a:r>
              </a:p>
              <a:p>
                <a:pPr algn="just">
                  <a:lnSpc>
                    <a:spcPts val="2600"/>
                  </a:lnSpc>
                </a:pPr>
                <a14:m>
                  <m:oMath xmlns:m="http://schemas.openxmlformats.org/officeDocument/2006/math">
                    <m:r>
                      <a:rPr lang="ja-JP" altLang="en-US" sz="1400"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𝐺</m:t>
                    </m:r>
                    <m:r>
                      <a:rPr lang="ja-JP" altLang="en-US" sz="1400" i="1" baseline="-2500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𝐼𝑐</m:t>
                    </m:r>
                    <m:r>
                      <a:rPr lang="ja-JP" altLang="en-US" sz="1400" b="1" i="1" baseline="-25000">
                        <a:solidFill>
                          <a:srgbClr val="FF0000"/>
                        </a:solidFill>
                        <a:latin typeface="Cambria Math" panose="02040503050406030204" pitchFamily="18" charset="0"/>
                        <a:cs typeface="Times New Roman" panose="02020603050405020304" pitchFamily="18" charset="0"/>
                      </a:rPr>
                      <m:t> </m:t>
                    </m:r>
                    <m:r>
                      <a:rPr lang="en-US" altLang="ja-JP" sz="1400">
                        <a:solidFill>
                          <a:srgbClr val="FF0000"/>
                        </a:solidFill>
                        <a:latin typeface="Cambria Math" panose="02040503050406030204" pitchFamily="18" charset="0"/>
                        <a:cs typeface="Times New Roman" panose="02020603050405020304" pitchFamily="18" charset="0"/>
                      </a:rPr>
                      <m:t>: </m:t>
                    </m:r>
                  </m:oMath>
                </a14:m>
                <a:r>
                  <a:rPr lang="ja-JP" altLang="en-US" sz="1400" dirty="0">
                    <a:solidFill>
                      <a:srgbClr val="FF0000"/>
                    </a:solidFill>
                    <a:cs typeface="Times New Roman" panose="02020603050405020304" pitchFamily="18" charset="0"/>
                  </a:rPr>
                  <a:t>モード</a:t>
                </a:r>
                <a:r>
                  <a:rPr lang="en-US" altLang="ja-JP" sz="1400" dirty="0">
                    <a:solidFill>
                      <a:srgbClr val="FF0000"/>
                    </a:solidFill>
                    <a:cs typeface="Times New Roman" panose="02020603050405020304" pitchFamily="18" charset="0"/>
                  </a:rPr>
                  <a:t>Ⅰ</a:t>
                </a:r>
                <a:r>
                  <a:rPr lang="ja-JP" altLang="en-US" sz="1400" dirty="0">
                    <a:solidFill>
                      <a:srgbClr val="FF0000"/>
                    </a:solidFill>
                    <a:cs typeface="Times New Roman" panose="02020603050405020304" pitchFamily="18" charset="0"/>
                  </a:rPr>
                  <a:t>臨界エネルギー解放率</a:t>
                </a:r>
              </a:p>
              <a:p>
                <a:pPr algn="just">
                  <a:lnSpc>
                    <a:spcPts val="2600"/>
                  </a:lnSpc>
                </a:pPr>
                <a14:m>
                  <m:oMath xmlns:m="http://schemas.openxmlformats.org/officeDocument/2006/math">
                    <m:r>
                      <a:rPr lang="ja-JP" altLang="en-US" sz="1400" i="1">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𝐺</m:t>
                    </m:r>
                    <m:r>
                      <a:rPr lang="ja-JP" altLang="en-US" sz="1400" i="1" baseline="-2500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𝐼𝐼𝑐</m:t>
                    </m:r>
                    <m:r>
                      <a:rPr lang="ja-JP" altLang="en-US" sz="1400" i="1" baseline="-2500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 </m:t>
                    </m:r>
                    <m:r>
                      <a:rPr lang="en-US" altLang="ja-JP" sz="1400">
                        <a:solidFill>
                          <a:srgbClr val="FF0000"/>
                        </a:solidFill>
                        <a:latin typeface="Cambria Math" panose="02040503050406030204" pitchFamily="18" charset="0"/>
                        <a:cs typeface="Times New Roman" panose="02020603050405020304" pitchFamily="18" charset="0"/>
                      </a:rPr>
                      <m:t>:</m:t>
                    </m:r>
                    <m:r>
                      <a:rPr lang="en-US" altLang="ja-JP" sz="1400" b="1" i="1">
                        <a:solidFill>
                          <a:srgbClr val="FF0000"/>
                        </a:solidFill>
                        <a:latin typeface="Cambria Math" panose="02040503050406030204" pitchFamily="18" charset="0"/>
                        <a:cs typeface="Times New Roman" panose="02020603050405020304" pitchFamily="18" charset="0"/>
                      </a:rPr>
                      <m:t> </m:t>
                    </m:r>
                    <m:r>
                      <a:rPr lang="ja-JP" altLang="en-US" sz="1400">
                        <a:solidFill>
                          <a:srgbClr val="FF0000"/>
                        </a:solidFill>
                        <a:latin typeface="Cambria Math" panose="02040503050406030204" pitchFamily="18" charset="0"/>
                        <a:cs typeface="Times New Roman" panose="02020603050405020304" pitchFamily="18" charset="0"/>
                      </a:rPr>
                      <m:t>モード</m:t>
                    </m:r>
                  </m:oMath>
                </a14:m>
                <a:r>
                  <a:rPr lang="en-US" altLang="ja-JP" sz="1400" dirty="0">
                    <a:solidFill>
                      <a:srgbClr val="FF0000"/>
                    </a:solidFill>
                    <a:cs typeface="Times New Roman" panose="02020603050405020304" pitchFamily="18" charset="0"/>
                  </a:rPr>
                  <a:t>Ⅱ</a:t>
                </a:r>
                <a:r>
                  <a:rPr lang="ja-JP" altLang="en-US" sz="1400" dirty="0">
                    <a:solidFill>
                      <a:srgbClr val="FF0000"/>
                    </a:solidFill>
                    <a:cs typeface="Times New Roman" panose="02020603050405020304" pitchFamily="18" charset="0"/>
                  </a:rPr>
                  <a:t>臨界エネルギー解放率</a:t>
                </a:r>
              </a:p>
            </p:txBody>
          </p:sp>
        </mc:Choice>
        <mc:Fallback xmlns="">
          <p:sp>
            <p:nvSpPr>
              <p:cNvPr id="45" name="テキスト ボックス 44">
                <a:extLst>
                  <a:ext uri="{FF2B5EF4-FFF2-40B4-BE49-F238E27FC236}">
                    <a16:creationId xmlns:a16="http://schemas.microsoft.com/office/drawing/2014/main" id="{100032DB-EE54-40BF-95D8-22FB82C989D0}"/>
                  </a:ext>
                </a:extLst>
              </p:cNvPr>
              <p:cNvSpPr txBox="1">
                <a:spLocks noRot="1" noChangeAspect="1" noMove="1" noResize="1" noEditPoints="1" noAdjustHandles="1" noChangeArrowheads="1" noChangeShapeType="1" noTextEdit="1"/>
              </p:cNvSpPr>
              <p:nvPr/>
            </p:nvSpPr>
            <p:spPr>
              <a:xfrm>
                <a:off x="8637766" y="760938"/>
                <a:ext cx="3397701" cy="2426305"/>
              </a:xfrm>
              <a:prstGeom prst="rect">
                <a:avLst/>
              </a:prstGeom>
              <a:blipFill>
                <a:blip r:embed="rId3"/>
                <a:stretch>
                  <a:fillRect/>
                </a:stretch>
              </a:blipFill>
              <a:ln w="38100"/>
            </p:spPr>
            <p:txBody>
              <a:bodyPr/>
              <a:lstStyle/>
              <a:p>
                <a:r>
                  <a:rPr lang="ja-JP" altLang="en-US">
                    <a:noFill/>
                  </a:rPr>
                  <a:t> </a:t>
                </a:r>
              </a:p>
            </p:txBody>
          </p:sp>
        </mc:Fallback>
      </mc:AlternateContent>
      <p:grpSp>
        <p:nvGrpSpPr>
          <p:cNvPr id="39" name="グループ化 38">
            <a:extLst>
              <a:ext uri="{FF2B5EF4-FFF2-40B4-BE49-F238E27FC236}">
                <a16:creationId xmlns:a16="http://schemas.microsoft.com/office/drawing/2014/main" id="{86D29C54-FCE7-488D-90A3-84177257BEAA}"/>
              </a:ext>
            </a:extLst>
          </p:cNvPr>
          <p:cNvGrpSpPr>
            <a:grpSpLocks noChangeAspect="1"/>
          </p:cNvGrpSpPr>
          <p:nvPr/>
        </p:nvGrpSpPr>
        <p:grpSpPr>
          <a:xfrm>
            <a:off x="5307596" y="363254"/>
            <a:ext cx="5109353" cy="3243809"/>
            <a:chOff x="1556553" y="1045960"/>
            <a:chExt cx="7464105" cy="4738786"/>
          </a:xfrm>
        </p:grpSpPr>
        <p:grpSp>
          <p:nvGrpSpPr>
            <p:cNvPr id="27" name="グループ化 26">
              <a:extLst>
                <a:ext uri="{FF2B5EF4-FFF2-40B4-BE49-F238E27FC236}">
                  <a16:creationId xmlns:a16="http://schemas.microsoft.com/office/drawing/2014/main" id="{A2A2E7A5-EC37-480E-9C29-67DEF4294FCD}"/>
                </a:ext>
              </a:extLst>
            </p:cNvPr>
            <p:cNvGrpSpPr/>
            <p:nvPr/>
          </p:nvGrpSpPr>
          <p:grpSpPr>
            <a:xfrm>
              <a:off x="1556553" y="1682253"/>
              <a:ext cx="7464105" cy="4102493"/>
              <a:chOff x="1556553" y="1682253"/>
              <a:chExt cx="7464105" cy="4102493"/>
            </a:xfrm>
          </p:grpSpPr>
          <p:pic>
            <p:nvPicPr>
              <p:cNvPr id="41" name="コンテンツ プレースホルダー 8">
                <a:extLst>
                  <a:ext uri="{FF2B5EF4-FFF2-40B4-BE49-F238E27FC236}">
                    <a16:creationId xmlns:a16="http://schemas.microsoft.com/office/drawing/2014/main" id="{3D898C14-1DA9-45FA-ADB9-E97895DA5FE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56553" y="1682253"/>
                <a:ext cx="4864949" cy="3231426"/>
              </a:xfrm>
              <a:prstGeom prst="rect">
                <a:avLst/>
              </a:prstGeom>
            </p:spPr>
          </p:pic>
          <p:sp>
            <p:nvSpPr>
              <p:cNvPr id="44" name="テキスト ボックス 43">
                <a:extLst>
                  <a:ext uri="{FF2B5EF4-FFF2-40B4-BE49-F238E27FC236}">
                    <a16:creationId xmlns:a16="http://schemas.microsoft.com/office/drawing/2014/main" id="{074AE6D5-6061-4B04-AA51-2FE03536638A}"/>
                  </a:ext>
                </a:extLst>
              </p:cNvPr>
              <p:cNvSpPr txBox="1"/>
              <p:nvPr/>
            </p:nvSpPr>
            <p:spPr>
              <a:xfrm>
                <a:off x="1659186" y="5245200"/>
                <a:ext cx="7361472" cy="539546"/>
              </a:xfrm>
              <a:prstGeom prst="rect">
                <a:avLst/>
              </a:prstGeom>
              <a:noFill/>
            </p:spPr>
            <p:txBody>
              <a:bodyPr wrap="square" rtlCol="0">
                <a:spAutoFit/>
              </a:bodyPr>
              <a:lstStyle/>
              <a:p>
                <a:r>
                  <a:rPr lang="en-US" altLang="ja-JP" dirty="0"/>
                  <a:t>Cohesive</a:t>
                </a:r>
                <a:r>
                  <a:rPr lang="ja-JP" altLang="en-US" dirty="0"/>
                  <a:t>の混合モードにおける力</a:t>
                </a:r>
                <a:r>
                  <a:rPr lang="en-US" altLang="ja-JP" dirty="0"/>
                  <a:t>‐</a:t>
                </a:r>
                <a:r>
                  <a:rPr lang="ja-JP" altLang="en-US" dirty="0"/>
                  <a:t>分離挙動</a:t>
                </a:r>
                <a:r>
                  <a:rPr lang="en-US" altLang="ja-JP" dirty="0"/>
                  <a:t> </a:t>
                </a:r>
                <a:endParaRPr lang="en-US" altLang="ja-JP" baseline="30000" dirty="0"/>
              </a:p>
            </p:txBody>
          </p:sp>
        </p:grpSp>
        <p:grpSp>
          <p:nvGrpSpPr>
            <p:cNvPr id="26" name="グループ化 25">
              <a:extLst>
                <a:ext uri="{FF2B5EF4-FFF2-40B4-BE49-F238E27FC236}">
                  <a16:creationId xmlns:a16="http://schemas.microsoft.com/office/drawing/2014/main" id="{FD55FD7B-F09B-4B2F-AEED-153DAD83D1B2}"/>
                </a:ext>
              </a:extLst>
            </p:cNvPr>
            <p:cNvGrpSpPr/>
            <p:nvPr/>
          </p:nvGrpSpPr>
          <p:grpSpPr>
            <a:xfrm>
              <a:off x="1659186" y="1045960"/>
              <a:ext cx="5734833" cy="588418"/>
              <a:chOff x="1659186" y="1045960"/>
              <a:chExt cx="5734833" cy="588418"/>
            </a:xfrm>
          </p:grpSpPr>
          <p:sp>
            <p:nvSpPr>
              <p:cNvPr id="40" name="テキスト ボックス 39">
                <a:extLst>
                  <a:ext uri="{FF2B5EF4-FFF2-40B4-BE49-F238E27FC236}">
                    <a16:creationId xmlns:a16="http://schemas.microsoft.com/office/drawing/2014/main" id="{3E5C80F9-E3FB-4E98-A81F-EC8F77B8192A}"/>
                  </a:ext>
                </a:extLst>
              </p:cNvPr>
              <p:cNvSpPr txBox="1"/>
              <p:nvPr/>
            </p:nvSpPr>
            <p:spPr>
              <a:xfrm>
                <a:off x="4631723" y="1045960"/>
                <a:ext cx="2762296" cy="400109"/>
              </a:xfrm>
              <a:prstGeom prst="rect">
                <a:avLst/>
              </a:prstGeom>
              <a:noFill/>
            </p:spPr>
            <p:txBody>
              <a:bodyPr wrap="none" rtlCol="0">
                <a:spAutoFit/>
              </a:bodyPr>
              <a:lstStyle/>
              <a:p>
                <a:r>
                  <a:rPr lang="en-US" altLang="ja-JP" sz="2000" dirty="0"/>
                  <a:t>: Cohesive </a:t>
                </a:r>
                <a:r>
                  <a:rPr lang="ja-JP" altLang="en-US" sz="2000" dirty="0"/>
                  <a:t>要素を挿入</a:t>
                </a:r>
                <a:endParaRPr lang="en-US" altLang="ja-JP" sz="2000" dirty="0"/>
              </a:p>
            </p:txBody>
          </p:sp>
          <p:sp>
            <p:nvSpPr>
              <p:cNvPr id="10" name="正方形/長方形 9">
                <a:extLst>
                  <a:ext uri="{FF2B5EF4-FFF2-40B4-BE49-F238E27FC236}">
                    <a16:creationId xmlns:a16="http://schemas.microsoft.com/office/drawing/2014/main" id="{0C6435DA-2F2F-4680-8695-042266E66767}"/>
                  </a:ext>
                </a:extLst>
              </p:cNvPr>
              <p:cNvSpPr/>
              <p:nvPr/>
            </p:nvSpPr>
            <p:spPr>
              <a:xfrm>
                <a:off x="1659186" y="1049869"/>
                <a:ext cx="2972537" cy="58450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a:spAutoFit/>
              </a:bodyPr>
              <a:lstStyle/>
              <a:p>
                <a:r>
                  <a:rPr lang="ja-JP" altLang="en-US" sz="2000" dirty="0"/>
                  <a:t>繊維</a:t>
                </a:r>
                <a:r>
                  <a:rPr lang="ja-JP" altLang="en-US" sz="2000" dirty="0" err="1"/>
                  <a:t>ー</a:t>
                </a:r>
                <a:r>
                  <a:rPr lang="ja-JP" altLang="en-US" sz="2000" dirty="0"/>
                  <a:t>母材界面</a:t>
                </a:r>
              </a:p>
            </p:txBody>
          </p:sp>
        </p:grpSp>
      </p:grpSp>
      <p:sp>
        <p:nvSpPr>
          <p:cNvPr id="37" name="テキスト ボックス 36">
            <a:extLst>
              <a:ext uri="{FF2B5EF4-FFF2-40B4-BE49-F238E27FC236}">
                <a16:creationId xmlns:a16="http://schemas.microsoft.com/office/drawing/2014/main" id="{DC0BAA4B-85B8-4932-901B-DA9A6F2B01B7}"/>
              </a:ext>
            </a:extLst>
          </p:cNvPr>
          <p:cNvSpPr txBox="1"/>
          <p:nvPr/>
        </p:nvSpPr>
        <p:spPr>
          <a:xfrm>
            <a:off x="165086" y="177475"/>
            <a:ext cx="2988200" cy="369332"/>
          </a:xfrm>
          <a:prstGeom prst="rect">
            <a:avLst/>
          </a:prstGeom>
          <a:noFill/>
        </p:spPr>
        <p:txBody>
          <a:bodyPr wrap="square" rtlCol="0">
            <a:spAutoFit/>
          </a:bodyPr>
          <a:lstStyle/>
          <a:p>
            <a:r>
              <a:rPr kumimoji="1" lang="en-US" altLang="ja-JP" i="0" dirty="0">
                <a:solidFill>
                  <a:srgbClr val="00682F"/>
                </a:solidFill>
              </a:rPr>
              <a:t>Cohesive</a:t>
            </a:r>
            <a:r>
              <a:rPr kumimoji="1" lang="ja-JP" altLang="en-US" i="0" dirty="0">
                <a:solidFill>
                  <a:srgbClr val="00682F"/>
                </a:solidFill>
              </a:rPr>
              <a:t>要素</a:t>
            </a:r>
          </a:p>
        </p:txBody>
      </p:sp>
      <mc:AlternateContent xmlns:mc="http://schemas.openxmlformats.org/markup-compatibility/2006" xmlns:a14="http://schemas.microsoft.com/office/drawing/2010/main">
        <mc:Choice Requires="a14">
          <p:graphicFrame>
            <p:nvGraphicFramePr>
              <p:cNvPr id="38" name="表 37">
                <a:extLst>
                  <a:ext uri="{FF2B5EF4-FFF2-40B4-BE49-F238E27FC236}">
                    <a16:creationId xmlns:a16="http://schemas.microsoft.com/office/drawing/2014/main" id="{8EAE51C4-090D-4F54-BEBC-AEB428CA85F0}"/>
                  </a:ext>
                </a:extLst>
              </p:cNvPr>
              <p:cNvGraphicFramePr>
                <a:graphicFrameLocks noGrp="1"/>
              </p:cNvGraphicFramePr>
              <p:nvPr>
                <p:extLst/>
              </p:nvPr>
            </p:nvGraphicFramePr>
            <p:xfrm>
              <a:off x="630434" y="577585"/>
              <a:ext cx="4436865" cy="4455245"/>
            </p:xfrm>
            <a:graphic>
              <a:graphicData uri="http://schemas.openxmlformats.org/drawingml/2006/table">
                <a:tbl>
                  <a:tblPr>
                    <a:tableStyleId>{5C22544A-7EE6-4342-B048-85BDC9FD1C3A}</a:tableStyleId>
                  </a:tblPr>
                  <a:tblGrid>
                    <a:gridCol w="1123580">
                      <a:extLst>
                        <a:ext uri="{9D8B030D-6E8A-4147-A177-3AD203B41FA5}">
                          <a16:colId xmlns:a16="http://schemas.microsoft.com/office/drawing/2014/main" val="1309318500"/>
                        </a:ext>
                      </a:extLst>
                    </a:gridCol>
                    <a:gridCol w="2072381">
                      <a:extLst>
                        <a:ext uri="{9D8B030D-6E8A-4147-A177-3AD203B41FA5}">
                          <a16:colId xmlns:a16="http://schemas.microsoft.com/office/drawing/2014/main" val="20000"/>
                        </a:ext>
                      </a:extLst>
                    </a:gridCol>
                    <a:gridCol w="1240904">
                      <a:extLst>
                        <a:ext uri="{9D8B030D-6E8A-4147-A177-3AD203B41FA5}">
                          <a16:colId xmlns:a16="http://schemas.microsoft.com/office/drawing/2014/main" val="4277757623"/>
                        </a:ext>
                      </a:extLst>
                    </a:gridCol>
                  </a:tblGrid>
                  <a:tr h="383503">
                    <a:tc rowSpan="5">
                      <a:txBody>
                        <a:bodyPr/>
                        <a:lstStyle/>
                        <a:p>
                          <a:pPr algn="ctr" fontAlgn="ctr"/>
                          <a:r>
                            <a:rPr lang="en-US" sz="1600" b="0" i="0" u="none" strike="noStrike" dirty="0">
                              <a:solidFill>
                                <a:srgbClr val="000000"/>
                              </a:solidFill>
                              <a:effectLst/>
                              <a:latin typeface="+mn-lt"/>
                              <a:ea typeface="+mj-ea"/>
                            </a:rPr>
                            <a:t>Cohesive1</a:t>
                          </a: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ja-JP" altLang="en-US" sz="1600" b="0" i="0" u="none" strike="noStrike" dirty="0">
                              <a:solidFill>
                                <a:srgbClr val="000000"/>
                              </a:solidFill>
                              <a:effectLst/>
                              <a:latin typeface="+mn-lt"/>
                              <a:ea typeface="+mj-ea"/>
                            </a:rPr>
                            <a:t>強度　</a:t>
                          </a:r>
                          <a14:m>
                            <m:oMath xmlns:m="http://schemas.openxmlformats.org/officeDocument/2006/math">
                              <m:sSub>
                                <m:sSubPr>
                                  <m:ctrlPr>
                                    <a:rPr lang="en-US" altLang="ja-JP" sz="1600" b="0" i="1" u="none" strike="noStrike" dirty="0" smtClean="0">
                                      <a:solidFill>
                                        <a:srgbClr val="000000"/>
                                      </a:solidFill>
                                      <a:effectLst/>
                                      <a:latin typeface="Cambria Math" panose="02040503050406030204" pitchFamily="18" charset="0"/>
                                      <a:ea typeface="+mj-ea"/>
                                    </a:rPr>
                                  </m:ctrlPr>
                                </m:sSubPr>
                                <m:e>
                                  <m:r>
                                    <m:rPr>
                                      <m:sty m:val="p"/>
                                    </m:rPr>
                                    <a:rPr lang="en-US" altLang="ja-JP" sz="1600" b="0" i="0" u="none" strike="noStrike" dirty="0" smtClean="0">
                                      <a:solidFill>
                                        <a:srgbClr val="000000"/>
                                      </a:solidFill>
                                      <a:effectLst/>
                                      <a:latin typeface="Cambria Math" panose="02040503050406030204" pitchFamily="18" charset="0"/>
                                      <a:ea typeface="+mj-ea"/>
                                    </a:rPr>
                                    <m:t>Y</m:t>
                                  </m:r>
                                </m:e>
                                <m:sub>
                                  <m:r>
                                    <a:rPr lang="en-US" altLang="ja-JP" sz="1600" b="0" i="1" u="none" strike="noStrike" dirty="0" smtClean="0">
                                      <a:solidFill>
                                        <a:srgbClr val="000000"/>
                                      </a:solidFill>
                                      <a:effectLst/>
                                      <a:latin typeface="Cambria Math" panose="02040503050406030204" pitchFamily="18" charset="0"/>
                                      <a:ea typeface="+mj-ea"/>
                                    </a:rPr>
                                    <m:t>𝑛</m:t>
                                  </m:r>
                                </m:sub>
                              </m:sSub>
                            </m:oMath>
                          </a14:m>
                          <a:endParaRPr lang="en-US" sz="1600" b="0" i="0" u="none" strike="noStrike" dirty="0">
                            <a:solidFill>
                              <a:srgbClr val="000000"/>
                            </a:solidFill>
                            <a:effectLst/>
                            <a:latin typeface="+mn-lt"/>
                            <a:ea typeface="+mj-ea"/>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ja-JP" sz="1600" b="0" u="none" strike="noStrike" dirty="0">
                              <a:effectLst/>
                              <a:latin typeface="+mn-lt"/>
                              <a:ea typeface="+mj-ea"/>
                            </a:rPr>
                            <a:t>1 </a:t>
                          </a:r>
                          <a:r>
                            <a:rPr lang="en-US" altLang="ja-JP" sz="1600" b="0" u="none" strike="noStrike" dirty="0" err="1">
                              <a:effectLst/>
                              <a:latin typeface="+mn-lt"/>
                              <a:ea typeface="+mj-ea"/>
                            </a:rPr>
                            <a:t>Gpa</a:t>
                          </a:r>
                          <a:endParaRPr lang="en-US" altLang="ja-JP" sz="1600" b="0" u="none" strike="noStrike" dirty="0">
                            <a:effectLst/>
                            <a:latin typeface="+mn-lt"/>
                            <a:ea typeface="+mj-ea"/>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62842">
                    <a:tc vMerge="1">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endParaRPr lang="en-US" altLang="ja-JP" sz="1200" b="0" i="0" u="none" strike="noStrike" dirty="0">
                            <a:solidFill>
                              <a:srgbClr val="000000"/>
                            </a:solidFill>
                            <a:effectLst/>
                            <a:latin typeface="+mn-lt"/>
                            <a:ea typeface="+mj-ea"/>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ja-JP" altLang="en-US" sz="1600" b="0" i="0" u="none" strike="noStrike" dirty="0">
                              <a:solidFill>
                                <a:srgbClr val="000000"/>
                              </a:solidFill>
                              <a:effectLst/>
                              <a:latin typeface="+mn-lt"/>
                              <a:ea typeface="+mj-ea"/>
                            </a:rPr>
                            <a:t>強度　</a:t>
                          </a:r>
                          <a14:m>
                            <m:oMath xmlns:m="http://schemas.openxmlformats.org/officeDocument/2006/math">
                              <m:sSub>
                                <m:sSubPr>
                                  <m:ctrlPr>
                                    <a:rPr lang="en-US" altLang="ja-JP" sz="1600" b="0" i="1" u="none" strike="noStrike" dirty="0" smtClean="0">
                                      <a:solidFill>
                                        <a:srgbClr val="000000"/>
                                      </a:solidFill>
                                      <a:effectLst/>
                                      <a:latin typeface="Cambria Math" panose="02040503050406030204" pitchFamily="18" charset="0"/>
                                      <a:ea typeface="+mj-ea"/>
                                    </a:rPr>
                                  </m:ctrlPr>
                                </m:sSubPr>
                                <m:e>
                                  <m:r>
                                    <m:rPr>
                                      <m:sty m:val="p"/>
                                    </m:rPr>
                                    <a:rPr lang="en-US" altLang="ja-JP" sz="1600" b="0" i="0" u="none" strike="noStrike" dirty="0" smtClean="0">
                                      <a:solidFill>
                                        <a:srgbClr val="000000"/>
                                      </a:solidFill>
                                      <a:effectLst/>
                                      <a:latin typeface="Cambria Math" panose="02040503050406030204" pitchFamily="18" charset="0"/>
                                      <a:ea typeface="+mj-ea"/>
                                    </a:rPr>
                                    <m:t>Y</m:t>
                                  </m:r>
                                </m:e>
                                <m:sub>
                                  <m:r>
                                    <m:rPr>
                                      <m:sty m:val="p"/>
                                    </m:rPr>
                                    <a:rPr lang="en-US" altLang="ja-JP" sz="1600" b="0" i="0" u="none" strike="noStrike" dirty="0" smtClean="0">
                                      <a:solidFill>
                                        <a:srgbClr val="000000"/>
                                      </a:solidFill>
                                      <a:effectLst/>
                                      <a:latin typeface="Cambria Math" panose="02040503050406030204" pitchFamily="18" charset="0"/>
                                      <a:ea typeface="+mj-ea"/>
                                    </a:rPr>
                                    <m:t>s</m:t>
                                  </m:r>
                                </m:sub>
                              </m:sSub>
                            </m:oMath>
                          </a14:m>
                          <a:endParaRPr lang="en-US" altLang="ja-JP" sz="1600" b="0" i="0" u="none" strike="noStrike" dirty="0">
                            <a:solidFill>
                              <a:srgbClr val="000000"/>
                            </a:solidFill>
                            <a:effectLst/>
                            <a:latin typeface="+mn-lt"/>
                            <a:ea typeface="+mj-ea"/>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ja-JP" sz="1600" b="0" i="0" u="none" strike="noStrike" dirty="0">
                              <a:solidFill>
                                <a:srgbClr val="000000"/>
                              </a:solidFill>
                              <a:effectLst/>
                              <a:latin typeface="+mn-lt"/>
                              <a:ea typeface="+mj-ea"/>
                            </a:rPr>
                            <a:t>1 </a:t>
                          </a:r>
                          <a:r>
                            <a:rPr lang="en-US" altLang="ja-JP" sz="1600" b="0" i="0" u="none" strike="noStrike" dirty="0" err="1">
                              <a:solidFill>
                                <a:srgbClr val="000000"/>
                              </a:solidFill>
                              <a:effectLst/>
                              <a:latin typeface="+mn-lt"/>
                              <a:ea typeface="+mj-ea"/>
                            </a:rPr>
                            <a:t>GPa</a:t>
                          </a:r>
                          <a:endParaRPr lang="en-US" altLang="ja-JP" sz="1600" b="0" i="0" u="none" strike="noStrike" dirty="0">
                            <a:solidFill>
                              <a:srgbClr val="000000"/>
                            </a:solidFill>
                            <a:effectLst/>
                            <a:latin typeface="+mn-lt"/>
                            <a:ea typeface="+mj-ea"/>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564383">
                    <a:tc vMerge="1">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endParaRPr lang="en-US" altLang="ja-JP" sz="1200" b="0" i="0" u="none" strike="noStrike" dirty="0">
                            <a:solidFill>
                              <a:srgbClr val="000000"/>
                            </a:solidFill>
                            <a:effectLst/>
                            <a:latin typeface="+mn-lt"/>
                            <a:ea typeface="+mj-ea"/>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ja-JP" altLang="en-US" sz="1600" b="0" i="0" u="none" strike="noStrike" dirty="0">
                              <a:solidFill>
                                <a:srgbClr val="000000"/>
                              </a:solidFill>
                              <a:effectLst/>
                              <a:latin typeface="+mn-lt"/>
                              <a:ea typeface="+mj-ea"/>
                            </a:rPr>
                            <a:t>破壊エネルギー　</a:t>
                          </a:r>
                          <a14:m>
                            <m:oMath xmlns:m="http://schemas.openxmlformats.org/officeDocument/2006/math">
                              <m:sSub>
                                <m:sSubPr>
                                  <m:ctrlPr>
                                    <a:rPr lang="en-US" altLang="ja-JP" sz="1600" b="0" i="1" u="none" strike="noStrike" dirty="0" smtClean="0">
                                      <a:solidFill>
                                        <a:srgbClr val="000000"/>
                                      </a:solidFill>
                                      <a:effectLst/>
                                      <a:latin typeface="Cambria Math" panose="02040503050406030204" pitchFamily="18" charset="0"/>
                                      <a:ea typeface="+mj-ea"/>
                                    </a:rPr>
                                  </m:ctrlPr>
                                </m:sSubPr>
                                <m:e>
                                  <m:r>
                                    <m:rPr>
                                      <m:sty m:val="p"/>
                                    </m:rPr>
                                    <a:rPr lang="en-US" altLang="ja-JP" sz="1600" b="0" i="0" u="none" strike="noStrike" dirty="0" smtClean="0">
                                      <a:solidFill>
                                        <a:srgbClr val="000000"/>
                                      </a:solidFill>
                                      <a:effectLst/>
                                      <a:latin typeface="Cambria Math" panose="02040503050406030204" pitchFamily="18" charset="0"/>
                                      <a:ea typeface="+mj-ea"/>
                                    </a:rPr>
                                    <m:t>G</m:t>
                                  </m:r>
                                </m:e>
                                <m:sub>
                                  <m:r>
                                    <m:rPr>
                                      <m:sty m:val="p"/>
                                    </m:rPr>
                                    <a:rPr lang="en-US" altLang="ja-JP" sz="1600" b="0" i="0" u="none" strike="noStrike" dirty="0" smtClean="0">
                                      <a:solidFill>
                                        <a:srgbClr val="000000"/>
                                      </a:solidFill>
                                      <a:effectLst/>
                                      <a:latin typeface="Cambria Math" panose="02040503050406030204" pitchFamily="18" charset="0"/>
                                      <a:ea typeface="+mj-ea"/>
                                    </a:rPr>
                                    <m:t>Ic</m:t>
                                  </m:r>
                                </m:sub>
                              </m:sSub>
                            </m:oMath>
                          </a14:m>
                          <a:endParaRPr lang="en-US" altLang="ja-JP" sz="1600" b="0" i="0" u="none" strike="noStrike" dirty="0">
                            <a:solidFill>
                              <a:srgbClr val="000000"/>
                            </a:solidFill>
                            <a:effectLst/>
                            <a:latin typeface="+mn-lt"/>
                            <a:ea typeface="+mj-ea"/>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ja-JP" sz="1600" b="0" i="0" u="none" strike="noStrike" dirty="0">
                              <a:solidFill>
                                <a:srgbClr val="000000"/>
                              </a:solidFill>
                              <a:effectLst/>
                              <a:latin typeface="+mn-lt"/>
                              <a:ea typeface="+mj-ea"/>
                            </a:rPr>
                            <a:t>0.1 N/mm</a:t>
                          </a: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7171486"/>
                      </a:ext>
                    </a:extLst>
                  </a:tr>
                  <a:tr h="564383">
                    <a:tc vMerge="1">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endParaRPr lang="en-US" altLang="ja-JP" sz="1200" b="0" i="0" u="none" strike="noStrike" dirty="0">
                            <a:solidFill>
                              <a:srgbClr val="000000"/>
                            </a:solidFill>
                            <a:effectLst/>
                            <a:latin typeface="+mn-lt"/>
                            <a:ea typeface="+mj-ea"/>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ja-JP" altLang="en-US" sz="1600" b="0" i="0" u="none" strike="noStrike" dirty="0">
                              <a:solidFill>
                                <a:srgbClr val="000000"/>
                              </a:solidFill>
                              <a:effectLst/>
                              <a:latin typeface="+mn-lt"/>
                              <a:ea typeface="+mj-ea"/>
                            </a:rPr>
                            <a:t>破壊エネルギー　</a:t>
                          </a:r>
                          <a14:m>
                            <m:oMath xmlns:m="http://schemas.openxmlformats.org/officeDocument/2006/math">
                              <m:sSub>
                                <m:sSubPr>
                                  <m:ctrlPr>
                                    <a:rPr lang="en-US" altLang="ja-JP" sz="1600" b="0" i="1" u="none" strike="noStrike" dirty="0" smtClean="0">
                                      <a:solidFill>
                                        <a:srgbClr val="000000"/>
                                      </a:solidFill>
                                      <a:effectLst/>
                                      <a:latin typeface="Cambria Math" panose="02040503050406030204" pitchFamily="18" charset="0"/>
                                      <a:ea typeface="+mj-ea"/>
                                    </a:rPr>
                                  </m:ctrlPr>
                                </m:sSubPr>
                                <m:e>
                                  <m:r>
                                    <m:rPr>
                                      <m:sty m:val="p"/>
                                    </m:rPr>
                                    <a:rPr lang="en-US" altLang="ja-JP" sz="1600" b="0" i="0" u="none" strike="noStrike" dirty="0" smtClean="0">
                                      <a:solidFill>
                                        <a:srgbClr val="000000"/>
                                      </a:solidFill>
                                      <a:effectLst/>
                                      <a:latin typeface="Cambria Math" panose="02040503050406030204" pitchFamily="18" charset="0"/>
                                      <a:ea typeface="+mj-ea"/>
                                    </a:rPr>
                                    <m:t>G</m:t>
                                  </m:r>
                                </m:e>
                                <m:sub>
                                  <m:r>
                                    <m:rPr>
                                      <m:sty m:val="p"/>
                                    </m:rPr>
                                    <a:rPr lang="en-US" altLang="ja-JP" sz="1600" b="0" i="0" u="none" strike="noStrike" dirty="0" smtClean="0">
                                      <a:solidFill>
                                        <a:srgbClr val="000000"/>
                                      </a:solidFill>
                                      <a:effectLst/>
                                      <a:latin typeface="Cambria Math" panose="02040503050406030204" pitchFamily="18" charset="0"/>
                                      <a:ea typeface="+mj-ea"/>
                                    </a:rPr>
                                    <m:t>IIc</m:t>
                                  </m:r>
                                </m:sub>
                              </m:sSub>
                            </m:oMath>
                          </a14:m>
                          <a:endParaRPr lang="en-US" altLang="ja-JP" sz="1600" b="0" i="0" u="none" strike="noStrike" dirty="0">
                            <a:solidFill>
                              <a:srgbClr val="000000"/>
                            </a:solidFill>
                            <a:effectLst/>
                            <a:latin typeface="+mn-lt"/>
                            <a:ea typeface="+mj-ea"/>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ja-JP" sz="1600" b="0" i="0" u="none" strike="noStrike" dirty="0">
                              <a:solidFill>
                                <a:srgbClr val="000000"/>
                              </a:solidFill>
                              <a:effectLst/>
                              <a:latin typeface="+mn-lt"/>
                              <a:ea typeface="+mj-ea"/>
                            </a:rPr>
                            <a:t>0.1 N/mm</a:t>
                          </a: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35125503"/>
                      </a:ext>
                    </a:extLst>
                  </a:tr>
                  <a:tr h="362842">
                    <a:tc vMerge="1">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endParaRPr lang="en-US" altLang="ja-JP" sz="1200" b="0" i="0" u="none" strike="noStrike" dirty="0">
                            <a:solidFill>
                              <a:srgbClr val="000000"/>
                            </a:solidFill>
                            <a:effectLst/>
                            <a:latin typeface="+mn-lt"/>
                            <a:ea typeface="+mj-ea"/>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ja-JP" altLang="en-US" sz="1600" b="0" u="none" strike="noStrike" dirty="0">
                              <a:effectLst/>
                              <a:latin typeface="+mn-lt"/>
                              <a:ea typeface="+mj-ea"/>
                            </a:rPr>
                            <a:t>ヤング率</a:t>
                          </a:r>
                          <a:endParaRPr lang="en-US" altLang="ja-JP" sz="1600" b="0" i="0" u="none" strike="noStrike" dirty="0">
                            <a:solidFill>
                              <a:srgbClr val="000000"/>
                            </a:solidFill>
                            <a:effectLst/>
                            <a:latin typeface="+mn-lt"/>
                            <a:ea typeface="+mj-ea"/>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ja-JP" sz="1600" b="0" i="0" u="none" strike="noStrike" dirty="0">
                              <a:solidFill>
                                <a:srgbClr val="000000"/>
                              </a:solidFill>
                              <a:effectLst/>
                              <a:latin typeface="+mn-lt"/>
                              <a:ea typeface="+mj-ea"/>
                            </a:rPr>
                            <a:t>1e5 </a:t>
                          </a:r>
                          <a:r>
                            <a:rPr lang="en-US" altLang="ja-JP" sz="1600" b="0" i="0" u="none" strike="noStrike" dirty="0" err="1">
                              <a:solidFill>
                                <a:srgbClr val="000000"/>
                              </a:solidFill>
                              <a:effectLst/>
                              <a:latin typeface="+mn-lt"/>
                              <a:ea typeface="+mj-ea"/>
                            </a:rPr>
                            <a:t>GPa</a:t>
                          </a:r>
                          <a:endParaRPr lang="en-US" altLang="ja-JP" sz="1600" b="0" i="0" u="none" strike="noStrike" dirty="0">
                            <a:solidFill>
                              <a:srgbClr val="000000"/>
                            </a:solidFill>
                            <a:effectLst/>
                            <a:latin typeface="+mn-lt"/>
                            <a:ea typeface="+mj-ea"/>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32193022"/>
                      </a:ext>
                    </a:extLst>
                  </a:tr>
                  <a:tr h="362842">
                    <a:tc rowSpan="5">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1" lang="en-US" altLang="ja-JP" sz="1600" b="0" i="0" u="none" strike="noStrike" kern="1200" dirty="0">
                              <a:solidFill>
                                <a:srgbClr val="000000"/>
                              </a:solidFill>
                              <a:effectLst/>
                              <a:latin typeface="+mn-lt"/>
                              <a:ea typeface="+mn-ea"/>
                              <a:cs typeface="+mn-cs"/>
                            </a:rPr>
                            <a:t>Cohesive2</a:t>
                          </a: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ja-JP" altLang="en-US" sz="1600" b="0" i="0" u="none" strike="noStrike" dirty="0">
                              <a:solidFill>
                                <a:srgbClr val="000000"/>
                              </a:solidFill>
                              <a:effectLst/>
                              <a:latin typeface="+mn-lt"/>
                              <a:ea typeface="+mj-ea"/>
                            </a:rPr>
                            <a:t>強度　</a:t>
                          </a:r>
                          <a14:m>
                            <m:oMath xmlns:m="http://schemas.openxmlformats.org/officeDocument/2006/math">
                              <m:sSub>
                                <m:sSubPr>
                                  <m:ctrlPr>
                                    <a:rPr lang="en-US" altLang="ja-JP" sz="1600" b="0" i="1" u="none" strike="noStrike" dirty="0" smtClean="0">
                                      <a:solidFill>
                                        <a:srgbClr val="000000"/>
                                      </a:solidFill>
                                      <a:effectLst/>
                                      <a:latin typeface="Cambria Math" panose="02040503050406030204" pitchFamily="18" charset="0"/>
                                      <a:ea typeface="+mj-ea"/>
                                    </a:rPr>
                                  </m:ctrlPr>
                                </m:sSubPr>
                                <m:e>
                                  <m:r>
                                    <m:rPr>
                                      <m:sty m:val="p"/>
                                    </m:rPr>
                                    <a:rPr lang="en-US" altLang="ja-JP" sz="1600" b="0" i="0" u="none" strike="noStrike" dirty="0" smtClean="0">
                                      <a:solidFill>
                                        <a:srgbClr val="000000"/>
                                      </a:solidFill>
                                      <a:effectLst/>
                                      <a:latin typeface="Cambria Math" panose="02040503050406030204" pitchFamily="18" charset="0"/>
                                      <a:ea typeface="+mj-ea"/>
                                    </a:rPr>
                                    <m:t>Y</m:t>
                                  </m:r>
                                </m:e>
                                <m:sub>
                                  <m:r>
                                    <a:rPr lang="en-US" altLang="ja-JP" sz="1600" b="0" i="1" u="none" strike="noStrike" dirty="0" smtClean="0">
                                      <a:solidFill>
                                        <a:srgbClr val="000000"/>
                                      </a:solidFill>
                                      <a:effectLst/>
                                      <a:latin typeface="Cambria Math" panose="02040503050406030204" pitchFamily="18" charset="0"/>
                                      <a:ea typeface="+mj-ea"/>
                                    </a:rPr>
                                    <m:t>𝑛</m:t>
                                  </m:r>
                                </m:sub>
                              </m:sSub>
                            </m:oMath>
                          </a14:m>
                          <a:endParaRPr lang="en-US" sz="1600" b="0" i="0" u="none" strike="noStrike" dirty="0">
                            <a:solidFill>
                              <a:srgbClr val="000000"/>
                            </a:solidFill>
                            <a:effectLst/>
                            <a:latin typeface="+mn-lt"/>
                            <a:ea typeface="+mj-ea"/>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ja-JP" sz="1600" b="0" u="none" strike="noStrike" dirty="0">
                              <a:effectLst/>
                              <a:latin typeface="+mn-lt"/>
                              <a:ea typeface="+mj-ea"/>
                            </a:rPr>
                            <a:t>0.5 </a:t>
                          </a:r>
                          <a:r>
                            <a:rPr lang="en-US" altLang="ja-JP" sz="1600" b="0" u="none" strike="noStrike" dirty="0" err="1">
                              <a:effectLst/>
                              <a:latin typeface="+mn-lt"/>
                              <a:ea typeface="+mj-ea"/>
                            </a:rPr>
                            <a:t>Gpa</a:t>
                          </a:r>
                          <a:endParaRPr lang="en-US" altLang="ja-JP" sz="1600" b="0" u="none" strike="noStrike" dirty="0">
                            <a:effectLst/>
                            <a:latin typeface="+mn-lt"/>
                            <a:ea typeface="+mj-ea"/>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03288313"/>
                      </a:ext>
                    </a:extLst>
                  </a:tr>
                  <a:tr h="362842">
                    <a:tc vMerge="1">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endParaRPr lang="en-US" altLang="ja-JP" sz="1200" b="0" i="0" u="none" strike="noStrike" dirty="0">
                            <a:solidFill>
                              <a:srgbClr val="000000"/>
                            </a:solidFill>
                            <a:effectLst/>
                            <a:latin typeface="+mn-lt"/>
                            <a:ea typeface="+mj-ea"/>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ja-JP" altLang="en-US" sz="1600" b="0" i="0" u="none" strike="noStrike" dirty="0">
                              <a:solidFill>
                                <a:srgbClr val="000000"/>
                              </a:solidFill>
                              <a:effectLst/>
                              <a:latin typeface="+mn-lt"/>
                              <a:ea typeface="+mj-ea"/>
                            </a:rPr>
                            <a:t>強度　</a:t>
                          </a:r>
                          <a14:m>
                            <m:oMath xmlns:m="http://schemas.openxmlformats.org/officeDocument/2006/math">
                              <m:sSub>
                                <m:sSubPr>
                                  <m:ctrlPr>
                                    <a:rPr lang="en-US" altLang="ja-JP" sz="1600" b="0" i="1" u="none" strike="noStrike" dirty="0" smtClean="0">
                                      <a:solidFill>
                                        <a:srgbClr val="000000"/>
                                      </a:solidFill>
                                      <a:effectLst/>
                                      <a:latin typeface="Cambria Math" panose="02040503050406030204" pitchFamily="18" charset="0"/>
                                      <a:ea typeface="+mj-ea"/>
                                    </a:rPr>
                                  </m:ctrlPr>
                                </m:sSubPr>
                                <m:e>
                                  <m:r>
                                    <m:rPr>
                                      <m:sty m:val="p"/>
                                    </m:rPr>
                                    <a:rPr lang="en-US" altLang="ja-JP" sz="1600" b="0" i="0" u="none" strike="noStrike" dirty="0" smtClean="0">
                                      <a:solidFill>
                                        <a:srgbClr val="000000"/>
                                      </a:solidFill>
                                      <a:effectLst/>
                                      <a:latin typeface="Cambria Math" panose="02040503050406030204" pitchFamily="18" charset="0"/>
                                      <a:ea typeface="+mj-ea"/>
                                    </a:rPr>
                                    <m:t>Y</m:t>
                                  </m:r>
                                </m:e>
                                <m:sub>
                                  <m:r>
                                    <m:rPr>
                                      <m:sty m:val="p"/>
                                    </m:rPr>
                                    <a:rPr lang="en-US" altLang="ja-JP" sz="1600" b="0" i="0" u="none" strike="noStrike" dirty="0" smtClean="0">
                                      <a:solidFill>
                                        <a:srgbClr val="000000"/>
                                      </a:solidFill>
                                      <a:effectLst/>
                                      <a:latin typeface="Cambria Math" panose="02040503050406030204" pitchFamily="18" charset="0"/>
                                      <a:ea typeface="+mj-ea"/>
                                    </a:rPr>
                                    <m:t>s</m:t>
                                  </m:r>
                                </m:sub>
                              </m:sSub>
                            </m:oMath>
                          </a14:m>
                          <a:endParaRPr lang="en-US" altLang="ja-JP" sz="1600" b="0" i="0" u="none" strike="noStrike" dirty="0">
                            <a:solidFill>
                              <a:srgbClr val="000000"/>
                            </a:solidFill>
                            <a:effectLst/>
                            <a:latin typeface="+mn-lt"/>
                            <a:ea typeface="+mj-ea"/>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ja-JP" sz="1600" b="0" i="0" u="none" strike="noStrike" dirty="0">
                              <a:solidFill>
                                <a:srgbClr val="000000"/>
                              </a:solidFill>
                              <a:effectLst/>
                              <a:latin typeface="+mn-lt"/>
                              <a:ea typeface="+mj-ea"/>
                            </a:rPr>
                            <a:t>0.5 </a:t>
                          </a:r>
                          <a:r>
                            <a:rPr lang="en-US" altLang="ja-JP" sz="1600" b="0" i="0" u="none" strike="noStrike" dirty="0" err="1">
                              <a:solidFill>
                                <a:srgbClr val="000000"/>
                              </a:solidFill>
                              <a:effectLst/>
                              <a:latin typeface="+mn-lt"/>
                              <a:ea typeface="+mj-ea"/>
                            </a:rPr>
                            <a:t>GPa</a:t>
                          </a:r>
                          <a:endParaRPr lang="en-US" altLang="ja-JP" sz="1600" b="0" i="0" u="none" strike="noStrike" dirty="0">
                            <a:solidFill>
                              <a:srgbClr val="000000"/>
                            </a:solidFill>
                            <a:effectLst/>
                            <a:latin typeface="+mn-lt"/>
                            <a:ea typeface="+mj-ea"/>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89994119"/>
                      </a:ext>
                    </a:extLst>
                  </a:tr>
                  <a:tr h="564383">
                    <a:tc vMerge="1">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endParaRPr lang="en-US" altLang="ja-JP" sz="1200" b="0" i="0" u="none" strike="noStrike" dirty="0">
                            <a:solidFill>
                              <a:srgbClr val="000000"/>
                            </a:solidFill>
                            <a:effectLst/>
                            <a:latin typeface="+mn-lt"/>
                            <a:ea typeface="+mj-ea"/>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ja-JP" altLang="en-US" sz="1600" b="0" i="0" u="none" strike="noStrike" dirty="0">
                              <a:solidFill>
                                <a:srgbClr val="000000"/>
                              </a:solidFill>
                              <a:effectLst/>
                              <a:latin typeface="+mn-lt"/>
                              <a:ea typeface="+mj-ea"/>
                            </a:rPr>
                            <a:t>破壊エネルギー　</a:t>
                          </a:r>
                          <a14:m>
                            <m:oMath xmlns:m="http://schemas.openxmlformats.org/officeDocument/2006/math">
                              <m:sSub>
                                <m:sSubPr>
                                  <m:ctrlPr>
                                    <a:rPr lang="en-US" altLang="ja-JP" sz="1600" b="0" i="1" u="none" strike="noStrike" dirty="0" smtClean="0">
                                      <a:solidFill>
                                        <a:srgbClr val="000000"/>
                                      </a:solidFill>
                                      <a:effectLst/>
                                      <a:latin typeface="Cambria Math" panose="02040503050406030204" pitchFamily="18" charset="0"/>
                                      <a:ea typeface="+mj-ea"/>
                                    </a:rPr>
                                  </m:ctrlPr>
                                </m:sSubPr>
                                <m:e>
                                  <m:r>
                                    <m:rPr>
                                      <m:sty m:val="p"/>
                                    </m:rPr>
                                    <a:rPr lang="en-US" altLang="ja-JP" sz="1600" b="0" i="0" u="none" strike="noStrike" dirty="0" smtClean="0">
                                      <a:solidFill>
                                        <a:srgbClr val="000000"/>
                                      </a:solidFill>
                                      <a:effectLst/>
                                      <a:latin typeface="Cambria Math" panose="02040503050406030204" pitchFamily="18" charset="0"/>
                                      <a:ea typeface="+mj-ea"/>
                                    </a:rPr>
                                    <m:t>G</m:t>
                                  </m:r>
                                </m:e>
                                <m:sub>
                                  <m:r>
                                    <m:rPr>
                                      <m:sty m:val="p"/>
                                    </m:rPr>
                                    <a:rPr lang="en-US" altLang="ja-JP" sz="1600" b="0" i="0" u="none" strike="noStrike" dirty="0" smtClean="0">
                                      <a:solidFill>
                                        <a:srgbClr val="000000"/>
                                      </a:solidFill>
                                      <a:effectLst/>
                                      <a:latin typeface="Cambria Math" panose="02040503050406030204" pitchFamily="18" charset="0"/>
                                      <a:ea typeface="+mj-ea"/>
                                    </a:rPr>
                                    <m:t>Ic</m:t>
                                  </m:r>
                                </m:sub>
                              </m:sSub>
                            </m:oMath>
                          </a14:m>
                          <a:endParaRPr lang="en-US" altLang="ja-JP" sz="1600" b="0" i="0" u="none" strike="noStrike" dirty="0">
                            <a:solidFill>
                              <a:srgbClr val="000000"/>
                            </a:solidFill>
                            <a:effectLst/>
                            <a:latin typeface="+mn-lt"/>
                            <a:ea typeface="+mj-ea"/>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ja-JP" sz="1600" b="0" i="0" u="none" strike="noStrike" dirty="0">
                              <a:solidFill>
                                <a:srgbClr val="000000"/>
                              </a:solidFill>
                              <a:effectLst/>
                              <a:latin typeface="+mn-lt"/>
                              <a:ea typeface="+mj-ea"/>
                            </a:rPr>
                            <a:t>0.025 N/mm</a:t>
                          </a: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03028007"/>
                      </a:ext>
                    </a:extLst>
                  </a:tr>
                  <a:tr h="564383">
                    <a:tc vMerge="1">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endParaRPr lang="en-US" altLang="ja-JP" sz="1200" b="0" i="0" u="none" strike="noStrike" dirty="0">
                            <a:solidFill>
                              <a:srgbClr val="000000"/>
                            </a:solidFill>
                            <a:effectLst/>
                            <a:latin typeface="+mn-lt"/>
                            <a:ea typeface="+mj-ea"/>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ja-JP" altLang="en-US" sz="1600" b="0" i="0" u="none" strike="noStrike" dirty="0">
                              <a:solidFill>
                                <a:srgbClr val="000000"/>
                              </a:solidFill>
                              <a:effectLst/>
                              <a:latin typeface="+mn-lt"/>
                              <a:ea typeface="+mj-ea"/>
                            </a:rPr>
                            <a:t>破壊エネルギー　</a:t>
                          </a:r>
                          <a14:m>
                            <m:oMath xmlns:m="http://schemas.openxmlformats.org/officeDocument/2006/math">
                              <m:sSub>
                                <m:sSubPr>
                                  <m:ctrlPr>
                                    <a:rPr lang="en-US" altLang="ja-JP" sz="1600" b="0" i="1" u="none" strike="noStrike" dirty="0" smtClean="0">
                                      <a:solidFill>
                                        <a:srgbClr val="000000"/>
                                      </a:solidFill>
                                      <a:effectLst/>
                                      <a:latin typeface="Cambria Math" panose="02040503050406030204" pitchFamily="18" charset="0"/>
                                      <a:ea typeface="+mj-ea"/>
                                    </a:rPr>
                                  </m:ctrlPr>
                                </m:sSubPr>
                                <m:e>
                                  <m:r>
                                    <m:rPr>
                                      <m:sty m:val="p"/>
                                    </m:rPr>
                                    <a:rPr lang="en-US" altLang="ja-JP" sz="1600" b="0" i="0" u="none" strike="noStrike" dirty="0" smtClean="0">
                                      <a:solidFill>
                                        <a:srgbClr val="000000"/>
                                      </a:solidFill>
                                      <a:effectLst/>
                                      <a:latin typeface="Cambria Math" panose="02040503050406030204" pitchFamily="18" charset="0"/>
                                      <a:ea typeface="+mj-ea"/>
                                    </a:rPr>
                                    <m:t>G</m:t>
                                  </m:r>
                                </m:e>
                                <m:sub>
                                  <m:r>
                                    <m:rPr>
                                      <m:sty m:val="p"/>
                                    </m:rPr>
                                    <a:rPr lang="en-US" altLang="ja-JP" sz="1600" b="0" i="0" u="none" strike="noStrike" dirty="0" smtClean="0">
                                      <a:solidFill>
                                        <a:srgbClr val="000000"/>
                                      </a:solidFill>
                                      <a:effectLst/>
                                      <a:latin typeface="Cambria Math" panose="02040503050406030204" pitchFamily="18" charset="0"/>
                                      <a:ea typeface="+mj-ea"/>
                                    </a:rPr>
                                    <m:t>IIc</m:t>
                                  </m:r>
                                </m:sub>
                              </m:sSub>
                            </m:oMath>
                          </a14:m>
                          <a:endParaRPr lang="en-US" altLang="ja-JP" sz="1600" b="0" i="0" u="none" strike="noStrike" dirty="0">
                            <a:solidFill>
                              <a:srgbClr val="000000"/>
                            </a:solidFill>
                            <a:effectLst/>
                            <a:latin typeface="+mn-lt"/>
                            <a:ea typeface="+mj-ea"/>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ja-JP" sz="1600" b="0" i="0" u="none" strike="noStrike" dirty="0">
                              <a:solidFill>
                                <a:srgbClr val="000000"/>
                              </a:solidFill>
                              <a:effectLst/>
                              <a:latin typeface="+mn-lt"/>
                              <a:ea typeface="+mj-ea"/>
                            </a:rPr>
                            <a:t>0.025 N/mm</a:t>
                          </a: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50659826"/>
                      </a:ext>
                    </a:extLst>
                  </a:tr>
                  <a:tr h="362842">
                    <a:tc vMerge="1">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endParaRPr lang="en-US" altLang="ja-JP" sz="1200" b="0" i="0" u="none" strike="noStrike" dirty="0">
                            <a:solidFill>
                              <a:srgbClr val="000000"/>
                            </a:solidFill>
                            <a:effectLst/>
                            <a:latin typeface="+mn-lt"/>
                            <a:ea typeface="+mj-ea"/>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ja-JP" altLang="en-US" sz="1600" b="0" u="none" strike="noStrike" dirty="0">
                              <a:effectLst/>
                              <a:latin typeface="+mn-lt"/>
                              <a:ea typeface="+mj-ea"/>
                            </a:rPr>
                            <a:t>ヤング率</a:t>
                          </a:r>
                          <a:endParaRPr lang="en-US" altLang="ja-JP" sz="1600" b="0" i="0" u="none" strike="noStrike" dirty="0">
                            <a:solidFill>
                              <a:srgbClr val="000000"/>
                            </a:solidFill>
                            <a:effectLst/>
                            <a:latin typeface="+mn-lt"/>
                            <a:ea typeface="+mj-ea"/>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ja-JP" sz="1600" b="0" i="0" u="none" strike="noStrike" dirty="0">
                              <a:solidFill>
                                <a:srgbClr val="000000"/>
                              </a:solidFill>
                              <a:effectLst/>
                              <a:latin typeface="+mn-lt"/>
                              <a:ea typeface="+mj-ea"/>
                            </a:rPr>
                            <a:t>1e5 </a:t>
                          </a:r>
                          <a:r>
                            <a:rPr lang="en-US" altLang="ja-JP" sz="1600" b="0" i="0" u="none" strike="noStrike" dirty="0" err="1">
                              <a:solidFill>
                                <a:srgbClr val="000000"/>
                              </a:solidFill>
                              <a:effectLst/>
                              <a:latin typeface="+mn-lt"/>
                              <a:ea typeface="+mj-ea"/>
                            </a:rPr>
                            <a:t>GPa</a:t>
                          </a:r>
                          <a:endParaRPr lang="en-US" altLang="ja-JP" sz="1600" b="0" i="0" u="none" strike="noStrike" dirty="0">
                            <a:solidFill>
                              <a:srgbClr val="000000"/>
                            </a:solidFill>
                            <a:effectLst/>
                            <a:latin typeface="+mn-lt"/>
                            <a:ea typeface="+mj-ea"/>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30151306"/>
                      </a:ext>
                    </a:extLst>
                  </a:tr>
                </a:tbl>
              </a:graphicData>
            </a:graphic>
          </p:graphicFrame>
        </mc:Choice>
        <mc:Fallback xmlns="">
          <p:graphicFrame>
            <p:nvGraphicFramePr>
              <p:cNvPr id="38" name="表 37">
                <a:extLst>
                  <a:ext uri="{FF2B5EF4-FFF2-40B4-BE49-F238E27FC236}">
                    <a16:creationId xmlns:a16="http://schemas.microsoft.com/office/drawing/2014/main" id="{8EAE51C4-090D-4F54-BEBC-AEB428CA85F0}"/>
                  </a:ext>
                </a:extLst>
              </p:cNvPr>
              <p:cNvGraphicFramePr>
                <a:graphicFrameLocks noGrp="1"/>
              </p:cNvGraphicFramePr>
              <p:nvPr>
                <p:extLst>
                  <p:ext uri="{D42A27DB-BD31-4B8C-83A1-F6EECF244321}">
                    <p14:modId xmlns:p14="http://schemas.microsoft.com/office/powerpoint/2010/main" val="2866403384"/>
                  </p:ext>
                </p:extLst>
              </p:nvPr>
            </p:nvGraphicFramePr>
            <p:xfrm>
              <a:off x="630434" y="577585"/>
              <a:ext cx="4436865" cy="4455245"/>
            </p:xfrm>
            <a:graphic>
              <a:graphicData uri="http://schemas.openxmlformats.org/drawingml/2006/table">
                <a:tbl>
                  <a:tblPr>
                    <a:tableStyleId>{5C22544A-7EE6-4342-B048-85BDC9FD1C3A}</a:tableStyleId>
                  </a:tblPr>
                  <a:tblGrid>
                    <a:gridCol w="1123580">
                      <a:extLst>
                        <a:ext uri="{9D8B030D-6E8A-4147-A177-3AD203B41FA5}">
                          <a16:colId xmlns:a16="http://schemas.microsoft.com/office/drawing/2014/main" val="1309318500"/>
                        </a:ext>
                      </a:extLst>
                    </a:gridCol>
                    <a:gridCol w="2072381">
                      <a:extLst>
                        <a:ext uri="{9D8B030D-6E8A-4147-A177-3AD203B41FA5}">
                          <a16:colId xmlns:a16="http://schemas.microsoft.com/office/drawing/2014/main" val="20000"/>
                        </a:ext>
                      </a:extLst>
                    </a:gridCol>
                    <a:gridCol w="1240904">
                      <a:extLst>
                        <a:ext uri="{9D8B030D-6E8A-4147-A177-3AD203B41FA5}">
                          <a16:colId xmlns:a16="http://schemas.microsoft.com/office/drawing/2014/main" val="4277757623"/>
                        </a:ext>
                      </a:extLst>
                    </a:gridCol>
                  </a:tblGrid>
                  <a:tr h="383503">
                    <a:tc rowSpan="5">
                      <a:txBody>
                        <a:bodyPr/>
                        <a:lstStyle/>
                        <a:p>
                          <a:pPr algn="ctr" fontAlgn="ctr"/>
                          <a:r>
                            <a:rPr lang="en-US" sz="1600" b="0" i="0" u="none" strike="noStrike" dirty="0">
                              <a:solidFill>
                                <a:srgbClr val="000000"/>
                              </a:solidFill>
                              <a:effectLst/>
                              <a:latin typeface="+mn-lt"/>
                              <a:ea typeface="+mj-ea"/>
                            </a:rPr>
                            <a:t>Cohesive1</a:t>
                          </a: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ja-JP"/>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5"/>
                          <a:stretch>
                            <a:fillRect l="-54706" t="-1587" r="-60588" b="-1079365"/>
                          </a:stretch>
                        </a:blipFill>
                      </a:tcPr>
                    </a:tc>
                    <a:tc>
                      <a:txBody>
                        <a:bodyPr/>
                        <a:lstStyle/>
                        <a:p>
                          <a:pPr algn="ctr" fontAlgn="ctr"/>
                          <a:r>
                            <a:rPr lang="en-US" altLang="ja-JP" sz="1600" b="0" u="none" strike="noStrike" dirty="0">
                              <a:effectLst/>
                              <a:latin typeface="+mn-lt"/>
                              <a:ea typeface="+mj-ea"/>
                            </a:rPr>
                            <a:t>1 </a:t>
                          </a:r>
                          <a:r>
                            <a:rPr lang="en-US" altLang="ja-JP" sz="1600" b="0" u="none" strike="noStrike" dirty="0" err="1">
                              <a:effectLst/>
                              <a:latin typeface="+mn-lt"/>
                              <a:ea typeface="+mj-ea"/>
                            </a:rPr>
                            <a:t>Gpa</a:t>
                          </a:r>
                          <a:endParaRPr lang="en-US" altLang="ja-JP" sz="1600" b="0" u="none" strike="noStrike" dirty="0">
                            <a:effectLst/>
                            <a:latin typeface="+mn-lt"/>
                            <a:ea typeface="+mj-ea"/>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62842">
                    <a:tc vMerge="1">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endParaRPr lang="en-US" altLang="ja-JP" sz="1200" b="0" i="0" u="none" strike="noStrike" dirty="0">
                            <a:solidFill>
                              <a:srgbClr val="000000"/>
                            </a:solidFill>
                            <a:effectLst/>
                            <a:latin typeface="+mn-lt"/>
                            <a:ea typeface="+mj-ea"/>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ja-JP"/>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5"/>
                          <a:stretch>
                            <a:fillRect l="-54706" t="-106667" r="-60588" b="-1033333"/>
                          </a:stretch>
                        </a:blipFill>
                      </a:tcPr>
                    </a:tc>
                    <a:tc>
                      <a:txBody>
                        <a:bodyPr/>
                        <a:lstStyle/>
                        <a:p>
                          <a:pPr algn="ctr" fontAlgn="ctr"/>
                          <a:r>
                            <a:rPr lang="en-US" altLang="ja-JP" sz="1600" b="0" i="0" u="none" strike="noStrike" dirty="0">
                              <a:solidFill>
                                <a:srgbClr val="000000"/>
                              </a:solidFill>
                              <a:effectLst/>
                              <a:latin typeface="+mn-lt"/>
                              <a:ea typeface="+mj-ea"/>
                            </a:rPr>
                            <a:t>1 </a:t>
                          </a:r>
                          <a:r>
                            <a:rPr lang="en-US" altLang="ja-JP" sz="1600" b="0" i="0" u="none" strike="noStrike" dirty="0" err="1">
                              <a:solidFill>
                                <a:srgbClr val="000000"/>
                              </a:solidFill>
                              <a:effectLst/>
                              <a:latin typeface="+mn-lt"/>
                              <a:ea typeface="+mj-ea"/>
                            </a:rPr>
                            <a:t>GPa</a:t>
                          </a:r>
                          <a:endParaRPr lang="en-US" altLang="ja-JP" sz="1600" b="0" i="0" u="none" strike="noStrike" dirty="0">
                            <a:solidFill>
                              <a:srgbClr val="000000"/>
                            </a:solidFill>
                            <a:effectLst/>
                            <a:latin typeface="+mn-lt"/>
                            <a:ea typeface="+mj-ea"/>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564383">
                    <a:tc vMerge="1">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endParaRPr lang="en-US" altLang="ja-JP" sz="1200" b="0" i="0" u="none" strike="noStrike" dirty="0">
                            <a:solidFill>
                              <a:srgbClr val="000000"/>
                            </a:solidFill>
                            <a:effectLst/>
                            <a:latin typeface="+mn-lt"/>
                            <a:ea typeface="+mj-ea"/>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ja-JP"/>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5"/>
                          <a:stretch>
                            <a:fillRect l="-54706" t="-134783" r="-60588" b="-573913"/>
                          </a:stretch>
                        </a:blip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ja-JP" sz="1600" b="0" i="0" u="none" strike="noStrike" dirty="0">
                              <a:solidFill>
                                <a:srgbClr val="000000"/>
                              </a:solidFill>
                              <a:effectLst/>
                              <a:latin typeface="+mn-lt"/>
                              <a:ea typeface="+mj-ea"/>
                            </a:rPr>
                            <a:t>0.1 N/mm</a:t>
                          </a: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7171486"/>
                      </a:ext>
                    </a:extLst>
                  </a:tr>
                  <a:tr h="564383">
                    <a:tc vMerge="1">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endParaRPr lang="en-US" altLang="ja-JP" sz="1200" b="0" i="0" u="none" strike="noStrike" dirty="0">
                            <a:solidFill>
                              <a:srgbClr val="000000"/>
                            </a:solidFill>
                            <a:effectLst/>
                            <a:latin typeface="+mn-lt"/>
                            <a:ea typeface="+mj-ea"/>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ja-JP"/>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5"/>
                          <a:stretch>
                            <a:fillRect l="-54706" t="-232258" r="-60588" b="-467742"/>
                          </a:stretch>
                        </a:blipFill>
                      </a:tcPr>
                    </a:tc>
                    <a:tc>
                      <a:txBody>
                        <a:bodyPr/>
                        <a:lstStyle/>
                        <a:p>
                          <a:pPr algn="ctr" fontAlgn="ctr"/>
                          <a:r>
                            <a:rPr lang="en-US" altLang="ja-JP" sz="1600" b="0" i="0" u="none" strike="noStrike" dirty="0">
                              <a:solidFill>
                                <a:srgbClr val="000000"/>
                              </a:solidFill>
                              <a:effectLst/>
                              <a:latin typeface="+mn-lt"/>
                              <a:ea typeface="+mj-ea"/>
                            </a:rPr>
                            <a:t>0.1 N/mm</a:t>
                          </a: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35125503"/>
                      </a:ext>
                    </a:extLst>
                  </a:tr>
                  <a:tr h="362842">
                    <a:tc vMerge="1">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endParaRPr lang="en-US" altLang="ja-JP" sz="1200" b="0" i="0" u="none" strike="noStrike" dirty="0">
                            <a:solidFill>
                              <a:srgbClr val="000000"/>
                            </a:solidFill>
                            <a:effectLst/>
                            <a:latin typeface="+mn-lt"/>
                            <a:ea typeface="+mj-ea"/>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ja-JP" altLang="en-US" sz="1600" b="0" u="none" strike="noStrike" dirty="0">
                              <a:effectLst/>
                              <a:latin typeface="+mn-lt"/>
                              <a:ea typeface="+mj-ea"/>
                            </a:rPr>
                            <a:t>ヤング率</a:t>
                          </a:r>
                          <a:endParaRPr lang="en-US" altLang="ja-JP" sz="1600" b="0" i="0" u="none" strike="noStrike" dirty="0">
                            <a:solidFill>
                              <a:srgbClr val="000000"/>
                            </a:solidFill>
                            <a:effectLst/>
                            <a:latin typeface="+mn-lt"/>
                            <a:ea typeface="+mj-ea"/>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ja-JP" sz="1600" b="0" i="0" u="none" strike="noStrike" dirty="0">
                              <a:solidFill>
                                <a:srgbClr val="000000"/>
                              </a:solidFill>
                              <a:effectLst/>
                              <a:latin typeface="+mn-lt"/>
                              <a:ea typeface="+mj-ea"/>
                            </a:rPr>
                            <a:t>1e5 </a:t>
                          </a:r>
                          <a:r>
                            <a:rPr lang="en-US" altLang="ja-JP" sz="1600" b="0" i="0" u="none" strike="noStrike" dirty="0" err="1">
                              <a:solidFill>
                                <a:srgbClr val="000000"/>
                              </a:solidFill>
                              <a:effectLst/>
                              <a:latin typeface="+mn-lt"/>
                              <a:ea typeface="+mj-ea"/>
                            </a:rPr>
                            <a:t>GPa</a:t>
                          </a:r>
                          <a:endParaRPr lang="en-US" altLang="ja-JP" sz="1600" b="0" i="0" u="none" strike="noStrike" dirty="0">
                            <a:solidFill>
                              <a:srgbClr val="000000"/>
                            </a:solidFill>
                            <a:effectLst/>
                            <a:latin typeface="+mn-lt"/>
                            <a:ea typeface="+mj-ea"/>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32193022"/>
                      </a:ext>
                    </a:extLst>
                  </a:tr>
                  <a:tr h="362842">
                    <a:tc rowSpan="5">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1" lang="en-US" altLang="ja-JP" sz="1600" b="0" i="0" u="none" strike="noStrike" kern="1200" dirty="0">
                              <a:solidFill>
                                <a:srgbClr val="000000"/>
                              </a:solidFill>
                              <a:effectLst/>
                              <a:latin typeface="+mn-lt"/>
                              <a:ea typeface="+mn-ea"/>
                              <a:cs typeface="+mn-cs"/>
                            </a:rPr>
                            <a:t>Cohesive2</a:t>
                          </a: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ja-JP"/>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5"/>
                          <a:stretch>
                            <a:fillRect l="-54706" t="-625424" r="-60588" b="-535593"/>
                          </a:stretch>
                        </a:blipFill>
                      </a:tcPr>
                    </a:tc>
                    <a:tc>
                      <a:txBody>
                        <a:bodyPr/>
                        <a:lstStyle/>
                        <a:p>
                          <a:pPr algn="ctr" fontAlgn="ctr"/>
                          <a:r>
                            <a:rPr lang="en-US" altLang="ja-JP" sz="1600" b="0" u="none" strike="noStrike" dirty="0">
                              <a:effectLst/>
                              <a:latin typeface="+mn-lt"/>
                              <a:ea typeface="+mj-ea"/>
                            </a:rPr>
                            <a:t>0.5 </a:t>
                          </a:r>
                          <a:r>
                            <a:rPr lang="en-US" altLang="ja-JP" sz="1600" b="0" u="none" strike="noStrike" dirty="0" err="1">
                              <a:effectLst/>
                              <a:latin typeface="+mn-lt"/>
                              <a:ea typeface="+mj-ea"/>
                            </a:rPr>
                            <a:t>Gpa</a:t>
                          </a:r>
                          <a:endParaRPr lang="en-US" altLang="ja-JP" sz="1600" b="0" u="none" strike="noStrike" dirty="0">
                            <a:effectLst/>
                            <a:latin typeface="+mn-lt"/>
                            <a:ea typeface="+mj-ea"/>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03288313"/>
                      </a:ext>
                    </a:extLst>
                  </a:tr>
                  <a:tr h="362842">
                    <a:tc vMerge="1">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endParaRPr lang="en-US" altLang="ja-JP" sz="1200" b="0" i="0" u="none" strike="noStrike" dirty="0">
                            <a:solidFill>
                              <a:srgbClr val="000000"/>
                            </a:solidFill>
                            <a:effectLst/>
                            <a:latin typeface="+mn-lt"/>
                            <a:ea typeface="+mj-ea"/>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ja-JP"/>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5"/>
                          <a:stretch>
                            <a:fillRect l="-54706" t="-713333" r="-60588" b="-426667"/>
                          </a:stretch>
                        </a:blipFill>
                      </a:tcPr>
                    </a:tc>
                    <a:tc>
                      <a:txBody>
                        <a:bodyPr/>
                        <a:lstStyle/>
                        <a:p>
                          <a:pPr algn="ctr" fontAlgn="ctr"/>
                          <a:r>
                            <a:rPr lang="en-US" altLang="ja-JP" sz="1600" b="0" i="0" u="none" strike="noStrike" dirty="0">
                              <a:solidFill>
                                <a:srgbClr val="000000"/>
                              </a:solidFill>
                              <a:effectLst/>
                              <a:latin typeface="+mn-lt"/>
                              <a:ea typeface="+mj-ea"/>
                            </a:rPr>
                            <a:t>0.5 </a:t>
                          </a:r>
                          <a:r>
                            <a:rPr lang="en-US" altLang="ja-JP" sz="1600" b="0" i="0" u="none" strike="noStrike" dirty="0" err="1">
                              <a:solidFill>
                                <a:srgbClr val="000000"/>
                              </a:solidFill>
                              <a:effectLst/>
                              <a:latin typeface="+mn-lt"/>
                              <a:ea typeface="+mj-ea"/>
                            </a:rPr>
                            <a:t>GPa</a:t>
                          </a:r>
                          <a:endParaRPr lang="en-US" altLang="ja-JP" sz="1600" b="0" i="0" u="none" strike="noStrike" dirty="0">
                            <a:solidFill>
                              <a:srgbClr val="000000"/>
                            </a:solidFill>
                            <a:effectLst/>
                            <a:latin typeface="+mn-lt"/>
                            <a:ea typeface="+mj-ea"/>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89994119"/>
                      </a:ext>
                    </a:extLst>
                  </a:tr>
                  <a:tr h="564383">
                    <a:tc vMerge="1">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endParaRPr lang="en-US" altLang="ja-JP" sz="1200" b="0" i="0" u="none" strike="noStrike" dirty="0">
                            <a:solidFill>
                              <a:srgbClr val="000000"/>
                            </a:solidFill>
                            <a:effectLst/>
                            <a:latin typeface="+mn-lt"/>
                            <a:ea typeface="+mj-ea"/>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ja-JP"/>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5"/>
                          <a:stretch>
                            <a:fillRect l="-54706" t="-524731" r="-60588" b="-175269"/>
                          </a:stretch>
                        </a:blip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ja-JP" sz="1600" b="0" i="0" u="none" strike="noStrike" dirty="0">
                              <a:solidFill>
                                <a:srgbClr val="000000"/>
                              </a:solidFill>
                              <a:effectLst/>
                              <a:latin typeface="+mn-lt"/>
                              <a:ea typeface="+mj-ea"/>
                            </a:rPr>
                            <a:t>0.025 N/mm</a:t>
                          </a: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03028007"/>
                      </a:ext>
                    </a:extLst>
                  </a:tr>
                  <a:tr h="564383">
                    <a:tc vMerge="1">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endParaRPr lang="en-US" altLang="ja-JP" sz="1200" b="0" i="0" u="none" strike="noStrike" dirty="0">
                            <a:solidFill>
                              <a:srgbClr val="000000"/>
                            </a:solidFill>
                            <a:effectLst/>
                            <a:latin typeface="+mn-lt"/>
                            <a:ea typeface="+mj-ea"/>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ja-JP"/>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5"/>
                          <a:stretch>
                            <a:fillRect l="-54706" t="-631522" r="-60588" b="-77174"/>
                          </a:stretch>
                        </a:blipFill>
                      </a:tcPr>
                    </a:tc>
                    <a:tc>
                      <a:txBody>
                        <a:bodyPr/>
                        <a:lstStyle/>
                        <a:p>
                          <a:pPr algn="ctr" fontAlgn="ctr"/>
                          <a:r>
                            <a:rPr lang="en-US" altLang="ja-JP" sz="1600" b="0" i="0" u="none" strike="noStrike" dirty="0">
                              <a:solidFill>
                                <a:srgbClr val="000000"/>
                              </a:solidFill>
                              <a:effectLst/>
                              <a:latin typeface="+mn-lt"/>
                              <a:ea typeface="+mj-ea"/>
                            </a:rPr>
                            <a:t>0.025 N/mm</a:t>
                          </a: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50659826"/>
                      </a:ext>
                    </a:extLst>
                  </a:tr>
                  <a:tr h="362842">
                    <a:tc vMerge="1">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endParaRPr lang="en-US" altLang="ja-JP" sz="1200" b="0" i="0" u="none" strike="noStrike" dirty="0">
                            <a:solidFill>
                              <a:srgbClr val="000000"/>
                            </a:solidFill>
                            <a:effectLst/>
                            <a:latin typeface="+mn-lt"/>
                            <a:ea typeface="+mj-ea"/>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ja-JP" altLang="en-US" sz="1600" b="0" u="none" strike="noStrike" dirty="0">
                              <a:effectLst/>
                              <a:latin typeface="+mn-lt"/>
                              <a:ea typeface="+mj-ea"/>
                            </a:rPr>
                            <a:t>ヤング率</a:t>
                          </a:r>
                          <a:endParaRPr lang="en-US" altLang="ja-JP" sz="1600" b="0" i="0" u="none" strike="noStrike" dirty="0">
                            <a:solidFill>
                              <a:srgbClr val="000000"/>
                            </a:solidFill>
                            <a:effectLst/>
                            <a:latin typeface="+mn-lt"/>
                            <a:ea typeface="+mj-ea"/>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ja-JP" sz="1600" b="0" i="0" u="none" strike="noStrike" dirty="0">
                              <a:solidFill>
                                <a:srgbClr val="000000"/>
                              </a:solidFill>
                              <a:effectLst/>
                              <a:latin typeface="+mn-lt"/>
                              <a:ea typeface="+mj-ea"/>
                            </a:rPr>
                            <a:t>1e5 </a:t>
                          </a:r>
                          <a:r>
                            <a:rPr lang="en-US" altLang="ja-JP" sz="1600" b="0" i="0" u="none" strike="noStrike" dirty="0" err="1">
                              <a:solidFill>
                                <a:srgbClr val="000000"/>
                              </a:solidFill>
                              <a:effectLst/>
                              <a:latin typeface="+mn-lt"/>
                              <a:ea typeface="+mj-ea"/>
                            </a:rPr>
                            <a:t>GPa</a:t>
                          </a:r>
                          <a:endParaRPr lang="en-US" altLang="ja-JP" sz="1600" b="0" i="0" u="none" strike="noStrike" dirty="0">
                            <a:solidFill>
                              <a:srgbClr val="000000"/>
                            </a:solidFill>
                            <a:effectLst/>
                            <a:latin typeface="+mn-lt"/>
                            <a:ea typeface="+mj-ea"/>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30151306"/>
                      </a:ext>
                    </a:extLst>
                  </a:tr>
                </a:tbl>
              </a:graphicData>
            </a:graphic>
          </p:graphicFrame>
        </mc:Fallback>
      </mc:AlternateContent>
      <p:grpSp>
        <p:nvGrpSpPr>
          <p:cNvPr id="68" name="グループ化 67">
            <a:extLst>
              <a:ext uri="{FF2B5EF4-FFF2-40B4-BE49-F238E27FC236}">
                <a16:creationId xmlns:a16="http://schemas.microsoft.com/office/drawing/2014/main" id="{87C5F134-EFB4-4C10-B38A-403E3ABA3C98}"/>
              </a:ext>
            </a:extLst>
          </p:cNvPr>
          <p:cNvGrpSpPr/>
          <p:nvPr/>
        </p:nvGrpSpPr>
        <p:grpSpPr>
          <a:xfrm>
            <a:off x="5311930" y="3759611"/>
            <a:ext cx="2219170" cy="2526775"/>
            <a:chOff x="5311930" y="3759611"/>
            <a:chExt cx="2219170" cy="2526775"/>
          </a:xfrm>
        </p:grpSpPr>
        <p:grpSp>
          <p:nvGrpSpPr>
            <p:cNvPr id="46" name="グループ化 45">
              <a:extLst>
                <a:ext uri="{FF2B5EF4-FFF2-40B4-BE49-F238E27FC236}">
                  <a16:creationId xmlns:a16="http://schemas.microsoft.com/office/drawing/2014/main" id="{ACBCD47C-20F5-4E2A-8541-2D83F2DBEA07}"/>
                </a:ext>
              </a:extLst>
            </p:cNvPr>
            <p:cNvGrpSpPr/>
            <p:nvPr/>
          </p:nvGrpSpPr>
          <p:grpSpPr>
            <a:xfrm>
              <a:off x="5311930" y="3759611"/>
              <a:ext cx="1832320" cy="2526775"/>
              <a:chOff x="5238750" y="1247776"/>
              <a:chExt cx="1832320" cy="2526775"/>
            </a:xfrm>
          </p:grpSpPr>
          <p:pic>
            <p:nvPicPr>
              <p:cNvPr id="47" name="図 46">
                <a:extLst>
                  <a:ext uri="{FF2B5EF4-FFF2-40B4-BE49-F238E27FC236}">
                    <a16:creationId xmlns:a16="http://schemas.microsoft.com/office/drawing/2014/main" id="{3C19F1FE-6CF4-486C-99A9-2344D0694E5B}"/>
                  </a:ext>
                </a:extLst>
              </p:cNvPr>
              <p:cNvPicPr>
                <a:picLocks noChangeAspect="1"/>
              </p:cNvPicPr>
              <p:nvPr/>
            </p:nvPicPr>
            <p:blipFill rotWithShape="1">
              <a:blip r:embed="rId6"/>
              <a:srcRect l="49297" t="18193" r="28438" b="27223"/>
              <a:stretch/>
            </p:blipFill>
            <p:spPr>
              <a:xfrm>
                <a:off x="5238750" y="1247776"/>
                <a:ext cx="1832320" cy="2526775"/>
              </a:xfrm>
              <a:prstGeom prst="rect">
                <a:avLst/>
              </a:prstGeom>
            </p:spPr>
          </p:pic>
          <p:grpSp>
            <p:nvGrpSpPr>
              <p:cNvPr id="49" name="グループ化 48">
                <a:extLst>
                  <a:ext uri="{FF2B5EF4-FFF2-40B4-BE49-F238E27FC236}">
                    <a16:creationId xmlns:a16="http://schemas.microsoft.com/office/drawing/2014/main" id="{10363CF5-6D60-4B07-B768-6E30A43BA3E1}"/>
                  </a:ext>
                </a:extLst>
              </p:cNvPr>
              <p:cNvGrpSpPr/>
              <p:nvPr/>
            </p:nvGrpSpPr>
            <p:grpSpPr>
              <a:xfrm>
                <a:off x="5955506" y="3193256"/>
                <a:ext cx="114300" cy="152401"/>
                <a:chOff x="5955506" y="3193256"/>
                <a:chExt cx="114300" cy="152401"/>
              </a:xfrm>
            </p:grpSpPr>
            <p:cxnSp>
              <p:nvCxnSpPr>
                <p:cNvPr id="54" name="直線コネクタ 53">
                  <a:extLst>
                    <a:ext uri="{FF2B5EF4-FFF2-40B4-BE49-F238E27FC236}">
                      <a16:creationId xmlns:a16="http://schemas.microsoft.com/office/drawing/2014/main" id="{9EA57DF0-600B-4980-B4AE-C644C276B2C3}"/>
                    </a:ext>
                  </a:extLst>
                </p:cNvPr>
                <p:cNvCxnSpPr>
                  <a:cxnSpLocks/>
                </p:cNvCxnSpPr>
                <p:nvPr/>
              </p:nvCxnSpPr>
              <p:spPr>
                <a:xfrm>
                  <a:off x="5955506" y="3338514"/>
                  <a:ext cx="114300" cy="0"/>
                </a:xfrm>
                <a:prstGeom prst="line">
                  <a:avLst/>
                </a:prstGeom>
                <a:ln w="1905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55" name="直線コネクタ 54">
                  <a:extLst>
                    <a:ext uri="{FF2B5EF4-FFF2-40B4-BE49-F238E27FC236}">
                      <a16:creationId xmlns:a16="http://schemas.microsoft.com/office/drawing/2014/main" id="{D1C612BC-00C6-43C5-A568-3D4018EB8B8B}"/>
                    </a:ext>
                  </a:extLst>
                </p:cNvPr>
                <p:cNvCxnSpPr>
                  <a:cxnSpLocks/>
                </p:cNvCxnSpPr>
                <p:nvPr/>
              </p:nvCxnSpPr>
              <p:spPr>
                <a:xfrm>
                  <a:off x="5965031" y="3193256"/>
                  <a:ext cx="0" cy="150020"/>
                </a:xfrm>
                <a:prstGeom prst="line">
                  <a:avLst/>
                </a:prstGeom>
                <a:ln w="1905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56" name="直線コネクタ 55">
                  <a:extLst>
                    <a:ext uri="{FF2B5EF4-FFF2-40B4-BE49-F238E27FC236}">
                      <a16:creationId xmlns:a16="http://schemas.microsoft.com/office/drawing/2014/main" id="{85E126A5-619F-42EB-97CA-607755B2C2CA}"/>
                    </a:ext>
                  </a:extLst>
                </p:cNvPr>
                <p:cNvCxnSpPr>
                  <a:cxnSpLocks/>
                </p:cNvCxnSpPr>
                <p:nvPr/>
              </p:nvCxnSpPr>
              <p:spPr>
                <a:xfrm>
                  <a:off x="6060281" y="3193256"/>
                  <a:ext cx="0" cy="152401"/>
                </a:xfrm>
                <a:prstGeom prst="line">
                  <a:avLst/>
                </a:prstGeom>
                <a:ln w="19050">
                  <a:solidFill>
                    <a:srgbClr val="FFFF00"/>
                  </a:solidFill>
                </a:ln>
              </p:spPr>
              <p:style>
                <a:lnRef idx="1">
                  <a:schemeClr val="accent1"/>
                </a:lnRef>
                <a:fillRef idx="0">
                  <a:schemeClr val="accent1"/>
                </a:fillRef>
                <a:effectRef idx="0">
                  <a:schemeClr val="accent1"/>
                </a:effectRef>
                <a:fontRef idx="minor">
                  <a:schemeClr val="tx1"/>
                </a:fontRef>
              </p:style>
            </p:cxnSp>
          </p:grpSp>
          <p:grpSp>
            <p:nvGrpSpPr>
              <p:cNvPr id="50" name="グループ化 49">
                <a:extLst>
                  <a:ext uri="{FF2B5EF4-FFF2-40B4-BE49-F238E27FC236}">
                    <a16:creationId xmlns:a16="http://schemas.microsoft.com/office/drawing/2014/main" id="{D0B471CD-FAA0-4B2D-BCA8-E766A7490829}"/>
                  </a:ext>
                </a:extLst>
              </p:cNvPr>
              <p:cNvGrpSpPr/>
              <p:nvPr/>
            </p:nvGrpSpPr>
            <p:grpSpPr>
              <a:xfrm rot="10800000">
                <a:off x="6178723" y="1643063"/>
                <a:ext cx="114300" cy="152401"/>
                <a:chOff x="5955506" y="3193256"/>
                <a:chExt cx="114300" cy="152401"/>
              </a:xfrm>
            </p:grpSpPr>
            <p:cxnSp>
              <p:nvCxnSpPr>
                <p:cNvPr id="51" name="直線コネクタ 50">
                  <a:extLst>
                    <a:ext uri="{FF2B5EF4-FFF2-40B4-BE49-F238E27FC236}">
                      <a16:creationId xmlns:a16="http://schemas.microsoft.com/office/drawing/2014/main" id="{0666B467-D883-4DE1-8598-AA7EA3E9CE42}"/>
                    </a:ext>
                  </a:extLst>
                </p:cNvPr>
                <p:cNvCxnSpPr>
                  <a:cxnSpLocks/>
                </p:cNvCxnSpPr>
                <p:nvPr/>
              </p:nvCxnSpPr>
              <p:spPr>
                <a:xfrm>
                  <a:off x="5955506" y="3338514"/>
                  <a:ext cx="114300" cy="0"/>
                </a:xfrm>
                <a:prstGeom prst="line">
                  <a:avLst/>
                </a:prstGeom>
                <a:ln w="1905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52" name="直線コネクタ 51">
                  <a:extLst>
                    <a:ext uri="{FF2B5EF4-FFF2-40B4-BE49-F238E27FC236}">
                      <a16:creationId xmlns:a16="http://schemas.microsoft.com/office/drawing/2014/main" id="{6F53ABF7-E4F4-49E0-852E-0769FD30CC69}"/>
                    </a:ext>
                  </a:extLst>
                </p:cNvPr>
                <p:cNvCxnSpPr>
                  <a:cxnSpLocks/>
                </p:cNvCxnSpPr>
                <p:nvPr/>
              </p:nvCxnSpPr>
              <p:spPr>
                <a:xfrm>
                  <a:off x="5965031" y="3193256"/>
                  <a:ext cx="0" cy="150020"/>
                </a:xfrm>
                <a:prstGeom prst="line">
                  <a:avLst/>
                </a:prstGeom>
                <a:ln w="1905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53" name="直線コネクタ 52">
                  <a:extLst>
                    <a:ext uri="{FF2B5EF4-FFF2-40B4-BE49-F238E27FC236}">
                      <a16:creationId xmlns:a16="http://schemas.microsoft.com/office/drawing/2014/main" id="{56D794D3-2E6C-4FFB-B95E-78509FD54CB8}"/>
                    </a:ext>
                  </a:extLst>
                </p:cNvPr>
                <p:cNvCxnSpPr>
                  <a:cxnSpLocks/>
                </p:cNvCxnSpPr>
                <p:nvPr/>
              </p:nvCxnSpPr>
              <p:spPr>
                <a:xfrm>
                  <a:off x="6060281" y="3193256"/>
                  <a:ext cx="0" cy="152401"/>
                </a:xfrm>
                <a:prstGeom prst="line">
                  <a:avLst/>
                </a:prstGeom>
                <a:ln w="19050">
                  <a:solidFill>
                    <a:srgbClr val="FFFF00"/>
                  </a:solidFill>
                </a:ln>
              </p:spPr>
              <p:style>
                <a:lnRef idx="1">
                  <a:schemeClr val="accent1"/>
                </a:lnRef>
                <a:fillRef idx="0">
                  <a:schemeClr val="accent1"/>
                </a:fillRef>
                <a:effectRef idx="0">
                  <a:schemeClr val="accent1"/>
                </a:effectRef>
                <a:fontRef idx="minor">
                  <a:schemeClr val="tx1"/>
                </a:fontRef>
              </p:style>
            </p:cxnSp>
          </p:grpSp>
        </p:grpSp>
        <p:cxnSp>
          <p:nvCxnSpPr>
            <p:cNvPr id="57" name="直線コネクタ 56">
              <a:extLst>
                <a:ext uri="{FF2B5EF4-FFF2-40B4-BE49-F238E27FC236}">
                  <a16:creationId xmlns:a16="http://schemas.microsoft.com/office/drawing/2014/main" id="{1A128615-CEA0-499B-A4DE-217531CA666B}"/>
                </a:ext>
              </a:extLst>
            </p:cNvPr>
            <p:cNvCxnSpPr>
              <a:cxnSpLocks/>
            </p:cNvCxnSpPr>
            <p:nvPr/>
          </p:nvCxnSpPr>
          <p:spPr bwMode="auto">
            <a:xfrm>
              <a:off x="6347152" y="4231098"/>
              <a:ext cx="1183948" cy="655192"/>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8" name="直線コネクタ 57">
              <a:extLst>
                <a:ext uri="{FF2B5EF4-FFF2-40B4-BE49-F238E27FC236}">
                  <a16:creationId xmlns:a16="http://schemas.microsoft.com/office/drawing/2014/main" id="{E297E4F3-587A-452A-9E69-96C1D72D9EC2}"/>
                </a:ext>
              </a:extLst>
            </p:cNvPr>
            <p:cNvCxnSpPr>
              <a:cxnSpLocks/>
            </p:cNvCxnSpPr>
            <p:nvPr/>
          </p:nvCxnSpPr>
          <p:spPr bwMode="auto">
            <a:xfrm flipV="1">
              <a:off x="6142986" y="4886290"/>
              <a:ext cx="1388114" cy="929796"/>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59" name="テキスト ボックス 58">
            <a:extLst>
              <a:ext uri="{FF2B5EF4-FFF2-40B4-BE49-F238E27FC236}">
                <a16:creationId xmlns:a16="http://schemas.microsoft.com/office/drawing/2014/main" id="{0DA2E63E-8C9F-46BA-8C28-7B0400F2F32A}"/>
              </a:ext>
            </a:extLst>
          </p:cNvPr>
          <p:cNvSpPr txBox="1"/>
          <p:nvPr/>
        </p:nvSpPr>
        <p:spPr>
          <a:xfrm>
            <a:off x="7480999" y="4580256"/>
            <a:ext cx="4634801" cy="646331"/>
          </a:xfrm>
          <a:prstGeom prst="rect">
            <a:avLst/>
          </a:prstGeom>
          <a:noFill/>
        </p:spPr>
        <p:txBody>
          <a:bodyPr wrap="square" rtlCol="0">
            <a:spAutoFit/>
          </a:bodyPr>
          <a:lstStyle/>
          <a:p>
            <a:r>
              <a:rPr lang="en-US" altLang="ja-JP" dirty="0"/>
              <a:t>CFRP</a:t>
            </a:r>
            <a:r>
              <a:rPr lang="ja-JP" altLang="en-US" dirty="0"/>
              <a:t>のエッジ部分：</a:t>
            </a:r>
            <a:r>
              <a:rPr lang="en-US" altLang="ja-JP" dirty="0"/>
              <a:t>Cohesive</a:t>
            </a:r>
            <a:r>
              <a:rPr lang="ja-JP" altLang="en-US" dirty="0"/>
              <a:t>２</a:t>
            </a:r>
            <a:endParaRPr lang="en-US" altLang="ja-JP" baseline="30000" dirty="0"/>
          </a:p>
          <a:p>
            <a:r>
              <a:rPr lang="ja-JP" altLang="en-US" dirty="0"/>
              <a:t>その他の</a:t>
            </a:r>
            <a:r>
              <a:rPr lang="en-US" altLang="ja-JP" dirty="0"/>
              <a:t>CFRP</a:t>
            </a:r>
            <a:r>
              <a:rPr lang="ja-JP" altLang="en-US" dirty="0"/>
              <a:t>－</a:t>
            </a:r>
            <a:r>
              <a:rPr lang="en-US" altLang="ja-JP" dirty="0"/>
              <a:t>Epoxy</a:t>
            </a:r>
            <a:r>
              <a:rPr lang="ja-JP" altLang="en-US" dirty="0"/>
              <a:t>界面：</a:t>
            </a:r>
            <a:r>
              <a:rPr lang="en-US" altLang="ja-JP" dirty="0"/>
              <a:t> Cohesive1</a:t>
            </a:r>
          </a:p>
        </p:txBody>
      </p:sp>
    </p:spTree>
    <p:extLst>
      <p:ext uri="{BB962C8B-B14F-4D97-AF65-F5344CB8AC3E}">
        <p14:creationId xmlns:p14="http://schemas.microsoft.com/office/powerpoint/2010/main" val="31650379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A201512F-E8F4-4AF3-9109-873DE4E529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4473"/>
            <a:ext cx="12192000" cy="5989053"/>
          </a:xfrm>
          <a:prstGeom prst="rect">
            <a:avLst/>
          </a:prstGeom>
        </p:spPr>
      </p:pic>
    </p:spTree>
    <p:extLst>
      <p:ext uri="{BB962C8B-B14F-4D97-AF65-F5344CB8AC3E}">
        <p14:creationId xmlns:p14="http://schemas.microsoft.com/office/powerpoint/2010/main" val="42651024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図 17">
            <a:extLst>
              <a:ext uri="{FF2B5EF4-FFF2-40B4-BE49-F238E27FC236}">
                <a16:creationId xmlns:a16="http://schemas.microsoft.com/office/drawing/2014/main" id="{0341A4D9-7005-47B5-A9C6-17D2C6AD65A0}"/>
              </a:ext>
            </a:extLst>
          </p:cNvPr>
          <p:cNvPicPr>
            <a:picLocks noChangeAspect="1"/>
          </p:cNvPicPr>
          <p:nvPr/>
        </p:nvPicPr>
        <p:blipFill rotWithShape="1">
          <a:blip r:embed="rId2"/>
          <a:srcRect l="19266" t="25444" r="10138" b="17186"/>
          <a:stretch/>
        </p:blipFill>
        <p:spPr>
          <a:xfrm>
            <a:off x="5862699" y="4996169"/>
            <a:ext cx="3227649" cy="1475413"/>
          </a:xfrm>
          <a:prstGeom prst="rect">
            <a:avLst/>
          </a:prstGeom>
        </p:spPr>
      </p:pic>
      <p:pic>
        <p:nvPicPr>
          <p:cNvPr id="16" name="図 15">
            <a:extLst>
              <a:ext uri="{FF2B5EF4-FFF2-40B4-BE49-F238E27FC236}">
                <a16:creationId xmlns:a16="http://schemas.microsoft.com/office/drawing/2014/main" id="{4980543E-3E16-4891-9504-FC0427C95BC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90168" y="3626401"/>
            <a:ext cx="4172712" cy="1176528"/>
          </a:xfrm>
          <a:prstGeom prst="rect">
            <a:avLst/>
          </a:prstGeom>
        </p:spPr>
      </p:pic>
      <p:sp>
        <p:nvSpPr>
          <p:cNvPr id="2" name="タイトル 1">
            <a:extLst>
              <a:ext uri="{FF2B5EF4-FFF2-40B4-BE49-F238E27FC236}">
                <a16:creationId xmlns:a16="http://schemas.microsoft.com/office/drawing/2014/main" id="{311C7EA4-E0A5-4B18-AEEE-5935474F7298}"/>
              </a:ext>
            </a:extLst>
          </p:cNvPr>
          <p:cNvSpPr>
            <a:spLocks noGrp="1"/>
          </p:cNvSpPr>
          <p:nvPr>
            <p:ph type="title"/>
          </p:nvPr>
        </p:nvSpPr>
        <p:spPr>
          <a:xfrm>
            <a:off x="838200" y="365126"/>
            <a:ext cx="10515600" cy="945728"/>
          </a:xfrm>
        </p:spPr>
        <p:txBody>
          <a:bodyPr/>
          <a:lstStyle/>
          <a:p>
            <a:r>
              <a:rPr kumimoji="1" lang="ja-JP" altLang="en-US" dirty="0"/>
              <a:t>解析条件</a:t>
            </a:r>
          </a:p>
        </p:txBody>
      </p:sp>
      <p:graphicFrame>
        <p:nvGraphicFramePr>
          <p:cNvPr id="5" name="表 4">
            <a:extLst>
              <a:ext uri="{FF2B5EF4-FFF2-40B4-BE49-F238E27FC236}">
                <a16:creationId xmlns:a16="http://schemas.microsoft.com/office/drawing/2014/main" id="{6A332FCB-59D7-4DB9-97D1-3B6BFC0D7226}"/>
              </a:ext>
            </a:extLst>
          </p:cNvPr>
          <p:cNvGraphicFramePr>
            <a:graphicFrameLocks noGrp="1"/>
          </p:cNvGraphicFramePr>
          <p:nvPr>
            <p:extLst>
              <p:ext uri="{D42A27DB-BD31-4B8C-83A1-F6EECF244321}">
                <p14:modId xmlns:p14="http://schemas.microsoft.com/office/powerpoint/2010/main" val="429202323"/>
              </p:ext>
            </p:extLst>
          </p:nvPr>
        </p:nvGraphicFramePr>
        <p:xfrm>
          <a:off x="682100" y="1599917"/>
          <a:ext cx="11281299" cy="655154"/>
        </p:xfrm>
        <a:graphic>
          <a:graphicData uri="http://schemas.openxmlformats.org/drawingml/2006/table">
            <a:tbl>
              <a:tblPr>
                <a:tableStyleId>{5C22544A-7EE6-4342-B048-85BDC9FD1C3A}</a:tableStyleId>
              </a:tblPr>
              <a:tblGrid>
                <a:gridCol w="1132830">
                  <a:extLst>
                    <a:ext uri="{9D8B030D-6E8A-4147-A177-3AD203B41FA5}">
                      <a16:colId xmlns:a16="http://schemas.microsoft.com/office/drawing/2014/main" val="20000"/>
                    </a:ext>
                  </a:extLst>
                </a:gridCol>
                <a:gridCol w="1167982">
                  <a:extLst>
                    <a:ext uri="{9D8B030D-6E8A-4147-A177-3AD203B41FA5}">
                      <a16:colId xmlns:a16="http://schemas.microsoft.com/office/drawing/2014/main" val="4277757623"/>
                    </a:ext>
                  </a:extLst>
                </a:gridCol>
                <a:gridCol w="1142027">
                  <a:extLst>
                    <a:ext uri="{9D8B030D-6E8A-4147-A177-3AD203B41FA5}">
                      <a16:colId xmlns:a16="http://schemas.microsoft.com/office/drawing/2014/main" val="229192478"/>
                    </a:ext>
                  </a:extLst>
                </a:gridCol>
                <a:gridCol w="1344517">
                  <a:extLst>
                    <a:ext uri="{9D8B030D-6E8A-4147-A177-3AD203B41FA5}">
                      <a16:colId xmlns:a16="http://schemas.microsoft.com/office/drawing/2014/main" val="2551258002"/>
                    </a:ext>
                  </a:extLst>
                </a:gridCol>
                <a:gridCol w="1344517">
                  <a:extLst>
                    <a:ext uri="{9D8B030D-6E8A-4147-A177-3AD203B41FA5}">
                      <a16:colId xmlns:a16="http://schemas.microsoft.com/office/drawing/2014/main" val="2045702406"/>
                    </a:ext>
                  </a:extLst>
                </a:gridCol>
                <a:gridCol w="1344517">
                  <a:extLst>
                    <a:ext uri="{9D8B030D-6E8A-4147-A177-3AD203B41FA5}">
                      <a16:colId xmlns:a16="http://schemas.microsoft.com/office/drawing/2014/main" val="2846419943"/>
                    </a:ext>
                  </a:extLst>
                </a:gridCol>
                <a:gridCol w="1246065">
                  <a:extLst>
                    <a:ext uri="{9D8B030D-6E8A-4147-A177-3AD203B41FA5}">
                      <a16:colId xmlns:a16="http://schemas.microsoft.com/office/drawing/2014/main" val="2624098271"/>
                    </a:ext>
                  </a:extLst>
                </a:gridCol>
                <a:gridCol w="1279422">
                  <a:extLst>
                    <a:ext uri="{9D8B030D-6E8A-4147-A177-3AD203B41FA5}">
                      <a16:colId xmlns:a16="http://schemas.microsoft.com/office/drawing/2014/main" val="20001"/>
                    </a:ext>
                  </a:extLst>
                </a:gridCol>
                <a:gridCol w="1279422">
                  <a:extLst>
                    <a:ext uri="{9D8B030D-6E8A-4147-A177-3AD203B41FA5}">
                      <a16:colId xmlns:a16="http://schemas.microsoft.com/office/drawing/2014/main" val="3616657935"/>
                    </a:ext>
                  </a:extLst>
                </a:gridCol>
              </a:tblGrid>
              <a:tr h="336645">
                <a:tc>
                  <a:txBody>
                    <a:bodyPr/>
                    <a:lstStyle/>
                    <a:p>
                      <a:pPr algn="ctr" fontAlgn="ctr"/>
                      <a:r>
                        <a:rPr lang="ja-JP" altLang="en-US" sz="1200" b="0" i="0" u="none" strike="noStrike" dirty="0">
                          <a:solidFill>
                            <a:srgbClr val="000000"/>
                          </a:solidFill>
                          <a:effectLst/>
                          <a:latin typeface="+mn-lt"/>
                          <a:ea typeface="メイリオ" panose="020B0604030504040204" pitchFamily="50" charset="-128"/>
                        </a:rPr>
                        <a:t>ヤング率 </a:t>
                      </a:r>
                      <a:r>
                        <a:rPr lang="en-US" altLang="ja-JP" sz="1200" b="0" i="0" u="none" strike="noStrike" dirty="0">
                          <a:solidFill>
                            <a:srgbClr val="000000"/>
                          </a:solidFill>
                          <a:effectLst/>
                          <a:latin typeface="+mn-lt"/>
                          <a:ea typeface="メイリオ" panose="020B0604030504040204" pitchFamily="50" charset="-128"/>
                        </a:rPr>
                        <a:t>E1</a:t>
                      </a:r>
                      <a:endParaRPr lang="en-US" sz="1200" b="0" i="0" u="none" strike="noStrike" dirty="0">
                        <a:solidFill>
                          <a:srgbClr val="000000"/>
                        </a:solidFill>
                        <a:effectLst/>
                        <a:latin typeface="+mn-lt"/>
                        <a:ea typeface="メイリオ" panose="020B0604030504040204" pitchFamily="50" charset="-128"/>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ja-JP" altLang="en-US" sz="1200" b="0" i="0" u="none" strike="noStrike" dirty="0">
                          <a:solidFill>
                            <a:srgbClr val="000000"/>
                          </a:solidFill>
                          <a:effectLst/>
                          <a:latin typeface="+mn-lt"/>
                          <a:ea typeface="メイリオ" panose="020B0604030504040204" pitchFamily="50" charset="-128"/>
                        </a:rPr>
                        <a:t>ヤング率 </a:t>
                      </a:r>
                      <a:r>
                        <a:rPr lang="en-US" altLang="ja-JP" sz="1200" b="0" i="0" u="none" strike="noStrike" dirty="0">
                          <a:solidFill>
                            <a:srgbClr val="000000"/>
                          </a:solidFill>
                          <a:effectLst/>
                          <a:latin typeface="+mn-lt"/>
                          <a:ea typeface="メイリオ" panose="020B0604030504040204" pitchFamily="50" charset="-128"/>
                        </a:rPr>
                        <a:t>E2</a:t>
                      </a: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ja-JP" altLang="en-US" sz="1200" b="0" i="0" u="none" strike="noStrike" dirty="0">
                          <a:solidFill>
                            <a:srgbClr val="000000"/>
                          </a:solidFill>
                          <a:effectLst/>
                          <a:latin typeface="+mn-lt"/>
                          <a:ea typeface="メイリオ" panose="020B0604030504040204" pitchFamily="50" charset="-128"/>
                        </a:rPr>
                        <a:t>ヤング率 </a:t>
                      </a:r>
                      <a:r>
                        <a:rPr lang="en-US" altLang="ja-JP" sz="1200" b="0" i="0" u="none" strike="noStrike" dirty="0">
                          <a:solidFill>
                            <a:srgbClr val="000000"/>
                          </a:solidFill>
                          <a:effectLst/>
                          <a:latin typeface="+mn-lt"/>
                          <a:ea typeface="メイリオ" panose="020B0604030504040204" pitchFamily="50" charset="-128"/>
                        </a:rPr>
                        <a:t>E3</a:t>
                      </a: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ja-JP" altLang="en-US" sz="1200" u="none" strike="noStrike" dirty="0">
                          <a:effectLst/>
                          <a:latin typeface="+mn-lt"/>
                        </a:rPr>
                        <a:t>ポアソン比 </a:t>
                      </a:r>
                      <a:r>
                        <a:rPr lang="en-US" altLang="ja-JP" sz="1200" u="none" strike="noStrike" dirty="0">
                          <a:effectLst/>
                          <a:latin typeface="+mn-lt"/>
                        </a:rPr>
                        <a:t>Nu12</a:t>
                      </a:r>
                      <a:endParaRPr lang="en-US" sz="1200" b="0" i="0" u="none" strike="noStrike" dirty="0">
                        <a:solidFill>
                          <a:srgbClr val="000000"/>
                        </a:solidFill>
                        <a:effectLst/>
                        <a:latin typeface="+mn-lt"/>
                        <a:ea typeface="メイリオ" panose="020B0604030504040204" pitchFamily="50" charset="-128"/>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ja-JP" altLang="en-US" sz="1200" u="none" strike="noStrike" dirty="0">
                          <a:effectLst/>
                          <a:latin typeface="+mn-lt"/>
                        </a:rPr>
                        <a:t>ポアソン比 </a:t>
                      </a:r>
                      <a:r>
                        <a:rPr lang="en-US" altLang="ja-JP" sz="1200" u="none" strike="noStrike" dirty="0">
                          <a:effectLst/>
                          <a:latin typeface="+mn-lt"/>
                        </a:rPr>
                        <a:t>Nu13</a:t>
                      </a:r>
                      <a:endParaRPr lang="en-US" sz="1200" b="0" i="0" u="none" strike="noStrike" dirty="0">
                        <a:solidFill>
                          <a:srgbClr val="000000"/>
                        </a:solidFill>
                        <a:effectLst/>
                        <a:latin typeface="+mn-lt"/>
                        <a:ea typeface="メイリオ" panose="020B0604030504040204" pitchFamily="50" charset="-128"/>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ja-JP" altLang="en-US" sz="1200" u="none" strike="noStrike" dirty="0">
                          <a:effectLst/>
                          <a:latin typeface="+mn-lt"/>
                        </a:rPr>
                        <a:t>ポアソン比 </a:t>
                      </a:r>
                      <a:r>
                        <a:rPr lang="en-US" altLang="ja-JP" sz="1200" u="none" strike="noStrike" dirty="0">
                          <a:effectLst/>
                          <a:latin typeface="+mn-lt"/>
                        </a:rPr>
                        <a:t>Nu23</a:t>
                      </a:r>
                      <a:endParaRPr lang="en-US" sz="1200" b="0" i="0" u="none" strike="noStrike" dirty="0">
                        <a:solidFill>
                          <a:srgbClr val="000000"/>
                        </a:solidFill>
                        <a:effectLst/>
                        <a:latin typeface="+mn-lt"/>
                        <a:ea typeface="メイリオ" panose="020B0604030504040204" pitchFamily="50" charset="-128"/>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ja-JP" altLang="en-US" sz="1200" u="none" strike="noStrike" dirty="0">
                          <a:effectLst/>
                          <a:latin typeface="+mn-lt"/>
                        </a:rPr>
                        <a:t>せん断剛性 </a:t>
                      </a:r>
                      <a:r>
                        <a:rPr lang="en-US" altLang="ja-JP" sz="1200" u="none" strike="noStrike" dirty="0">
                          <a:effectLst/>
                          <a:latin typeface="+mn-lt"/>
                        </a:rPr>
                        <a:t>G12</a:t>
                      </a:r>
                      <a:endParaRPr lang="en-US" sz="1200" b="0" i="0" u="none" strike="noStrike" dirty="0">
                        <a:solidFill>
                          <a:srgbClr val="000000"/>
                        </a:solidFill>
                        <a:effectLst/>
                        <a:latin typeface="+mn-lt"/>
                        <a:ea typeface="メイリオ" panose="020B0604030504040204" pitchFamily="50" charset="-128"/>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ja-JP" altLang="en-US" sz="1200" u="none" strike="noStrike" dirty="0">
                          <a:effectLst/>
                          <a:latin typeface="+mn-lt"/>
                        </a:rPr>
                        <a:t>せん断剛性 </a:t>
                      </a:r>
                      <a:r>
                        <a:rPr lang="en-US" altLang="ja-JP" sz="1200" u="none" strike="noStrike" dirty="0">
                          <a:effectLst/>
                          <a:latin typeface="+mn-lt"/>
                        </a:rPr>
                        <a:t>G13</a:t>
                      </a:r>
                      <a:endParaRPr lang="en-US" sz="1200" b="0" i="0" u="none" strike="noStrike" dirty="0">
                        <a:solidFill>
                          <a:srgbClr val="000000"/>
                        </a:solidFill>
                        <a:effectLst/>
                        <a:latin typeface="+mn-lt"/>
                        <a:ea typeface="メイリオ" panose="020B0604030504040204" pitchFamily="50" charset="-128"/>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ja-JP" altLang="en-US" sz="1200" u="none" strike="noStrike" dirty="0">
                          <a:effectLst/>
                          <a:latin typeface="+mn-lt"/>
                        </a:rPr>
                        <a:t>せん断剛性 </a:t>
                      </a:r>
                      <a:r>
                        <a:rPr lang="en-US" altLang="ja-JP" sz="1200" u="none" strike="noStrike" dirty="0">
                          <a:effectLst/>
                          <a:latin typeface="+mn-lt"/>
                        </a:rPr>
                        <a:t>G23</a:t>
                      </a:r>
                      <a:endParaRPr lang="en-US" sz="1200" b="0" i="0" u="none" strike="noStrike" dirty="0">
                        <a:solidFill>
                          <a:srgbClr val="000000"/>
                        </a:solidFill>
                        <a:effectLst/>
                        <a:latin typeface="+mn-lt"/>
                        <a:ea typeface="メイリオ" panose="020B0604030504040204" pitchFamily="50" charset="-128"/>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18509">
                <a:tc>
                  <a:txBody>
                    <a:bodyPr/>
                    <a:lstStyle/>
                    <a:p>
                      <a:pPr algn="ctr" fontAlgn="ctr"/>
                      <a:r>
                        <a:rPr lang="en-US" altLang="ja-JP" sz="1200" u="none" strike="noStrike" dirty="0">
                          <a:effectLst/>
                          <a:latin typeface="+mn-lt"/>
                        </a:rPr>
                        <a:t>54 </a:t>
                      </a:r>
                      <a:r>
                        <a:rPr lang="en-US" altLang="ja-JP" sz="1200" u="none" strike="noStrike" dirty="0" err="1">
                          <a:effectLst/>
                          <a:latin typeface="+mn-lt"/>
                        </a:rPr>
                        <a:t>GPa</a:t>
                      </a:r>
                      <a:endParaRPr lang="en-US" altLang="ja-JP" sz="1200" b="0" i="0" u="none" strike="noStrike" dirty="0">
                        <a:solidFill>
                          <a:srgbClr val="000000"/>
                        </a:solidFill>
                        <a:effectLst/>
                        <a:latin typeface="+mn-lt"/>
                        <a:ea typeface="メイリオ" panose="020B0604030504040204" pitchFamily="50" charset="-128"/>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ja-JP" sz="1200" b="0" i="0" u="none" strike="noStrike" dirty="0">
                          <a:solidFill>
                            <a:srgbClr val="000000"/>
                          </a:solidFill>
                          <a:effectLst/>
                          <a:latin typeface="+mn-lt"/>
                          <a:ea typeface="メイリオ" panose="020B0604030504040204" pitchFamily="50" charset="-128"/>
                        </a:rPr>
                        <a:t>6 </a:t>
                      </a:r>
                      <a:r>
                        <a:rPr lang="en-US" altLang="ja-JP" sz="1200" b="0" i="0" u="none" strike="noStrike" dirty="0" err="1">
                          <a:solidFill>
                            <a:srgbClr val="000000"/>
                          </a:solidFill>
                          <a:effectLst/>
                          <a:latin typeface="+mn-lt"/>
                          <a:ea typeface="メイリオ" panose="020B0604030504040204" pitchFamily="50" charset="-128"/>
                        </a:rPr>
                        <a:t>GPa</a:t>
                      </a:r>
                      <a:endParaRPr lang="en-US" altLang="ja-JP" sz="1200" b="0" i="0" u="none" strike="noStrike" dirty="0">
                        <a:solidFill>
                          <a:srgbClr val="000000"/>
                        </a:solidFill>
                        <a:effectLst/>
                        <a:latin typeface="+mn-lt"/>
                        <a:ea typeface="メイリオ" panose="020B0604030504040204" pitchFamily="50" charset="-128"/>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ja-JP" sz="1200" b="0" i="0" u="none" strike="noStrike" dirty="0">
                          <a:solidFill>
                            <a:srgbClr val="000000"/>
                          </a:solidFill>
                          <a:effectLst/>
                          <a:latin typeface="+mn-lt"/>
                          <a:ea typeface="メイリオ" panose="020B0604030504040204" pitchFamily="50" charset="-128"/>
                        </a:rPr>
                        <a:t>6 </a:t>
                      </a:r>
                      <a:r>
                        <a:rPr lang="en-US" altLang="ja-JP" sz="1200" b="0" i="0" u="none" strike="noStrike" dirty="0" err="1">
                          <a:solidFill>
                            <a:srgbClr val="000000"/>
                          </a:solidFill>
                          <a:effectLst/>
                          <a:latin typeface="+mn-lt"/>
                          <a:ea typeface="メイリオ" panose="020B0604030504040204" pitchFamily="50" charset="-128"/>
                        </a:rPr>
                        <a:t>GPa</a:t>
                      </a:r>
                      <a:endParaRPr lang="en-US" altLang="ja-JP" sz="1200" b="0" i="0" u="none" strike="noStrike" dirty="0">
                        <a:solidFill>
                          <a:srgbClr val="000000"/>
                        </a:solidFill>
                        <a:effectLst/>
                        <a:latin typeface="+mn-lt"/>
                        <a:ea typeface="メイリオ" panose="020B0604030504040204" pitchFamily="50" charset="-128"/>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ja-JP" sz="1200" u="none" strike="noStrike" dirty="0">
                          <a:effectLst/>
                          <a:latin typeface="+mn-lt"/>
                        </a:rPr>
                        <a:t>0.3</a:t>
                      </a:r>
                      <a:endParaRPr lang="en-US" altLang="ja-JP" sz="1200" b="0" i="0" u="none" strike="noStrike" dirty="0">
                        <a:solidFill>
                          <a:srgbClr val="000000"/>
                        </a:solidFill>
                        <a:effectLst/>
                        <a:latin typeface="+mn-lt"/>
                        <a:ea typeface="メイリオ" panose="020B0604030504040204" pitchFamily="50" charset="-128"/>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ja-JP" sz="1200" u="none" strike="noStrike" dirty="0">
                          <a:effectLst/>
                          <a:latin typeface="+mn-lt"/>
                        </a:rPr>
                        <a:t>0.3</a:t>
                      </a:r>
                      <a:endParaRPr lang="en-US" altLang="ja-JP" sz="1200" b="0" i="0" u="none" strike="noStrike" dirty="0">
                        <a:solidFill>
                          <a:srgbClr val="000000"/>
                        </a:solidFill>
                        <a:effectLst/>
                        <a:latin typeface="+mn-lt"/>
                        <a:ea typeface="メイリオ" panose="020B0604030504040204" pitchFamily="50" charset="-128"/>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ja-JP" sz="1200" u="none" strike="noStrike" dirty="0">
                          <a:effectLst/>
                          <a:latin typeface="+mn-lt"/>
                        </a:rPr>
                        <a:t>0.35</a:t>
                      </a:r>
                      <a:endParaRPr lang="en-US" altLang="ja-JP" sz="1200" b="0" i="0" u="none" strike="noStrike" dirty="0">
                        <a:solidFill>
                          <a:srgbClr val="000000"/>
                        </a:solidFill>
                        <a:effectLst/>
                        <a:latin typeface="+mn-lt"/>
                        <a:ea typeface="メイリオ" panose="020B0604030504040204" pitchFamily="50" charset="-128"/>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ja-JP" sz="1200" b="0" i="0" u="none" strike="noStrike" dirty="0">
                          <a:solidFill>
                            <a:srgbClr val="000000"/>
                          </a:solidFill>
                          <a:effectLst/>
                          <a:latin typeface="+mn-lt"/>
                          <a:ea typeface="メイリオ" panose="020B0604030504040204" pitchFamily="50" charset="-128"/>
                        </a:rPr>
                        <a:t>9 </a:t>
                      </a:r>
                      <a:r>
                        <a:rPr lang="en-US" altLang="ja-JP" sz="1200" b="0" i="0" u="none" strike="noStrike" dirty="0" err="1">
                          <a:solidFill>
                            <a:srgbClr val="000000"/>
                          </a:solidFill>
                          <a:effectLst/>
                          <a:latin typeface="+mn-lt"/>
                          <a:ea typeface="メイリオ" panose="020B0604030504040204" pitchFamily="50" charset="-128"/>
                        </a:rPr>
                        <a:t>GPa</a:t>
                      </a:r>
                      <a:endParaRPr lang="en-US" altLang="ja-JP" sz="1200" b="0" i="0" u="none" strike="noStrike" dirty="0">
                        <a:solidFill>
                          <a:srgbClr val="000000"/>
                        </a:solidFill>
                        <a:effectLst/>
                        <a:latin typeface="+mn-lt"/>
                        <a:ea typeface="メイリオ" panose="020B0604030504040204" pitchFamily="50" charset="-128"/>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ja-JP" sz="1200" b="0" i="0" u="none" strike="noStrike" dirty="0">
                          <a:solidFill>
                            <a:srgbClr val="000000"/>
                          </a:solidFill>
                          <a:effectLst/>
                          <a:latin typeface="+mn-lt"/>
                          <a:ea typeface="メイリオ" panose="020B0604030504040204" pitchFamily="50" charset="-128"/>
                        </a:rPr>
                        <a:t>9 </a:t>
                      </a:r>
                      <a:r>
                        <a:rPr lang="en-US" altLang="ja-JP" sz="1200" b="0" i="0" u="none" strike="noStrike" dirty="0" err="1">
                          <a:solidFill>
                            <a:srgbClr val="000000"/>
                          </a:solidFill>
                          <a:effectLst/>
                          <a:latin typeface="+mn-lt"/>
                          <a:ea typeface="メイリオ" panose="020B0604030504040204" pitchFamily="50" charset="-128"/>
                        </a:rPr>
                        <a:t>GPa</a:t>
                      </a:r>
                      <a:endParaRPr lang="en-US" altLang="ja-JP" sz="1200" b="0" i="0" u="none" strike="noStrike" dirty="0">
                        <a:solidFill>
                          <a:srgbClr val="000000"/>
                        </a:solidFill>
                        <a:effectLst/>
                        <a:latin typeface="+mn-lt"/>
                        <a:ea typeface="メイリオ" panose="020B0604030504040204" pitchFamily="50" charset="-128"/>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ja-JP" sz="1200" b="0" i="0" u="none" strike="noStrike" dirty="0">
                          <a:solidFill>
                            <a:srgbClr val="000000"/>
                          </a:solidFill>
                          <a:effectLst/>
                          <a:latin typeface="+mn-lt"/>
                          <a:ea typeface="メイリオ" panose="020B0604030504040204" pitchFamily="50" charset="-128"/>
                        </a:rPr>
                        <a:t>4 </a:t>
                      </a:r>
                      <a:r>
                        <a:rPr lang="en-US" altLang="ja-JP" sz="1200" b="0" i="0" u="none" strike="noStrike" dirty="0" err="1">
                          <a:solidFill>
                            <a:srgbClr val="000000"/>
                          </a:solidFill>
                          <a:effectLst/>
                          <a:latin typeface="+mn-lt"/>
                          <a:ea typeface="メイリオ" panose="020B0604030504040204" pitchFamily="50" charset="-128"/>
                        </a:rPr>
                        <a:t>GPa</a:t>
                      </a:r>
                      <a:endParaRPr lang="en-US" altLang="ja-JP" sz="1200" b="0" i="0" u="none" strike="noStrike" dirty="0">
                        <a:solidFill>
                          <a:srgbClr val="000000"/>
                        </a:solidFill>
                        <a:effectLst/>
                        <a:latin typeface="+mn-lt"/>
                        <a:ea typeface="メイリオ" panose="020B0604030504040204" pitchFamily="50" charset="-128"/>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6" name="表 5">
            <a:extLst>
              <a:ext uri="{FF2B5EF4-FFF2-40B4-BE49-F238E27FC236}">
                <a16:creationId xmlns:a16="http://schemas.microsoft.com/office/drawing/2014/main" id="{018B3E86-0666-4C4F-BEB8-F5BD11BB9542}"/>
              </a:ext>
            </a:extLst>
          </p:cNvPr>
          <p:cNvGraphicFramePr>
            <a:graphicFrameLocks noGrp="1"/>
          </p:cNvGraphicFramePr>
          <p:nvPr>
            <p:extLst>
              <p:ext uri="{D42A27DB-BD31-4B8C-83A1-F6EECF244321}">
                <p14:modId xmlns:p14="http://schemas.microsoft.com/office/powerpoint/2010/main" val="4058458743"/>
              </p:ext>
            </p:extLst>
          </p:nvPr>
        </p:nvGraphicFramePr>
        <p:xfrm>
          <a:off x="682100" y="2674153"/>
          <a:ext cx="2268000" cy="630811"/>
        </p:xfrm>
        <a:graphic>
          <a:graphicData uri="http://schemas.openxmlformats.org/drawingml/2006/table">
            <a:tbl>
              <a:tblPr>
                <a:tableStyleId>{5C22544A-7EE6-4342-B048-85BDC9FD1C3A}</a:tableStyleId>
              </a:tblPr>
              <a:tblGrid>
                <a:gridCol w="1119022">
                  <a:extLst>
                    <a:ext uri="{9D8B030D-6E8A-4147-A177-3AD203B41FA5}">
                      <a16:colId xmlns:a16="http://schemas.microsoft.com/office/drawing/2014/main" val="20000"/>
                    </a:ext>
                  </a:extLst>
                </a:gridCol>
                <a:gridCol w="1148978">
                  <a:extLst>
                    <a:ext uri="{9D8B030D-6E8A-4147-A177-3AD203B41FA5}">
                      <a16:colId xmlns:a16="http://schemas.microsoft.com/office/drawing/2014/main" val="20001"/>
                    </a:ext>
                  </a:extLst>
                </a:gridCol>
              </a:tblGrid>
              <a:tr h="312302">
                <a:tc>
                  <a:txBody>
                    <a:bodyPr/>
                    <a:lstStyle/>
                    <a:p>
                      <a:pPr algn="ctr" fontAlgn="ctr"/>
                      <a:r>
                        <a:rPr lang="ja-JP" altLang="en-US" sz="1200" b="0" i="0" u="none" strike="noStrike" dirty="0">
                          <a:solidFill>
                            <a:srgbClr val="000000"/>
                          </a:solidFill>
                          <a:effectLst/>
                          <a:latin typeface="メイリオ" panose="020B0604030504040204" pitchFamily="50" charset="-128"/>
                          <a:ea typeface="メイリオ" panose="020B0604030504040204" pitchFamily="50" charset="-128"/>
                        </a:rPr>
                        <a:t>ヤング率</a:t>
                      </a:r>
                      <a:endParaRPr lang="en-US" sz="1200" b="0" i="0" u="none" strike="noStrike" dirty="0">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ja-JP" altLang="en-US" sz="1200" u="none" strike="noStrike" dirty="0">
                          <a:effectLst/>
                        </a:rPr>
                        <a:t>ポアソン比</a:t>
                      </a:r>
                      <a:endParaRPr lang="en-US" sz="1200" b="0" i="0" u="none" strike="noStrike" dirty="0">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18509">
                <a:tc>
                  <a:txBody>
                    <a:bodyPr/>
                    <a:lstStyle/>
                    <a:p>
                      <a:pPr algn="ctr" fontAlgn="ctr"/>
                      <a:r>
                        <a:rPr lang="en-US" altLang="ja-JP" sz="1200" u="none" strike="noStrike" dirty="0">
                          <a:effectLst/>
                        </a:rPr>
                        <a:t>2 </a:t>
                      </a:r>
                      <a:r>
                        <a:rPr lang="en-US" altLang="ja-JP" sz="1200" u="none" strike="noStrike" dirty="0" err="1">
                          <a:effectLst/>
                        </a:rPr>
                        <a:t>GPa</a:t>
                      </a:r>
                      <a:endParaRPr lang="en-US" altLang="ja-JP" sz="1200" b="0" i="0" u="none" strike="noStrike" dirty="0">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ja-JP" sz="1200" u="none" strike="noStrike" dirty="0">
                          <a:effectLst/>
                        </a:rPr>
                        <a:t>0.39</a:t>
                      </a:r>
                      <a:endParaRPr lang="en-US" altLang="ja-JP" sz="1200" b="0" i="0" u="none" strike="noStrike" dirty="0">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7" name="表 6">
            <a:extLst>
              <a:ext uri="{FF2B5EF4-FFF2-40B4-BE49-F238E27FC236}">
                <a16:creationId xmlns:a16="http://schemas.microsoft.com/office/drawing/2014/main" id="{4AD24065-72AC-483E-96B5-68F28DDED062}"/>
              </a:ext>
            </a:extLst>
          </p:cNvPr>
          <p:cNvGraphicFramePr>
            <a:graphicFrameLocks noGrp="1"/>
          </p:cNvGraphicFramePr>
          <p:nvPr>
            <p:extLst>
              <p:ext uri="{D42A27DB-BD31-4B8C-83A1-F6EECF244321}">
                <p14:modId xmlns:p14="http://schemas.microsoft.com/office/powerpoint/2010/main" val="2532973443"/>
              </p:ext>
            </p:extLst>
          </p:nvPr>
        </p:nvGraphicFramePr>
        <p:xfrm>
          <a:off x="4592434" y="2673060"/>
          <a:ext cx="2268000" cy="630811"/>
        </p:xfrm>
        <a:graphic>
          <a:graphicData uri="http://schemas.openxmlformats.org/drawingml/2006/table">
            <a:tbl>
              <a:tblPr>
                <a:tableStyleId>{5C22544A-7EE6-4342-B048-85BDC9FD1C3A}</a:tableStyleId>
              </a:tblPr>
              <a:tblGrid>
                <a:gridCol w="1119022">
                  <a:extLst>
                    <a:ext uri="{9D8B030D-6E8A-4147-A177-3AD203B41FA5}">
                      <a16:colId xmlns:a16="http://schemas.microsoft.com/office/drawing/2014/main" val="20000"/>
                    </a:ext>
                  </a:extLst>
                </a:gridCol>
                <a:gridCol w="1148978">
                  <a:extLst>
                    <a:ext uri="{9D8B030D-6E8A-4147-A177-3AD203B41FA5}">
                      <a16:colId xmlns:a16="http://schemas.microsoft.com/office/drawing/2014/main" val="20001"/>
                    </a:ext>
                  </a:extLst>
                </a:gridCol>
              </a:tblGrid>
              <a:tr h="312302">
                <a:tc>
                  <a:txBody>
                    <a:bodyPr/>
                    <a:lstStyle/>
                    <a:p>
                      <a:pPr algn="ctr" fontAlgn="ctr"/>
                      <a:r>
                        <a:rPr lang="ja-JP" altLang="en-US" sz="1200" b="0" i="0" u="none" strike="noStrike" dirty="0">
                          <a:solidFill>
                            <a:srgbClr val="000000"/>
                          </a:solidFill>
                          <a:effectLst/>
                          <a:latin typeface="メイリオ" panose="020B0604030504040204" pitchFamily="50" charset="-128"/>
                          <a:ea typeface="メイリオ" panose="020B0604030504040204" pitchFamily="50" charset="-128"/>
                        </a:rPr>
                        <a:t>ヤング率</a:t>
                      </a:r>
                      <a:endParaRPr lang="en-US" sz="1200" b="0" i="0" u="none" strike="noStrike" dirty="0">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ja-JP" altLang="en-US" sz="1200" u="none" strike="noStrike" dirty="0">
                          <a:effectLst/>
                        </a:rPr>
                        <a:t>ポアソン比</a:t>
                      </a:r>
                      <a:endParaRPr lang="en-US" sz="1200" b="0" i="0" u="none" strike="noStrike" dirty="0">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18509">
                <a:tc>
                  <a:txBody>
                    <a:bodyPr/>
                    <a:lstStyle/>
                    <a:p>
                      <a:pPr algn="ctr" fontAlgn="ctr"/>
                      <a:r>
                        <a:rPr lang="en-US" altLang="ja-JP" sz="1200" u="none" strike="noStrike" dirty="0">
                          <a:effectLst/>
                        </a:rPr>
                        <a:t>2.78 </a:t>
                      </a:r>
                      <a:r>
                        <a:rPr lang="en-US" altLang="ja-JP" sz="1200" u="none" strike="noStrike" dirty="0" err="1">
                          <a:effectLst/>
                        </a:rPr>
                        <a:t>GPa</a:t>
                      </a:r>
                      <a:endParaRPr lang="en-US" altLang="ja-JP" sz="1200" b="0" i="0" u="none" strike="noStrike" dirty="0">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ja-JP" sz="1200" u="none" strike="noStrike" dirty="0">
                          <a:effectLst/>
                        </a:rPr>
                        <a:t>0.3</a:t>
                      </a:r>
                      <a:endParaRPr lang="en-US" altLang="ja-JP" sz="1200" b="0" i="0" u="none" strike="noStrike" dirty="0">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8" name="テキスト ボックス 7">
            <a:extLst>
              <a:ext uri="{FF2B5EF4-FFF2-40B4-BE49-F238E27FC236}">
                <a16:creationId xmlns:a16="http://schemas.microsoft.com/office/drawing/2014/main" id="{FD362CA0-66D0-4BB7-AC38-C589F13F1A10}"/>
              </a:ext>
            </a:extLst>
          </p:cNvPr>
          <p:cNvSpPr txBox="1"/>
          <p:nvPr/>
        </p:nvSpPr>
        <p:spPr>
          <a:xfrm>
            <a:off x="4592434" y="2345397"/>
            <a:ext cx="5529651" cy="369332"/>
          </a:xfrm>
          <a:prstGeom prst="rect">
            <a:avLst/>
          </a:prstGeom>
          <a:noFill/>
        </p:spPr>
        <p:txBody>
          <a:bodyPr wrap="square" rtlCol="0">
            <a:spAutoFit/>
          </a:bodyPr>
          <a:lstStyle/>
          <a:p>
            <a:r>
              <a:rPr kumimoji="1" lang="en-US" altLang="ja-JP" i="0" dirty="0">
                <a:solidFill>
                  <a:srgbClr val="0070C0"/>
                </a:solidFill>
              </a:rPr>
              <a:t>PLA</a:t>
            </a:r>
            <a:endParaRPr kumimoji="1" lang="ja-JP" altLang="en-US" i="0" dirty="0">
              <a:solidFill>
                <a:srgbClr val="0070C0"/>
              </a:solidFill>
            </a:endParaRPr>
          </a:p>
        </p:txBody>
      </p:sp>
      <p:sp>
        <p:nvSpPr>
          <p:cNvPr id="9" name="テキスト ボックス 8">
            <a:extLst>
              <a:ext uri="{FF2B5EF4-FFF2-40B4-BE49-F238E27FC236}">
                <a16:creationId xmlns:a16="http://schemas.microsoft.com/office/drawing/2014/main" id="{D49FB0F9-F07F-4979-8E34-E15678AB6BD4}"/>
              </a:ext>
            </a:extLst>
          </p:cNvPr>
          <p:cNvSpPr txBox="1"/>
          <p:nvPr/>
        </p:nvSpPr>
        <p:spPr>
          <a:xfrm>
            <a:off x="682100" y="2303728"/>
            <a:ext cx="3483500" cy="369332"/>
          </a:xfrm>
          <a:prstGeom prst="rect">
            <a:avLst/>
          </a:prstGeom>
          <a:noFill/>
        </p:spPr>
        <p:txBody>
          <a:bodyPr wrap="square" rtlCol="0">
            <a:spAutoFit/>
          </a:bodyPr>
          <a:lstStyle/>
          <a:p>
            <a:r>
              <a:rPr kumimoji="1" lang="en-US" altLang="ja-JP" i="0" dirty="0">
                <a:solidFill>
                  <a:srgbClr val="990000"/>
                </a:solidFill>
              </a:rPr>
              <a:t>Epoxy</a:t>
            </a:r>
            <a:r>
              <a:rPr kumimoji="1" lang="ja-JP" altLang="en-US" i="0" dirty="0">
                <a:solidFill>
                  <a:srgbClr val="990000"/>
                </a:solidFill>
              </a:rPr>
              <a:t>（等方性、</a:t>
            </a:r>
            <a:r>
              <a:rPr lang="ja-JP" altLang="en-US" dirty="0">
                <a:solidFill>
                  <a:srgbClr val="990000"/>
                </a:solidFill>
              </a:rPr>
              <a:t>損傷</a:t>
            </a:r>
            <a:r>
              <a:rPr kumimoji="1" lang="ja-JP" altLang="en-US" i="0" dirty="0">
                <a:solidFill>
                  <a:srgbClr val="990000"/>
                </a:solidFill>
              </a:rPr>
              <a:t>）</a:t>
            </a:r>
          </a:p>
        </p:txBody>
      </p:sp>
      <p:sp>
        <p:nvSpPr>
          <p:cNvPr id="10" name="テキスト ボックス 9">
            <a:extLst>
              <a:ext uri="{FF2B5EF4-FFF2-40B4-BE49-F238E27FC236}">
                <a16:creationId xmlns:a16="http://schemas.microsoft.com/office/drawing/2014/main" id="{5759C5F2-5B39-4E06-B896-B0D22F8ED729}"/>
              </a:ext>
            </a:extLst>
          </p:cNvPr>
          <p:cNvSpPr txBox="1"/>
          <p:nvPr/>
        </p:nvSpPr>
        <p:spPr>
          <a:xfrm>
            <a:off x="682100" y="1215171"/>
            <a:ext cx="2988200" cy="369332"/>
          </a:xfrm>
          <a:prstGeom prst="rect">
            <a:avLst/>
          </a:prstGeom>
          <a:noFill/>
        </p:spPr>
        <p:txBody>
          <a:bodyPr wrap="square" rtlCol="0">
            <a:spAutoFit/>
          </a:bodyPr>
          <a:lstStyle/>
          <a:p>
            <a:r>
              <a:rPr kumimoji="1" lang="en-US" altLang="ja-JP" i="0" dirty="0">
                <a:solidFill>
                  <a:srgbClr val="00682F"/>
                </a:solidFill>
              </a:rPr>
              <a:t>CFRP</a:t>
            </a:r>
            <a:r>
              <a:rPr kumimoji="1" lang="ja-JP" altLang="en-US" i="0" dirty="0">
                <a:solidFill>
                  <a:srgbClr val="00682F"/>
                </a:solidFill>
              </a:rPr>
              <a:t>（異方性）</a:t>
            </a:r>
          </a:p>
        </p:txBody>
      </p:sp>
      <p:sp>
        <p:nvSpPr>
          <p:cNvPr id="11" name="object 2">
            <a:extLst>
              <a:ext uri="{FF2B5EF4-FFF2-40B4-BE49-F238E27FC236}">
                <a16:creationId xmlns:a16="http://schemas.microsoft.com/office/drawing/2014/main" id="{1AB9CF1E-0011-442B-A21B-2E88FE4859C3}"/>
              </a:ext>
            </a:extLst>
          </p:cNvPr>
          <p:cNvSpPr/>
          <p:nvPr/>
        </p:nvSpPr>
        <p:spPr>
          <a:xfrm>
            <a:off x="475886" y="3363329"/>
            <a:ext cx="4948428" cy="3453585"/>
          </a:xfrm>
          <a:prstGeom prst="rect">
            <a:avLst/>
          </a:prstGeom>
          <a:blipFill>
            <a:blip r:embed="rId4" cstate="print"/>
            <a:stretch>
              <a:fillRect/>
            </a:stretch>
          </a:blipFill>
        </p:spPr>
        <p:txBody>
          <a:bodyPr wrap="square" lIns="0" tIns="0" rIns="0" bIns="0" rtlCol="0"/>
          <a:lstStyle/>
          <a:p>
            <a:endParaRPr/>
          </a:p>
        </p:txBody>
      </p:sp>
      <p:sp>
        <p:nvSpPr>
          <p:cNvPr id="3" name="テキスト ボックス 2">
            <a:extLst>
              <a:ext uri="{FF2B5EF4-FFF2-40B4-BE49-F238E27FC236}">
                <a16:creationId xmlns:a16="http://schemas.microsoft.com/office/drawing/2014/main" id="{094BF43C-62EE-4496-BA8D-CD18EC22B91C}"/>
              </a:ext>
            </a:extLst>
          </p:cNvPr>
          <p:cNvSpPr txBox="1"/>
          <p:nvPr/>
        </p:nvSpPr>
        <p:spPr>
          <a:xfrm>
            <a:off x="7180198" y="6039130"/>
            <a:ext cx="1741166" cy="276999"/>
          </a:xfrm>
          <a:prstGeom prst="rect">
            <a:avLst/>
          </a:prstGeom>
          <a:noFill/>
        </p:spPr>
        <p:txBody>
          <a:bodyPr wrap="square" rtlCol="0">
            <a:spAutoFit/>
          </a:bodyPr>
          <a:lstStyle/>
          <a:p>
            <a:r>
              <a:rPr kumimoji="1" lang="en-US" altLang="ja-JP" sz="1200" b="1" dirty="0">
                <a:solidFill>
                  <a:schemeClr val="bg1"/>
                </a:solidFill>
              </a:rPr>
              <a:t>CFRP</a:t>
            </a:r>
            <a:r>
              <a:rPr lang="ja-JP" altLang="en-US" sz="1200" b="1" dirty="0">
                <a:solidFill>
                  <a:schemeClr val="bg1"/>
                </a:solidFill>
              </a:rPr>
              <a:t>筋は角柱状</a:t>
            </a:r>
            <a:endParaRPr kumimoji="1" lang="ja-JP" altLang="en-US" sz="1200" b="1" dirty="0">
              <a:solidFill>
                <a:schemeClr val="bg1"/>
              </a:solidFill>
            </a:endParaRPr>
          </a:p>
        </p:txBody>
      </p:sp>
      <p:pic>
        <p:nvPicPr>
          <p:cNvPr id="12" name="図 11">
            <a:extLst>
              <a:ext uri="{FF2B5EF4-FFF2-40B4-BE49-F238E27FC236}">
                <a16:creationId xmlns:a16="http://schemas.microsoft.com/office/drawing/2014/main" id="{692653F7-6FF4-4E84-9247-EB834876C842}"/>
              </a:ext>
            </a:extLst>
          </p:cNvPr>
          <p:cNvPicPr>
            <a:picLocks noChangeAspect="1"/>
          </p:cNvPicPr>
          <p:nvPr/>
        </p:nvPicPr>
        <p:blipFill rotWithShape="1">
          <a:blip r:embed="rId5"/>
          <a:srcRect l="44427" t="15186" r="30781" b="13147"/>
          <a:stretch/>
        </p:blipFill>
        <p:spPr>
          <a:xfrm>
            <a:off x="9486901" y="2651315"/>
            <a:ext cx="2499502" cy="4064279"/>
          </a:xfrm>
          <a:prstGeom prst="rect">
            <a:avLst/>
          </a:prstGeom>
        </p:spPr>
      </p:pic>
      <p:grpSp>
        <p:nvGrpSpPr>
          <p:cNvPr id="13" name="グループ化 12">
            <a:extLst>
              <a:ext uri="{FF2B5EF4-FFF2-40B4-BE49-F238E27FC236}">
                <a16:creationId xmlns:a16="http://schemas.microsoft.com/office/drawing/2014/main" id="{7ECD26F8-7363-46A0-B706-D98CF25E3D12}"/>
              </a:ext>
            </a:extLst>
          </p:cNvPr>
          <p:cNvGrpSpPr/>
          <p:nvPr/>
        </p:nvGrpSpPr>
        <p:grpSpPr>
          <a:xfrm>
            <a:off x="9475941" y="2934539"/>
            <a:ext cx="807699" cy="369332"/>
            <a:chOff x="8049721" y="3483850"/>
            <a:chExt cx="769598" cy="369332"/>
          </a:xfrm>
        </p:grpSpPr>
        <p:sp>
          <p:nvSpPr>
            <p:cNvPr id="4" name="吹き出し: 角を丸めた四角形 3">
              <a:extLst>
                <a:ext uri="{FF2B5EF4-FFF2-40B4-BE49-F238E27FC236}">
                  <a16:creationId xmlns:a16="http://schemas.microsoft.com/office/drawing/2014/main" id="{F6D3871F-DC18-461D-89BA-3984FA90DF08}"/>
                </a:ext>
              </a:extLst>
            </p:cNvPr>
            <p:cNvSpPr/>
            <p:nvPr/>
          </p:nvSpPr>
          <p:spPr>
            <a:xfrm>
              <a:off x="8112403" y="3483850"/>
              <a:ext cx="592511" cy="369332"/>
            </a:xfrm>
            <a:prstGeom prst="wedgeRoundRectCallout">
              <a:avLst>
                <a:gd name="adj1" fmla="val 80556"/>
                <a:gd name="adj2" fmla="val -7981"/>
                <a:gd name="adj3" fmla="val 16667"/>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a:extLst>
                <a:ext uri="{FF2B5EF4-FFF2-40B4-BE49-F238E27FC236}">
                  <a16:creationId xmlns:a16="http://schemas.microsoft.com/office/drawing/2014/main" id="{9B0BDCA0-BC47-44C6-91A9-0EB9D2FF979B}"/>
                </a:ext>
              </a:extLst>
            </p:cNvPr>
            <p:cNvSpPr txBox="1"/>
            <p:nvPr/>
          </p:nvSpPr>
          <p:spPr>
            <a:xfrm>
              <a:off x="8049721" y="3546159"/>
              <a:ext cx="769598" cy="246221"/>
            </a:xfrm>
            <a:prstGeom prst="rect">
              <a:avLst/>
            </a:prstGeom>
            <a:noFill/>
          </p:spPr>
          <p:txBody>
            <a:bodyPr wrap="square" rtlCol="0">
              <a:spAutoFit/>
            </a:bodyPr>
            <a:lstStyle/>
            <a:p>
              <a:r>
                <a:rPr kumimoji="1" lang="ja-JP" altLang="en-US" sz="1000" b="1" dirty="0"/>
                <a:t>変位</a:t>
              </a:r>
              <a:r>
                <a:rPr kumimoji="1" lang="en-US" altLang="ja-JP" sz="1000" b="1" dirty="0"/>
                <a:t>1mm</a:t>
              </a:r>
              <a:endParaRPr kumimoji="1" lang="ja-JP" altLang="en-US" sz="1000" b="1" dirty="0"/>
            </a:p>
          </p:txBody>
        </p:sp>
      </p:grpSp>
      <p:cxnSp>
        <p:nvCxnSpPr>
          <p:cNvPr id="17" name="直線コネクタ 16">
            <a:extLst>
              <a:ext uri="{FF2B5EF4-FFF2-40B4-BE49-F238E27FC236}">
                <a16:creationId xmlns:a16="http://schemas.microsoft.com/office/drawing/2014/main" id="{7F8E4BFA-448F-4541-956D-54F39C95166D}"/>
              </a:ext>
            </a:extLst>
          </p:cNvPr>
          <p:cNvCxnSpPr>
            <a:cxnSpLocks/>
          </p:cNvCxnSpPr>
          <p:nvPr/>
        </p:nvCxnSpPr>
        <p:spPr>
          <a:xfrm flipV="1">
            <a:off x="7547459" y="5513745"/>
            <a:ext cx="114105" cy="484909"/>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0" name="グループ化 19">
            <a:extLst>
              <a:ext uri="{FF2B5EF4-FFF2-40B4-BE49-F238E27FC236}">
                <a16:creationId xmlns:a16="http://schemas.microsoft.com/office/drawing/2014/main" id="{54A62836-2F34-4808-9683-D43E6C7EF143}"/>
              </a:ext>
            </a:extLst>
          </p:cNvPr>
          <p:cNvGrpSpPr/>
          <p:nvPr/>
        </p:nvGrpSpPr>
        <p:grpSpPr>
          <a:xfrm>
            <a:off x="9528733" y="5854464"/>
            <a:ext cx="727766" cy="369332"/>
            <a:chOff x="8112403" y="3483850"/>
            <a:chExt cx="614156" cy="369332"/>
          </a:xfrm>
        </p:grpSpPr>
        <p:sp>
          <p:nvSpPr>
            <p:cNvPr id="21" name="吹き出し: 角を丸めた四角形 20">
              <a:extLst>
                <a:ext uri="{FF2B5EF4-FFF2-40B4-BE49-F238E27FC236}">
                  <a16:creationId xmlns:a16="http://schemas.microsoft.com/office/drawing/2014/main" id="{85697733-0A0F-40F0-972D-9378C2E36AB6}"/>
                </a:ext>
              </a:extLst>
            </p:cNvPr>
            <p:cNvSpPr/>
            <p:nvPr/>
          </p:nvSpPr>
          <p:spPr>
            <a:xfrm>
              <a:off x="8112403" y="3483850"/>
              <a:ext cx="592511" cy="369332"/>
            </a:xfrm>
            <a:prstGeom prst="wedgeRoundRectCallout">
              <a:avLst>
                <a:gd name="adj1" fmla="val 80556"/>
                <a:gd name="adj2" fmla="val -7981"/>
                <a:gd name="adj3" fmla="val 16667"/>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テキスト ボックス 21">
              <a:extLst>
                <a:ext uri="{FF2B5EF4-FFF2-40B4-BE49-F238E27FC236}">
                  <a16:creationId xmlns:a16="http://schemas.microsoft.com/office/drawing/2014/main" id="{F9DF1FA1-4F6A-4EA1-B776-67054B02AAC1}"/>
                </a:ext>
              </a:extLst>
            </p:cNvPr>
            <p:cNvSpPr txBox="1"/>
            <p:nvPr/>
          </p:nvSpPr>
          <p:spPr>
            <a:xfrm>
              <a:off x="8134048" y="3545405"/>
              <a:ext cx="592511" cy="246221"/>
            </a:xfrm>
            <a:prstGeom prst="rect">
              <a:avLst/>
            </a:prstGeom>
            <a:noFill/>
          </p:spPr>
          <p:txBody>
            <a:bodyPr wrap="square" rtlCol="0">
              <a:spAutoFit/>
            </a:bodyPr>
            <a:lstStyle/>
            <a:p>
              <a:r>
                <a:rPr lang="ja-JP" altLang="en-US" sz="1000" dirty="0"/>
                <a:t>原点固定</a:t>
              </a:r>
              <a:endParaRPr kumimoji="1" lang="ja-JP" altLang="en-US" sz="1000" dirty="0"/>
            </a:p>
          </p:txBody>
        </p:sp>
      </p:grpSp>
      <p:grpSp>
        <p:nvGrpSpPr>
          <p:cNvPr id="28" name="グループ化 27">
            <a:extLst>
              <a:ext uri="{FF2B5EF4-FFF2-40B4-BE49-F238E27FC236}">
                <a16:creationId xmlns:a16="http://schemas.microsoft.com/office/drawing/2014/main" id="{F821E5AE-EE25-40CF-ACBB-D17D1289AD1A}"/>
              </a:ext>
            </a:extLst>
          </p:cNvPr>
          <p:cNvGrpSpPr/>
          <p:nvPr/>
        </p:nvGrpSpPr>
        <p:grpSpPr>
          <a:xfrm>
            <a:off x="11092547" y="5946797"/>
            <a:ext cx="849882" cy="369332"/>
            <a:chOff x="10896600" y="5485132"/>
            <a:chExt cx="849882" cy="369332"/>
          </a:xfrm>
        </p:grpSpPr>
        <p:sp>
          <p:nvSpPr>
            <p:cNvPr id="26" name="吹き出し: 角を丸めた四角形 25">
              <a:extLst>
                <a:ext uri="{FF2B5EF4-FFF2-40B4-BE49-F238E27FC236}">
                  <a16:creationId xmlns:a16="http://schemas.microsoft.com/office/drawing/2014/main" id="{5DE11E65-521B-4673-A92A-37F0AD69AFBD}"/>
                </a:ext>
              </a:extLst>
            </p:cNvPr>
            <p:cNvSpPr/>
            <p:nvPr/>
          </p:nvSpPr>
          <p:spPr>
            <a:xfrm>
              <a:off x="10896600" y="5485132"/>
              <a:ext cx="849882" cy="369332"/>
            </a:xfrm>
            <a:prstGeom prst="wedgeRoundRectCallout">
              <a:avLst>
                <a:gd name="adj1" fmla="val -49621"/>
                <a:gd name="adj2" fmla="val 64761"/>
                <a:gd name="adj3" fmla="val 16667"/>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ボックス 26">
              <a:extLst>
                <a:ext uri="{FF2B5EF4-FFF2-40B4-BE49-F238E27FC236}">
                  <a16:creationId xmlns:a16="http://schemas.microsoft.com/office/drawing/2014/main" id="{0210B587-E3A0-4CA8-BFB7-984673FE8DBE}"/>
                </a:ext>
              </a:extLst>
            </p:cNvPr>
            <p:cNvSpPr txBox="1"/>
            <p:nvPr/>
          </p:nvSpPr>
          <p:spPr>
            <a:xfrm>
              <a:off x="10928858" y="5546687"/>
              <a:ext cx="785365" cy="246221"/>
            </a:xfrm>
            <a:prstGeom prst="rect">
              <a:avLst/>
            </a:prstGeom>
            <a:noFill/>
          </p:spPr>
          <p:txBody>
            <a:bodyPr wrap="square" rtlCol="0">
              <a:spAutoFit/>
            </a:bodyPr>
            <a:lstStyle/>
            <a:p>
              <a:r>
                <a:rPr lang="en-US" altLang="ja-JP" sz="1000" dirty="0"/>
                <a:t>Y</a:t>
              </a:r>
              <a:r>
                <a:rPr lang="ja-JP" altLang="en-US" sz="1000" dirty="0"/>
                <a:t>方向対称</a:t>
              </a:r>
              <a:endParaRPr kumimoji="1" lang="ja-JP" altLang="en-US" sz="1000" dirty="0"/>
            </a:p>
          </p:txBody>
        </p:sp>
      </p:grpSp>
    </p:spTree>
    <p:extLst>
      <p:ext uri="{BB962C8B-B14F-4D97-AF65-F5344CB8AC3E}">
        <p14:creationId xmlns:p14="http://schemas.microsoft.com/office/powerpoint/2010/main" val="9716925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3E1C786-3B27-4D79-B6EC-AC8803B84A19}"/>
              </a:ext>
            </a:extLst>
          </p:cNvPr>
          <p:cNvSpPr>
            <a:spLocks noGrp="1"/>
          </p:cNvSpPr>
          <p:nvPr>
            <p:ph type="ctrTitle"/>
          </p:nvPr>
        </p:nvSpPr>
        <p:spPr/>
        <p:txBody>
          <a:bodyPr/>
          <a:lstStyle/>
          <a:p>
            <a:endParaRPr kumimoji="1" lang="ja-JP" altLang="en-US"/>
          </a:p>
        </p:txBody>
      </p:sp>
      <p:sp>
        <p:nvSpPr>
          <p:cNvPr id="3" name="字幕 2">
            <a:extLst>
              <a:ext uri="{FF2B5EF4-FFF2-40B4-BE49-F238E27FC236}">
                <a16:creationId xmlns:a16="http://schemas.microsoft.com/office/drawing/2014/main" id="{93DAF1FE-E991-493C-82D1-04C35CAE9DA9}"/>
              </a:ext>
            </a:extLst>
          </p:cNvPr>
          <p:cNvSpPr>
            <a:spLocks noGrp="1"/>
          </p:cNvSpPr>
          <p:nvPr>
            <p:ph type="subTitle" idx="1"/>
          </p:nvPr>
        </p:nvSpPr>
        <p:spPr/>
        <p:txBody>
          <a:bodyPr/>
          <a:lstStyle/>
          <a:p>
            <a:endParaRPr kumimoji="1" lang="ja-JP" altLang="en-US"/>
          </a:p>
        </p:txBody>
      </p:sp>
      <p:pic>
        <p:nvPicPr>
          <p:cNvPr id="4" name="図 3">
            <a:extLst>
              <a:ext uri="{FF2B5EF4-FFF2-40B4-BE49-F238E27FC236}">
                <a16:creationId xmlns:a16="http://schemas.microsoft.com/office/drawing/2014/main" id="{924B3E1E-9999-4687-893D-CBDB989BFF7C}"/>
              </a:ext>
            </a:extLst>
          </p:cNvPr>
          <p:cNvPicPr>
            <a:picLocks noChangeAspect="1"/>
          </p:cNvPicPr>
          <p:nvPr/>
        </p:nvPicPr>
        <p:blipFill>
          <a:blip r:embed="rId2"/>
          <a:stretch>
            <a:fillRect/>
          </a:stretch>
        </p:blipFill>
        <p:spPr>
          <a:xfrm>
            <a:off x="0" y="0"/>
            <a:ext cx="12192000" cy="6858000"/>
          </a:xfrm>
          <a:prstGeom prst="rect">
            <a:avLst/>
          </a:prstGeom>
        </p:spPr>
      </p:pic>
      <p:sp>
        <p:nvSpPr>
          <p:cNvPr id="5" name="テキスト ボックス 4"/>
          <p:cNvSpPr txBox="1"/>
          <p:nvPr/>
        </p:nvSpPr>
        <p:spPr>
          <a:xfrm>
            <a:off x="8512233" y="3509963"/>
            <a:ext cx="1826141" cy="1200329"/>
          </a:xfrm>
          <a:prstGeom prst="rect">
            <a:avLst/>
          </a:prstGeom>
          <a:noFill/>
        </p:spPr>
        <p:txBody>
          <a:bodyPr wrap="none" rtlCol="0">
            <a:spAutoFit/>
          </a:bodyPr>
          <a:lstStyle/>
          <a:p>
            <a:r>
              <a:rPr kumimoji="1" lang="ja-JP" altLang="en-US" dirty="0">
                <a:solidFill>
                  <a:schemeClr val="bg1"/>
                </a:solidFill>
              </a:rPr>
              <a:t>メッシュの様子</a:t>
            </a:r>
            <a:endParaRPr kumimoji="1" lang="en-US" altLang="ja-JP" dirty="0">
              <a:solidFill>
                <a:schemeClr val="bg1"/>
              </a:solidFill>
            </a:endParaRPr>
          </a:p>
          <a:p>
            <a:r>
              <a:rPr kumimoji="1" lang="ja-JP" altLang="en-US" dirty="0">
                <a:solidFill>
                  <a:schemeClr val="bg1"/>
                </a:solidFill>
              </a:rPr>
              <a:t>要素数</a:t>
            </a:r>
            <a:r>
              <a:rPr kumimoji="1" lang="en-US" altLang="ja-JP" dirty="0">
                <a:solidFill>
                  <a:schemeClr val="bg1"/>
                </a:solidFill>
              </a:rPr>
              <a:t>90</a:t>
            </a:r>
            <a:r>
              <a:rPr kumimoji="1" lang="ja-JP" altLang="en-US" dirty="0">
                <a:solidFill>
                  <a:schemeClr val="bg1"/>
                </a:solidFill>
              </a:rPr>
              <a:t>万</a:t>
            </a:r>
            <a:endParaRPr kumimoji="1" lang="en-US" altLang="ja-JP" dirty="0">
              <a:solidFill>
                <a:schemeClr val="bg1"/>
              </a:solidFill>
            </a:endParaRPr>
          </a:p>
          <a:p>
            <a:r>
              <a:rPr kumimoji="1" lang="ja-JP" altLang="en-US" dirty="0">
                <a:solidFill>
                  <a:schemeClr val="bg1"/>
                </a:solidFill>
              </a:rPr>
              <a:t>計算時間</a:t>
            </a:r>
            <a:r>
              <a:rPr kumimoji="1" lang="en-US" altLang="ja-JP" dirty="0">
                <a:solidFill>
                  <a:schemeClr val="bg1"/>
                </a:solidFill>
              </a:rPr>
              <a:t>10</a:t>
            </a:r>
            <a:r>
              <a:rPr kumimoji="1" lang="ja-JP" altLang="en-US" dirty="0">
                <a:solidFill>
                  <a:schemeClr val="bg1"/>
                </a:solidFill>
              </a:rPr>
              <a:t>時間</a:t>
            </a:r>
            <a:endParaRPr kumimoji="1" lang="en-US" altLang="ja-JP" dirty="0">
              <a:solidFill>
                <a:schemeClr val="bg1"/>
              </a:solidFill>
            </a:endParaRPr>
          </a:p>
          <a:p>
            <a:r>
              <a:rPr kumimoji="1" lang="ja-JP" altLang="en-US" dirty="0">
                <a:solidFill>
                  <a:schemeClr val="bg1"/>
                </a:solidFill>
              </a:rPr>
              <a:t>弾性解析</a:t>
            </a:r>
          </a:p>
        </p:txBody>
      </p:sp>
    </p:spTree>
    <p:extLst>
      <p:ext uri="{BB962C8B-B14F-4D97-AF65-F5344CB8AC3E}">
        <p14:creationId xmlns:p14="http://schemas.microsoft.com/office/powerpoint/2010/main" val="11836364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F416E39-D610-4D72-A887-5048350D65E7}"/>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356106A4-2015-43D0-8F71-A6D730ED15D1}"/>
              </a:ext>
            </a:extLst>
          </p:cNvPr>
          <p:cNvSpPr>
            <a:spLocks noGrp="1"/>
          </p:cNvSpPr>
          <p:nvPr>
            <p:ph idx="1"/>
          </p:nvPr>
        </p:nvSpPr>
        <p:spPr/>
        <p:txBody>
          <a:bodyPr/>
          <a:lstStyle/>
          <a:p>
            <a:endParaRPr kumimoji="1" lang="ja-JP" altLang="en-US"/>
          </a:p>
        </p:txBody>
      </p:sp>
      <p:pic>
        <p:nvPicPr>
          <p:cNvPr id="4" name="図 3">
            <a:extLst>
              <a:ext uri="{FF2B5EF4-FFF2-40B4-BE49-F238E27FC236}">
                <a16:creationId xmlns:a16="http://schemas.microsoft.com/office/drawing/2014/main" id="{E6C8E8D5-B52D-43FC-BDA5-6E388A6C393B}"/>
              </a:ext>
            </a:extLst>
          </p:cNvPr>
          <p:cNvPicPr>
            <a:picLocks noChangeAspect="1"/>
          </p:cNvPicPr>
          <p:nvPr/>
        </p:nvPicPr>
        <p:blipFill>
          <a:blip r:embed="rId2"/>
          <a:stretch>
            <a:fillRect/>
          </a:stretch>
        </p:blipFill>
        <p:spPr>
          <a:xfrm>
            <a:off x="0" y="0"/>
            <a:ext cx="12192000" cy="6858000"/>
          </a:xfrm>
          <a:prstGeom prst="rect">
            <a:avLst/>
          </a:prstGeom>
        </p:spPr>
      </p:pic>
      <p:sp>
        <p:nvSpPr>
          <p:cNvPr id="5" name="テキスト ボックス 4"/>
          <p:cNvSpPr txBox="1"/>
          <p:nvPr/>
        </p:nvSpPr>
        <p:spPr>
          <a:xfrm>
            <a:off x="8512233" y="3509963"/>
            <a:ext cx="2954655" cy="646331"/>
          </a:xfrm>
          <a:prstGeom prst="rect">
            <a:avLst/>
          </a:prstGeom>
          <a:noFill/>
        </p:spPr>
        <p:txBody>
          <a:bodyPr wrap="none" rtlCol="0">
            <a:spAutoFit/>
          </a:bodyPr>
          <a:lstStyle/>
          <a:p>
            <a:r>
              <a:rPr kumimoji="1" lang="ja-JP" altLang="en-US" dirty="0">
                <a:solidFill>
                  <a:schemeClr val="bg1"/>
                </a:solidFill>
              </a:rPr>
              <a:t>メッシュの線を非表示</a:t>
            </a:r>
            <a:endParaRPr kumimoji="1" lang="en-US" altLang="ja-JP" dirty="0">
              <a:solidFill>
                <a:schemeClr val="bg1"/>
              </a:solidFill>
            </a:endParaRPr>
          </a:p>
          <a:p>
            <a:r>
              <a:rPr kumimoji="1" lang="ja-JP" altLang="en-US" dirty="0">
                <a:solidFill>
                  <a:schemeClr val="bg1"/>
                </a:solidFill>
              </a:rPr>
              <a:t>引張方向応力分布（表面）</a:t>
            </a:r>
            <a:endParaRPr kumimoji="1" lang="en-US" altLang="ja-JP" dirty="0">
              <a:solidFill>
                <a:schemeClr val="bg1"/>
              </a:solidFill>
            </a:endParaRPr>
          </a:p>
        </p:txBody>
      </p:sp>
    </p:spTree>
    <p:extLst>
      <p:ext uri="{BB962C8B-B14F-4D97-AF65-F5344CB8AC3E}">
        <p14:creationId xmlns:p14="http://schemas.microsoft.com/office/powerpoint/2010/main" val="38156695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A8B2531-5C91-4277-B100-55518548EE62}"/>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6A1E37FB-CB94-422B-8DCE-FCBED0B24F2F}"/>
              </a:ext>
            </a:extLst>
          </p:cNvPr>
          <p:cNvSpPr>
            <a:spLocks noGrp="1"/>
          </p:cNvSpPr>
          <p:nvPr>
            <p:ph idx="1"/>
          </p:nvPr>
        </p:nvSpPr>
        <p:spPr/>
        <p:txBody>
          <a:bodyPr/>
          <a:lstStyle/>
          <a:p>
            <a:endParaRPr kumimoji="1" lang="ja-JP" altLang="en-US"/>
          </a:p>
        </p:txBody>
      </p:sp>
      <p:pic>
        <p:nvPicPr>
          <p:cNvPr id="4" name="図 3">
            <a:extLst>
              <a:ext uri="{FF2B5EF4-FFF2-40B4-BE49-F238E27FC236}">
                <a16:creationId xmlns:a16="http://schemas.microsoft.com/office/drawing/2014/main" id="{AB164B18-B5C9-4474-B923-EFAC6AFA37DF}"/>
              </a:ext>
            </a:extLst>
          </p:cNvPr>
          <p:cNvPicPr>
            <a:picLocks noChangeAspect="1"/>
          </p:cNvPicPr>
          <p:nvPr/>
        </p:nvPicPr>
        <p:blipFill>
          <a:blip r:embed="rId2"/>
          <a:stretch>
            <a:fillRect/>
          </a:stretch>
        </p:blipFill>
        <p:spPr>
          <a:xfrm>
            <a:off x="0" y="0"/>
            <a:ext cx="12192000" cy="6858000"/>
          </a:xfrm>
          <a:prstGeom prst="rect">
            <a:avLst/>
          </a:prstGeom>
        </p:spPr>
      </p:pic>
      <p:sp>
        <p:nvSpPr>
          <p:cNvPr id="5" name="テキスト ボックス 4"/>
          <p:cNvSpPr txBox="1"/>
          <p:nvPr/>
        </p:nvSpPr>
        <p:spPr>
          <a:xfrm>
            <a:off x="8512233" y="3509963"/>
            <a:ext cx="3185487" cy="646331"/>
          </a:xfrm>
          <a:prstGeom prst="rect">
            <a:avLst/>
          </a:prstGeom>
          <a:noFill/>
        </p:spPr>
        <p:txBody>
          <a:bodyPr wrap="none" rtlCol="0">
            <a:spAutoFit/>
          </a:bodyPr>
          <a:lstStyle/>
          <a:p>
            <a:r>
              <a:rPr kumimoji="1" lang="ja-JP" altLang="en-US" dirty="0">
                <a:solidFill>
                  <a:schemeClr val="bg1"/>
                </a:solidFill>
              </a:rPr>
              <a:t>厚さ方向に半分に切断した面</a:t>
            </a:r>
            <a:endParaRPr kumimoji="1" lang="en-US" altLang="ja-JP" dirty="0">
              <a:solidFill>
                <a:schemeClr val="bg1"/>
              </a:solidFill>
            </a:endParaRPr>
          </a:p>
          <a:p>
            <a:r>
              <a:rPr kumimoji="1" lang="ja-JP" altLang="en-US" dirty="0">
                <a:solidFill>
                  <a:schemeClr val="bg1"/>
                </a:solidFill>
              </a:rPr>
              <a:t>引張方向応力分布</a:t>
            </a:r>
          </a:p>
        </p:txBody>
      </p:sp>
    </p:spTree>
    <p:extLst>
      <p:ext uri="{BB962C8B-B14F-4D97-AF65-F5344CB8AC3E}">
        <p14:creationId xmlns:p14="http://schemas.microsoft.com/office/powerpoint/2010/main" val="6049209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E8ECFE1-2560-4983-B78B-C5E848BD6515}"/>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9377FCC3-C324-4756-A554-B49E2F6E69ED}"/>
              </a:ext>
            </a:extLst>
          </p:cNvPr>
          <p:cNvSpPr>
            <a:spLocks noGrp="1"/>
          </p:cNvSpPr>
          <p:nvPr>
            <p:ph idx="1"/>
          </p:nvPr>
        </p:nvSpPr>
        <p:spPr/>
        <p:txBody>
          <a:bodyPr/>
          <a:lstStyle/>
          <a:p>
            <a:endParaRPr kumimoji="1" lang="ja-JP" altLang="en-US"/>
          </a:p>
        </p:txBody>
      </p:sp>
      <p:pic>
        <p:nvPicPr>
          <p:cNvPr id="4" name="図 3">
            <a:extLst>
              <a:ext uri="{FF2B5EF4-FFF2-40B4-BE49-F238E27FC236}">
                <a16:creationId xmlns:a16="http://schemas.microsoft.com/office/drawing/2014/main" id="{9AB56F26-0414-433C-B6CE-C3D2CD994184}"/>
              </a:ext>
            </a:extLst>
          </p:cNvPr>
          <p:cNvPicPr>
            <a:picLocks noChangeAspect="1"/>
          </p:cNvPicPr>
          <p:nvPr/>
        </p:nvPicPr>
        <p:blipFill>
          <a:blip r:embed="rId2"/>
          <a:stretch>
            <a:fillRect/>
          </a:stretch>
        </p:blipFill>
        <p:spPr>
          <a:xfrm>
            <a:off x="0" y="0"/>
            <a:ext cx="12192000" cy="6858000"/>
          </a:xfrm>
          <a:prstGeom prst="rect">
            <a:avLst/>
          </a:prstGeom>
        </p:spPr>
      </p:pic>
      <p:sp>
        <p:nvSpPr>
          <p:cNvPr id="5" name="テキスト ボックス 4"/>
          <p:cNvSpPr txBox="1"/>
          <p:nvPr/>
        </p:nvSpPr>
        <p:spPr>
          <a:xfrm>
            <a:off x="8512233" y="3509963"/>
            <a:ext cx="877163" cy="369332"/>
          </a:xfrm>
          <a:prstGeom prst="rect">
            <a:avLst/>
          </a:prstGeom>
          <a:noFill/>
        </p:spPr>
        <p:txBody>
          <a:bodyPr wrap="none" rtlCol="0">
            <a:spAutoFit/>
          </a:bodyPr>
          <a:lstStyle/>
          <a:p>
            <a:r>
              <a:rPr kumimoji="1" lang="ja-JP" altLang="en-US" dirty="0">
                <a:solidFill>
                  <a:schemeClr val="bg1"/>
                </a:solidFill>
              </a:rPr>
              <a:t>拡大図</a:t>
            </a:r>
          </a:p>
        </p:txBody>
      </p:sp>
    </p:spTree>
    <p:extLst>
      <p:ext uri="{BB962C8B-B14F-4D97-AF65-F5344CB8AC3E}">
        <p14:creationId xmlns:p14="http://schemas.microsoft.com/office/powerpoint/2010/main" val="19449143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87777B6-7EC3-41F0-AAC9-4A0A3BD37C9B}"/>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34976919-BAC2-4473-84F2-EFC78703060E}"/>
              </a:ext>
            </a:extLst>
          </p:cNvPr>
          <p:cNvSpPr>
            <a:spLocks noGrp="1"/>
          </p:cNvSpPr>
          <p:nvPr>
            <p:ph idx="1"/>
          </p:nvPr>
        </p:nvSpPr>
        <p:spPr/>
        <p:txBody>
          <a:bodyPr/>
          <a:lstStyle/>
          <a:p>
            <a:endParaRPr kumimoji="1" lang="ja-JP" altLang="en-US"/>
          </a:p>
        </p:txBody>
      </p:sp>
      <p:pic>
        <p:nvPicPr>
          <p:cNvPr id="4" name="図 3">
            <a:extLst>
              <a:ext uri="{FF2B5EF4-FFF2-40B4-BE49-F238E27FC236}">
                <a16:creationId xmlns:a16="http://schemas.microsoft.com/office/drawing/2014/main" id="{69921918-608C-4566-BFDD-D07B4FE277DF}"/>
              </a:ext>
            </a:extLst>
          </p:cNvPr>
          <p:cNvPicPr>
            <a:picLocks noChangeAspect="1"/>
          </p:cNvPicPr>
          <p:nvPr/>
        </p:nvPicPr>
        <p:blipFill>
          <a:blip r:embed="rId2"/>
          <a:stretch>
            <a:fillRect/>
          </a:stretch>
        </p:blipFill>
        <p:spPr>
          <a:xfrm>
            <a:off x="0" y="0"/>
            <a:ext cx="12192000" cy="6858000"/>
          </a:xfrm>
          <a:prstGeom prst="rect">
            <a:avLst/>
          </a:prstGeom>
        </p:spPr>
      </p:pic>
      <p:sp>
        <p:nvSpPr>
          <p:cNvPr id="5" name="テキスト ボックス 4"/>
          <p:cNvSpPr txBox="1"/>
          <p:nvPr/>
        </p:nvSpPr>
        <p:spPr>
          <a:xfrm>
            <a:off x="8512233" y="3509963"/>
            <a:ext cx="2173993" cy="646331"/>
          </a:xfrm>
          <a:prstGeom prst="rect">
            <a:avLst/>
          </a:prstGeom>
          <a:noFill/>
        </p:spPr>
        <p:txBody>
          <a:bodyPr wrap="none" rtlCol="0">
            <a:spAutoFit/>
          </a:bodyPr>
          <a:lstStyle/>
          <a:p>
            <a:r>
              <a:rPr kumimoji="1" lang="en-US" altLang="ja-JP" dirty="0">
                <a:solidFill>
                  <a:schemeClr val="bg1"/>
                </a:solidFill>
              </a:rPr>
              <a:t>CFRP</a:t>
            </a:r>
            <a:r>
              <a:rPr kumimoji="1" lang="ja-JP" altLang="en-US" dirty="0">
                <a:solidFill>
                  <a:schemeClr val="bg1"/>
                </a:solidFill>
              </a:rPr>
              <a:t>部のみを表示</a:t>
            </a:r>
            <a:endParaRPr kumimoji="1" lang="en-US" altLang="ja-JP" dirty="0">
              <a:solidFill>
                <a:schemeClr val="bg1"/>
              </a:solidFill>
            </a:endParaRPr>
          </a:p>
          <a:p>
            <a:r>
              <a:rPr kumimoji="1" lang="ja-JP" altLang="en-US" dirty="0">
                <a:solidFill>
                  <a:schemeClr val="bg1"/>
                </a:solidFill>
              </a:rPr>
              <a:t>端部の応力が低い</a:t>
            </a:r>
          </a:p>
        </p:txBody>
      </p:sp>
    </p:spTree>
    <p:extLst>
      <p:ext uri="{BB962C8B-B14F-4D97-AF65-F5344CB8AC3E}">
        <p14:creationId xmlns:p14="http://schemas.microsoft.com/office/powerpoint/2010/main" val="18296705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C5D2DAE-D630-4939-B72B-C1560D305031}"/>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B3994798-8166-4220-919B-3E23B48418B0}"/>
              </a:ext>
            </a:extLst>
          </p:cNvPr>
          <p:cNvSpPr>
            <a:spLocks noGrp="1"/>
          </p:cNvSpPr>
          <p:nvPr>
            <p:ph idx="1"/>
          </p:nvPr>
        </p:nvSpPr>
        <p:spPr/>
        <p:txBody>
          <a:bodyPr/>
          <a:lstStyle/>
          <a:p>
            <a:endParaRPr kumimoji="1" lang="ja-JP" altLang="en-US"/>
          </a:p>
        </p:txBody>
      </p:sp>
      <p:pic>
        <p:nvPicPr>
          <p:cNvPr id="4" name="図 3">
            <a:extLst>
              <a:ext uri="{FF2B5EF4-FFF2-40B4-BE49-F238E27FC236}">
                <a16:creationId xmlns:a16="http://schemas.microsoft.com/office/drawing/2014/main" id="{664DCAAE-428F-4877-80A5-5A7F3F11B44F}"/>
              </a:ext>
            </a:extLst>
          </p:cNvPr>
          <p:cNvPicPr>
            <a:picLocks noChangeAspect="1"/>
          </p:cNvPicPr>
          <p:nvPr/>
        </p:nvPicPr>
        <p:blipFill>
          <a:blip r:embed="rId2"/>
          <a:stretch>
            <a:fillRect/>
          </a:stretch>
        </p:blipFill>
        <p:spPr>
          <a:xfrm>
            <a:off x="0" y="0"/>
            <a:ext cx="12192000" cy="6858000"/>
          </a:xfrm>
          <a:prstGeom prst="rect">
            <a:avLst/>
          </a:prstGeom>
        </p:spPr>
      </p:pic>
      <p:sp>
        <p:nvSpPr>
          <p:cNvPr id="5" name="テキスト ボックス 4"/>
          <p:cNvSpPr txBox="1"/>
          <p:nvPr/>
        </p:nvSpPr>
        <p:spPr>
          <a:xfrm>
            <a:off x="8512233" y="3509963"/>
            <a:ext cx="2492990" cy="646331"/>
          </a:xfrm>
          <a:prstGeom prst="rect">
            <a:avLst/>
          </a:prstGeom>
          <a:noFill/>
        </p:spPr>
        <p:txBody>
          <a:bodyPr wrap="none" rtlCol="0">
            <a:spAutoFit/>
          </a:bodyPr>
          <a:lstStyle/>
          <a:p>
            <a:r>
              <a:rPr kumimoji="1" lang="ja-JP" altLang="en-US" dirty="0">
                <a:solidFill>
                  <a:schemeClr val="bg1"/>
                </a:solidFill>
              </a:rPr>
              <a:t>せん断応力分布</a:t>
            </a:r>
            <a:endParaRPr kumimoji="1" lang="en-US" altLang="ja-JP" dirty="0">
              <a:solidFill>
                <a:schemeClr val="bg1"/>
              </a:solidFill>
            </a:endParaRPr>
          </a:p>
          <a:p>
            <a:r>
              <a:rPr kumimoji="1" lang="ja-JP" altLang="en-US" dirty="0">
                <a:solidFill>
                  <a:schemeClr val="bg1"/>
                </a:solidFill>
              </a:rPr>
              <a:t>端部に高い応力が発生</a:t>
            </a:r>
          </a:p>
        </p:txBody>
      </p:sp>
    </p:spTree>
    <p:extLst>
      <p:ext uri="{BB962C8B-B14F-4D97-AF65-F5344CB8AC3E}">
        <p14:creationId xmlns:p14="http://schemas.microsoft.com/office/powerpoint/2010/main" val="15351384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コンテンツ プレースホルダー 5">
            <a:extLst>
              <a:ext uri="{FF2B5EF4-FFF2-40B4-BE49-F238E27FC236}">
                <a16:creationId xmlns:a16="http://schemas.microsoft.com/office/drawing/2014/main" id="{27742293-2B17-442C-86E8-1B909501E7EF}"/>
              </a:ext>
            </a:extLst>
          </p:cNvPr>
          <p:cNvGraphicFramePr>
            <a:graphicFrameLocks noGrp="1"/>
          </p:cNvGraphicFramePr>
          <p:nvPr>
            <p:ph idx="1"/>
            <p:extLst>
              <p:ext uri="{D42A27DB-BD31-4B8C-83A1-F6EECF244321}">
                <p14:modId xmlns:p14="http://schemas.microsoft.com/office/powerpoint/2010/main" val="2696983468"/>
              </p:ext>
            </p:extLst>
          </p:nvPr>
        </p:nvGraphicFramePr>
        <p:xfrm>
          <a:off x="838200" y="469900"/>
          <a:ext cx="10515600" cy="5707063"/>
        </p:xfrm>
        <a:graphic>
          <a:graphicData uri="http://schemas.openxmlformats.org/drawingml/2006/chart">
            <c:chart xmlns:c="http://schemas.openxmlformats.org/drawingml/2006/chart" xmlns:r="http://schemas.openxmlformats.org/officeDocument/2006/relationships" r:id="rId2"/>
          </a:graphicData>
        </a:graphic>
      </p:graphicFrame>
      <p:sp>
        <p:nvSpPr>
          <p:cNvPr id="2" name="テキスト ボックス 1"/>
          <p:cNvSpPr txBox="1"/>
          <p:nvPr/>
        </p:nvSpPr>
        <p:spPr>
          <a:xfrm>
            <a:off x="7780713" y="1554480"/>
            <a:ext cx="1338828" cy="369332"/>
          </a:xfrm>
          <a:prstGeom prst="rect">
            <a:avLst/>
          </a:prstGeom>
          <a:noFill/>
        </p:spPr>
        <p:txBody>
          <a:bodyPr wrap="none" rtlCol="0">
            <a:spAutoFit/>
          </a:bodyPr>
          <a:lstStyle/>
          <a:p>
            <a:r>
              <a:rPr kumimoji="1" lang="ja-JP" altLang="en-US" dirty="0"/>
              <a:t>せん断応力</a:t>
            </a:r>
          </a:p>
        </p:txBody>
      </p:sp>
      <p:sp>
        <p:nvSpPr>
          <p:cNvPr id="3" name="テキスト ボックス 2"/>
          <p:cNvSpPr txBox="1"/>
          <p:nvPr/>
        </p:nvSpPr>
        <p:spPr>
          <a:xfrm>
            <a:off x="2086494" y="2676698"/>
            <a:ext cx="1107996" cy="369332"/>
          </a:xfrm>
          <a:prstGeom prst="rect">
            <a:avLst/>
          </a:prstGeom>
          <a:noFill/>
        </p:spPr>
        <p:txBody>
          <a:bodyPr wrap="none" rtlCol="0">
            <a:spAutoFit/>
          </a:bodyPr>
          <a:lstStyle/>
          <a:p>
            <a:r>
              <a:rPr kumimoji="1" lang="ja-JP" altLang="en-US" dirty="0"/>
              <a:t>引張応力</a:t>
            </a:r>
          </a:p>
        </p:txBody>
      </p:sp>
      <p:sp>
        <p:nvSpPr>
          <p:cNvPr id="4" name="テキスト ボックス 3"/>
          <p:cNvSpPr txBox="1"/>
          <p:nvPr/>
        </p:nvSpPr>
        <p:spPr>
          <a:xfrm>
            <a:off x="2427316" y="939338"/>
            <a:ext cx="1107996" cy="369332"/>
          </a:xfrm>
          <a:prstGeom prst="rect">
            <a:avLst/>
          </a:prstGeom>
          <a:noFill/>
        </p:spPr>
        <p:txBody>
          <a:bodyPr wrap="none" rtlCol="0">
            <a:spAutoFit/>
          </a:bodyPr>
          <a:lstStyle/>
          <a:p>
            <a:r>
              <a:rPr kumimoji="1" lang="ja-JP" altLang="en-US" dirty="0"/>
              <a:t>ほぼゼロ</a:t>
            </a:r>
          </a:p>
        </p:txBody>
      </p:sp>
      <p:cxnSp>
        <p:nvCxnSpPr>
          <p:cNvPr id="7" name="直線矢印コネクタ 6"/>
          <p:cNvCxnSpPr/>
          <p:nvPr/>
        </p:nvCxnSpPr>
        <p:spPr>
          <a:xfrm>
            <a:off x="3549535" y="1138844"/>
            <a:ext cx="349134" cy="2497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テキスト ボックス 7"/>
          <p:cNvSpPr txBox="1"/>
          <p:nvPr/>
        </p:nvSpPr>
        <p:spPr>
          <a:xfrm>
            <a:off x="6583680" y="4596938"/>
            <a:ext cx="2723823" cy="369332"/>
          </a:xfrm>
          <a:prstGeom prst="rect">
            <a:avLst/>
          </a:prstGeom>
          <a:noFill/>
        </p:spPr>
        <p:txBody>
          <a:bodyPr wrap="none" rtlCol="0">
            <a:spAutoFit/>
          </a:bodyPr>
          <a:lstStyle/>
          <a:p>
            <a:r>
              <a:rPr kumimoji="1" lang="ja-JP" altLang="en-US" dirty="0"/>
              <a:t>急に高くなるせん断応力</a:t>
            </a:r>
          </a:p>
        </p:txBody>
      </p:sp>
      <p:cxnSp>
        <p:nvCxnSpPr>
          <p:cNvPr id="10" name="直線矢印コネクタ 9"/>
          <p:cNvCxnSpPr/>
          <p:nvPr/>
        </p:nvCxnSpPr>
        <p:spPr>
          <a:xfrm flipV="1">
            <a:off x="8345978" y="4189615"/>
            <a:ext cx="640080" cy="3158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テキスト ボックス 10"/>
          <p:cNvSpPr txBox="1"/>
          <p:nvPr/>
        </p:nvSpPr>
        <p:spPr>
          <a:xfrm>
            <a:off x="1088488" y="5846250"/>
            <a:ext cx="1338828" cy="369332"/>
          </a:xfrm>
          <a:prstGeom prst="rect">
            <a:avLst/>
          </a:prstGeom>
          <a:noFill/>
        </p:spPr>
        <p:txBody>
          <a:bodyPr wrap="none" rtlCol="0">
            <a:spAutoFit/>
          </a:bodyPr>
          <a:lstStyle/>
          <a:p>
            <a:r>
              <a:rPr kumimoji="1" lang="ja-JP" altLang="en-US" dirty="0"/>
              <a:t>供試体端部</a:t>
            </a:r>
          </a:p>
        </p:txBody>
      </p:sp>
      <p:sp>
        <p:nvSpPr>
          <p:cNvPr id="12" name="テキスト ボックス 11"/>
          <p:cNvSpPr txBox="1"/>
          <p:nvPr/>
        </p:nvSpPr>
        <p:spPr>
          <a:xfrm>
            <a:off x="8333399" y="5569251"/>
            <a:ext cx="1569660" cy="646331"/>
          </a:xfrm>
          <a:prstGeom prst="rect">
            <a:avLst/>
          </a:prstGeom>
          <a:noFill/>
        </p:spPr>
        <p:txBody>
          <a:bodyPr wrap="none" rtlCol="0">
            <a:spAutoFit/>
          </a:bodyPr>
          <a:lstStyle/>
          <a:p>
            <a:r>
              <a:rPr kumimoji="1" lang="ja-JP" altLang="en-US" dirty="0"/>
              <a:t>供試体内部の</a:t>
            </a:r>
            <a:endParaRPr kumimoji="1" lang="en-US" altLang="ja-JP" dirty="0"/>
          </a:p>
          <a:p>
            <a:r>
              <a:rPr kumimoji="1" lang="en-US" altLang="ja-JP" dirty="0"/>
              <a:t>CFRP</a:t>
            </a:r>
            <a:r>
              <a:rPr kumimoji="1" lang="ja-JP" altLang="en-US" dirty="0"/>
              <a:t>端部</a:t>
            </a:r>
          </a:p>
        </p:txBody>
      </p:sp>
      <p:cxnSp>
        <p:nvCxnSpPr>
          <p:cNvPr id="14" name="直線矢印コネクタ 13"/>
          <p:cNvCxnSpPr>
            <a:stCxn id="12" idx="0"/>
          </p:cNvCxnSpPr>
          <p:nvPr/>
        </p:nvCxnSpPr>
        <p:spPr>
          <a:xfrm flipV="1">
            <a:off x="9118229" y="5057710"/>
            <a:ext cx="1312" cy="5115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直線矢印コネクタ 16"/>
          <p:cNvCxnSpPr/>
          <p:nvPr/>
        </p:nvCxnSpPr>
        <p:spPr>
          <a:xfrm flipV="1">
            <a:off x="6458989" y="2327565"/>
            <a:ext cx="58190" cy="5337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テキスト ボックス 17"/>
          <p:cNvSpPr txBox="1"/>
          <p:nvPr/>
        </p:nvSpPr>
        <p:spPr>
          <a:xfrm>
            <a:off x="4689361" y="2933218"/>
            <a:ext cx="3328155" cy="369332"/>
          </a:xfrm>
          <a:prstGeom prst="rect">
            <a:avLst/>
          </a:prstGeom>
          <a:noFill/>
        </p:spPr>
        <p:txBody>
          <a:bodyPr wrap="none" rtlCol="0">
            <a:spAutoFit/>
          </a:bodyPr>
          <a:lstStyle/>
          <a:p>
            <a:r>
              <a:rPr kumimoji="1" lang="ja-JP" altLang="en-US" dirty="0"/>
              <a:t>もう一方の</a:t>
            </a:r>
            <a:r>
              <a:rPr kumimoji="1" lang="en-US" altLang="ja-JP" dirty="0"/>
              <a:t>CFRP</a:t>
            </a:r>
            <a:r>
              <a:rPr kumimoji="1" lang="ja-JP" altLang="en-US" dirty="0"/>
              <a:t>の端部の位置</a:t>
            </a:r>
          </a:p>
        </p:txBody>
      </p:sp>
      <p:sp>
        <p:nvSpPr>
          <p:cNvPr id="20" name="テキスト ボックス 19"/>
          <p:cNvSpPr txBox="1"/>
          <p:nvPr/>
        </p:nvSpPr>
        <p:spPr>
          <a:xfrm>
            <a:off x="6974010" y="3749179"/>
            <a:ext cx="1943161" cy="369332"/>
          </a:xfrm>
          <a:prstGeom prst="rect">
            <a:avLst/>
          </a:prstGeom>
          <a:noFill/>
        </p:spPr>
        <p:txBody>
          <a:bodyPr wrap="none" rtlCol="0">
            <a:spAutoFit/>
          </a:bodyPr>
          <a:lstStyle/>
          <a:p>
            <a:r>
              <a:rPr kumimoji="1" lang="en-US" altLang="ja-JP" dirty="0"/>
              <a:t>CFRP</a:t>
            </a:r>
            <a:r>
              <a:rPr kumimoji="1" lang="ja-JP" altLang="en-US" dirty="0"/>
              <a:t>重なり長さ</a:t>
            </a:r>
          </a:p>
        </p:txBody>
      </p:sp>
      <p:cxnSp>
        <p:nvCxnSpPr>
          <p:cNvPr id="22" name="直線矢印コネクタ 21"/>
          <p:cNvCxnSpPr/>
          <p:nvPr/>
        </p:nvCxnSpPr>
        <p:spPr>
          <a:xfrm flipV="1">
            <a:off x="1757902" y="5306815"/>
            <a:ext cx="1312" cy="5115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テキスト ボックス 22"/>
          <p:cNvSpPr txBox="1"/>
          <p:nvPr/>
        </p:nvSpPr>
        <p:spPr>
          <a:xfrm>
            <a:off x="1801800" y="2327565"/>
            <a:ext cx="569387" cy="369332"/>
          </a:xfrm>
          <a:prstGeom prst="rect">
            <a:avLst/>
          </a:prstGeom>
          <a:noFill/>
        </p:spPr>
        <p:txBody>
          <a:bodyPr wrap="none" rtlCol="0">
            <a:spAutoFit/>
          </a:bodyPr>
          <a:lstStyle/>
          <a:p>
            <a:r>
              <a:rPr kumimoji="1" lang="en-US" altLang="ja-JP" dirty="0"/>
              <a:t>360</a:t>
            </a:r>
            <a:endParaRPr kumimoji="1" lang="ja-JP" altLang="en-US" dirty="0"/>
          </a:p>
        </p:txBody>
      </p:sp>
      <p:sp>
        <p:nvSpPr>
          <p:cNvPr id="24" name="テキスト ボックス 23"/>
          <p:cNvSpPr txBox="1"/>
          <p:nvPr/>
        </p:nvSpPr>
        <p:spPr>
          <a:xfrm>
            <a:off x="6353438" y="1138844"/>
            <a:ext cx="569387" cy="369332"/>
          </a:xfrm>
          <a:prstGeom prst="rect">
            <a:avLst/>
          </a:prstGeom>
          <a:noFill/>
        </p:spPr>
        <p:txBody>
          <a:bodyPr wrap="none" rtlCol="0">
            <a:spAutoFit/>
          </a:bodyPr>
          <a:lstStyle/>
          <a:p>
            <a:r>
              <a:rPr kumimoji="1" lang="en-US" altLang="ja-JP" dirty="0"/>
              <a:t>540</a:t>
            </a:r>
            <a:endParaRPr kumimoji="1" lang="ja-JP" altLang="en-US" dirty="0"/>
          </a:p>
        </p:txBody>
      </p:sp>
    </p:spTree>
    <p:extLst>
      <p:ext uri="{BB962C8B-B14F-4D97-AF65-F5344CB8AC3E}">
        <p14:creationId xmlns:p14="http://schemas.microsoft.com/office/powerpoint/2010/main" val="2856622814"/>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145</TotalTime>
  <Words>697</Words>
  <Application>Microsoft Office PowerPoint</Application>
  <PresentationFormat>ワイド画面</PresentationFormat>
  <Paragraphs>157</Paragraphs>
  <Slides>13</Slides>
  <Notes>1</Notes>
  <HiddenSlides>0</HiddenSlides>
  <MMClips>0</MMClips>
  <ScaleCrop>false</ScaleCrop>
  <HeadingPairs>
    <vt:vector size="6" baseType="variant">
      <vt:variant>
        <vt:lpstr>使用されているフォント</vt:lpstr>
      </vt:variant>
      <vt:variant>
        <vt:i4>8</vt:i4>
      </vt:variant>
      <vt:variant>
        <vt:lpstr>テーマ</vt:lpstr>
      </vt:variant>
      <vt:variant>
        <vt:i4>1</vt:i4>
      </vt:variant>
      <vt:variant>
        <vt:lpstr>スライド タイトル</vt:lpstr>
      </vt:variant>
      <vt:variant>
        <vt:i4>13</vt:i4>
      </vt:variant>
    </vt:vector>
  </HeadingPairs>
  <TitlesOfParts>
    <vt:vector size="22" baseType="lpstr">
      <vt:lpstr>SimSun</vt:lpstr>
      <vt:lpstr>メイリオ</vt:lpstr>
      <vt:lpstr>游ゴシック</vt:lpstr>
      <vt:lpstr>游ゴシック Light</vt:lpstr>
      <vt:lpstr>Arial</vt:lpstr>
      <vt:lpstr>Calibri</vt:lpstr>
      <vt:lpstr>Cambria Math</vt:lpstr>
      <vt:lpstr>Times New Roman</vt:lpstr>
      <vt:lpstr>Office テーマ</vt:lpstr>
      <vt:lpstr>CFRP継ぎ手強化試験片の3次元応力解析</vt:lpstr>
      <vt:lpstr>解析条件</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まとめ</vt:lpstr>
      <vt:lpstr>解析条件</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Koyanagi-PC</dc:creator>
  <cp:lastModifiedBy>Jun Koyanagi</cp:lastModifiedBy>
  <cp:revision>21</cp:revision>
  <cp:lastPrinted>2020-02-07T03:42:22Z</cp:lastPrinted>
  <dcterms:created xsi:type="dcterms:W3CDTF">2020-01-20T03:01:18Z</dcterms:created>
  <dcterms:modified xsi:type="dcterms:W3CDTF">2020-02-07T03:48:56Z</dcterms:modified>
</cp:coreProperties>
</file>