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7" r:id="rId10"/>
    <p:sldId id="265" r:id="rId11"/>
    <p:sldId id="264" r:id="rId12"/>
    <p:sldId id="266" r:id="rId13"/>
    <p:sldId id="267" r:id="rId14"/>
    <p:sldId id="268" r:id="rId15"/>
    <p:sldId id="271" r:id="rId16"/>
    <p:sldId id="269" r:id="rId17"/>
    <p:sldId id="270"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B91F-7092-4E42-A2A2-599305720BC2}" type="datetimeFigureOut">
              <a:rPr lang="en-IN" smtClean="0"/>
              <a:t>07-12-2020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767394D-3005-4A6A-A74B-124550BDFFB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081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B91F-7092-4E42-A2A2-599305720BC2}"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7394D-3005-4A6A-A74B-124550BDFFB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66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B91F-7092-4E42-A2A2-599305720BC2}"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7394D-3005-4A6A-A74B-124550BDFFB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998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B91F-7092-4E42-A2A2-599305720BC2}"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7394D-3005-4A6A-A74B-124550BDFFB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880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B91F-7092-4E42-A2A2-599305720BC2}"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7394D-3005-4A6A-A74B-124550BDFFB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583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B91F-7092-4E42-A2A2-599305720BC2}"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7394D-3005-4A6A-A74B-124550BDFFB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492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B91F-7092-4E42-A2A2-599305720BC2}" type="datetimeFigureOut">
              <a:rPr lang="en-IN" smtClean="0"/>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7394D-3005-4A6A-A74B-124550BDFFB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382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B91F-7092-4E42-A2A2-599305720BC2}"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7394D-3005-4A6A-A74B-124550BDFFB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84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B91F-7092-4E42-A2A2-599305720BC2}" type="datetimeFigureOut">
              <a:rPr lang="en-IN" smtClean="0"/>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7394D-3005-4A6A-A74B-124550BDFFBE}" type="slidenum">
              <a:rPr lang="en-IN" smtClean="0"/>
              <a:t>‹#›</a:t>
            </a:fld>
            <a:endParaRPr lang="en-IN"/>
          </a:p>
        </p:txBody>
      </p:sp>
    </p:spTree>
    <p:extLst>
      <p:ext uri="{BB962C8B-B14F-4D97-AF65-F5344CB8AC3E}">
        <p14:creationId xmlns:p14="http://schemas.microsoft.com/office/powerpoint/2010/main" val="129432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B91F-7092-4E42-A2A2-599305720BC2}"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7394D-3005-4A6A-A74B-124550BDFFB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009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46B91F-7092-4E42-A2A2-599305720BC2}" type="datetimeFigureOut">
              <a:rPr lang="en-IN" smtClean="0"/>
              <a:t>07-12-2020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767394D-3005-4A6A-A74B-124550BDFFB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8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046B91F-7092-4E42-A2A2-599305720BC2}" type="datetimeFigureOut">
              <a:rPr lang="en-IN" smtClean="0"/>
              <a:t>07-12-2020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767394D-3005-4A6A-A74B-124550BDFFB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278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0CC7-D845-421B-86CB-AADF53E048B2}"/>
              </a:ext>
            </a:extLst>
          </p:cNvPr>
          <p:cNvSpPr>
            <a:spLocks noGrp="1"/>
          </p:cNvSpPr>
          <p:nvPr>
            <p:ph type="ctrTitle"/>
          </p:nvPr>
        </p:nvSpPr>
        <p:spPr/>
        <p:txBody>
          <a:bodyPr>
            <a:normAutofit/>
          </a:bodyPr>
          <a:lstStyle/>
          <a:p>
            <a:br>
              <a:rPr lang="en-IN" sz="6000" b="0" i="0" u="none" strike="noStrike" baseline="0" dirty="0">
                <a:solidFill>
                  <a:srgbClr val="000000"/>
                </a:solidFill>
                <a:latin typeface="Calibri" panose="020F0502020204030204" pitchFamily="34" charset="0"/>
              </a:rPr>
            </a:br>
            <a:r>
              <a:rPr lang="en-US" sz="6000" b="0" i="0" u="none" strike="noStrike" baseline="0" dirty="0">
                <a:latin typeface="Calibri" panose="020F0502020204030204" pitchFamily="34" charset="0"/>
              </a:rPr>
              <a:t>word embedding and textual analytics </a:t>
            </a:r>
            <a:endParaRPr lang="en-IN" sz="6000" dirty="0"/>
          </a:p>
        </p:txBody>
      </p:sp>
      <p:sp>
        <p:nvSpPr>
          <p:cNvPr id="3" name="Subtitle 2">
            <a:extLst>
              <a:ext uri="{FF2B5EF4-FFF2-40B4-BE49-F238E27FC236}">
                <a16:creationId xmlns:a16="http://schemas.microsoft.com/office/drawing/2014/main" id="{C4BC0D2F-92DA-4DD1-9519-EA24C0C33AC1}"/>
              </a:ext>
            </a:extLst>
          </p:cNvPr>
          <p:cNvSpPr>
            <a:spLocks noGrp="1"/>
          </p:cNvSpPr>
          <p:nvPr>
            <p:ph type="subTitle" idx="1"/>
          </p:nvPr>
        </p:nvSpPr>
        <p:spPr>
          <a:xfrm>
            <a:off x="2533190" y="3514272"/>
            <a:ext cx="8637072" cy="2664586"/>
          </a:xfrm>
        </p:spPr>
        <p:txBody>
          <a:bodyPr>
            <a:normAutofit/>
          </a:bodyPr>
          <a:lstStyle/>
          <a:p>
            <a:pPr lvl="8"/>
            <a:r>
              <a:rPr lang="en-IN" sz="3200" dirty="0"/>
              <a:t>IN JULIA</a:t>
            </a:r>
          </a:p>
          <a:p>
            <a:pPr lvl="8"/>
            <a:r>
              <a:rPr lang="en-IN" sz="3200" dirty="0"/>
              <a:t>Jay Patel (0872908)</a:t>
            </a:r>
          </a:p>
          <a:p>
            <a:pPr lvl="8"/>
            <a:r>
              <a:rPr lang="en-IN" sz="3200"/>
              <a:t>Vivek (0890993)</a:t>
            </a:r>
            <a:endParaRPr lang="en-IN" sz="3200" dirty="0"/>
          </a:p>
          <a:p>
            <a:pPr lvl="8"/>
            <a:endParaRPr lang="en-IN" sz="3200" dirty="0"/>
          </a:p>
        </p:txBody>
      </p:sp>
    </p:spTree>
    <p:extLst>
      <p:ext uri="{BB962C8B-B14F-4D97-AF65-F5344CB8AC3E}">
        <p14:creationId xmlns:p14="http://schemas.microsoft.com/office/powerpoint/2010/main" val="64951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D845-65E5-4E9E-8BCD-042338FCFD77}"/>
              </a:ext>
            </a:extLst>
          </p:cNvPr>
          <p:cNvSpPr>
            <a:spLocks noGrp="1"/>
          </p:cNvSpPr>
          <p:nvPr>
            <p:ph type="title"/>
          </p:nvPr>
        </p:nvSpPr>
        <p:spPr>
          <a:xfrm>
            <a:off x="1294362" y="254103"/>
            <a:ext cx="9603275" cy="1548064"/>
          </a:xfrm>
        </p:spPr>
        <p:txBody>
          <a:bodyPr>
            <a:normAutofit fontScale="90000"/>
          </a:bodyPr>
          <a:lstStyle/>
          <a:p>
            <a:r>
              <a:rPr lang="en-IN" dirty="0"/>
              <a:t>Calling packages &amp; function to load word vector  </a:t>
            </a:r>
            <a:br>
              <a:rPr lang="en-IN" dirty="0"/>
            </a:br>
            <a:r>
              <a:rPr lang="en-US" sz="1600" dirty="0"/>
              <a:t>The </a:t>
            </a:r>
            <a:r>
              <a:rPr lang="en-US" sz="1600" dirty="0" err="1"/>
              <a:t>load_embeddings</a:t>
            </a:r>
            <a:r>
              <a:rPr lang="en-US" sz="1600" dirty="0"/>
              <a:t> function takes the input of the embeddings filename and returns two arrays: embeddings– A Float32 Array, each row represents one word as an d dimensional vector</a:t>
            </a:r>
            <a:br>
              <a:rPr lang="en-US" sz="1600" dirty="0"/>
            </a:br>
            <a:r>
              <a:rPr lang="en-US" sz="1600" dirty="0"/>
              <a:t> vocab– A string array of all the words</a:t>
            </a:r>
            <a:endParaRPr lang="en-IN" sz="1600" dirty="0"/>
          </a:p>
        </p:txBody>
      </p:sp>
      <p:pic>
        <p:nvPicPr>
          <p:cNvPr id="5" name="Content Placeholder 4">
            <a:extLst>
              <a:ext uri="{FF2B5EF4-FFF2-40B4-BE49-F238E27FC236}">
                <a16:creationId xmlns:a16="http://schemas.microsoft.com/office/drawing/2014/main" id="{A5711480-75AA-475A-9A13-91F0CC770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291333"/>
            <a:ext cx="7414680" cy="3449638"/>
          </a:xfrm>
        </p:spPr>
      </p:pic>
    </p:spTree>
    <p:extLst>
      <p:ext uri="{BB962C8B-B14F-4D97-AF65-F5344CB8AC3E}">
        <p14:creationId xmlns:p14="http://schemas.microsoft.com/office/powerpoint/2010/main" val="367829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2E7A-CB6D-4008-8CF2-7B86CA2AB881}"/>
              </a:ext>
            </a:extLst>
          </p:cNvPr>
          <p:cNvSpPr>
            <a:spLocks noGrp="1"/>
          </p:cNvSpPr>
          <p:nvPr>
            <p:ph type="title"/>
          </p:nvPr>
        </p:nvSpPr>
        <p:spPr/>
        <p:txBody>
          <a:bodyPr/>
          <a:lstStyle/>
          <a:p>
            <a:r>
              <a:rPr lang="en-IN" dirty="0"/>
              <a:t>Loading glove vector from </a:t>
            </a:r>
            <a:r>
              <a:rPr lang="en-IN" dirty="0" err="1"/>
              <a:t>wikipidea</a:t>
            </a:r>
            <a:r>
              <a:rPr lang="en-IN" dirty="0"/>
              <a:t> </a:t>
            </a:r>
          </a:p>
        </p:txBody>
      </p:sp>
      <p:pic>
        <p:nvPicPr>
          <p:cNvPr id="5" name="Content Placeholder 4">
            <a:extLst>
              <a:ext uri="{FF2B5EF4-FFF2-40B4-BE49-F238E27FC236}">
                <a16:creationId xmlns:a16="http://schemas.microsoft.com/office/drawing/2014/main" id="{F342FB88-4885-4981-9A77-E18FE15B8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060" y="2016125"/>
            <a:ext cx="8490204" cy="3449638"/>
          </a:xfrm>
        </p:spPr>
      </p:pic>
    </p:spTree>
    <p:extLst>
      <p:ext uri="{BB962C8B-B14F-4D97-AF65-F5344CB8AC3E}">
        <p14:creationId xmlns:p14="http://schemas.microsoft.com/office/powerpoint/2010/main" val="364533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09E1-B03F-425D-830B-11DF34A7C1CB}"/>
              </a:ext>
            </a:extLst>
          </p:cNvPr>
          <p:cNvSpPr>
            <a:spLocks noGrp="1"/>
          </p:cNvSpPr>
          <p:nvPr>
            <p:ph type="title"/>
          </p:nvPr>
        </p:nvSpPr>
        <p:spPr/>
        <p:txBody>
          <a:bodyPr/>
          <a:lstStyle/>
          <a:p>
            <a:r>
              <a:rPr lang="en-IN" dirty="0"/>
              <a:t>Vector function</a:t>
            </a:r>
          </a:p>
        </p:txBody>
      </p:sp>
      <p:pic>
        <p:nvPicPr>
          <p:cNvPr id="5" name="Content Placeholder 4">
            <a:extLst>
              <a:ext uri="{FF2B5EF4-FFF2-40B4-BE49-F238E27FC236}">
                <a16:creationId xmlns:a16="http://schemas.microsoft.com/office/drawing/2014/main" id="{5BC35880-1768-4F49-9DE1-E18F896CA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8217" y="2016125"/>
            <a:ext cx="7389891" cy="3449638"/>
          </a:xfrm>
        </p:spPr>
      </p:pic>
    </p:spTree>
    <p:extLst>
      <p:ext uri="{BB962C8B-B14F-4D97-AF65-F5344CB8AC3E}">
        <p14:creationId xmlns:p14="http://schemas.microsoft.com/office/powerpoint/2010/main" val="253786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6C9F-A55C-4B82-BF38-6C617565D487}"/>
              </a:ext>
            </a:extLst>
          </p:cNvPr>
          <p:cNvSpPr>
            <a:spLocks noGrp="1"/>
          </p:cNvSpPr>
          <p:nvPr>
            <p:ph type="title"/>
          </p:nvPr>
        </p:nvSpPr>
        <p:spPr/>
        <p:txBody>
          <a:bodyPr/>
          <a:lstStyle/>
          <a:p>
            <a:r>
              <a:rPr lang="en-IN" dirty="0"/>
              <a:t>Using cosine distance</a:t>
            </a:r>
          </a:p>
        </p:txBody>
      </p:sp>
      <p:pic>
        <p:nvPicPr>
          <p:cNvPr id="5" name="Content Placeholder 4">
            <a:extLst>
              <a:ext uri="{FF2B5EF4-FFF2-40B4-BE49-F238E27FC236}">
                <a16:creationId xmlns:a16="http://schemas.microsoft.com/office/drawing/2014/main" id="{6EBAC5EA-53DD-42A3-A7CB-1E5DFB686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792" y="2016125"/>
            <a:ext cx="8352740" cy="3449638"/>
          </a:xfrm>
        </p:spPr>
      </p:pic>
    </p:spTree>
    <p:extLst>
      <p:ext uri="{BB962C8B-B14F-4D97-AF65-F5344CB8AC3E}">
        <p14:creationId xmlns:p14="http://schemas.microsoft.com/office/powerpoint/2010/main" val="315991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3CEA-559F-45EB-87F0-05D1868120F3}"/>
              </a:ext>
            </a:extLst>
          </p:cNvPr>
          <p:cNvSpPr>
            <a:spLocks noGrp="1"/>
          </p:cNvSpPr>
          <p:nvPr>
            <p:ph type="title"/>
          </p:nvPr>
        </p:nvSpPr>
        <p:spPr/>
        <p:txBody>
          <a:bodyPr/>
          <a:lstStyle/>
          <a:p>
            <a:endParaRPr lang="en-IN"/>
          </a:p>
        </p:txBody>
      </p:sp>
      <p:pic>
        <p:nvPicPr>
          <p:cNvPr id="13" name="Content Placeholder 12">
            <a:extLst>
              <a:ext uri="{FF2B5EF4-FFF2-40B4-BE49-F238E27FC236}">
                <a16:creationId xmlns:a16="http://schemas.microsoft.com/office/drawing/2014/main" id="{2928098A-B4F4-4926-9E77-CEF158B800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659" y="670582"/>
            <a:ext cx="6991085" cy="1551054"/>
          </a:xfrm>
        </p:spPr>
      </p:pic>
      <p:pic>
        <p:nvPicPr>
          <p:cNvPr id="15" name="Picture 14">
            <a:extLst>
              <a:ext uri="{FF2B5EF4-FFF2-40B4-BE49-F238E27FC236}">
                <a16:creationId xmlns:a16="http://schemas.microsoft.com/office/drawing/2014/main" id="{77988630-08CA-4A47-A36A-F40F784A0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110" y="2304364"/>
            <a:ext cx="5486400" cy="4318378"/>
          </a:xfrm>
          <a:prstGeom prst="rect">
            <a:avLst/>
          </a:prstGeom>
        </p:spPr>
      </p:pic>
      <p:pic>
        <p:nvPicPr>
          <p:cNvPr id="17" name="Picture 16">
            <a:extLst>
              <a:ext uri="{FF2B5EF4-FFF2-40B4-BE49-F238E27FC236}">
                <a16:creationId xmlns:a16="http://schemas.microsoft.com/office/drawing/2014/main" id="{AEC8EE07-AE95-475A-A749-18EAFEDB2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903" y="2304364"/>
            <a:ext cx="6193285" cy="4457700"/>
          </a:xfrm>
          <a:prstGeom prst="rect">
            <a:avLst/>
          </a:prstGeom>
        </p:spPr>
      </p:pic>
    </p:spTree>
    <p:extLst>
      <p:ext uri="{BB962C8B-B14F-4D97-AF65-F5344CB8AC3E}">
        <p14:creationId xmlns:p14="http://schemas.microsoft.com/office/powerpoint/2010/main" val="96137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E2C0-BE85-4D83-8C69-E82B2B6B5F2B}"/>
              </a:ext>
            </a:extLst>
          </p:cNvPr>
          <p:cNvSpPr>
            <a:spLocks noGrp="1"/>
          </p:cNvSpPr>
          <p:nvPr>
            <p:ph type="title"/>
          </p:nvPr>
        </p:nvSpPr>
        <p:spPr/>
        <p:txBody>
          <a:bodyPr/>
          <a:lstStyle/>
          <a:p>
            <a:r>
              <a:rPr lang="en-IN" dirty="0"/>
              <a:t>More example of closest().</a:t>
            </a:r>
          </a:p>
        </p:txBody>
      </p:sp>
      <p:pic>
        <p:nvPicPr>
          <p:cNvPr id="5" name="Content Placeholder 4">
            <a:extLst>
              <a:ext uri="{FF2B5EF4-FFF2-40B4-BE49-F238E27FC236}">
                <a16:creationId xmlns:a16="http://schemas.microsoft.com/office/drawing/2014/main" id="{A2B8A122-85CC-43DD-9FD2-8287A3833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64" y="2015231"/>
            <a:ext cx="5391602" cy="4579879"/>
          </a:xfrm>
        </p:spPr>
      </p:pic>
      <p:pic>
        <p:nvPicPr>
          <p:cNvPr id="7" name="Picture 6">
            <a:extLst>
              <a:ext uri="{FF2B5EF4-FFF2-40B4-BE49-F238E27FC236}">
                <a16:creationId xmlns:a16="http://schemas.microsoft.com/office/drawing/2014/main" id="{CE918F55-9F3B-4A32-85E5-A8496DB3B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262" y="2091690"/>
            <a:ext cx="6065039" cy="4503420"/>
          </a:xfrm>
          <a:prstGeom prst="rect">
            <a:avLst/>
          </a:prstGeom>
        </p:spPr>
      </p:pic>
    </p:spTree>
    <p:extLst>
      <p:ext uri="{BB962C8B-B14F-4D97-AF65-F5344CB8AC3E}">
        <p14:creationId xmlns:p14="http://schemas.microsoft.com/office/powerpoint/2010/main" val="415420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E28654-6F9F-4B71-8A36-BC07AC0A9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519357"/>
            <a:ext cx="6030897" cy="4296793"/>
          </a:xfrm>
        </p:spPr>
      </p:pic>
      <p:pic>
        <p:nvPicPr>
          <p:cNvPr id="7" name="Picture 6">
            <a:extLst>
              <a:ext uri="{FF2B5EF4-FFF2-40B4-BE49-F238E27FC236}">
                <a16:creationId xmlns:a16="http://schemas.microsoft.com/office/drawing/2014/main" id="{AB95E209-1791-4CF1-A211-FA7281117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75" y="1456271"/>
            <a:ext cx="5779363" cy="4422966"/>
          </a:xfrm>
          <a:prstGeom prst="rect">
            <a:avLst/>
          </a:prstGeom>
        </p:spPr>
      </p:pic>
    </p:spTree>
    <p:extLst>
      <p:ext uri="{BB962C8B-B14F-4D97-AF65-F5344CB8AC3E}">
        <p14:creationId xmlns:p14="http://schemas.microsoft.com/office/powerpoint/2010/main" val="73654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0C3A-94F6-4A54-B8DB-A132EABDE25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178AB85-06E9-4905-8FB3-7E5D1E96B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98370"/>
            <a:ext cx="7874566" cy="3449638"/>
          </a:xfrm>
        </p:spPr>
      </p:pic>
    </p:spTree>
    <p:extLst>
      <p:ext uri="{BB962C8B-B14F-4D97-AF65-F5344CB8AC3E}">
        <p14:creationId xmlns:p14="http://schemas.microsoft.com/office/powerpoint/2010/main" val="3183650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2AF7-4801-4CAD-9EFC-9C2BD11B969E}"/>
              </a:ext>
            </a:extLst>
          </p:cNvPr>
          <p:cNvSpPr>
            <a:spLocks noGrp="1"/>
          </p:cNvSpPr>
          <p:nvPr>
            <p:ph type="title"/>
          </p:nvPr>
        </p:nvSpPr>
        <p:spPr>
          <a:xfrm>
            <a:off x="1293812" y="573699"/>
            <a:ext cx="9603275" cy="1210713"/>
          </a:xfrm>
        </p:spPr>
        <p:txBody>
          <a:bodyPr>
            <a:normAutofit fontScale="90000"/>
          </a:bodyPr>
          <a:lstStyle/>
          <a:p>
            <a:r>
              <a:rPr lang="en-IN" dirty="0"/>
              <a:t>For sentence similarity </a:t>
            </a:r>
            <a:br>
              <a:rPr lang="en-IN" dirty="0"/>
            </a:br>
            <a:r>
              <a:rPr lang="en-IN" dirty="0"/>
              <a:t>used storm of London book</a:t>
            </a:r>
            <a:br>
              <a:rPr lang="en-IN" dirty="0"/>
            </a:br>
            <a:r>
              <a:rPr lang="en-IN" sz="2000" dirty="0"/>
              <a:t>https://dev.gutenberg.org/ebooks/63939</a:t>
            </a:r>
          </a:p>
        </p:txBody>
      </p:sp>
      <p:pic>
        <p:nvPicPr>
          <p:cNvPr id="9" name="Content Placeholder 8">
            <a:extLst>
              <a:ext uri="{FF2B5EF4-FFF2-40B4-BE49-F238E27FC236}">
                <a16:creationId xmlns:a16="http://schemas.microsoft.com/office/drawing/2014/main" id="{31B6E283-9D7B-495D-B3D3-51A554A89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812" y="2146535"/>
            <a:ext cx="9604375" cy="1360018"/>
          </a:xfrm>
        </p:spPr>
      </p:pic>
    </p:spTree>
    <p:extLst>
      <p:ext uri="{BB962C8B-B14F-4D97-AF65-F5344CB8AC3E}">
        <p14:creationId xmlns:p14="http://schemas.microsoft.com/office/powerpoint/2010/main" val="160609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3ECB-AEE5-49F9-8490-404290E1B633}"/>
              </a:ext>
            </a:extLst>
          </p:cNvPr>
          <p:cNvSpPr>
            <a:spLocks noGrp="1"/>
          </p:cNvSpPr>
          <p:nvPr>
            <p:ph type="title"/>
          </p:nvPr>
        </p:nvSpPr>
        <p:spPr/>
        <p:txBody>
          <a:bodyPr/>
          <a:lstStyle/>
          <a:p>
            <a:r>
              <a:rPr lang="en-IN" dirty="0"/>
              <a:t>Cleaning our book data </a:t>
            </a:r>
          </a:p>
        </p:txBody>
      </p:sp>
      <p:pic>
        <p:nvPicPr>
          <p:cNvPr id="5" name="Content Placeholder 4">
            <a:extLst>
              <a:ext uri="{FF2B5EF4-FFF2-40B4-BE49-F238E27FC236}">
                <a16:creationId xmlns:a16="http://schemas.microsoft.com/office/drawing/2014/main" id="{A64B175F-E5EB-42BA-8D23-736AB6BF2E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787" y="2016125"/>
            <a:ext cx="9590751" cy="3449638"/>
          </a:xfrm>
        </p:spPr>
      </p:pic>
    </p:spTree>
    <p:extLst>
      <p:ext uri="{BB962C8B-B14F-4D97-AF65-F5344CB8AC3E}">
        <p14:creationId xmlns:p14="http://schemas.microsoft.com/office/powerpoint/2010/main" val="215663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6FC3-5DB3-46D6-9F55-DD51EABB083D}"/>
              </a:ext>
            </a:extLst>
          </p:cNvPr>
          <p:cNvSpPr>
            <a:spLocks noGrp="1"/>
          </p:cNvSpPr>
          <p:nvPr>
            <p:ph type="title"/>
          </p:nvPr>
        </p:nvSpPr>
        <p:spPr/>
        <p:txBody>
          <a:bodyPr/>
          <a:lstStyle/>
          <a:p>
            <a:r>
              <a:rPr lang="en-US" b="0" i="0" dirty="0">
                <a:effectLst/>
                <a:latin typeface="Arial" panose="020B0604020202020204" pitchFamily="34" charset="0"/>
              </a:rPr>
              <a:t>Text Analytics</a:t>
            </a:r>
            <a:endParaRPr lang="en-IN" dirty="0"/>
          </a:p>
        </p:txBody>
      </p:sp>
      <p:sp>
        <p:nvSpPr>
          <p:cNvPr id="3" name="Content Placeholder 2">
            <a:extLst>
              <a:ext uri="{FF2B5EF4-FFF2-40B4-BE49-F238E27FC236}">
                <a16:creationId xmlns:a16="http://schemas.microsoft.com/office/drawing/2014/main" id="{DFD6E618-3968-4A53-BEF6-76C620EB1153}"/>
              </a:ext>
            </a:extLst>
          </p:cNvPr>
          <p:cNvSpPr>
            <a:spLocks noGrp="1"/>
          </p:cNvSpPr>
          <p:nvPr>
            <p:ph idx="1"/>
          </p:nvPr>
        </p:nvSpPr>
        <p:spPr/>
        <p:txBody>
          <a:bodyPr>
            <a:normAutofit/>
          </a:bodyPr>
          <a:lstStyle/>
          <a:p>
            <a:pPr algn="l"/>
            <a:r>
              <a:rPr lang="en-US" b="0" i="0" dirty="0">
                <a:effectLst/>
                <a:latin typeface="Arial" panose="020B0604020202020204" pitchFamily="34" charset="0"/>
              </a:rPr>
              <a:t>Text Analysis is about parsing texts in order to extract machine-readable facts from them. The purpose of Text Analysis is to create structured data out of free text content. The process can be thought of as slicing and dicing heaps of unstructured, heterogeneous documents into easy-to-manage and interpret data pieces.</a:t>
            </a:r>
          </a:p>
          <a:p>
            <a:pPr algn="l"/>
            <a:r>
              <a:rPr lang="en-US" b="0" i="0" dirty="0">
                <a:effectLst/>
                <a:latin typeface="Arial" panose="020B0604020202020204" pitchFamily="34" charset="0"/>
              </a:rPr>
              <a:t>The dominate model is Called Bag of Words!</a:t>
            </a:r>
          </a:p>
          <a:p>
            <a:pPr algn="l"/>
            <a:r>
              <a:rPr lang="en-US" b="0" i="0" dirty="0">
                <a:effectLst/>
                <a:latin typeface="Arial" panose="020B0604020202020204" pitchFamily="34" charset="0"/>
              </a:rPr>
              <a:t>Bag of words simply breaks apart the words in the review text into individual word count statistics</a:t>
            </a:r>
          </a:p>
        </p:txBody>
      </p:sp>
    </p:spTree>
    <p:extLst>
      <p:ext uri="{BB962C8B-B14F-4D97-AF65-F5344CB8AC3E}">
        <p14:creationId xmlns:p14="http://schemas.microsoft.com/office/powerpoint/2010/main" val="834326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947F-2E08-4063-B55F-AEEF3F62FD3D}"/>
              </a:ext>
            </a:extLst>
          </p:cNvPr>
          <p:cNvSpPr>
            <a:spLocks noGrp="1"/>
          </p:cNvSpPr>
          <p:nvPr>
            <p:ph type="title"/>
          </p:nvPr>
        </p:nvSpPr>
        <p:spPr>
          <a:xfrm>
            <a:off x="1389381" y="529311"/>
            <a:ext cx="9603275" cy="1049235"/>
          </a:xfrm>
        </p:spPr>
        <p:txBody>
          <a:bodyPr>
            <a:normAutofit fontScale="90000"/>
          </a:bodyPr>
          <a:lstStyle/>
          <a:p>
            <a:r>
              <a:rPr lang="en-US" dirty="0"/>
              <a:t>takes the vectors of each word in the array and finds the mean vector of the whole sentence.</a:t>
            </a:r>
            <a:br>
              <a:rPr lang="en-US" dirty="0"/>
            </a:br>
            <a:endParaRPr lang="en-IN" dirty="0"/>
          </a:p>
        </p:txBody>
      </p:sp>
      <p:pic>
        <p:nvPicPr>
          <p:cNvPr id="5" name="Content Placeholder 4">
            <a:extLst>
              <a:ext uri="{FF2B5EF4-FFF2-40B4-BE49-F238E27FC236}">
                <a16:creationId xmlns:a16="http://schemas.microsoft.com/office/drawing/2014/main" id="{68DA1472-D254-4914-8CE5-63AC69AED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381" y="2716461"/>
            <a:ext cx="9037320" cy="3291840"/>
          </a:xfrm>
        </p:spPr>
      </p:pic>
    </p:spTree>
    <p:extLst>
      <p:ext uri="{BB962C8B-B14F-4D97-AF65-F5344CB8AC3E}">
        <p14:creationId xmlns:p14="http://schemas.microsoft.com/office/powerpoint/2010/main" val="718231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E851-B4AC-4421-B7ED-2B2CAE399500}"/>
              </a:ext>
            </a:extLst>
          </p:cNvPr>
          <p:cNvSpPr>
            <a:spLocks noGrp="1"/>
          </p:cNvSpPr>
          <p:nvPr>
            <p:ph type="title"/>
          </p:nvPr>
        </p:nvSpPr>
        <p:spPr/>
        <p:txBody>
          <a:bodyPr/>
          <a:lstStyle/>
          <a:p>
            <a:r>
              <a:rPr lang="en-IN" dirty="0"/>
              <a:t>Returns n closest sentences</a:t>
            </a:r>
          </a:p>
        </p:txBody>
      </p:sp>
      <p:pic>
        <p:nvPicPr>
          <p:cNvPr id="5" name="Content Placeholder 4">
            <a:extLst>
              <a:ext uri="{FF2B5EF4-FFF2-40B4-BE49-F238E27FC236}">
                <a16:creationId xmlns:a16="http://schemas.microsoft.com/office/drawing/2014/main" id="{E09A7FCE-8E3C-42A1-A4CD-1E3B55842B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076" y="2359100"/>
            <a:ext cx="9604375" cy="1787143"/>
          </a:xfrm>
        </p:spPr>
      </p:pic>
    </p:spTree>
    <p:extLst>
      <p:ext uri="{BB962C8B-B14F-4D97-AF65-F5344CB8AC3E}">
        <p14:creationId xmlns:p14="http://schemas.microsoft.com/office/powerpoint/2010/main" val="2087625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3B10-241F-4B86-9EB5-334B77AF8A6B}"/>
              </a:ext>
            </a:extLst>
          </p:cNvPr>
          <p:cNvSpPr>
            <a:spLocks noGrp="1"/>
          </p:cNvSpPr>
          <p:nvPr>
            <p:ph type="title"/>
          </p:nvPr>
        </p:nvSpPr>
        <p:spPr/>
        <p:txBody>
          <a:bodyPr/>
          <a:lstStyle/>
          <a:p>
            <a:r>
              <a:rPr lang="en-IN" dirty="0"/>
              <a:t>Thank you </a:t>
            </a:r>
            <a:r>
              <a:rPr lang="en-IN" dirty="0">
                <a:sym typeface="Wingdings" panose="05000000000000000000" pitchFamily="2" charset="2"/>
              </a:rPr>
              <a:t></a:t>
            </a:r>
            <a:br>
              <a:rPr lang="en-IN" dirty="0"/>
            </a:br>
            <a:r>
              <a:rPr lang="en-IN" dirty="0"/>
              <a:t>Demo time</a:t>
            </a:r>
          </a:p>
        </p:txBody>
      </p:sp>
      <p:sp>
        <p:nvSpPr>
          <p:cNvPr id="3" name="Text Placeholder 2">
            <a:extLst>
              <a:ext uri="{FF2B5EF4-FFF2-40B4-BE49-F238E27FC236}">
                <a16:creationId xmlns:a16="http://schemas.microsoft.com/office/drawing/2014/main" id="{2F972F1C-B49D-4E32-81A7-588C7DDB349A}"/>
              </a:ext>
            </a:extLst>
          </p:cNvPr>
          <p:cNvSpPr>
            <a:spLocks noGrp="1"/>
          </p:cNvSpPr>
          <p:nvPr>
            <p:ph type="body" idx="1"/>
          </p:nvPr>
        </p:nvSpPr>
        <p:spPr/>
        <p:txBody>
          <a:bodyPr/>
          <a:lstStyle/>
          <a:p>
            <a:r>
              <a:rPr lang="en-IN" dirty="0"/>
              <a:t>Reference :</a:t>
            </a:r>
          </a:p>
          <a:p>
            <a:r>
              <a:rPr lang="en-IN" dirty="0"/>
              <a:t>Lecture 15 slide</a:t>
            </a:r>
          </a:p>
          <a:p>
            <a:endParaRPr lang="en-IN" dirty="0"/>
          </a:p>
        </p:txBody>
      </p:sp>
    </p:spTree>
    <p:extLst>
      <p:ext uri="{BB962C8B-B14F-4D97-AF65-F5344CB8AC3E}">
        <p14:creationId xmlns:p14="http://schemas.microsoft.com/office/powerpoint/2010/main" val="254289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8A57-C047-44CA-92BE-2507AC8006A2}"/>
              </a:ext>
            </a:extLst>
          </p:cNvPr>
          <p:cNvSpPr>
            <a:spLocks noGrp="1"/>
          </p:cNvSpPr>
          <p:nvPr>
            <p:ph type="title"/>
          </p:nvPr>
        </p:nvSpPr>
        <p:spPr/>
        <p:txBody>
          <a:bodyPr>
            <a:normAutofit fontScale="90000"/>
          </a:bodyPr>
          <a:lstStyle/>
          <a:p>
            <a:r>
              <a:rPr lang="en-IN" dirty="0"/>
              <a:t>Using text analysis package </a:t>
            </a:r>
            <a:br>
              <a:rPr lang="en-IN" dirty="0"/>
            </a:br>
            <a:r>
              <a:rPr lang="en-IN" sz="2400" dirty="0"/>
              <a:t>working on file document</a:t>
            </a:r>
            <a:br>
              <a:rPr lang="en-IN" sz="2400" dirty="0"/>
            </a:br>
            <a:r>
              <a:rPr lang="en-IN" sz="1600" dirty="0"/>
              <a:t>https://www.kaggle.com/rtatman/state-of-the-union-corpus-1989-2017?select=Adams_1827.txt</a:t>
            </a:r>
          </a:p>
        </p:txBody>
      </p:sp>
      <p:pic>
        <p:nvPicPr>
          <p:cNvPr id="5" name="Content Placeholder 4">
            <a:extLst>
              <a:ext uri="{FF2B5EF4-FFF2-40B4-BE49-F238E27FC236}">
                <a16:creationId xmlns:a16="http://schemas.microsoft.com/office/drawing/2014/main" id="{9E28DA78-C528-4C15-A05C-7118BB6D8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46793"/>
            <a:ext cx="9604375" cy="2988301"/>
          </a:xfrm>
        </p:spPr>
      </p:pic>
    </p:spTree>
    <p:extLst>
      <p:ext uri="{BB962C8B-B14F-4D97-AF65-F5344CB8AC3E}">
        <p14:creationId xmlns:p14="http://schemas.microsoft.com/office/powerpoint/2010/main" val="274307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A365-0990-4659-8E4E-5DB3EB2B9530}"/>
              </a:ext>
            </a:extLst>
          </p:cNvPr>
          <p:cNvSpPr>
            <a:spLocks noGrp="1"/>
          </p:cNvSpPr>
          <p:nvPr>
            <p:ph type="title"/>
          </p:nvPr>
        </p:nvSpPr>
        <p:spPr>
          <a:xfrm>
            <a:off x="1451579" y="804519"/>
            <a:ext cx="9603275" cy="1947559"/>
          </a:xfrm>
        </p:spPr>
        <p:txBody>
          <a:bodyPr>
            <a:normAutofit fontScale="90000"/>
          </a:bodyPr>
          <a:lstStyle/>
          <a:p>
            <a:r>
              <a:rPr lang="en-IN" dirty="0"/>
              <a:t>Some of the important terminology related to document analysis </a:t>
            </a:r>
            <a:br>
              <a:rPr lang="en-IN" dirty="0"/>
            </a:br>
            <a:br>
              <a:rPr lang="en-IN" dirty="0"/>
            </a:br>
            <a:r>
              <a:rPr lang="en-US" sz="2000" dirty="0"/>
              <a:t>Corpus : Structured set of text, obtained by preprocessing raw textual data.</a:t>
            </a:r>
            <a:endParaRPr lang="en-IN" sz="2000" dirty="0"/>
          </a:p>
        </p:txBody>
      </p:sp>
      <p:pic>
        <p:nvPicPr>
          <p:cNvPr id="5" name="Content Placeholder 4">
            <a:extLst>
              <a:ext uri="{FF2B5EF4-FFF2-40B4-BE49-F238E27FC236}">
                <a16:creationId xmlns:a16="http://schemas.microsoft.com/office/drawing/2014/main" id="{8CC91239-3DEB-4A5A-BF8A-DE4A1A07A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696223"/>
            <a:ext cx="9395460" cy="2819400"/>
          </a:xfrm>
        </p:spPr>
      </p:pic>
    </p:spTree>
    <p:extLst>
      <p:ext uri="{BB962C8B-B14F-4D97-AF65-F5344CB8AC3E}">
        <p14:creationId xmlns:p14="http://schemas.microsoft.com/office/powerpoint/2010/main" val="359159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FF89-6BB8-40D0-9DA0-0267CFA0523C}"/>
              </a:ext>
            </a:extLst>
          </p:cNvPr>
          <p:cNvSpPr>
            <a:spLocks noGrp="1"/>
          </p:cNvSpPr>
          <p:nvPr>
            <p:ph type="title"/>
          </p:nvPr>
        </p:nvSpPr>
        <p:spPr/>
        <p:txBody>
          <a:bodyPr>
            <a:normAutofit/>
          </a:bodyPr>
          <a:lstStyle/>
          <a:p>
            <a:r>
              <a:rPr lang="en-US" dirty="0"/>
              <a:t>Lexicon </a:t>
            </a:r>
            <a:br>
              <a:rPr lang="en-US" dirty="0"/>
            </a:br>
            <a:r>
              <a:rPr lang="en-US" sz="2200" dirty="0"/>
              <a:t>Distinctive collection of all the words/terms in the corpus.</a:t>
            </a:r>
            <a:endParaRPr lang="en-IN" sz="2200" dirty="0"/>
          </a:p>
        </p:txBody>
      </p:sp>
      <p:pic>
        <p:nvPicPr>
          <p:cNvPr id="5" name="Content Placeholder 4">
            <a:extLst>
              <a:ext uri="{FF2B5EF4-FFF2-40B4-BE49-F238E27FC236}">
                <a16:creationId xmlns:a16="http://schemas.microsoft.com/office/drawing/2014/main" id="{C8ED6B08-DC13-4EA6-A612-3E377AB9F1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480" y="2202556"/>
            <a:ext cx="7435542" cy="3449638"/>
          </a:xfrm>
        </p:spPr>
      </p:pic>
    </p:spTree>
    <p:extLst>
      <p:ext uri="{BB962C8B-B14F-4D97-AF65-F5344CB8AC3E}">
        <p14:creationId xmlns:p14="http://schemas.microsoft.com/office/powerpoint/2010/main" val="417430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624B-15E3-4EE4-8C38-3F2EF09ADEBD}"/>
              </a:ext>
            </a:extLst>
          </p:cNvPr>
          <p:cNvSpPr>
            <a:spLocks noGrp="1"/>
          </p:cNvSpPr>
          <p:nvPr>
            <p:ph type="title"/>
          </p:nvPr>
        </p:nvSpPr>
        <p:spPr/>
        <p:txBody>
          <a:bodyPr>
            <a:normAutofit/>
          </a:bodyPr>
          <a:lstStyle/>
          <a:p>
            <a:r>
              <a:rPr lang="en-US" dirty="0"/>
              <a:t>Inverse Index: </a:t>
            </a:r>
            <a:r>
              <a:rPr lang="en-US" sz="1800" dirty="0"/>
              <a:t>If we are interested in a specific term, we often want to know which documents in a corpus contain that term. The inverse index tells us this and therefore provides a simplistic sort of search algorithm</a:t>
            </a:r>
            <a:endParaRPr lang="en-IN" sz="1800" dirty="0"/>
          </a:p>
        </p:txBody>
      </p:sp>
      <p:pic>
        <p:nvPicPr>
          <p:cNvPr id="5" name="Content Placeholder 4">
            <a:extLst>
              <a:ext uri="{FF2B5EF4-FFF2-40B4-BE49-F238E27FC236}">
                <a16:creationId xmlns:a16="http://schemas.microsoft.com/office/drawing/2014/main" id="{C6382878-E006-41AE-83D0-4FD378E049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424498"/>
            <a:ext cx="5548757" cy="3449638"/>
          </a:xfrm>
        </p:spPr>
      </p:pic>
    </p:spTree>
    <p:extLst>
      <p:ext uri="{BB962C8B-B14F-4D97-AF65-F5344CB8AC3E}">
        <p14:creationId xmlns:p14="http://schemas.microsoft.com/office/powerpoint/2010/main" val="325020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763F-4C8B-4E5E-AC9C-F24B072D9D1E}"/>
              </a:ext>
            </a:extLst>
          </p:cNvPr>
          <p:cNvSpPr>
            <a:spLocks noGrp="1"/>
          </p:cNvSpPr>
          <p:nvPr>
            <p:ph type="title"/>
          </p:nvPr>
        </p:nvSpPr>
        <p:spPr>
          <a:xfrm>
            <a:off x="1371680" y="555944"/>
            <a:ext cx="9603275" cy="1237345"/>
          </a:xfrm>
        </p:spPr>
        <p:txBody>
          <a:bodyPr>
            <a:normAutofit fontScale="90000"/>
          </a:bodyPr>
          <a:lstStyle/>
          <a:p>
            <a:r>
              <a:rPr lang="en-IN" dirty="0"/>
              <a:t>DTM</a:t>
            </a:r>
            <a:br>
              <a:rPr lang="en-IN" dirty="0"/>
            </a:br>
            <a:r>
              <a:rPr lang="en-US" sz="1800" dirty="0"/>
              <a:t>A document-term or term-document matrix consists of frequency of terms that exist in a collection of documents. In document-term matrix, rows represent documents in the collection and columns represent terms whereas the term-document matrix is the transpose of it.</a:t>
            </a:r>
            <a:endParaRPr lang="en-IN" sz="1800" dirty="0"/>
          </a:p>
        </p:txBody>
      </p:sp>
      <p:pic>
        <p:nvPicPr>
          <p:cNvPr id="5" name="Content Placeholder 4">
            <a:extLst>
              <a:ext uri="{FF2B5EF4-FFF2-40B4-BE49-F238E27FC236}">
                <a16:creationId xmlns:a16="http://schemas.microsoft.com/office/drawing/2014/main" id="{A044C0E1-CAEE-43D4-A206-F3FB953856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532" y="2415621"/>
            <a:ext cx="6697542" cy="3449638"/>
          </a:xfrm>
        </p:spPr>
      </p:pic>
    </p:spTree>
    <p:extLst>
      <p:ext uri="{BB962C8B-B14F-4D97-AF65-F5344CB8AC3E}">
        <p14:creationId xmlns:p14="http://schemas.microsoft.com/office/powerpoint/2010/main" val="367796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2C53-E916-4B5B-A8AD-FFD9B419FCBD}"/>
              </a:ext>
            </a:extLst>
          </p:cNvPr>
          <p:cNvSpPr>
            <a:spLocks noGrp="1"/>
          </p:cNvSpPr>
          <p:nvPr>
            <p:ph type="title"/>
          </p:nvPr>
        </p:nvSpPr>
        <p:spPr/>
        <p:txBody>
          <a:bodyPr>
            <a:normAutofit/>
          </a:bodyPr>
          <a:lstStyle/>
          <a:p>
            <a:r>
              <a:rPr lang="en-IN" sz="2400" dirty="0"/>
              <a:t>https://www.kaggle.com/rtatman/state-of-the-union-corpus-1989-2017?select=Adams_1827.txt</a:t>
            </a:r>
          </a:p>
        </p:txBody>
      </p:sp>
      <p:pic>
        <p:nvPicPr>
          <p:cNvPr id="5" name="Content Placeholder 4">
            <a:extLst>
              <a:ext uri="{FF2B5EF4-FFF2-40B4-BE49-F238E27FC236}">
                <a16:creationId xmlns:a16="http://schemas.microsoft.com/office/drawing/2014/main" id="{CD680733-2A77-4489-B176-10FF4F044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853754"/>
            <a:ext cx="9013570" cy="3449638"/>
          </a:xfrm>
        </p:spPr>
      </p:pic>
    </p:spTree>
    <p:extLst>
      <p:ext uri="{BB962C8B-B14F-4D97-AF65-F5344CB8AC3E}">
        <p14:creationId xmlns:p14="http://schemas.microsoft.com/office/powerpoint/2010/main" val="52481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ABFD-BB3A-4692-8468-FA670BA9A92A}"/>
              </a:ext>
            </a:extLst>
          </p:cNvPr>
          <p:cNvSpPr>
            <a:spLocks noGrp="1"/>
          </p:cNvSpPr>
          <p:nvPr>
            <p:ph type="title"/>
          </p:nvPr>
        </p:nvSpPr>
        <p:spPr/>
        <p:txBody>
          <a:bodyPr/>
          <a:lstStyle/>
          <a:p>
            <a:r>
              <a:rPr lang="en-IN" dirty="0"/>
              <a:t>Word embedding </a:t>
            </a:r>
          </a:p>
        </p:txBody>
      </p:sp>
      <p:sp>
        <p:nvSpPr>
          <p:cNvPr id="3" name="Content Placeholder 2">
            <a:extLst>
              <a:ext uri="{FF2B5EF4-FFF2-40B4-BE49-F238E27FC236}">
                <a16:creationId xmlns:a16="http://schemas.microsoft.com/office/drawing/2014/main" id="{4F9615CB-8E0C-474D-992E-9098809F44AC}"/>
              </a:ext>
            </a:extLst>
          </p:cNvPr>
          <p:cNvSpPr>
            <a:spLocks noGrp="1"/>
          </p:cNvSpPr>
          <p:nvPr>
            <p:ph idx="1"/>
          </p:nvPr>
        </p:nvSpPr>
        <p:spPr/>
        <p:txBody>
          <a:bodyPr/>
          <a:lstStyle/>
          <a:p>
            <a:r>
              <a:rPr lang="en-US" dirty="0"/>
              <a:t>Word embedding is the collective name for a set of language modeling and feature learning techniques in natural language processing (NLP) where words or phrases from the vocabulary are mapped to vectors of real numbers. Conceptually it involves a mathematical embedding from a space with many dimensions per word to a continuous vector space with a much lower dimension. Word embedding implements language modeling and feature extraction based techniques to map a word to vectors of real numbers</a:t>
            </a:r>
            <a:endParaRPr lang="en-IN" dirty="0"/>
          </a:p>
        </p:txBody>
      </p:sp>
    </p:spTree>
    <p:extLst>
      <p:ext uri="{BB962C8B-B14F-4D97-AF65-F5344CB8AC3E}">
        <p14:creationId xmlns:p14="http://schemas.microsoft.com/office/powerpoint/2010/main" val="11525525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121</TotalTime>
  <Words>483</Words>
  <Application>Microsoft Office PowerPoint</Application>
  <PresentationFormat>Widescreen</PresentationFormat>
  <Paragraphs>28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Gallery</vt:lpstr>
      <vt:lpstr> word embedding and textual analytics </vt:lpstr>
      <vt:lpstr>Text Analytics</vt:lpstr>
      <vt:lpstr>Using text analysis package  working on file document https://www.kaggle.com/rtatman/state-of-the-union-corpus-1989-2017?select=Adams_1827.txt</vt:lpstr>
      <vt:lpstr>Some of the important terminology related to document analysis   Corpus : Structured set of text, obtained by preprocessing raw textual data.</vt:lpstr>
      <vt:lpstr>Lexicon  Distinctive collection of all the words/terms in the corpus.</vt:lpstr>
      <vt:lpstr>Inverse Index: If we are interested in a specific term, we often want to know which documents in a corpus contain that term. The inverse index tells us this and therefore provides a simplistic sort of search algorithm</vt:lpstr>
      <vt:lpstr>DTM A document-term or term-document matrix consists of frequency of terms that exist in a collection of documents. In document-term matrix, rows represent documents in the collection and columns represent terms whereas the term-document matrix is the transpose of it.</vt:lpstr>
      <vt:lpstr>https://www.kaggle.com/rtatman/state-of-the-union-corpus-1989-2017?select=Adams_1827.txt</vt:lpstr>
      <vt:lpstr>Word embedding </vt:lpstr>
      <vt:lpstr>Calling packages &amp; function to load word vector   The load_embeddings function takes the input of the embeddings filename and returns two arrays: embeddings– A Float32 Array, each row represents one word as an d dimensional vector  vocab– A string array of all the words</vt:lpstr>
      <vt:lpstr>Loading glove vector from wikipidea </vt:lpstr>
      <vt:lpstr>Vector function</vt:lpstr>
      <vt:lpstr>Using cosine distance</vt:lpstr>
      <vt:lpstr>PowerPoint Presentation</vt:lpstr>
      <vt:lpstr>More example of closest().</vt:lpstr>
      <vt:lpstr>PowerPoint Presentation</vt:lpstr>
      <vt:lpstr>PowerPoint Presentation</vt:lpstr>
      <vt:lpstr>For sentence similarity  used storm of London book https://dev.gutenberg.org/ebooks/63939</vt:lpstr>
      <vt:lpstr>Cleaning our book data </vt:lpstr>
      <vt:lpstr>takes the vectors of each word in the array and finds the mean vector of the whole sentence. </vt:lpstr>
      <vt:lpstr>Returns n closest sentences</vt:lpstr>
      <vt:lpstr>Thank you  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 and textual analytics</dc:title>
  <dc:creator>Jay Patel</dc:creator>
  <cp:lastModifiedBy>Jay Patel</cp:lastModifiedBy>
  <cp:revision>11</cp:revision>
  <dcterms:created xsi:type="dcterms:W3CDTF">2020-12-07T06:38:44Z</dcterms:created>
  <dcterms:modified xsi:type="dcterms:W3CDTF">2020-12-07T14:09:44Z</dcterms:modified>
</cp:coreProperties>
</file>