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Lst>
  <p:notesMasterIdLst>
    <p:notesMasterId r:id="rId39"/>
  </p:notesMasterIdLst>
  <p:sldIdLst>
    <p:sldId id="356" r:id="rId13"/>
    <p:sldId id="357" r:id="rId14"/>
    <p:sldId id="353" r:id="rId15"/>
    <p:sldId id="336" r:id="rId16"/>
    <p:sldId id="347" r:id="rId17"/>
    <p:sldId id="349" r:id="rId18"/>
    <p:sldId id="394" r:id="rId19"/>
    <p:sldId id="358" r:id="rId20"/>
    <p:sldId id="360" r:id="rId21"/>
    <p:sldId id="362" r:id="rId22"/>
    <p:sldId id="364" r:id="rId23"/>
    <p:sldId id="431" r:id="rId24"/>
    <p:sldId id="366" r:id="rId25"/>
    <p:sldId id="443" r:id="rId26"/>
    <p:sldId id="369" r:id="rId27"/>
    <p:sldId id="269" r:id="rId28"/>
    <p:sldId id="338" r:id="rId29"/>
    <p:sldId id="371" r:id="rId30"/>
    <p:sldId id="325" r:id="rId31"/>
    <p:sldId id="377" r:id="rId32"/>
    <p:sldId id="444" r:id="rId33"/>
    <p:sldId id="445" r:id="rId34"/>
    <p:sldId id="345" r:id="rId35"/>
    <p:sldId id="327" r:id="rId36"/>
    <p:sldId id="351" r:id="rId37"/>
    <p:sldId id="339" r:id="rId3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userDrawn="1">
          <p15:clr>
            <a:srgbClr val="A4A3A4"/>
          </p15:clr>
        </p15:guide>
        <p15:guide id="2" pos="2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howGuides="1">
      <p:cViewPr varScale="1">
        <p:scale>
          <a:sx n="113" d="100"/>
          <a:sy n="113" d="100"/>
        </p:scale>
        <p:origin x="780" y="114"/>
      </p:cViewPr>
      <p:guideLst>
        <p:guide orient="horz" pos="2167"/>
        <p:guide pos="28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C9B00DF-D0CD-42BD-A9A6-A9927F9DA07E}" type="datetimeFigureOut">
              <a:rPr lang="en-US" smtClean="0"/>
              <a:t>2/28/2025</a:t>
            </a:fld>
            <a:endParaRPr lang="en-US"/>
          </a:p>
        </p:txBody>
      </p:sp>
      <p:sp>
        <p:nvSpPr>
          <p:cNvPr id="4" name="Slide Image Placeholder 3"/>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203475E3-FDC5-4C2E-93FA-614291BC476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the title slide for all corporate presentations pertaining to the overall university level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title slide for respective colleges/institutions while we retain the DMIHER logo on top always. </a:t>
            </a:r>
          </a:p>
        </p:txBody>
      </p:sp>
      <p:sp>
        <p:nvSpPr>
          <p:cNvPr id="4" name="Slide Number Placeholder 3"/>
          <p:cNvSpPr>
            <a:spLocks noGrp="1"/>
          </p:cNvSpPr>
          <p:nvPr>
            <p:ph type="sldNum" sz="quarter" idx="5"/>
          </p:nvPr>
        </p:nvSpPr>
        <p:spPr/>
        <p:txBody>
          <a:bodyPr/>
          <a:lstStyle/>
          <a:p>
            <a:fld id="{DCE1FC74-779B-D247-B77E-EE4A4441F059}" type="slidenum">
              <a:rPr lang="en-US" smtClean="0">
                <a:solidFill>
                  <a:prstClr val="black"/>
                </a:solidFill>
              </a:rPr>
              <a:t>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3475E3-FDC5-4C2E-93FA-614291BC4764}"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t>8</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3475E3-FDC5-4C2E-93FA-614291BC4764}" type="slidenum">
              <a:rPr lang="en-US" smtClean="0">
                <a:solidFill>
                  <a:prstClr val="black"/>
                </a:solidFill>
              </a:rPr>
              <a:t>13</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t>20</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t>21</a:t>
            </a:fld>
            <a:endParaRPr lang="en-US">
              <a:solidFill>
                <a:prstClr val="black"/>
              </a:solidFill>
            </a:endParaRPr>
          </a:p>
        </p:txBody>
      </p:sp>
    </p:spTree>
    <p:extLst>
      <p:ext uri="{BB962C8B-B14F-4D97-AF65-F5344CB8AC3E}">
        <p14:creationId xmlns:p14="http://schemas.microsoft.com/office/powerpoint/2010/main" val="213285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F0C4F-8C1D-3E4C-8B9F-2675B165C37A}" type="slidenum">
              <a:rPr lang="en-US" smtClean="0">
                <a:solidFill>
                  <a:prstClr val="black"/>
                </a:solidFill>
              </a:rPr>
              <a:t>22</a:t>
            </a:fld>
            <a:endParaRPr lang="en-US">
              <a:solidFill>
                <a:prstClr val="black"/>
              </a:solidFill>
            </a:endParaRPr>
          </a:p>
        </p:txBody>
      </p:sp>
    </p:spTree>
    <p:extLst>
      <p:ext uri="{BB962C8B-B14F-4D97-AF65-F5344CB8AC3E}">
        <p14:creationId xmlns:p14="http://schemas.microsoft.com/office/powerpoint/2010/main" val="201022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825"/>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55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51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51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28/08/2020</a:t>
            </a:r>
          </a:p>
        </p:txBody>
      </p:sp>
      <p:sp>
        <p:nvSpPr>
          <p:cNvPr id="5" name="Footer Placeholder 4"/>
          <p:cNvSpPr>
            <a:spLocks noGrp="1"/>
          </p:cNvSpPr>
          <p:nvPr>
            <p:ph type="ftr" sz="quarter" idx="11"/>
          </p:nvPr>
        </p:nvSpPr>
        <p:spPr/>
        <p:txBody>
          <a:bodyPr/>
          <a:lstStyle/>
          <a:p>
            <a:r>
              <a:rPr lang="en-US"/>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28/08/2020</a:t>
            </a:r>
          </a:p>
        </p:txBody>
      </p:sp>
      <p:sp>
        <p:nvSpPr>
          <p:cNvPr id="8" name="Footer Placeholder 7"/>
          <p:cNvSpPr>
            <a:spLocks noGrp="1"/>
          </p:cNvSpPr>
          <p:nvPr>
            <p:ph type="ftr" sz="quarter" idx="11"/>
          </p:nvPr>
        </p:nvSpPr>
        <p:spPr/>
        <p:txBody>
          <a:bodyPr/>
          <a:lstStyle/>
          <a:p>
            <a:r>
              <a:rPr lang="en-US"/>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28/08/2020</a:t>
            </a:r>
          </a:p>
        </p:txBody>
      </p:sp>
      <p:sp>
        <p:nvSpPr>
          <p:cNvPr id="4" name="Footer Placeholder 3"/>
          <p:cNvSpPr>
            <a:spLocks noGrp="1"/>
          </p:cNvSpPr>
          <p:nvPr>
            <p:ph type="ftr" sz="quarter" idx="11"/>
          </p:nvPr>
        </p:nvSpPr>
        <p:spPr/>
        <p:txBody>
          <a:bodyPr/>
          <a:lstStyle/>
          <a:p>
            <a:r>
              <a:rPr lang="en-US"/>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BCA8AB-4F26-6945-98C5-1D153B845FAB}"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56A579-ECB5-6141-A6D4-FE04417CF7CB}"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5D081-89CF-0242-9DF2-F53505A8639A}"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28/08/2020</a:t>
            </a:r>
          </a:p>
        </p:txBody>
      </p:sp>
      <p:sp>
        <p:nvSpPr>
          <p:cNvPr id="3" name="Footer Placeholder 2"/>
          <p:cNvSpPr>
            <a:spLocks noGrp="1"/>
          </p:cNvSpPr>
          <p:nvPr>
            <p:ph type="ftr" sz="quarter" idx="11"/>
          </p:nvPr>
        </p:nvSpPr>
        <p:spPr/>
        <p:txBody>
          <a:bodyPr/>
          <a:lstStyle/>
          <a:p>
            <a:r>
              <a:rPr lang="en-US"/>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4CFE3-5CB4-D74C-95A0-9B698825E79D}" type="datetime1">
              <a:rPr lang="en-IN" smtClean="0">
                <a:solidFill>
                  <a:prstClr val="black">
                    <a:tint val="75000"/>
                  </a:prstClr>
                </a:solidFill>
              </a:rPr>
              <a:t>28-02-2025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123CB-94C0-1F49-87E0-FD128CA46816}" type="datetime1">
              <a:rPr lang="en-IN" smtClean="0">
                <a:solidFill>
                  <a:prstClr val="black">
                    <a:tint val="75000"/>
                  </a:prstClr>
                </a:solidFill>
              </a:rPr>
              <a:t>28-02-2025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D102D6-2A44-2C46-8E4A-7F2DE7E916B3}" type="datetime1">
              <a:rPr lang="en-IN" smtClean="0">
                <a:solidFill>
                  <a:prstClr val="black">
                    <a:tint val="75000"/>
                  </a:prstClr>
                </a:solidFill>
              </a:rPr>
              <a:t>28-02-2025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FAAD-9734-AA40-BF98-769B5339B379}" type="datetime1">
              <a:rPr lang="en-IN" smtClean="0">
                <a:solidFill>
                  <a:prstClr val="black">
                    <a:tint val="75000"/>
                  </a:prstClr>
                </a:solidFill>
              </a:rPr>
              <a:t>28-02-2025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14DFE-7368-8747-9CC4-333D34921BDC}" type="datetime1">
              <a:rPr lang="en-IN" smtClean="0">
                <a:solidFill>
                  <a:prstClr val="black">
                    <a:tint val="75000"/>
                  </a:prstClr>
                </a:solidFill>
              </a:rPr>
              <a:t>28-02-2025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8FB085-BD32-304A-81A0-41E2C99A6902}" type="datetime1">
              <a:rPr lang="en-IN" smtClean="0">
                <a:solidFill>
                  <a:prstClr val="black">
                    <a:tint val="75000"/>
                  </a:prstClr>
                </a:solidFill>
              </a:rPr>
              <a:t>28-02-2025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DBE3D0-ABF8-DF42-9E18-94D672692CED}"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32F1F-995E-BD45-B438-85D54F89118B}"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6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28/08/2020</a:t>
            </a:r>
          </a:p>
        </p:txBody>
      </p:sp>
      <p:sp>
        <p:nvSpPr>
          <p:cNvPr id="8" name="Footer Placeholder 7"/>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28/08/2020</a:t>
            </a:r>
          </a:p>
        </p:txBody>
      </p:sp>
      <p:sp>
        <p:nvSpPr>
          <p:cNvPr id="4" name="Footer Placeholder 3"/>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28/08/2020</a:t>
            </a:r>
          </a:p>
        </p:txBody>
      </p:sp>
      <p:sp>
        <p:nvSpPr>
          <p:cNvPr id="3" name="Footer Placeholder 2"/>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28/08/2020</a:t>
            </a:r>
          </a:p>
        </p:txBody>
      </p:sp>
      <p:sp>
        <p:nvSpPr>
          <p:cNvPr id="6" name="Footer Placeholder 5"/>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2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2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28/08/2020</a:t>
            </a:r>
          </a:p>
        </p:txBody>
      </p:sp>
      <p:sp>
        <p:nvSpPr>
          <p:cNvPr id="5" name="Footer Placeholder 4"/>
          <p:cNvSpPr>
            <a:spLocks noGrp="1"/>
          </p:cNvSpPr>
          <p:nvPr>
            <p:ph type="ftr" sz="quarter" idx="11"/>
          </p:nvPr>
        </p:nvSpPr>
        <p:spPr/>
        <p:txBody>
          <a:body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28/08/2020</a:t>
            </a:r>
          </a:p>
        </p:txBody>
      </p:sp>
      <p:sp>
        <p:nvSpPr>
          <p:cNvPr id="6" name="Footer Placeholder 5"/>
          <p:cNvSpPr>
            <a:spLocks noGrp="1"/>
          </p:cNvSpPr>
          <p:nvPr>
            <p:ph type="ftr" sz="quarter" idx="11"/>
          </p:nvPr>
        </p:nvSpPr>
        <p:spPr/>
        <p:txBody>
          <a:bodyPr/>
          <a:lstStyle/>
          <a:p>
            <a:r>
              <a:rPr lang="en-US"/>
              <a:t>   Datta Meghe Institute of Medical Sciences  Deemed to be University,  Sawangi (Meghe)Wardha</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28/08/2020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Datta Meghe Institute of Medical Sciences  Deemed to be University,  Sawangi (Meghe)Wardha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43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43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4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4C0D5E-4AD6-434C-94DF-A67270B9C051}"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DA1DE-14CF-0F43-804E-9B6915F7C256}"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0B5A71-6EAB-0B4B-9581-936EEBCAFA35}" type="datetime1">
              <a:rPr lang="en-IN" smtClean="0">
                <a:solidFill>
                  <a:prstClr val="black">
                    <a:tint val="75000"/>
                  </a:prstClr>
                </a:solidFill>
              </a:rPr>
              <a:t>28-02-2025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43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28/08/2020</a:t>
            </a:r>
          </a:p>
        </p:txBody>
      </p:sp>
      <p:sp>
        <p:nvSpPr>
          <p:cNvPr id="5" name="Footer Placeholder 4"/>
          <p:cNvSpPr>
            <a:spLocks noGrp="1"/>
          </p:cNvSpPr>
          <p:nvPr>
            <p:ph type="ftr" sz="quarter" idx="3"/>
          </p:nvPr>
        </p:nvSpPr>
        <p:spPr>
          <a:xfrm>
            <a:off x="3124200" y="635643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   Datta Meghe Institute of Medical Sciences  Deemed to be University,  Sawangi (Meghe)Wardha</a:t>
            </a:r>
          </a:p>
        </p:txBody>
      </p:sp>
      <p:sp>
        <p:nvSpPr>
          <p:cNvPr id="6" name="Slide Number Placeholder 5"/>
          <p:cNvSpPr>
            <a:spLocks noGrp="1"/>
          </p:cNvSpPr>
          <p:nvPr>
            <p:ph type="sldNum" sz="quarter" idx="4"/>
          </p:nvPr>
        </p:nvSpPr>
        <p:spPr>
          <a:xfrm>
            <a:off x="6553200" y="63564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DD749-BBDF-4BA2-ADE0-5331C00EA013}" type="datetimeFigureOut">
              <a:rPr lang="en-US" smtClean="0">
                <a:solidFill>
                  <a:prstClr val="black">
                    <a:tint val="75000"/>
                  </a:prstClr>
                </a:solidFill>
              </a:rPr>
              <a:t>2/28/2025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C999-44D2-4FF2-BD17-7A505A067AD1}"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p:cNvPicPr>
            <a:picLocks noChangeAspect="1"/>
          </p:cNvPicPr>
          <p:nvPr/>
        </p:nvPicPr>
        <p:blipFill>
          <a:blip r:embed="rId3"/>
          <a:stretch>
            <a:fillRect/>
          </a:stretch>
        </p:blipFill>
        <p:spPr>
          <a:xfrm>
            <a:off x="0" y="95250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RESEARCH ARTICLES INCLUDED</a:t>
            </a:r>
            <a:endParaRPr lang="en-IN" sz="3200" b="1" dirty="0"/>
          </a:p>
        </p:txBody>
      </p:sp>
      <p:sp>
        <p:nvSpPr>
          <p:cNvPr id="3" name="Content Placeholder 2"/>
          <p:cNvSpPr>
            <a:spLocks noGrp="1"/>
          </p:cNvSpPr>
          <p:nvPr>
            <p:ph idx="1"/>
          </p:nvPr>
        </p:nvSpPr>
        <p:spPr>
          <a:xfrm>
            <a:off x="457200" y="827442"/>
            <a:ext cx="8229600" cy="4800600"/>
          </a:xfrm>
        </p:spPr>
        <p:txBody>
          <a:bodyPr>
            <a:normAutofit/>
          </a:bodyPr>
          <a:lstStyle/>
          <a:p>
            <a:pPr algn="just"/>
            <a:endParaRPr lang="en-US" sz="2000" dirty="0"/>
          </a:p>
          <a:p>
            <a:pPr algn="just"/>
            <a:endParaRPr lang="en-US" sz="2000" dirty="0"/>
          </a:p>
          <a:p>
            <a:pPr marL="0" indent="0" algn="just">
              <a:buNone/>
            </a:pP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10</a:t>
            </a:fld>
            <a:endParaRPr lang="en-US">
              <a:solidFill>
                <a:prstClr val="black">
                  <a:tint val="75000"/>
                </a:prstClr>
              </a:solidFill>
            </a:endParaRPr>
          </a:p>
        </p:txBody>
      </p:sp>
      <p:graphicFrame>
        <p:nvGraphicFramePr>
          <p:cNvPr id="4" name="Table 4"/>
          <p:cNvGraphicFramePr/>
          <p:nvPr/>
        </p:nvGraphicFramePr>
        <p:xfrm>
          <a:off x="990600" y="1295400"/>
          <a:ext cx="7848600" cy="2819216"/>
        </p:xfrm>
        <a:graphic>
          <a:graphicData uri="http://schemas.openxmlformats.org/drawingml/2006/table">
            <a:tbl>
              <a:tblPr firstRow="1" bandRow="1">
                <a:tableStyleId>{5940675A-B579-460E-94D1-54222C63F5DA}</a:tableStyleId>
              </a:tblPr>
              <a:tblGrid>
                <a:gridCol w="1692835">
                  <a:extLst>
                    <a:ext uri="{9D8B030D-6E8A-4147-A177-3AD203B41FA5}">
                      <a16:colId xmlns:a16="http://schemas.microsoft.com/office/drawing/2014/main" val="20000"/>
                    </a:ext>
                  </a:extLst>
                </a:gridCol>
                <a:gridCol w="3847354">
                  <a:extLst>
                    <a:ext uri="{9D8B030D-6E8A-4147-A177-3AD203B41FA5}">
                      <a16:colId xmlns:a16="http://schemas.microsoft.com/office/drawing/2014/main" val="20001"/>
                    </a:ext>
                  </a:extLst>
                </a:gridCol>
                <a:gridCol w="2308411">
                  <a:extLst>
                    <a:ext uri="{9D8B030D-6E8A-4147-A177-3AD203B41FA5}">
                      <a16:colId xmlns:a16="http://schemas.microsoft.com/office/drawing/2014/main" val="20002"/>
                    </a:ext>
                  </a:extLst>
                </a:gridCol>
              </a:tblGrid>
              <a:tr h="402771">
                <a:tc>
                  <a:txBody>
                    <a:bodyPr/>
                    <a:lstStyle/>
                    <a:p>
                      <a:pPr algn="just"/>
                      <a:r>
                        <a:rPr lang="en-US" sz="2000" b="1" dirty="0">
                          <a:latin typeface="Times New Roman" panose="02020603050405020304" pitchFamily="18" charset="0"/>
                          <a:cs typeface="Times New Roman" panose="02020603050405020304" pitchFamily="18" charset="0"/>
                        </a:rPr>
                        <a:t>Sr. No</a:t>
                      </a:r>
                    </a:p>
                  </a:txBody>
                  <a:tcPr/>
                </a:tc>
                <a:tc>
                  <a:txBody>
                    <a:bodyPr/>
                    <a:lstStyle/>
                    <a:p>
                      <a:pPr algn="just"/>
                      <a:r>
                        <a:rPr lang="en-US" sz="2000" b="1" dirty="0">
                          <a:latin typeface="Times New Roman" panose="02020603050405020304" pitchFamily="18" charset="0"/>
                          <a:cs typeface="Times New Roman" panose="02020603050405020304" pitchFamily="18" charset="0"/>
                        </a:rPr>
                        <a:t>Type of article</a:t>
                      </a:r>
                    </a:p>
                  </a:txBody>
                  <a:tcPr/>
                </a:tc>
                <a:tc>
                  <a:txBody>
                    <a:bodyPr/>
                    <a:lstStyle/>
                    <a:p>
                      <a:pPr algn="just"/>
                      <a:r>
                        <a:rPr lang="en-US" sz="2000" b="1" dirty="0">
                          <a:latin typeface="Times New Roman" panose="02020603050405020304" pitchFamily="18" charset="0"/>
                          <a:cs typeface="Times New Roman" panose="02020603050405020304" pitchFamily="18" charset="0"/>
                        </a:rPr>
                        <a:t>Total </a:t>
                      </a:r>
                    </a:p>
                  </a:txBody>
                  <a:tcPr/>
                </a:tc>
                <a:extLst>
                  <a:ext uri="{0D108BD9-81ED-4DB2-BD59-A6C34878D82A}">
                    <a16:rowId xmlns:a16="http://schemas.microsoft.com/office/drawing/2014/main" val="10000"/>
                  </a:ext>
                </a:extLst>
              </a:tr>
              <a:tr h="402771">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2000" dirty="0">
                          <a:effectLst/>
                          <a:latin typeface="Times New Roman" panose="02020603050405020304" pitchFamily="18" charset="0"/>
                          <a:cs typeface="Times New Roman" panose="02020603050405020304" pitchFamily="18" charset="0"/>
                        </a:rPr>
                        <a:t>Original Article</a:t>
                      </a:r>
                      <a:endParaRPr lang="en-IN" sz="2000" dirty="0">
                        <a:effectLst/>
                        <a:latin typeface="Times New Roman" panose="02020603050405020304" pitchFamily="18" charset="0"/>
                        <a:ea typeface="Calibri" panose="020F0502020204030204" charset="0"/>
                        <a:cs typeface="Times New Roman" panose="02020603050405020304" pitchFamily="18" charset="0"/>
                      </a:endParaRPr>
                    </a:p>
                  </a:txBody>
                  <a:tcPr/>
                </a:tc>
                <a:tc>
                  <a:txBody>
                    <a:bodyPr/>
                    <a:lstStyle/>
                    <a:p>
                      <a:pPr algn="ctr"/>
                      <a:r>
                        <a:rPr lang="en-IN" altLang="en-US" sz="2000" dirty="0">
                          <a:latin typeface="Times New Roman" panose="02020603050405020304" pitchFamily="18" charset="0"/>
                          <a:cs typeface="Times New Roman" panose="02020603050405020304" pitchFamily="18" charset="0"/>
                        </a:rPr>
                        <a:t>03</a:t>
                      </a:r>
                    </a:p>
                  </a:txBody>
                  <a:tcPr/>
                </a:tc>
                <a:extLst>
                  <a:ext uri="{0D108BD9-81ED-4DB2-BD59-A6C34878D82A}">
                    <a16:rowId xmlns:a16="http://schemas.microsoft.com/office/drawing/2014/main" val="10001"/>
                  </a:ext>
                </a:extLst>
              </a:tr>
              <a:tr h="402590">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l"/>
                      <a:r>
                        <a:rPr lang="en-US" sz="2000" dirty="0">
                          <a:latin typeface="Times New Roman" panose="02020603050405020304" pitchFamily="18" charset="0"/>
                          <a:cs typeface="Times New Roman" panose="02020603050405020304" pitchFamily="18" charset="0"/>
                        </a:rPr>
                        <a:t>SR</a:t>
                      </a:r>
                      <a:r>
                        <a:rPr lang="en-US" sz="2000" baseline="0" dirty="0">
                          <a:latin typeface="Times New Roman" panose="02020603050405020304" pitchFamily="18" charset="0"/>
                          <a:cs typeface="Times New Roman" panose="02020603050405020304" pitchFamily="18" charset="0"/>
                        </a:rPr>
                        <a:t> &amp; MA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IN" altLang="en-US" sz="2000"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0002"/>
                  </a:ext>
                </a:extLst>
              </a:tr>
              <a:tr h="402771">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l"/>
                      <a:r>
                        <a:rPr lang="en-US" sz="2000" dirty="0">
                          <a:latin typeface="Times New Roman" panose="02020603050405020304" pitchFamily="18" charset="0"/>
                          <a:cs typeface="Times New Roman" panose="02020603050405020304" pitchFamily="18" charset="0"/>
                        </a:rPr>
                        <a:t>RCT</a:t>
                      </a:r>
                    </a:p>
                  </a:txBody>
                  <a:tcPr/>
                </a:tc>
                <a:tc>
                  <a:txBody>
                    <a:bodyPr/>
                    <a:lstStyle/>
                    <a:p>
                      <a:pPr algn="ctr"/>
                      <a:r>
                        <a:rPr lang="en-IN" altLang="en-US" sz="2000"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0003"/>
                  </a:ext>
                </a:extLst>
              </a:tr>
              <a:tr h="402771">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l"/>
                      <a:r>
                        <a:rPr lang="en-US" sz="2000" dirty="0">
                          <a:latin typeface="Times New Roman" panose="02020603050405020304" pitchFamily="18" charset="0"/>
                          <a:cs typeface="Times New Roman" panose="02020603050405020304" pitchFamily="18" charset="0"/>
                        </a:rPr>
                        <a:t>Review</a:t>
                      </a:r>
                    </a:p>
                  </a:txBody>
                  <a:tcPr/>
                </a:tc>
                <a:tc>
                  <a:txBody>
                    <a:bodyPr/>
                    <a:lstStyle/>
                    <a:p>
                      <a:pPr algn="ctr"/>
                      <a:r>
                        <a:rPr lang="en-IN" altLang="en-US" sz="2000" dirty="0">
                          <a:latin typeface="Times New Roman" panose="02020603050405020304" pitchFamily="18" charset="0"/>
                          <a:cs typeface="Times New Roman" panose="02020603050405020304" pitchFamily="18" charset="0"/>
                        </a:rPr>
                        <a:t>03</a:t>
                      </a:r>
                    </a:p>
                  </a:txBody>
                  <a:tcPr/>
                </a:tc>
                <a:extLst>
                  <a:ext uri="{0D108BD9-81ED-4DB2-BD59-A6C34878D82A}">
                    <a16:rowId xmlns:a16="http://schemas.microsoft.com/office/drawing/2014/main" val="10004"/>
                  </a:ext>
                </a:extLst>
              </a:tr>
              <a:tr h="402771">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l"/>
                      <a:r>
                        <a:rPr lang="en-US" sz="2000" dirty="0">
                          <a:latin typeface="Times New Roman" panose="02020603050405020304" pitchFamily="18" charset="0"/>
                          <a:cs typeface="Times New Roman" panose="02020603050405020304" pitchFamily="18" charset="0"/>
                        </a:rPr>
                        <a:t>Books</a:t>
                      </a:r>
                    </a:p>
                  </a:txBody>
                  <a:tcPr/>
                </a:tc>
                <a:tc>
                  <a:txBody>
                    <a:bodyPr/>
                    <a:lstStyle/>
                    <a:p>
                      <a:pPr algn="ctr"/>
                      <a:r>
                        <a:rPr lang="en-IN" altLang="en-US" sz="2000" dirty="0">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10005"/>
                  </a:ext>
                </a:extLst>
              </a:tr>
              <a:tr h="402771">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000" b="1" dirty="0">
                          <a:effectLst/>
                          <a:latin typeface="Times New Roman" panose="02020603050405020304" pitchFamily="18" charset="0"/>
                          <a:cs typeface="Times New Roman" panose="02020603050405020304" pitchFamily="18" charset="0"/>
                        </a:rPr>
                        <a:t>Grand Total</a:t>
                      </a:r>
                    </a:p>
                  </a:txBody>
                  <a:tcPr/>
                </a:tc>
                <a:tc hMerge="1">
                  <a:txBody>
                    <a:bodyPr/>
                    <a:lstStyle/>
                    <a:p>
                      <a:endParaRPr lang="en-US"/>
                    </a:p>
                  </a:txBody>
                  <a:tcPr/>
                </a:tc>
                <a:tc>
                  <a:txBody>
                    <a:bodyPr/>
                    <a:lstStyle/>
                    <a:p>
                      <a:pPr algn="ctr"/>
                      <a:r>
                        <a:rPr lang="en-IN" altLang="en-US" sz="2000" b="1" dirty="0">
                          <a:latin typeface="Times New Roman" panose="02020603050405020304" pitchFamily="18" charset="0"/>
                          <a:cs typeface="Times New Roman" panose="02020603050405020304" pitchFamily="18" charset="0"/>
                        </a:rPr>
                        <a:t>06</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11</a:t>
            </a:fld>
            <a:endParaRPr lang="en-US" dirty="0">
              <a:solidFill>
                <a:prstClr val="black">
                  <a:tint val="75000"/>
                </a:prstClr>
              </a:solidFill>
            </a:endParaRPr>
          </a:p>
        </p:txBody>
      </p:sp>
      <p:graphicFrame>
        <p:nvGraphicFramePr>
          <p:cNvPr id="10" name="Content Placeholder 6"/>
          <p:cNvGraphicFramePr/>
          <p:nvPr/>
        </p:nvGraphicFramePr>
        <p:xfrm>
          <a:off x="625078" y="1162484"/>
          <a:ext cx="8426777" cy="4837832"/>
        </p:xfrm>
        <a:graphic>
          <a:graphicData uri="http://schemas.openxmlformats.org/drawingml/2006/table">
            <a:tbl>
              <a:tblPr firstRow="1" bandRow="1">
                <a:tableStyleId>{5C22544A-7EE6-4342-B048-85BDC9FD1C3A}</a:tableStyleId>
              </a:tblPr>
              <a:tblGrid>
                <a:gridCol w="700722">
                  <a:extLst>
                    <a:ext uri="{9D8B030D-6E8A-4147-A177-3AD203B41FA5}">
                      <a16:colId xmlns:a16="http://schemas.microsoft.com/office/drawing/2014/main" val="20000"/>
                    </a:ext>
                  </a:extLst>
                </a:gridCol>
                <a:gridCol w="1790696">
                  <a:extLst>
                    <a:ext uri="{9D8B030D-6E8A-4147-A177-3AD203B41FA5}">
                      <a16:colId xmlns:a16="http://schemas.microsoft.com/office/drawing/2014/main" val="20001"/>
                    </a:ext>
                  </a:extLst>
                </a:gridCol>
                <a:gridCol w="2387594">
                  <a:extLst>
                    <a:ext uri="{9D8B030D-6E8A-4147-A177-3AD203B41FA5}">
                      <a16:colId xmlns:a16="http://schemas.microsoft.com/office/drawing/2014/main" val="20002"/>
                    </a:ext>
                  </a:extLst>
                </a:gridCol>
                <a:gridCol w="1923341">
                  <a:extLst>
                    <a:ext uri="{9D8B030D-6E8A-4147-A177-3AD203B41FA5}">
                      <a16:colId xmlns:a16="http://schemas.microsoft.com/office/drawing/2014/main" val="20003"/>
                    </a:ext>
                  </a:extLst>
                </a:gridCol>
                <a:gridCol w="1624424">
                  <a:extLst>
                    <a:ext uri="{9D8B030D-6E8A-4147-A177-3AD203B41FA5}">
                      <a16:colId xmlns:a16="http://schemas.microsoft.com/office/drawing/2014/main" val="20004"/>
                    </a:ext>
                  </a:extLst>
                </a:gridCol>
              </a:tblGrid>
              <a:tr h="1188720">
                <a:tc>
                  <a:txBody>
                    <a:bodyPr/>
                    <a:lstStyle/>
                    <a:p>
                      <a:pPr algn="ctr">
                        <a:lnSpc>
                          <a:spcPct val="100000"/>
                        </a:lnSpc>
                      </a:pPr>
                      <a:r>
                        <a:rPr lang="en-US" sz="16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Title of the Article</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a:t>
                      </a:r>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Author </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,journal,</a:t>
                      </a:r>
                      <a:r>
                        <a:rPr lang="en-US" sz="1800" b="1" kern="1200" dirty="0">
                          <a:solidFill>
                            <a:schemeClr val="lt1"/>
                          </a:solidFill>
                          <a:latin typeface="Times New Roman" panose="02020603050405020304" pitchFamily="18" charset="0"/>
                          <a:ea typeface="+mn-ea"/>
                          <a:cs typeface="Times New Roman" panose="02020603050405020304" pitchFamily="18" charset="0"/>
                        </a:rPr>
                        <a:t>Year of publication</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Focus of Study, Design, Objectives , Method used and Sample size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Remarks of the Scholar on limitations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87396">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"Bluetooth-based Privacy Protection System", A.K. Sharma, P. Gupta, N. Singh, IEEE Transactions on Wireless Communications, 2020</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Focus: Bluetooth technology for privacy. Design: Security solution for mobile apps. Objective: To secure devices from unauthorized recordings. Method: Experimental study, Sample Size: 100 devices.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nSpc>
                          <a:spcPct val="107000"/>
                        </a:lnSpc>
                        <a:spcAft>
                          <a:spcPts val="800"/>
                        </a:spcAft>
                        <a:buFont typeface="Arial" panose="020B0604020202020204" pitchFamily="34" charset="0"/>
                        <a:buNone/>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Findings: Bluetooth can block unauthorized device access. Conclusion: Bluetooth technology is effective for privacy protection in real-time.</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Limitations: Does not address all types of device interference; sample size limited.</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7396">
                <a:tc>
                  <a:txBody>
                    <a:bodyPr/>
                    <a:lstStyle/>
                    <a:p>
                      <a:pPr>
                        <a:lnSpc>
                          <a:spcPct val="107000"/>
                        </a:lnSpc>
                        <a:spcAft>
                          <a:spcPts val="800"/>
                        </a:spcAft>
                      </a:pPr>
                      <a:r>
                        <a:rPr lang="en-US" sz="1200" kern="1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"Designing Secure Mobile Applications: Privacy and Security Features", J.D. Bhat, M.L. Gupta, IEEE Mobile Computing, 2019</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Focus: Mobile app security. Design: Features to enhance privacy. Objective: To evaluate security protocols. Method: Case study, Sample Size: 10 apps.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nSpc>
                          <a:spcPct val="107000"/>
                        </a:lnSpc>
                        <a:spcAft>
                          <a:spcPts val="800"/>
                        </a:spcAft>
                        <a:buFont typeface="Arial" panose="020B0604020202020204" pitchFamily="34" charset="0"/>
                        <a:buNone/>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Findings: Security protocols must be integrated into mobile apps for privacy. Conclusion: Privacy features are crucial in app development.</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Limitations: Focused on limited apps; not fully applicable to all app types.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itle 1"/>
          <p:cNvSpPr>
            <a:spLocks noGrp="1"/>
          </p:cNvSpPr>
          <p:nvPr>
            <p:ph type="title"/>
          </p:nvPr>
        </p:nvSpPr>
        <p:spPr>
          <a:xfrm>
            <a:off x="1105729" y="333011"/>
            <a:ext cx="7229006" cy="650528"/>
          </a:xfrm>
        </p:spPr>
        <p:txBody>
          <a:bodyPr>
            <a:normAutofit/>
          </a:bodyPr>
          <a:lstStyle/>
          <a:p>
            <a:pPr algn="ctr"/>
            <a:r>
              <a:rPr lang="en-US" sz="3600" b="1" dirty="0">
                <a:latin typeface="Times New Roman" panose="02020603050405020304" pitchFamily="18" charset="0"/>
                <a:cs typeface="Times New Roman" panose="02020603050405020304" pitchFamily="18" charset="0"/>
              </a:rPr>
              <a:t>KNOWLEDGE GAP</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10" name="Content Placeholder 6"/>
          <p:cNvGraphicFramePr/>
          <p:nvPr>
            <p:custDataLst>
              <p:tags r:id="rId1"/>
            </p:custDataLst>
          </p:nvPr>
        </p:nvGraphicFramePr>
        <p:xfrm>
          <a:off x="457438" y="975794"/>
          <a:ext cx="8426777" cy="4928637"/>
        </p:xfrm>
        <a:graphic>
          <a:graphicData uri="http://schemas.openxmlformats.org/drawingml/2006/table">
            <a:tbl>
              <a:tblPr firstRow="1" bandRow="1">
                <a:tableStyleId>{5C22544A-7EE6-4342-B048-85BDC9FD1C3A}</a:tableStyleId>
              </a:tblPr>
              <a:tblGrid>
                <a:gridCol w="700722">
                  <a:extLst>
                    <a:ext uri="{9D8B030D-6E8A-4147-A177-3AD203B41FA5}">
                      <a16:colId xmlns:a16="http://schemas.microsoft.com/office/drawing/2014/main" val="20000"/>
                    </a:ext>
                  </a:extLst>
                </a:gridCol>
                <a:gridCol w="1790696">
                  <a:extLst>
                    <a:ext uri="{9D8B030D-6E8A-4147-A177-3AD203B41FA5}">
                      <a16:colId xmlns:a16="http://schemas.microsoft.com/office/drawing/2014/main" val="20001"/>
                    </a:ext>
                  </a:extLst>
                </a:gridCol>
                <a:gridCol w="2387594">
                  <a:extLst>
                    <a:ext uri="{9D8B030D-6E8A-4147-A177-3AD203B41FA5}">
                      <a16:colId xmlns:a16="http://schemas.microsoft.com/office/drawing/2014/main" val="20002"/>
                    </a:ext>
                  </a:extLst>
                </a:gridCol>
                <a:gridCol w="1923341">
                  <a:extLst>
                    <a:ext uri="{9D8B030D-6E8A-4147-A177-3AD203B41FA5}">
                      <a16:colId xmlns:a16="http://schemas.microsoft.com/office/drawing/2014/main" val="20003"/>
                    </a:ext>
                  </a:extLst>
                </a:gridCol>
                <a:gridCol w="1624424">
                  <a:extLst>
                    <a:ext uri="{9D8B030D-6E8A-4147-A177-3AD203B41FA5}">
                      <a16:colId xmlns:a16="http://schemas.microsoft.com/office/drawing/2014/main" val="20004"/>
                    </a:ext>
                  </a:extLst>
                </a:gridCol>
              </a:tblGrid>
              <a:tr h="1553845">
                <a:tc>
                  <a:txBody>
                    <a:bodyPr/>
                    <a:lstStyle/>
                    <a:p>
                      <a:pPr algn="ctr">
                        <a:lnSpc>
                          <a:spcPct val="100000"/>
                        </a:lnSpc>
                      </a:pPr>
                      <a:r>
                        <a:rPr lang="en-US" sz="1600" dirty="0">
                          <a:latin typeface="Times New Roman" panose="02020603050405020304" pitchFamily="18" charset="0"/>
                          <a:cs typeface="Times New Roman" panose="02020603050405020304" pitchFamily="18" charset="0"/>
                        </a:rPr>
                        <a:t>S. No.</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Title of the Article</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a:t>
                      </a:r>
                      <a:endParaRPr lang="en-US" sz="1800" b="1" kern="1200" dirty="0">
                        <a:solidFill>
                          <a:schemeClr val="lt1"/>
                        </a:solidFill>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800" b="1" kern="1200" dirty="0">
                          <a:solidFill>
                            <a:schemeClr val="lt1"/>
                          </a:solidFill>
                          <a:latin typeface="Times New Roman" panose="02020603050405020304" pitchFamily="18" charset="0"/>
                          <a:ea typeface="+mn-ea"/>
                          <a:cs typeface="Times New Roman" panose="02020603050405020304" pitchFamily="18" charset="0"/>
                        </a:rPr>
                        <a:t>Author </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,journal,</a:t>
                      </a:r>
                      <a:r>
                        <a:rPr lang="en-US" sz="1800" b="1" kern="1200" dirty="0">
                          <a:solidFill>
                            <a:schemeClr val="lt1"/>
                          </a:solidFill>
                          <a:latin typeface="Times New Roman" panose="02020603050405020304" pitchFamily="18" charset="0"/>
                          <a:ea typeface="+mn-ea"/>
                          <a:cs typeface="Times New Roman" panose="02020603050405020304" pitchFamily="18" charset="0"/>
                        </a:rPr>
                        <a:t>Year of publication</a:t>
                      </a:r>
                      <a:r>
                        <a:rPr lang="en-IN" altLang="en-US" sz="1800" b="1" kern="1200" dirty="0">
                          <a:solidFill>
                            <a:schemeClr val="lt1"/>
                          </a:solidFill>
                          <a:latin typeface="Times New Roman" panose="02020603050405020304" pitchFamily="18" charset="0"/>
                          <a:ea typeface="+mn-ea"/>
                          <a:cs typeface="Times New Roman" panose="02020603050405020304" pitchFamily="18" charset="0"/>
                        </a:rPr>
                        <a:t>.</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Focus of Study, Design, Objectives , Method used and Sample size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Findings of the study and their conclusions</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sz="1800" b="1" kern="1200" dirty="0">
                          <a:solidFill>
                            <a:schemeClr val="lt1"/>
                          </a:solidFill>
                          <a:latin typeface="Times New Roman" panose="02020603050405020304" pitchFamily="18" charset="0"/>
                          <a:ea typeface="+mn-ea"/>
                          <a:cs typeface="Times New Roman" panose="02020603050405020304" pitchFamily="18" charset="0"/>
                        </a:rPr>
                        <a:t>Remarks of the Scholar on limitations </a:t>
                      </a:r>
                    </a:p>
                  </a:txBody>
                  <a:tcPr marL="68580" marR="685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87396">
                <a:tc>
                  <a:txBody>
                    <a:bodyPr/>
                    <a:lstStyle/>
                    <a:p>
                      <a:pPr>
                        <a:lnSpc>
                          <a:spcPct val="107000"/>
                        </a:lnSpc>
                        <a:spcAft>
                          <a:spcPts val="800"/>
                        </a:spcAft>
                      </a:pPr>
                      <a:r>
                        <a:rPr lang="en-IN" sz="1100" kern="100" dirty="0">
                          <a:effectLst/>
                          <a:latin typeface="Calibri" panose="020F0502020204030204" charset="0"/>
                          <a:ea typeface="Calibri" panose="020F0502020204030204" charset="0"/>
                          <a:cs typeface="Times New Roman" panose="02020603050405020304" pitchFamily="18" charset="0"/>
                        </a:rPr>
                        <a:t>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"A Study of Bluetooth Technology and Its Application in Mobile Devices", S.H. Lee, IEEE Communications Magazine, 2021</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Focus: Bluetooth tech in mobile devices. Design: Technology overview. Objective: To review Bluetooth security measures. Method: Literature review, Sample Size: Not applicable (review).</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nSpc>
                          <a:spcPct val="107000"/>
                        </a:lnSpc>
                        <a:spcAft>
                          <a:spcPts val="800"/>
                        </a:spcAft>
                        <a:buFont typeface="Arial" panose="020B0604020202020204" pitchFamily="34" charset="0"/>
                        <a:buNone/>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Findings: Bluetooth can secure communication between devices. Conclusion: Further research needed on Bluetooth security for privacy.</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Limitations: No experimental analysis; theoretical focus.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87396">
                <a:tc>
                  <a:txBody>
                    <a:bodyPr/>
                    <a:lstStyle/>
                    <a:p>
                      <a:pPr>
                        <a:lnSpc>
                          <a:spcPct val="107000"/>
                        </a:lnSpc>
                        <a:spcAft>
                          <a:spcPts val="800"/>
                        </a:spcAft>
                      </a:pPr>
                      <a:r>
                        <a:rPr lang="en-IN" sz="1100" kern="100" dirty="0">
                          <a:effectLst/>
                          <a:latin typeface="Calibri" panose="020F0502020204030204" charset="0"/>
                          <a:ea typeface="Calibri" panose="020F0502020204030204" charset="0"/>
                          <a:cs typeface="Times New Roman" panose="02020603050405020304" pitchFamily="18" charset="0"/>
                        </a:rPr>
                        <a:t>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800"/>
                        </a:spcAft>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"Real-time Privacy Monitoring in Mobile Applications", P.W. Zhang, T.Y. Chang, IEEE Conference on Information Privacy, 2018</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just">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Focus: Real-time monitoring for privacy. Design: Mobile app for privacy protection. Objective: To develop a monitoring system. Method: Prototyping, Sample Size: 50 users.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Findings: Real-time monitoring improves privacy. Conclusion: Effective for preventing unauthorized recordings.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nSpc>
                          <a:spcPct val="107000"/>
                        </a:lnSpc>
                        <a:spcAft>
                          <a:spcPts val="800"/>
                        </a:spcAft>
                        <a:buFont typeface="Arial" panose="020B0604020202020204" pitchFamily="34" charset="0"/>
                        <a:buChar char="•"/>
                      </a:pPr>
                      <a:r>
                        <a:rPr lang="en-US" altLang="en-US" sz="1200" kern="100" dirty="0">
                          <a:effectLst/>
                          <a:latin typeface="Times New Roman" panose="02020603050405020304" pitchFamily="18" charset="0"/>
                          <a:ea typeface="Calibri" panose="020F0502020204030204" charset="0"/>
                          <a:cs typeface="Times New Roman" panose="02020603050405020304" pitchFamily="18" charset="0"/>
                        </a:rPr>
                        <a:t>Limitations: Small user sample; system not tested in large-scale real-world settings.</a:t>
                      </a:r>
                    </a:p>
                  </a:txBody>
                  <a:tcPr marL="51435" marR="5143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7" y="457214"/>
            <a:ext cx="8337967" cy="663575"/>
          </a:xfrm>
        </p:spPr>
        <p:txBody>
          <a:bodyPr>
            <a:normAutofit/>
          </a:bodyPr>
          <a:lstStyle/>
          <a:p>
            <a:r>
              <a:rPr lang="en-US" sz="3200" b="1" dirty="0">
                <a:latin typeface="Times New Roman" panose="02020603050405020304" pitchFamily="18" charset="0"/>
                <a:cs typeface="Times New Roman" panose="02020603050405020304" pitchFamily="18" charset="0"/>
              </a:rPr>
              <a:t>KNOWLEDGE GAP SUMMARY</a:t>
            </a:r>
            <a:endParaRPr lang="en-IN" sz="32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13</a:t>
            </a:fld>
            <a:endParaRPr lang="en-US" dirty="0">
              <a:solidFill>
                <a:prstClr val="black">
                  <a:tint val="75000"/>
                </a:prstClr>
              </a:solidFill>
            </a:endParaRPr>
          </a:p>
        </p:txBody>
      </p:sp>
      <p:sp>
        <p:nvSpPr>
          <p:cNvPr id="4" name="Rectangle 3"/>
          <p:cNvSpPr/>
          <p:nvPr/>
        </p:nvSpPr>
        <p:spPr>
          <a:xfrm>
            <a:off x="433070" y="1219200"/>
            <a:ext cx="8284845" cy="5029835"/>
          </a:xfrm>
          <a:prstGeom prst="rect">
            <a:avLst/>
          </a:prstGeom>
        </p:spPr>
        <p:txBody>
          <a:bodyPr wrap="square">
            <a:noAutofit/>
          </a:bodyPr>
          <a:lstStyle/>
          <a:p>
            <a:pPr algn="just">
              <a:lnSpc>
                <a:spcPct val="150000"/>
              </a:lnSpc>
              <a:buFont typeface="Wingdings" panose="05000000000000000000" charset="0"/>
              <a:buChar char="Ø"/>
            </a:pPr>
            <a:r>
              <a:rPr lang="en-US" altLang="en-US" sz="2200" kern="100" dirty="0">
                <a:solidFill>
                  <a:prstClr val="black"/>
                </a:solidFill>
                <a:latin typeface="Times New Roman" panose="02020603050405020304" pitchFamily="18" charset="0"/>
                <a:ea typeface="Calibri" panose="020F0502020204030204" charset="0"/>
                <a:cs typeface="Times New Roman" panose="02020603050405020304" pitchFamily="18" charset="0"/>
              </a:rPr>
              <a:t>Gap: Limited application of Bluetooth technology for privacy protection.</a:t>
            </a:r>
          </a:p>
          <a:p>
            <a:pPr algn="just">
              <a:lnSpc>
                <a:spcPct val="150000"/>
              </a:lnSpc>
              <a:buFont typeface="Wingdings" panose="05000000000000000000" charset="0"/>
              <a:buChar char="Ø"/>
            </a:pPr>
            <a:r>
              <a:rPr lang="en-US" altLang="en-US" sz="2200" kern="100" dirty="0">
                <a:solidFill>
                  <a:prstClr val="black"/>
                </a:solidFill>
                <a:latin typeface="Times New Roman" panose="02020603050405020304" pitchFamily="18" charset="0"/>
                <a:ea typeface="Calibri" panose="020F0502020204030204" charset="0"/>
                <a:cs typeface="Times New Roman" panose="02020603050405020304" pitchFamily="18" charset="0"/>
              </a:rPr>
              <a:t>Description: Existing privacy protection methods primarily focus on manual device control or external hardware, with minimal exploration of Bluetooth as a real-time solution for blocking unauthorized recordings.</a:t>
            </a:r>
          </a:p>
          <a:p>
            <a:pPr algn="just">
              <a:lnSpc>
                <a:spcPct val="150000"/>
              </a:lnSpc>
              <a:buFont typeface="Wingdings" panose="05000000000000000000" charset="0"/>
              <a:buChar char="Ø"/>
            </a:pPr>
            <a:endParaRPr lang="en-US" altLang="en-US" sz="2200" kern="100" dirty="0">
              <a:solidFill>
                <a:prstClr val="black"/>
              </a:solidFill>
              <a:latin typeface="Times New Roman" panose="02020603050405020304" pitchFamily="18" charset="0"/>
              <a:ea typeface="Calibri" panose="020F0502020204030204" charset="0"/>
              <a:cs typeface="Times New Roman" panose="02020603050405020304" pitchFamily="18" charset="0"/>
            </a:endParaRPr>
          </a:p>
          <a:p>
            <a:pPr algn="just">
              <a:lnSpc>
                <a:spcPct val="150000"/>
              </a:lnSpc>
              <a:buFont typeface="Wingdings" panose="05000000000000000000" charset="0"/>
              <a:buChar char="Ø"/>
            </a:pPr>
            <a:r>
              <a:rPr lang="en-US" altLang="en-US" sz="2200" kern="100" dirty="0">
                <a:solidFill>
                  <a:prstClr val="black"/>
                </a:solidFill>
                <a:latin typeface="Times New Roman" panose="02020603050405020304" pitchFamily="18" charset="0"/>
                <a:ea typeface="Calibri" panose="020F0502020204030204" charset="0"/>
                <a:cs typeface="Times New Roman" panose="02020603050405020304" pitchFamily="18" charset="0"/>
              </a:rPr>
              <a:t>Gap: Lack of comprehensive multi-device privacy solutions.</a:t>
            </a:r>
          </a:p>
          <a:p>
            <a:pPr algn="just">
              <a:lnSpc>
                <a:spcPct val="150000"/>
              </a:lnSpc>
              <a:buFont typeface="Wingdings" panose="05000000000000000000" charset="0"/>
              <a:buChar char="Ø"/>
            </a:pPr>
            <a:r>
              <a:rPr lang="en-US" altLang="en-US" sz="2200" kern="100" dirty="0">
                <a:solidFill>
                  <a:prstClr val="black"/>
                </a:solidFill>
                <a:latin typeface="Times New Roman" panose="02020603050405020304" pitchFamily="18" charset="0"/>
                <a:ea typeface="Calibri" panose="020F0502020204030204" charset="0"/>
                <a:cs typeface="Times New Roman" panose="02020603050405020304" pitchFamily="18" charset="0"/>
              </a:rPr>
              <a:t>Description: Traditional systems often fail to address simultaneous protection for multiple devices in shared spaces, limiting their effectiveness in real-world scenarios.</a:t>
            </a:r>
          </a:p>
          <a:p>
            <a:pPr algn="just">
              <a:lnSpc>
                <a:spcPct val="150000"/>
              </a:lnSpc>
              <a:buFont typeface="Wingdings" panose="05000000000000000000" charset="0"/>
              <a:buChar char="Ø"/>
            </a:pPr>
            <a:endParaRPr lang="en-US" altLang="en-US" sz="2000" kern="100" dirty="0">
              <a:solidFill>
                <a:prstClr val="black"/>
              </a:solidFill>
              <a:latin typeface="Times New Roman" panose="02020603050405020304" pitchFamily="18" charset="0"/>
              <a:ea typeface="Calibri" panose="020F0502020204030204" charset="0"/>
              <a:cs typeface="Times New Roman" panose="02020603050405020304" pitchFamily="18" charset="0"/>
            </a:endParaRPr>
          </a:p>
          <a:p>
            <a:pPr indent="0" algn="just">
              <a:lnSpc>
                <a:spcPct val="150000"/>
              </a:lnSpc>
              <a:buFont typeface="Wingdings" panose="05000000000000000000" charset="0"/>
              <a:buNone/>
            </a:pPr>
            <a:endParaRPr lang="en-US" altLang="en-US" sz="2000" kern="100" dirty="0">
              <a:solidFill>
                <a:prstClr val="black"/>
              </a:solidFill>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7886700" cy="4351338"/>
          </a:xfrm>
        </p:spPr>
        <p:txBody>
          <a:bodyPr>
            <a:noAutofit/>
          </a:bodyPr>
          <a:lstStyle/>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Gap: Inefficient user interfaces for privacy management.</a:t>
            </a:r>
          </a:p>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Description: Existing privacy tools are often complex and not user-friendly, deterring widespread adoption among non-technical users.</a:t>
            </a:r>
          </a:p>
          <a:p>
            <a:pPr>
              <a:lnSpc>
                <a:spcPct val="150000"/>
              </a:lnSpc>
              <a:buFont typeface="Wingdings" panose="05000000000000000000" charset="0"/>
              <a:buChar char="Ø"/>
            </a:pPr>
            <a:endParaRPr lang="en-US" altLang="en-US" sz="1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Gap: Minimal focus on scalability for diverse environments.</a:t>
            </a:r>
          </a:p>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Description: There is a lack of adaptable solutions that cater to varied spaces like boardrooms, classrooms, and event venues with customizable ranges and settings.</a:t>
            </a:r>
          </a:p>
          <a:p>
            <a:pPr>
              <a:lnSpc>
                <a:spcPct val="150000"/>
              </a:lnSpc>
              <a:buFont typeface="Wingdings" panose="05000000000000000000" charset="0"/>
              <a:buChar char="Ø"/>
            </a:pPr>
            <a:endParaRPr lang="en-US" altLang="en-US" sz="1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Gap: Insufficient integration with existing cybersecurity frameworks.</a:t>
            </a:r>
          </a:p>
          <a:p>
            <a:pPr>
              <a:lnSpc>
                <a:spcPct val="150000"/>
              </a:lnSpc>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Description: Current Bluetooth-based technologies for privacy protection are rarely aligned with broader cybersecurity protocols, limiting their adoption in corporate and academic</a:t>
            </a:r>
            <a:r>
              <a:rPr lang=""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settings.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840" y="270829"/>
            <a:ext cx="6092222" cy="402729"/>
          </a:xfrm>
        </p:spPr>
        <p:txBody>
          <a:bodyPr>
            <a:noAutofit/>
          </a:bodyPr>
          <a:lstStyle/>
          <a:p>
            <a:r>
              <a:rPr lang="en-US" sz="1800" b="1" dirty="0">
                <a:solidFill>
                  <a:srgbClr val="C00000"/>
                </a:solidFill>
                <a:latin typeface="Times New Roman" panose="02020603050405020304" pitchFamily="18" charset="0"/>
                <a:cs typeface="Times New Roman" panose="02020603050405020304" pitchFamily="18" charset="0"/>
              </a:rPr>
              <a:t>NATURE OF THE KNOWLEDGE GAP IDENTIFIED</a:t>
            </a:r>
            <a:endParaRPr lang="en-US" sz="1575"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7425" y="2443163"/>
            <a:ext cx="4629150" cy="2143125"/>
          </a:xfrm>
        </p:spPr>
        <p:txBody>
          <a:bodyPr>
            <a:normAutofit/>
          </a:bodyPr>
          <a:lstStyle/>
          <a:p>
            <a:pPr marL="0" indent="0">
              <a:buNone/>
            </a:pPr>
            <a:endParaRPr lang="en-US" sz="1350" dirty="0">
              <a:latin typeface="Times New Roman" panose="02020603050405020304" pitchFamily="18" charset="0"/>
              <a:cs typeface="Times New Roman" panose="02020603050405020304" pitchFamily="18" charset="0"/>
            </a:endParaRPr>
          </a:p>
          <a:p>
            <a:pPr marL="0" indent="0">
              <a:buNone/>
            </a:pPr>
            <a:endParaRPr lang="en-US" sz="1350" dirty="0">
              <a:latin typeface="Times New Roman" panose="02020603050405020304" pitchFamily="18" charset="0"/>
              <a:cs typeface="Times New Roman" panose="02020603050405020304" pitchFamily="18" charset="0"/>
            </a:endParaRPr>
          </a:p>
          <a:p>
            <a:pPr marL="0" indent="0">
              <a:buNone/>
            </a:pPr>
            <a:endParaRPr lang="en-US" sz="135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917155" y="1219201"/>
          <a:ext cx="7188506" cy="4194444"/>
        </p:xfrm>
        <a:graphic>
          <a:graphicData uri="http://schemas.openxmlformats.org/drawingml/2006/table">
            <a:tbl>
              <a:tblPr firstRow="1" bandRow="1">
                <a:tableStyleId>{5940675A-B579-460E-94D1-54222C63F5DA}</a:tableStyleId>
              </a:tblPr>
              <a:tblGrid>
                <a:gridCol w="586648">
                  <a:extLst>
                    <a:ext uri="{9D8B030D-6E8A-4147-A177-3AD203B41FA5}">
                      <a16:colId xmlns:a16="http://schemas.microsoft.com/office/drawing/2014/main" val="20000"/>
                    </a:ext>
                  </a:extLst>
                </a:gridCol>
                <a:gridCol w="1925198">
                  <a:extLst>
                    <a:ext uri="{9D8B030D-6E8A-4147-A177-3AD203B41FA5}">
                      <a16:colId xmlns:a16="http://schemas.microsoft.com/office/drawing/2014/main" val="20001"/>
                    </a:ext>
                  </a:extLst>
                </a:gridCol>
                <a:gridCol w="4676660">
                  <a:extLst>
                    <a:ext uri="{9D8B030D-6E8A-4147-A177-3AD203B41FA5}">
                      <a16:colId xmlns:a16="http://schemas.microsoft.com/office/drawing/2014/main" val="20002"/>
                    </a:ext>
                  </a:extLst>
                </a:gridCol>
              </a:tblGrid>
              <a:tr h="502295">
                <a:tc>
                  <a:txBody>
                    <a:bodyPr/>
                    <a:lstStyle/>
                    <a:p>
                      <a:r>
                        <a:rPr lang="en-US" sz="1400" b="1" dirty="0">
                          <a:latin typeface="Times New Roman" panose="02020603050405020304" pitchFamily="18" charset="0"/>
                          <a:cs typeface="Times New Roman" panose="02020603050405020304" pitchFamily="18" charset="0"/>
                        </a:rPr>
                        <a:t>SN</a:t>
                      </a:r>
                    </a:p>
                  </a:txBody>
                  <a:tcPr marL="51435" marR="51435" marT="25718" marB="25718"/>
                </a:tc>
                <a:tc>
                  <a:txBody>
                    <a:bodyPr/>
                    <a:lstStyle/>
                    <a:p>
                      <a:r>
                        <a:rPr lang="en-US" sz="1400" b="1" dirty="0">
                          <a:latin typeface="Times New Roman" panose="02020603050405020304" pitchFamily="18" charset="0"/>
                          <a:cs typeface="Times New Roman" panose="02020603050405020304" pitchFamily="18" charset="0"/>
                        </a:rPr>
                        <a:t>Research Gap Types</a:t>
                      </a:r>
                    </a:p>
                  </a:txBody>
                  <a:tcPr marL="51435" marR="51435" marT="25718" marB="25718"/>
                </a:tc>
                <a:tc>
                  <a:txBody>
                    <a:bodyPr/>
                    <a:lstStyle/>
                    <a:p>
                      <a:r>
                        <a:rPr lang="en-US" sz="1400" b="1" dirty="0">
                          <a:latin typeface="Times New Roman" panose="02020603050405020304" pitchFamily="18" charset="0"/>
                          <a:cs typeface="Times New Roman" panose="02020603050405020304" pitchFamily="18" charset="0"/>
                        </a:rPr>
                        <a:t>Type of research gap used</a:t>
                      </a:r>
                    </a:p>
                  </a:txBody>
                  <a:tcPr marL="51435" marR="51435" marT="25718" marB="25718"/>
                </a:tc>
                <a:extLst>
                  <a:ext uri="{0D108BD9-81ED-4DB2-BD59-A6C34878D82A}">
                    <a16:rowId xmlns:a16="http://schemas.microsoft.com/office/drawing/2014/main" val="10000"/>
                  </a:ext>
                </a:extLst>
              </a:tr>
              <a:tr h="874395">
                <a:tc>
                  <a:txBody>
                    <a:bodyPr/>
                    <a:lstStyle/>
                    <a:p>
                      <a:r>
                        <a:rPr lang="en-US" sz="1400" dirty="0">
                          <a:latin typeface="Times New Roman" panose="02020603050405020304" pitchFamily="18" charset="0"/>
                          <a:cs typeface="Times New Roman" panose="02020603050405020304" pitchFamily="18" charset="0"/>
                        </a:rPr>
                        <a:t>1</a:t>
                      </a:r>
                    </a:p>
                  </a:txBody>
                  <a:tcPr marL="51435" marR="51435" marT="25718" marB="25718"/>
                </a:tc>
                <a:tc>
                  <a:txBody>
                    <a:bodyPr/>
                    <a:lstStyle/>
                    <a:p>
                      <a:r>
                        <a:rPr lang="en-US" sz="1400" dirty="0">
                          <a:latin typeface="Times New Roman" panose="02020603050405020304" pitchFamily="18" charset="0"/>
                          <a:cs typeface="Times New Roman" panose="02020603050405020304" pitchFamily="18" charset="0"/>
                        </a:rPr>
                        <a:t>Knowledge Gap</a:t>
                      </a:r>
                    </a:p>
                  </a:txBody>
                  <a:tcPr marL="51435" marR="51435" marT="25718" marB="25718"/>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IN" altLang="en-US" sz="1400" kern="1200" dirty="0">
                          <a:solidFill>
                            <a:srgbClr val="000000"/>
                          </a:solidFill>
                          <a:latin typeface="Times New Roman" panose="02020603050405020304" pitchFamily="18" charset="0"/>
                          <a:ea typeface="+mn-ea"/>
                          <a:cs typeface="Times New Roman" panose="02020603050405020304" pitchFamily="18" charset="0"/>
                        </a:rPr>
                        <a:t>-</a:t>
                      </a:r>
                    </a:p>
                  </a:txBody>
                  <a:tcPr marL="51435" marR="51435" marT="25718" marB="25718"/>
                </a:tc>
                <a:extLst>
                  <a:ext uri="{0D108BD9-81ED-4DB2-BD59-A6C34878D82A}">
                    <a16:rowId xmlns:a16="http://schemas.microsoft.com/office/drawing/2014/main" val="10001"/>
                  </a:ext>
                </a:extLst>
              </a:tr>
              <a:tr h="128587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solidFill>
                            <a:schemeClr val="tx1"/>
                          </a:solidFill>
                          <a:latin typeface="Times New Roman" panose="02020603050405020304" pitchFamily="18" charset="0"/>
                          <a:cs typeface="Times New Roman" panose="02020603050405020304" pitchFamily="18" charset="0"/>
                        </a:rPr>
                        <a:t>2</a:t>
                      </a:r>
                    </a:p>
                  </a:txBody>
                  <a:tcPr marL="51435" marR="51435" marT="25718" marB="25718"/>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Methodological Gap</a:t>
                      </a:r>
                      <a:endParaRPr lang="en-US" sz="1400" dirty="0">
                        <a:solidFill>
                          <a:schemeClr val="tx1"/>
                        </a:solidFill>
                        <a:latin typeface="Times New Roman" panose="02020603050405020304" pitchFamily="18" charset="0"/>
                        <a:cs typeface="Times New Roman" panose="02020603050405020304" pitchFamily="18" charset="0"/>
                      </a:endParaRPr>
                    </a:p>
                  </a:txBody>
                  <a:tcPr marL="51435" marR="51435" marT="25718" marB="25718"/>
                </a:tc>
                <a:tc>
                  <a:txBody>
                    <a:bodyPr/>
                    <a:lstStyle/>
                    <a:p>
                      <a:pPr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altLang="en-US" sz="1400" kern="1200" dirty="0">
                          <a:solidFill>
                            <a:schemeClr val="dk1"/>
                          </a:solidFill>
                          <a:effectLst/>
                          <a:latin typeface="Times New Roman" panose="02020603050405020304" pitchFamily="18" charset="0"/>
                          <a:ea typeface="+mn-ea"/>
                          <a:cs typeface="Times New Roman" panose="02020603050405020304" pitchFamily="18" charset="0"/>
                        </a:rPr>
                        <a:t>L</a:t>
                      </a:r>
                      <a:r>
                        <a:rPr lang="en-US" altLang="en-US" sz="1400" kern="1200" dirty="0">
                          <a:solidFill>
                            <a:schemeClr val="dk1"/>
                          </a:solidFill>
                          <a:effectLst/>
                          <a:latin typeface="Times New Roman" panose="02020603050405020304" pitchFamily="18" charset="0"/>
                          <a:ea typeface="+mn-ea"/>
                          <a:cs typeface="Times New Roman" panose="02020603050405020304" pitchFamily="18" charset="0"/>
                        </a:rPr>
                        <a:t>ack of a robust, Bluetooth-based system that integrates real-time device detection, automated blocking of recording functionalities, and continuous monitoring with user-friendly implementation for</a:t>
                      </a:r>
                      <a:r>
                        <a:rPr lang="" alt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altLang="en-US" sz="1400" kern="1200" dirty="0">
                          <a:solidFill>
                            <a:schemeClr val="dk1"/>
                          </a:solidFill>
                          <a:effectLst/>
                          <a:latin typeface="Times New Roman" panose="02020603050405020304" pitchFamily="18" charset="0"/>
                          <a:ea typeface="+mn-ea"/>
                          <a:cs typeface="Times New Roman" panose="02020603050405020304" pitchFamily="18" charset="0"/>
                        </a:rPr>
                        <a:t>shared</a:t>
                      </a:r>
                      <a:r>
                        <a:rPr lang="" alt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altLang="en-US" sz="1400" kern="1200" dirty="0">
                          <a:solidFill>
                            <a:schemeClr val="dk1"/>
                          </a:solidFill>
                          <a:effectLst/>
                          <a:latin typeface="Times New Roman" panose="02020603050405020304" pitchFamily="18" charset="0"/>
                          <a:ea typeface="+mn-ea"/>
                          <a:cs typeface="Times New Roman" panose="02020603050405020304" pitchFamily="18" charset="0"/>
                        </a:rPr>
                        <a:t>spaces.</a:t>
                      </a:r>
                    </a:p>
                  </a:txBody>
                  <a:tcPr marL="51435" marR="51435" marT="25718" marB="25718"/>
                </a:tc>
                <a:extLst>
                  <a:ext uri="{0D108BD9-81ED-4DB2-BD59-A6C34878D82A}">
                    <a16:rowId xmlns:a16="http://schemas.microsoft.com/office/drawing/2014/main" val="10002"/>
                  </a:ext>
                </a:extLst>
              </a:tr>
              <a:tr h="6686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latin typeface="Times New Roman" panose="02020603050405020304" pitchFamily="18" charset="0"/>
                          <a:cs typeface="Times New Roman" panose="02020603050405020304" pitchFamily="18" charset="0"/>
                        </a:rPr>
                        <a:t>3</a:t>
                      </a: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Practical</a:t>
                      </a:r>
                      <a:r>
                        <a:rPr lang="en-US" sz="1400" baseline="0" dirty="0">
                          <a:latin typeface="Times New Roman" panose="02020603050405020304" pitchFamily="18" charset="0"/>
                          <a:cs typeface="Times New Roman" panose="02020603050405020304" pitchFamily="18" charset="0"/>
                        </a:rPr>
                        <a:t> –knowledge Gap</a:t>
                      </a:r>
                      <a:endParaRPr lang="en-US" sz="1400" dirty="0">
                        <a:solidFill>
                          <a:srgbClr val="FF0000"/>
                        </a:solidFill>
                        <a:latin typeface="Times New Roman" panose="02020603050405020304" pitchFamily="18" charset="0"/>
                        <a:cs typeface="Times New Roman" panose="02020603050405020304" pitchFamily="18" charset="0"/>
                      </a:endParaRPr>
                    </a:p>
                  </a:txBody>
                  <a:tcPr marL="51435" marR="51435" marT="25718" marB="25718"/>
                </a:tc>
                <a:tc>
                  <a:txBody>
                    <a:bodyPr/>
                    <a:lstStyle/>
                    <a:p>
                      <a:pPr marL="0" indent="0" algn="just">
                        <a:buFontTx/>
                        <a:buNone/>
                      </a:pPr>
                      <a:r>
                        <a:rPr lang="en-IN" altLang="en-US" sz="1400" dirty="0">
                          <a:solidFill>
                            <a:schemeClr val="tx1"/>
                          </a:solidFill>
                          <a:latin typeface="Times New Roman" panose="02020603050405020304" pitchFamily="18" charset="0"/>
                          <a:cs typeface="Times New Roman" panose="02020603050405020304" pitchFamily="18" charset="0"/>
                        </a:rPr>
                        <a:t>A</a:t>
                      </a:r>
                      <a:r>
                        <a:rPr lang="en-US" altLang="en-US" sz="1400" dirty="0">
                          <a:solidFill>
                            <a:schemeClr val="tx1"/>
                          </a:solidFill>
                          <a:latin typeface="Times New Roman" panose="02020603050405020304" pitchFamily="18" charset="0"/>
                          <a:cs typeface="Times New Roman" panose="02020603050405020304" pitchFamily="18" charset="0"/>
                        </a:rPr>
                        <a:t>bsence of a widely implemented solution that effectively leverages Bluetooth technology to ensure privacy in shared spaces, addressing both technical feasibility and user</a:t>
                      </a:r>
                      <a:r>
                        <a:rPr lang="" altLang="en-US" sz="1400" dirty="0">
                          <a:solidFill>
                            <a:schemeClr val="tx1"/>
                          </a:solidFill>
                          <a:latin typeface="Times New Roman" panose="02020603050405020304" pitchFamily="18" charset="0"/>
                          <a:cs typeface="Times New Roman" panose="02020603050405020304" pitchFamily="18" charset="0"/>
                        </a:rPr>
                        <a:t> </a:t>
                      </a:r>
                      <a:r>
                        <a:rPr lang="en-US" altLang="en-US" sz="1400" dirty="0">
                          <a:solidFill>
                            <a:schemeClr val="tx1"/>
                          </a:solidFill>
                          <a:latin typeface="Times New Roman" panose="02020603050405020304" pitchFamily="18" charset="0"/>
                          <a:cs typeface="Times New Roman" panose="02020603050405020304" pitchFamily="18" charset="0"/>
                        </a:rPr>
                        <a:t>accessibility.</a:t>
                      </a:r>
                    </a:p>
                  </a:txBody>
                  <a:tcPr marL="51435" marR="51435" marT="25718" marB="25718"/>
                </a:tc>
                <a:extLst>
                  <a:ext uri="{0D108BD9-81ED-4DB2-BD59-A6C34878D82A}">
                    <a16:rowId xmlns:a16="http://schemas.microsoft.com/office/drawing/2014/main" val="10003"/>
                  </a:ext>
                </a:extLst>
              </a:tr>
              <a:tr h="62700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rPr>
                        <a:t>4</a:t>
                      </a:r>
                    </a:p>
                  </a:txBody>
                  <a:tcPr marL="51435" marR="51435"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rPr>
                        <a:t>Population Gap</a:t>
                      </a:r>
                      <a:endParaRPr lang="en-IN" sz="1400" dirty="0">
                        <a:latin typeface="Times New Roman" panose="02020603050405020304" pitchFamily="18" charset="0"/>
                        <a:cs typeface="Times New Roman" panose="02020603050405020304" pitchFamily="18" charset="0"/>
                      </a:endParaRPr>
                    </a:p>
                  </a:txBody>
                  <a:tcPr marL="51435" marR="51435" marT="25718" marB="25718"/>
                </a:tc>
                <a:tc>
                  <a:txBody>
                    <a:bodyPr/>
                    <a:lstStyle/>
                    <a:p>
                      <a:pPr algn="just"/>
                      <a:r>
                        <a:rPr lang="en-IN" altLang="en-US" sz="1400" dirty="0">
                          <a:solidFill>
                            <a:schemeClr val="tx1"/>
                          </a:solidFill>
                          <a:latin typeface="Times New Roman" panose="02020603050405020304" pitchFamily="18" charset="0"/>
                          <a:cs typeface="Times New Roman" panose="02020603050405020304" pitchFamily="18" charset="0"/>
                        </a:rPr>
                        <a:t>-</a:t>
                      </a:r>
                    </a:p>
                  </a:txBody>
                  <a:tcPr marL="51435" marR="51435" marT="25718" marB="25718"/>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E86EC999-44D2-4FF2-BD17-7A505A067AD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5043"/>
            <a:ext cx="8358186" cy="914400"/>
          </a:xfrm>
        </p:spPr>
        <p:txBody>
          <a:bodyPr>
            <a:normAutofit/>
          </a:bodyPr>
          <a:lstStyle/>
          <a:p>
            <a:r>
              <a:rPr lang="en-US" sz="3200" b="1" dirty="0">
                <a:latin typeface="Times New Roman" panose="02020603050405020304" pitchFamily="18" charset="0"/>
                <a:cs typeface="Times New Roman" panose="02020603050405020304" pitchFamily="18" charset="0"/>
              </a:rPr>
              <a:t>RESEARCH QUESTION</a:t>
            </a:r>
            <a:endParaRPr lang="en-US" sz="3200" dirty="0"/>
          </a:p>
        </p:txBody>
      </p:sp>
      <p:sp>
        <p:nvSpPr>
          <p:cNvPr id="10" name="TextBox 9"/>
          <p:cNvSpPr txBox="1"/>
          <p:nvPr/>
        </p:nvSpPr>
        <p:spPr>
          <a:xfrm>
            <a:off x="2971800" y="5725923"/>
            <a:ext cx="3581400" cy="1132077"/>
          </a:xfrm>
          <a:prstGeom prst="rect">
            <a:avLst/>
          </a:prstGeom>
          <a:noFill/>
        </p:spPr>
        <p:txBody>
          <a:bodyPr wrap="square" rtlCol="0">
            <a:spAutoFit/>
          </a:bodyPr>
          <a:lstStyle/>
          <a:p>
            <a:endParaRPr lang="en-US" dirty="0"/>
          </a:p>
        </p:txBody>
      </p:sp>
      <p:sp>
        <p:nvSpPr>
          <p:cNvPr id="3" name="Content Placeholder 2"/>
          <p:cNvSpPr>
            <a:spLocks noGrp="1"/>
          </p:cNvSpPr>
          <p:nvPr>
            <p:ph idx="1"/>
          </p:nvPr>
        </p:nvSpPr>
        <p:spPr>
          <a:xfrm>
            <a:off x="1066800" y="1295400"/>
            <a:ext cx="8229600" cy="4525963"/>
          </a:xfrm>
        </p:spPr>
        <p:txBody>
          <a:bodyPr/>
          <a:lstStyle/>
          <a:p>
            <a:endParaRPr lang="en-US" altLang="en-US" dirty="0"/>
          </a:p>
          <a:p>
            <a:pPr marL="0" indent="0">
              <a:buNone/>
            </a:pPr>
            <a:r>
              <a:rPr lang="en-US" altLang="en-US" sz="2200" dirty="0">
                <a:latin typeface="Times New Roman" panose="02020603050405020304" pitchFamily="18" charset="0"/>
                <a:cs typeface="Times New Roman" panose="02020603050405020304" pitchFamily="18" charset="0"/>
              </a:rPr>
              <a:t>How can Bluetooth technology be leveraged to create a real-time privacy protection system that prevents unauthorized recordings and promotes security in shared spaces?</a:t>
            </a:r>
          </a:p>
          <a:p>
            <a:pPr marL="0" indent="0">
              <a:buNone/>
            </a:pP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71800" y="5725923"/>
            <a:ext cx="3581400" cy="1132077"/>
          </a:xfrm>
          <a:prstGeom prst="rect">
            <a:avLst/>
          </a:prstGeom>
          <a:noFill/>
        </p:spPr>
        <p:txBody>
          <a:bodyPr wrap="square" rtlCol="0">
            <a:spAutoFit/>
          </a:bodyPr>
          <a:lstStyle/>
          <a:p>
            <a:endParaRPr lang="en-US" dirty="0"/>
          </a:p>
        </p:txBody>
      </p:sp>
      <p:sp>
        <p:nvSpPr>
          <p:cNvPr id="12" name="Rectangle 11"/>
          <p:cNvSpPr/>
          <p:nvPr/>
        </p:nvSpPr>
        <p:spPr>
          <a:xfrm>
            <a:off x="685800" y="644226"/>
            <a:ext cx="8001000" cy="258445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AIM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algn="ctr"/>
            <a:r>
              <a:rPr lang="en-US" altLang="en-US" sz="2200" dirty="0">
                <a:latin typeface="Times New Roman" panose="02020603050405020304" pitchFamily="18" charset="0"/>
                <a:cs typeface="Times New Roman" panose="02020603050405020304" pitchFamily="18" charset="0"/>
              </a:rPr>
              <a:t> </a:t>
            </a:r>
            <a:r>
              <a:rPr lang="en-IN" altLang="en-US" sz="2200" dirty="0">
                <a:latin typeface="Times New Roman" panose="02020603050405020304" pitchFamily="18" charset="0"/>
                <a:cs typeface="Times New Roman" panose="02020603050405020304" pitchFamily="18" charset="0"/>
              </a:rPr>
              <a:t>To Design</a:t>
            </a:r>
            <a:r>
              <a:rPr lang="en-US" altLang="en-US" sz="2200" dirty="0">
                <a:latin typeface="Times New Roman" panose="02020603050405020304" pitchFamily="18" charset="0"/>
                <a:cs typeface="Times New Roman" panose="02020603050405020304" pitchFamily="18" charset="0"/>
              </a:rPr>
              <a:t>"</a:t>
            </a:r>
            <a:r>
              <a:rPr lang="en-US" altLang="en-US" sz="2200" dirty="0" err="1">
                <a:latin typeface="Times New Roman" panose="02020603050405020304" pitchFamily="18" charset="0"/>
                <a:cs typeface="Times New Roman" panose="02020603050405020304" pitchFamily="18" charset="0"/>
              </a:rPr>
              <a:t>Webwalls</a:t>
            </a:r>
            <a:r>
              <a:rPr lang="en-US" altLang="en-US" sz="2200" dirty="0">
                <a:latin typeface="Times New Roman" panose="02020603050405020304" pitchFamily="18" charset="0"/>
                <a:cs typeface="Times New Roman" panose="02020603050405020304" pitchFamily="18" charset="0"/>
              </a:rPr>
              <a:t>," which prevents unauthorized recordings in shared spaces such as boardrooms and classrooms.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71"/>
            <a:ext cx="7886700" cy="449263"/>
          </a:xfrm>
        </p:spPr>
        <p:txBody>
          <a:bodyPr>
            <a:noAutofit/>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5" name="Rectangle 4"/>
          <p:cNvSpPr/>
          <p:nvPr/>
        </p:nvSpPr>
        <p:spPr>
          <a:xfrm>
            <a:off x="609600" y="609600"/>
            <a:ext cx="8176260" cy="5400040"/>
          </a:xfrm>
          <a:prstGeom prst="rect">
            <a:avLst/>
          </a:prstGeom>
        </p:spPr>
        <p:txBody>
          <a:bodyPr wrap="square">
            <a:noAutofit/>
          </a:bodyPr>
          <a:lstStyle/>
          <a:p>
            <a:pPr marL="457200" indent="-457200" algn="just">
              <a:lnSpc>
                <a:spcPct val="150000"/>
              </a:lnSpc>
              <a:buFont typeface="+mj-lt"/>
              <a:buAutoNum type="arabicPeriod"/>
            </a:pPr>
            <a:r>
              <a:rPr lang="en-US" altLang="en-US" sz="2200" dirty="0">
                <a:solidFill>
                  <a:prstClr val="black"/>
                </a:solidFill>
                <a:latin typeface="Times New Roman" panose="02020603050405020304" pitchFamily="18" charset="0"/>
                <a:cs typeface="Times New Roman" panose="02020603050405020304" pitchFamily="18" charset="0"/>
              </a:rPr>
              <a:t>To prevent unauthorized recordings by leveraging Bluetooth technology to block cameras and microphones of nearby devices in real time.</a:t>
            </a:r>
          </a:p>
          <a:p>
            <a:pPr marL="457200" indent="-457200" algn="just">
              <a:lnSpc>
                <a:spcPct val="150000"/>
              </a:lnSpc>
              <a:buFont typeface="+mj-lt"/>
              <a:buAutoNum type="arabicPeriod"/>
            </a:pPr>
            <a:r>
              <a:rPr lang="en-US" altLang="en-US" sz="2200" dirty="0">
                <a:solidFill>
                  <a:prstClr val="black"/>
                </a:solidFill>
                <a:latin typeface="Times New Roman" panose="02020603050405020304" pitchFamily="18" charset="0"/>
                <a:cs typeface="Times New Roman" panose="02020603050405020304" pitchFamily="18" charset="0"/>
              </a:rPr>
              <a:t>To promote a culture of consent and confidentiality in shared spaces such as boardrooms, classrooms, and event venues.</a:t>
            </a:r>
          </a:p>
          <a:p>
            <a:pPr marL="457200" indent="-457200" algn="just">
              <a:lnSpc>
                <a:spcPct val="150000"/>
              </a:lnSpc>
              <a:buFont typeface="+mj-lt"/>
              <a:buAutoNum type="arabicPeriod"/>
            </a:pPr>
            <a:r>
              <a:rPr lang="en-US" altLang="en-US" sz="2200" dirty="0">
                <a:solidFill>
                  <a:prstClr val="black"/>
                </a:solidFill>
                <a:latin typeface="Times New Roman" panose="02020603050405020304" pitchFamily="18" charset="0"/>
                <a:cs typeface="Times New Roman" panose="02020603050405020304" pitchFamily="18" charset="0"/>
              </a:rPr>
              <a:t>To enhance trust and security by implementing a proactive monitoring and alert system for potential privacy breaches.</a:t>
            </a:r>
          </a:p>
          <a:p>
            <a:pPr marL="457200" indent="-457200" algn="just">
              <a:lnSpc>
                <a:spcPct val="150000"/>
              </a:lnSpc>
              <a:buFont typeface="+mj-lt"/>
              <a:buAutoNum type="arabicPeriod"/>
            </a:pPr>
            <a:r>
              <a:rPr lang="en-US" altLang="en-US" sz="2200" dirty="0">
                <a:solidFill>
                  <a:prstClr val="black"/>
                </a:solidFill>
                <a:latin typeface="Times New Roman" panose="02020603050405020304" pitchFamily="18" charset="0"/>
                <a:cs typeface="Times New Roman" panose="02020603050405020304" pitchFamily="18" charset="0"/>
              </a:rPr>
              <a:t>To design a user-friendly interface that simplifies the activation and management of privacy protection features</a:t>
            </a:r>
            <a:r>
              <a:rPr lang="" altLang="en-US" sz="2200" dirty="0">
                <a:solidFill>
                  <a:prstClr val="black"/>
                </a:solidFill>
                <a:latin typeface="Times New Roman" panose="02020603050405020304" pitchFamily="18" charset="0"/>
                <a:cs typeface="Times New Roman" panose="02020603050405020304" pitchFamily="18" charset="0"/>
              </a:rPr>
              <a:t> </a:t>
            </a:r>
            <a:r>
              <a:rPr lang="en-US" altLang="en-US" sz="2200" dirty="0">
                <a:solidFill>
                  <a:prstClr val="black"/>
                </a:solidFill>
                <a:latin typeface="Times New Roman" panose="02020603050405020304" pitchFamily="18" charset="0"/>
                <a:cs typeface="Times New Roman" panose="02020603050405020304" pitchFamily="18" charset="0"/>
              </a:rPr>
              <a:t>for</a:t>
            </a:r>
            <a:r>
              <a:rPr lang="" altLang="en-US" sz="2200" dirty="0">
                <a:solidFill>
                  <a:prstClr val="black"/>
                </a:solidFill>
                <a:latin typeface="Times New Roman" panose="02020603050405020304" pitchFamily="18" charset="0"/>
                <a:cs typeface="Times New Roman" panose="02020603050405020304" pitchFamily="18" charset="0"/>
              </a:rPr>
              <a:t> </a:t>
            </a:r>
            <a:r>
              <a:rPr lang="en-US" altLang="en-US" sz="2200" dirty="0">
                <a:solidFill>
                  <a:prstClr val="black"/>
                </a:solidFill>
                <a:latin typeface="Times New Roman" panose="02020603050405020304" pitchFamily="18" charset="0"/>
                <a:cs typeface="Times New Roman" panose="02020603050405020304" pitchFamily="18" charset="0"/>
              </a:rPr>
              <a:t>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74638"/>
            <a:ext cx="7848600" cy="868362"/>
          </a:xfrm>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p:pic>
        <p:nvPicPr>
          <p:cNvPr id="3" name="Picture 2"/>
          <p:cNvPicPr>
            <a:picLocks noChangeAspect="1"/>
          </p:cNvPicPr>
          <p:nvPr/>
        </p:nvPicPr>
        <p:blipFill>
          <a:blip r:embed="rId2"/>
          <a:stretch>
            <a:fillRect/>
          </a:stretch>
        </p:blipFill>
        <p:spPr>
          <a:xfrm>
            <a:off x="1905000" y="1012825"/>
            <a:ext cx="5279390" cy="55784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with medium confidence"/>
          <p:cNvPicPr>
            <a:picLocks noChangeAspect="1"/>
          </p:cNvPicPr>
          <p:nvPr/>
        </p:nvPicPr>
        <p:blipFill>
          <a:blip r:embed="rId3"/>
          <a:stretch>
            <a:fillRect/>
          </a:stretch>
        </p:blipFill>
        <p:spPr>
          <a:xfrm>
            <a:off x="0" y="876300"/>
            <a:ext cx="9144000" cy="5143500"/>
          </a:xfrm>
          <a:prstGeom prst="rect">
            <a:avLst/>
          </a:prstGeom>
        </p:spPr>
      </p:pic>
      <p:sp>
        <p:nvSpPr>
          <p:cNvPr id="7" name="TextBox 6"/>
          <p:cNvSpPr txBox="1"/>
          <p:nvPr/>
        </p:nvSpPr>
        <p:spPr>
          <a:xfrm>
            <a:off x="990600" y="3429000"/>
            <a:ext cx="7034893" cy="845185"/>
          </a:xfrm>
          <a:prstGeom prst="rect">
            <a:avLst/>
          </a:prstGeom>
          <a:noFill/>
        </p:spPr>
        <p:txBody>
          <a:bodyPr wrap="square" rtlCol="0">
            <a:spAutoFit/>
          </a:bodyPr>
          <a:lstStyle/>
          <a:p>
            <a:pPr algn="ctr"/>
            <a:r>
              <a:rPr lang="en-US" sz="2800" dirty="0">
                <a:solidFill>
                  <a:prstClr val="white"/>
                </a:solidFill>
              </a:rPr>
              <a:t>Faculty of Engineering and Technology</a:t>
            </a:r>
          </a:p>
          <a:p>
            <a:pPr algn="ctr"/>
            <a:r>
              <a:rPr lang="en-US" sz="2100" dirty="0">
                <a:solidFill>
                  <a:prstClr val="white"/>
                </a:solidFill>
              </a:rPr>
              <a:t>Department of </a:t>
            </a:r>
            <a:r>
              <a:rPr lang="en-IN" altLang="en-US" sz="2100" dirty="0">
                <a:solidFill>
                  <a:prstClr val="white"/>
                </a:solidFill>
              </a:rPr>
              <a:t> Artificial Intelligence And Data Science</a:t>
            </a:r>
            <a:endParaRPr lang="en-US" sz="2100"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683"/>
            <a:ext cx="8229600" cy="1143000"/>
          </a:xfrm>
        </p:spPr>
        <p:txBody>
          <a:bodyPr>
            <a:normAutofit fontScale="90000"/>
          </a:bodyPr>
          <a:lstStyle/>
          <a:p>
            <a:r>
              <a:rPr lang="en-US" sz="3200" dirty="0">
                <a:latin typeface="Times New Roman" panose="02020603050405020304" pitchFamily="18" charset="0"/>
                <a:cs typeface="Times New Roman" panose="02020603050405020304" pitchFamily="18" charset="0"/>
              </a:rPr>
              <a:t>MATERIAL</a:t>
            </a:r>
            <a:r>
              <a:rPr lang="en-IN" altLang="en-US" sz="3200" dirty="0">
                <a:latin typeface="Times New Roman" panose="02020603050405020304" pitchFamily="18" charset="0"/>
                <a:cs typeface="Times New Roman" panose="02020603050405020304" pitchFamily="18" charset="0"/>
              </a:rPr>
              <a:t>S AND</a:t>
            </a:r>
            <a:r>
              <a:rPr lang="en-US" sz="3200" dirty="0">
                <a:latin typeface="Times New Roman" panose="02020603050405020304" pitchFamily="18" charset="0"/>
                <a:cs typeface="Times New Roman" panose="02020603050405020304" pitchFamily="18" charset="0"/>
              </a:rPr>
              <a:t> METHOD </a:t>
            </a:r>
            <a:br>
              <a:rPr lang="en-US" sz="2100" dirty="0">
                <a:latin typeface="Times New Roman" panose="02020603050405020304" pitchFamily="18" charset="0"/>
                <a:cs typeface="Times New Roman" panose="02020603050405020304" pitchFamily="18" charset="0"/>
              </a:rPr>
            </a:b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447800"/>
            <a:ext cx="7076440" cy="3028950"/>
          </a:xfrm>
        </p:spPr>
        <p:txBody>
          <a:bodyPr>
            <a:noAutofit/>
          </a:bodyPr>
          <a:lstStyle/>
          <a:p>
            <a:pPr marL="0" indent="0">
              <a:buNone/>
            </a:pPr>
            <a:endParaRPr lang="en-US" altLang="en-US" dirty="0"/>
          </a:p>
          <a:p>
            <a:pPr>
              <a:lnSpc>
                <a:spcPct val="150000"/>
              </a:lnSpc>
              <a:buFont typeface="Wingdings" panose="05000000000000000000" charset="0"/>
              <a:buChar char="Ø"/>
            </a:pPr>
            <a:r>
              <a:rPr lang="en-US" altLang="en-US" sz="2200" dirty="0">
                <a:latin typeface="Times New Roman" panose="02020603050405020304" pitchFamily="18" charset="0"/>
                <a:cs typeface="Times New Roman" panose="02020603050405020304" pitchFamily="18" charset="0"/>
              </a:rPr>
              <a:t>Hardware: Devices with Bluetooth capabilities for testing (e.g., smartphones, tablets, laptops).</a:t>
            </a:r>
          </a:p>
          <a:p>
            <a:pPr>
              <a:lnSpc>
                <a:spcPct val="150000"/>
              </a:lnSpc>
              <a:buFont typeface="Wingdings" panose="05000000000000000000" charset="0"/>
              <a:buChar char="Ø"/>
            </a:pPr>
            <a:r>
              <a:rPr lang="en-US" altLang="en-US" sz="2200" dirty="0">
                <a:latin typeface="Times New Roman" panose="02020603050405020304" pitchFamily="18" charset="0"/>
                <a:cs typeface="Times New Roman" panose="02020603050405020304" pitchFamily="18" charset="0"/>
              </a:rPr>
              <a:t>Software Tools: Flutter framework for app development and </a:t>
            </a:r>
            <a:r>
              <a:rPr lang="en-US" altLang="en-US" sz="2200" dirty="0" err="1">
                <a:latin typeface="Times New Roman" panose="02020603050405020304" pitchFamily="18" charset="0"/>
                <a:cs typeface="Times New Roman" panose="02020603050405020304" pitchFamily="18" charset="0"/>
              </a:rPr>
              <a:t>flutter_blue</a:t>
            </a:r>
            <a:r>
              <a:rPr lang="en-US" altLang="en-US" sz="2200" dirty="0">
                <a:latin typeface="Times New Roman" panose="02020603050405020304" pitchFamily="18" charset="0"/>
                <a:cs typeface="Times New Roman" panose="02020603050405020304" pitchFamily="18" charset="0"/>
              </a:rPr>
              <a:t> or equivalent libraries for Bluetooth integration.</a:t>
            </a:r>
          </a:p>
          <a:p>
            <a:pPr>
              <a:lnSpc>
                <a:spcPct val="150000"/>
              </a:lnSpc>
              <a:buFont typeface="Wingdings" panose="05000000000000000000" charset="0"/>
              <a:buChar char="Ø"/>
            </a:pPr>
            <a:r>
              <a:rPr lang="en-US" altLang="en-US" sz="2200" dirty="0">
                <a:latin typeface="Times New Roman" panose="02020603050405020304" pitchFamily="18" charset="0"/>
                <a:cs typeface="Times New Roman" panose="02020603050405020304" pitchFamily="18" charset="0"/>
              </a:rPr>
              <a:t>Development Environment: Integrated Development Environment (IDE) like Android Studio or Visual Studio Code with necessary plugins and</a:t>
            </a:r>
            <a:r>
              <a:rPr lang=""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dependencies.</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E86EC999-44D2-4FF2-BD17-7A505A067AD1}" type="slidenum">
              <a:rPr lang="en-US" smtClean="0">
                <a:solidFill>
                  <a:prstClr val="black">
                    <a:tint val="75000"/>
                  </a:prstClr>
                </a:solidFill>
              </a:rPr>
              <a:t>20</a:t>
            </a:fld>
            <a:endParaRPr lang="en-US">
              <a:solidFill>
                <a:prstClr val="black">
                  <a:tint val="75000"/>
                </a:prst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683"/>
            <a:ext cx="8229600" cy="1143000"/>
          </a:xfrm>
        </p:spPr>
        <p:txBody>
          <a:bodyPr>
            <a:normAutofit/>
          </a:bodyPr>
          <a:lstStyle/>
          <a:p>
            <a:br>
              <a:rPr lang="en-US" sz="2100" dirty="0">
                <a:latin typeface="Times New Roman" panose="02020603050405020304" pitchFamily="18" charset="0"/>
                <a:cs typeface="Times New Roman" panose="02020603050405020304" pitchFamily="18" charset="0"/>
              </a:rPr>
            </a:b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E86EC999-44D2-4FF2-BD17-7A505A067AD1}" type="slidenum">
              <a:rPr lang="en-US" smtClean="0">
                <a:solidFill>
                  <a:prstClr val="black">
                    <a:tint val="75000"/>
                  </a:prstClr>
                </a:solidFill>
              </a:rPr>
              <a:t>21</a:t>
            </a:fld>
            <a:endParaRPr lang="en-US">
              <a:solidFill>
                <a:prstClr val="black">
                  <a:tint val="75000"/>
                </a:prstClr>
              </a:solidFill>
            </a:endParaRPr>
          </a:p>
        </p:txBody>
      </p:sp>
      <p:pic>
        <p:nvPicPr>
          <p:cNvPr id="5" name="Picture 4">
            <a:extLst>
              <a:ext uri="{FF2B5EF4-FFF2-40B4-BE49-F238E27FC236}">
                <a16:creationId xmlns:a16="http://schemas.microsoft.com/office/drawing/2014/main" id="{91BF522F-3A70-45C1-9B9F-D87150666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517" y="1350116"/>
            <a:ext cx="6502965" cy="3657918"/>
          </a:xfrm>
          <a:prstGeom prst="rect">
            <a:avLst/>
          </a:prstGeom>
        </p:spPr>
      </p:pic>
    </p:spTree>
    <p:extLst>
      <p:ext uri="{BB962C8B-B14F-4D97-AF65-F5344CB8AC3E}">
        <p14:creationId xmlns:p14="http://schemas.microsoft.com/office/powerpoint/2010/main" val="362192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683"/>
            <a:ext cx="8229600" cy="1143000"/>
          </a:xfrm>
        </p:spPr>
        <p:txBody>
          <a:bodyPr>
            <a:normAutofit/>
          </a:bodyPr>
          <a:lstStyle/>
          <a:p>
            <a:br>
              <a:rPr lang="en-US" sz="2100" dirty="0">
                <a:latin typeface="Times New Roman" panose="02020603050405020304" pitchFamily="18" charset="0"/>
                <a:cs typeface="Times New Roman" panose="02020603050405020304" pitchFamily="18" charset="0"/>
              </a:rPr>
            </a:b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E86EC999-44D2-4FF2-BD17-7A505A067AD1}" type="slidenum">
              <a:rPr lang="en-US" smtClean="0">
                <a:solidFill>
                  <a:prstClr val="black">
                    <a:tint val="75000"/>
                  </a:prstClr>
                </a:solidFill>
              </a:rPr>
              <a:t>22</a:t>
            </a:fld>
            <a:endParaRPr lang="en-US">
              <a:solidFill>
                <a:prstClr val="black">
                  <a:tint val="75000"/>
                </a:prstClr>
              </a:solidFill>
            </a:endParaRPr>
          </a:p>
        </p:txBody>
      </p:sp>
      <p:pic>
        <p:nvPicPr>
          <p:cNvPr id="5" name="Picture 4">
            <a:extLst>
              <a:ext uri="{FF2B5EF4-FFF2-40B4-BE49-F238E27FC236}">
                <a16:creationId xmlns:a16="http://schemas.microsoft.com/office/drawing/2014/main" id="{CDB1752D-2537-40DC-A2BD-B2D04559D1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00" y="1143000"/>
            <a:ext cx="7823200" cy="4400550"/>
          </a:xfrm>
          <a:prstGeom prst="rect">
            <a:avLst/>
          </a:prstGeom>
        </p:spPr>
      </p:pic>
    </p:spTree>
    <p:extLst>
      <p:ext uri="{BB962C8B-B14F-4D97-AF65-F5344CB8AC3E}">
        <p14:creationId xmlns:p14="http://schemas.microsoft.com/office/powerpoint/2010/main" val="407608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title"/>
          </p:nvPr>
        </p:nvSpPr>
        <p:spPr>
          <a:xfrm>
            <a:off x="628650" y="365142"/>
            <a:ext cx="7886700" cy="703263"/>
          </a:xfrm>
        </p:spPr>
        <p:txBody>
          <a:bodyPr/>
          <a:lstStyle/>
          <a:p>
            <a:pPr algn="ctr"/>
            <a:r>
              <a:rPr lang="en-US" altLang="en-US" sz="3600" b="1">
                <a:latin typeface="Times New Roman" panose="02020603050405020304" pitchFamily="18" charset="0"/>
                <a:cs typeface="Times New Roman" panose="02020603050405020304" pitchFamily="18" charset="0"/>
              </a:rPr>
              <a:t>PUBLICATION PLAN</a:t>
            </a:r>
          </a:p>
        </p:txBody>
      </p:sp>
      <p:sp>
        <p:nvSpPr>
          <p:cNvPr id="2052" name="TextBox 7"/>
          <p:cNvSpPr txBox="1">
            <a:spLocks noChangeArrowheads="1"/>
          </p:cNvSpPr>
          <p:nvPr/>
        </p:nvSpPr>
        <p:spPr bwMode="auto">
          <a:xfrm>
            <a:off x="3371850" y="5707080"/>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endParaRPr lang="en-US" altLang="en-US">
              <a:solidFill>
                <a:prstClr val="black"/>
              </a:solidFill>
            </a:endParaRPr>
          </a:p>
        </p:txBody>
      </p:sp>
      <p:graphicFrame>
        <p:nvGraphicFramePr>
          <p:cNvPr id="9" name="Table 8"/>
          <p:cNvGraphicFramePr>
            <a:graphicFrameLocks noGrp="1"/>
          </p:cNvGraphicFramePr>
          <p:nvPr/>
        </p:nvGraphicFramePr>
        <p:xfrm>
          <a:off x="628652" y="1255716"/>
          <a:ext cx="7811691" cy="4023161"/>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4405789">
                  <a:extLst>
                    <a:ext uri="{9D8B030D-6E8A-4147-A177-3AD203B41FA5}">
                      <a16:colId xmlns:a16="http://schemas.microsoft.com/office/drawing/2014/main" val="20001"/>
                    </a:ext>
                  </a:extLst>
                </a:gridCol>
                <a:gridCol w="2603897">
                  <a:extLst>
                    <a:ext uri="{9D8B030D-6E8A-4147-A177-3AD203B41FA5}">
                      <a16:colId xmlns:a16="http://schemas.microsoft.com/office/drawing/2014/main" val="20002"/>
                    </a:ext>
                  </a:extLst>
                </a:gridCol>
              </a:tblGrid>
              <a:tr h="448268">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Sr. No.</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Target</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Month and Year</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19242">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1</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Publication (Review Paper) in</a:t>
                      </a:r>
                      <a:r>
                        <a:rPr lang="en-IN" altLang="en-US" sz="2000" dirty="0">
                          <a:latin typeface="Times New Roman" panose="02020603050405020304" pitchFamily="18" charset="0"/>
                          <a:cs typeface="Times New Roman" panose="02020603050405020304" pitchFamily="18" charset="0"/>
                        </a:rPr>
                        <a:t> SCOPUS index </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Conference.</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a:solidFill>
                            <a:srgbClr val="FF0000"/>
                          </a:solidFill>
                          <a:latin typeface="Times New Roman" panose="02020603050405020304" pitchFamily="18" charset="0"/>
                          <a:cs typeface="Times New Roman" panose="02020603050405020304" pitchFamily="18" charset="0"/>
                        </a:rPr>
                        <a:t>March2025</a:t>
                      </a:r>
                      <a:endParaRPr lang="en-IN" sz="2000" dirty="0">
                        <a:solidFill>
                          <a:srgbClr val="FF0000"/>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15799">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2</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sym typeface="+mn-ea"/>
                        </a:rPr>
                        <a:t>Presentation and Publication in Reputed IEEE/AIP /Web of Science Conferences </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2000" dirty="0">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a:solidFill>
                            <a:srgbClr val="FF0000"/>
                          </a:solidFill>
                          <a:latin typeface="Times New Roman" panose="02020603050405020304" pitchFamily="18" charset="0"/>
                          <a:cs typeface="Times New Roman" panose="02020603050405020304" pitchFamily="18" charset="0"/>
                        </a:rPr>
                        <a:t>April 2025</a:t>
                      </a:r>
                      <a:endParaRPr lang="en-IN" sz="2000" dirty="0">
                        <a:solidFill>
                          <a:srgbClr val="FF0000"/>
                        </a:solidFill>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14257">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3</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solidFill>
                          <a:latin typeface="Times New Roman" panose="02020603050405020304" pitchFamily="18" charset="0"/>
                          <a:cs typeface="Times New Roman" panose="02020603050405020304" pitchFamily="18" charset="0"/>
                          <a:sym typeface="+mn-ea"/>
                        </a:rPr>
                        <a:t>Patent 01 if required</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2000" dirty="0">
                        <a:latin typeface="Times New Roman" panose="02020603050405020304" pitchFamily="18" charset="0"/>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dirty="0">
                          <a:solidFill>
                            <a:srgbClr val="FF0000"/>
                          </a:solidFill>
                          <a:latin typeface="Times New Roman" panose="02020603050405020304" pitchFamily="18" charset="0"/>
                          <a:cs typeface="Times New Roman" panose="02020603050405020304" pitchFamily="18" charset="0"/>
                        </a:rPr>
                        <a:t>-</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372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4</a:t>
                      </a: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sym typeface="+mn-ea"/>
                        </a:rPr>
                        <a:t>Copyright at least 01</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txBody>
                  <a:tcPr marL="68578" marR="68578"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2000">
                          <a:solidFill>
                            <a:srgbClr val="FF0000"/>
                          </a:solidFill>
                          <a:latin typeface="Times New Roman" panose="02020603050405020304" pitchFamily="18" charset="0"/>
                          <a:cs typeface="Times New Roman" panose="02020603050405020304" pitchFamily="18" charset="0"/>
                          <a:sym typeface="+mn-ea"/>
                        </a:rPr>
                        <a:t>April 2025</a:t>
                      </a:r>
                      <a:endParaRPr lang="en-IN" sz="2000" dirty="0">
                        <a:solidFill>
                          <a:srgbClr val="FF0000"/>
                        </a:solidFill>
                        <a:latin typeface="Times New Roman" panose="02020603050405020304" pitchFamily="18" charset="0"/>
                        <a:cs typeface="Times New Roman" panose="02020603050405020304" pitchFamily="18" charset="0"/>
                      </a:endParaRPr>
                    </a:p>
                    <a:p>
                      <a:pPr algn="l"/>
                      <a:endParaRPr lang="en-IN" sz="2000" kern="1200" dirty="0">
                        <a:solidFill>
                          <a:srgbClr val="FF0000"/>
                        </a:solidFill>
                        <a:latin typeface="Times New Roman" panose="02020603050405020304" pitchFamily="18" charset="0"/>
                        <a:ea typeface="+mn-ea"/>
                        <a:cs typeface="Times New Roman" panose="02020603050405020304" pitchFamily="18" charset="0"/>
                      </a:endParaRPr>
                    </a:p>
                  </a:txBody>
                  <a:tcPr marL="68578" marR="68578"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3400" y="1142999"/>
          <a:ext cx="8324880" cy="3933864"/>
        </p:xfrm>
        <a:graphic>
          <a:graphicData uri="http://schemas.openxmlformats.org/drawingml/2006/table">
            <a:tbl>
              <a:tblPr firstRow="1" bandRow="1">
                <a:tableStyleId>{5C22544A-7EE6-4342-B048-85BDC9FD1C3A}</a:tableStyleId>
              </a:tblPr>
              <a:tblGrid>
                <a:gridCol w="600163">
                  <a:extLst>
                    <a:ext uri="{9D8B030D-6E8A-4147-A177-3AD203B41FA5}">
                      <a16:colId xmlns:a16="http://schemas.microsoft.com/office/drawing/2014/main" val="20000"/>
                    </a:ext>
                  </a:extLst>
                </a:gridCol>
                <a:gridCol w="5712871">
                  <a:extLst>
                    <a:ext uri="{9D8B030D-6E8A-4147-A177-3AD203B41FA5}">
                      <a16:colId xmlns:a16="http://schemas.microsoft.com/office/drawing/2014/main" val="20001"/>
                    </a:ext>
                  </a:extLst>
                </a:gridCol>
                <a:gridCol w="2011846">
                  <a:extLst>
                    <a:ext uri="{9D8B030D-6E8A-4147-A177-3AD203B41FA5}">
                      <a16:colId xmlns:a16="http://schemas.microsoft.com/office/drawing/2014/main" val="20002"/>
                    </a:ext>
                  </a:extLst>
                </a:gridCol>
              </a:tblGrid>
              <a:tr h="630315">
                <a:tc>
                  <a:txBody>
                    <a:bodyPr/>
                    <a:lstStyle/>
                    <a:p>
                      <a:r>
                        <a:rPr lang="en-US" sz="2000" dirty="0">
                          <a:latin typeface="Times New Roman" panose="02020603050405020304" pitchFamily="18" charset="0"/>
                          <a:cs typeface="Times New Roman" panose="02020603050405020304" pitchFamily="18" charset="0"/>
                        </a:rPr>
                        <a:t> S no</a:t>
                      </a:r>
                    </a:p>
                  </a:txBody>
                  <a:tcPr/>
                </a:tc>
                <a:tc>
                  <a:txBody>
                    <a:bodyPr/>
                    <a:lstStyle/>
                    <a:p>
                      <a:r>
                        <a:rPr lang="en-US" sz="2000" dirty="0">
                          <a:latin typeface="Times New Roman" panose="02020603050405020304" pitchFamily="18" charset="0"/>
                          <a:cs typeface="Times New Roman" panose="02020603050405020304" pitchFamily="18" charset="0"/>
                        </a:rPr>
                        <a:t>Point </a:t>
                      </a:r>
                    </a:p>
                  </a:txBody>
                  <a:tcPr/>
                </a:tc>
                <a:tc>
                  <a:txBody>
                    <a:bodyPr/>
                    <a:lstStyle/>
                    <a:p>
                      <a:r>
                        <a:rPr lang="en-US" sz="2000" dirty="0">
                          <a:latin typeface="Times New Roman" panose="02020603050405020304" pitchFamily="18" charset="0"/>
                          <a:cs typeface="Times New Roman" panose="02020603050405020304" pitchFamily="18" charset="0"/>
                        </a:rPr>
                        <a:t>Compliance </a:t>
                      </a:r>
                    </a:p>
                  </a:txBody>
                  <a:tcPr/>
                </a:tc>
                <a:extLst>
                  <a:ext uri="{0D108BD9-81ED-4DB2-BD59-A6C34878D82A}">
                    <a16:rowId xmlns:a16="http://schemas.microsoft.com/office/drawing/2014/main" val="10000"/>
                  </a:ext>
                </a:extLst>
              </a:tr>
              <a:tr h="356265">
                <a:tc>
                  <a:txBody>
                    <a:bodyPr/>
                    <a:lstStyle/>
                    <a:p>
                      <a:pPr algn="l"/>
                      <a:r>
                        <a:rPr lang="en-US" sz="2000" dirty="0">
                          <a:latin typeface="Times New Roman" panose="02020603050405020304" pitchFamily="18" charset="0"/>
                          <a:cs typeface="Times New Roman" panose="02020603050405020304" pitchFamily="18" charset="0"/>
                        </a:rPr>
                        <a:t>1</a:t>
                      </a:r>
                    </a:p>
                  </a:txBody>
                  <a:tcPr/>
                </a:tc>
                <a:tc>
                  <a:txBody>
                    <a:bodyPr/>
                    <a:lstStyle/>
                    <a:p>
                      <a:pPr algn="l"/>
                      <a:r>
                        <a:rPr lang="en-US" sz="2000" dirty="0">
                          <a:latin typeface="Times New Roman" panose="02020603050405020304" pitchFamily="18" charset="0"/>
                          <a:cs typeface="Times New Roman" panose="02020603050405020304" pitchFamily="18" charset="0"/>
                        </a:rPr>
                        <a:t>Is research gap identified?</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1"/>
                  </a:ext>
                </a:extLst>
              </a:tr>
              <a:tr h="630315">
                <a:tc>
                  <a:txBody>
                    <a:bodyPr/>
                    <a:lstStyle/>
                    <a:p>
                      <a:pPr algn="l"/>
                      <a:r>
                        <a:rPr lang="en-US" sz="2000" dirty="0">
                          <a:latin typeface="Times New Roman" panose="02020603050405020304" pitchFamily="18" charset="0"/>
                          <a:cs typeface="Times New Roman" panose="020206030504050203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Is the research question is in tune with research gap?</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2"/>
                  </a:ext>
                </a:extLst>
              </a:tr>
              <a:tr h="407949">
                <a:tc>
                  <a:txBody>
                    <a:bodyPr/>
                    <a:lstStyle/>
                    <a:p>
                      <a:pPr algn="l"/>
                      <a:r>
                        <a:rPr lang="en-US" sz="2000" dirty="0">
                          <a:latin typeface="Times New Roman" panose="02020603050405020304" pitchFamily="18" charset="0"/>
                          <a:cs typeface="Times New Roman" panose="02020603050405020304" pitchFamily="18" charset="0"/>
                        </a:rPr>
                        <a:t>3</a:t>
                      </a:r>
                    </a:p>
                  </a:txBody>
                  <a:tcPr/>
                </a:tc>
                <a:tc>
                  <a:txBody>
                    <a:bodyPr/>
                    <a:lstStyle/>
                    <a:p>
                      <a:pPr algn="l"/>
                      <a:r>
                        <a:rPr lang="en-US" sz="2000" dirty="0">
                          <a:latin typeface="Times New Roman" panose="02020603050405020304" pitchFamily="18" charset="0"/>
                          <a:cs typeface="Times New Roman" panose="02020603050405020304" pitchFamily="18" charset="0"/>
                        </a:rPr>
                        <a:t>Is the hypothesis in tune with the research question?</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3"/>
                  </a:ext>
                </a:extLst>
              </a:tr>
              <a:tr h="630315">
                <a:tc>
                  <a:txBody>
                    <a:bodyPr/>
                    <a:lstStyle/>
                    <a:p>
                      <a:pPr algn="l"/>
                      <a:r>
                        <a:rPr lang="en-US" sz="2000" dirty="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Is the study</a:t>
                      </a:r>
                      <a:r>
                        <a:rPr lang="en-US" sz="2000" baseline="0" dirty="0">
                          <a:latin typeface="Times New Roman" panose="02020603050405020304" pitchFamily="18" charset="0"/>
                          <a:cs typeface="Times New Roman" panose="02020603050405020304" pitchFamily="18" charset="0"/>
                        </a:rPr>
                        <a:t> design commensurate with the research question</a:t>
                      </a:r>
                      <a:r>
                        <a:rPr lang="en-US" sz="2000" dirty="0">
                          <a:latin typeface="Times New Roman" panose="02020603050405020304" pitchFamily="18" charset="0"/>
                          <a:cs typeface="Times New Roman" panose="02020603050405020304" pitchFamily="18" charset="0"/>
                        </a:rPr>
                        <a:t>?</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4"/>
                  </a:ext>
                </a:extLst>
              </a:tr>
              <a:tr h="356265">
                <a:tc>
                  <a:txBody>
                    <a:bodyPr/>
                    <a:lstStyle/>
                    <a:p>
                      <a:pPr algn="l"/>
                      <a:r>
                        <a:rPr lang="en-US" sz="2000" dirty="0">
                          <a:latin typeface="Times New Roman" panose="02020603050405020304" pitchFamily="18" charset="0"/>
                          <a:cs typeface="Times New Roman" panose="02020603050405020304" pitchFamily="18" charset="0"/>
                        </a:rPr>
                        <a:t>5</a:t>
                      </a:r>
                    </a:p>
                  </a:txBody>
                  <a:tcPr/>
                </a:tc>
                <a:tc>
                  <a:txBody>
                    <a:bodyPr/>
                    <a:lstStyle/>
                    <a:p>
                      <a:pPr algn="l"/>
                      <a:r>
                        <a:rPr lang="en-US" sz="2000" dirty="0">
                          <a:latin typeface="Times New Roman" panose="02020603050405020304" pitchFamily="18" charset="0"/>
                          <a:cs typeface="Times New Roman" panose="02020603050405020304" pitchFamily="18" charset="0"/>
                        </a:rPr>
                        <a:t>Is the study feasible ?</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5"/>
                  </a:ext>
                </a:extLst>
              </a:tr>
              <a:tr h="630315">
                <a:tc>
                  <a:txBody>
                    <a:bodyPr/>
                    <a:lstStyle/>
                    <a:p>
                      <a:pPr algn="l"/>
                      <a:r>
                        <a:rPr lang="en-US" sz="2000" dirty="0">
                          <a:latin typeface="Times New Roman" panose="02020603050405020304" pitchFamily="18" charset="0"/>
                          <a:cs typeface="Times New Roman" panose="02020603050405020304" pitchFamily="18" charset="0"/>
                        </a:rPr>
                        <a:t>6</a:t>
                      </a:r>
                    </a:p>
                  </a:txBody>
                  <a:tcPr/>
                </a:tc>
                <a:tc>
                  <a:txBody>
                    <a:bodyPr/>
                    <a:lstStyle/>
                    <a:p>
                      <a:pPr algn="l"/>
                      <a:r>
                        <a:rPr lang="en-US" sz="2000" dirty="0">
                          <a:latin typeface="Times New Roman" panose="02020603050405020304" pitchFamily="18" charset="0"/>
                          <a:cs typeface="Times New Roman" panose="02020603050405020304" pitchFamily="18" charset="0"/>
                        </a:rPr>
                        <a:t>Whether the research lead to generation of new knowledge or</a:t>
                      </a:r>
                      <a:r>
                        <a:rPr lang="en-US" sz="2000" baseline="0" dirty="0">
                          <a:latin typeface="Times New Roman" panose="02020603050405020304" pitchFamily="18" charset="0"/>
                          <a:cs typeface="Times New Roman" panose="02020603050405020304" pitchFamily="18" charset="0"/>
                        </a:rPr>
                        <a:t> achieve higher level of evidence</a:t>
                      </a:r>
                      <a:r>
                        <a:rPr lang="en-US" sz="2000" dirty="0">
                          <a:latin typeface="Times New Roman" panose="02020603050405020304" pitchFamily="18" charset="0"/>
                          <a:cs typeface="Times New Roman" panose="02020603050405020304" pitchFamily="18" charset="0"/>
                        </a:rPr>
                        <a:t>?</a:t>
                      </a:r>
                    </a:p>
                  </a:txBody>
                  <a:tcPr/>
                </a:tc>
                <a:tc>
                  <a:txBody>
                    <a:bodyPr/>
                    <a:lstStyle/>
                    <a:p>
                      <a:pPr algn="l"/>
                      <a:r>
                        <a:rPr lang="en-US" sz="20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1752600" y="609600"/>
            <a:ext cx="3783965" cy="58356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               SUMMARY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181681"/>
            <a:ext cx="8229600" cy="639762"/>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t>25</a:t>
            </a:fld>
            <a:endParaRPr lang="en-US">
              <a:solidFill>
                <a:prstClr val="black">
                  <a:tint val="75000"/>
                </a:prstClr>
              </a:solidFill>
            </a:endParaRPr>
          </a:p>
        </p:txBody>
      </p:sp>
      <p:sp>
        <p:nvSpPr>
          <p:cNvPr id="7" name="TextBox 6"/>
          <p:cNvSpPr txBox="1"/>
          <p:nvPr/>
        </p:nvSpPr>
        <p:spPr>
          <a:xfrm>
            <a:off x="228600" y="1022529"/>
            <a:ext cx="8534400" cy="3969385"/>
          </a:xfrm>
          <a:prstGeom prst="rect">
            <a:avLst/>
          </a:prstGeom>
          <a:noFill/>
        </p:spPr>
        <p:txBody>
          <a:bodyPr wrap="square">
            <a:spAutoFit/>
          </a:bodyPr>
          <a:lstStyle/>
          <a:p>
            <a:pPr marL="322580" marR="101600" indent="-228600">
              <a:lnSpc>
                <a:spcPct val="150000"/>
              </a:lnSpc>
              <a:buAutoNum type="arabicPeriod"/>
              <a:tabLst>
                <a:tab pos="562610" algn="l"/>
              </a:tabLst>
            </a:pP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A. K. Sharma, P. Gupta, and N. Singh, "Bluetooth-based privacy protection system," IEEE Transactions on Wireless Communications, vol. 25, no. 7, pp. 1401–1412, Jul. 2020.</a:t>
            </a:r>
          </a:p>
          <a:p>
            <a:pPr marL="322580" marR="101600" indent="-228600">
              <a:lnSpc>
                <a:spcPct val="150000"/>
              </a:lnSpc>
              <a:buAutoNum type="arabicPeriod"/>
              <a:tabLst>
                <a:tab pos="562610" algn="l"/>
              </a:tabLst>
            </a:pPr>
            <a:endPar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22580" marR="101600" indent="-228600">
              <a:lnSpc>
                <a:spcPct val="150000"/>
              </a:lnSpc>
              <a:buAutoNum type="arabicPeriod"/>
              <a:tabLst>
                <a:tab pos="562610" algn="l"/>
              </a:tabLst>
            </a:pP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J. D. Bhat and M. L. Gupta, "Designing secure mobile applications: Privacy and security features," in Proceedings of the IEEE International Conference on Mobile Computing, New York, USA, 2019, pp. 285–290.</a:t>
            </a:r>
          </a:p>
          <a:p>
            <a:pPr marL="322580" marR="101600" indent="-228600">
              <a:lnSpc>
                <a:spcPct val="150000"/>
              </a:lnSpc>
              <a:buAutoNum type="arabicPeriod"/>
              <a:tabLst>
                <a:tab pos="562610" algn="l"/>
              </a:tabLst>
            </a:pPr>
            <a:endPar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22580" marR="101600" indent="-228600">
              <a:lnSpc>
                <a:spcPct val="150000"/>
              </a:lnSpc>
              <a:buAutoNum type="arabicPeriod"/>
              <a:tabLst>
                <a:tab pos="562610" algn="l"/>
              </a:tabLst>
            </a:pP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S. H. Lee, "A study of Bluetooth technology and its application in mobile devices," IEEE Communications Magazine, vol. 51, no. 3, pp. 55–60, Mar. 2021.</a:t>
            </a:r>
          </a:p>
          <a:p>
            <a:pPr marL="322580" marR="101600" indent="-228600">
              <a:lnSpc>
                <a:spcPct val="150000"/>
              </a:lnSpc>
              <a:buAutoNum type="arabicPeriod"/>
              <a:tabLst>
                <a:tab pos="562610" algn="l"/>
              </a:tabLst>
            </a:pPr>
            <a:endPar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22580" marR="101600" indent="-228600">
              <a:lnSpc>
                <a:spcPct val="150000"/>
              </a:lnSpc>
              <a:buAutoNum type="arabicPeriod"/>
              <a:tabLst>
                <a:tab pos="562610" algn="l"/>
              </a:tabLst>
            </a:pP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P. W. Zhang and T. Y. Chang, "Real-time privacy monitoring in mobile applications," in Proceedings of the IEEE Conference on Information Privacy and Security, San Francisco, USA, 2018, pp. 112–117.</a:t>
            </a:r>
          </a:p>
          <a:p>
            <a:pPr marL="322580" marR="101600" indent="-228600">
              <a:lnSpc>
                <a:spcPct val="150000"/>
              </a:lnSpc>
              <a:buAutoNum type="arabicPeriod"/>
              <a:tabLst>
                <a:tab pos="562610" algn="l"/>
              </a:tabLst>
            </a:pPr>
            <a:endPar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22580" marR="101600" indent="-228600">
              <a:lnSpc>
                <a:spcPct val="150000"/>
              </a:lnSpc>
              <a:buAutoNum type="arabicPeriod"/>
              <a:tabLst>
                <a:tab pos="562610" algn="l"/>
              </a:tabLst>
            </a:pP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R. G. Wang, "Digital security: Proactive privacy measures for mobile devices," IEEE Security and Privacy Journal, vol. 13, no. 4, pp. 38–45,</a:t>
            </a:r>
            <a:r>
              <a:rPr lang=""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 </a:t>
            </a: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Apr.</a:t>
            </a:r>
            <a:r>
              <a:rPr lang=""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 </a:t>
            </a:r>
            <a:r>
              <a:rPr lang="en-US" altLang="en-US" sz="1200" i="1" dirty="0">
                <a:solidFill>
                  <a:schemeClr val="tx1"/>
                </a:solidFill>
                <a:latin typeface="Times New Roman" panose="02020603050405020304" pitchFamily="18" charset="0"/>
                <a:ea typeface="Calibri" panose="020F0502020204030204" charset="0"/>
                <a:cs typeface="Times New Roman" panose="02020603050405020304" pitchFamily="18" charset="0"/>
              </a:rPr>
              <a:t>2022.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0"/>
          </a:xfrm>
        </p:spPr>
        <p:txBody>
          <a:bodyPr>
            <a:normAutofit/>
          </a:bodyPr>
          <a:lstStyle/>
          <a:p>
            <a:r>
              <a:rPr lang="en-US" sz="4000" dirty="0">
                <a:latin typeface="Times New Roman" panose="02020603050405020304" pitchFamily="18" charset="0"/>
                <a:cs typeface="Times New Roman" panose="02020603050405020304" pitchFamily="18" charset="0"/>
              </a:rPr>
              <a:t>THANK YOU</a:t>
            </a:r>
          </a:p>
        </p:txBody>
      </p:sp>
      <p:sp>
        <p:nvSpPr>
          <p:cNvPr id="7" name="TextBox 6"/>
          <p:cNvSpPr txBox="1"/>
          <p:nvPr/>
        </p:nvSpPr>
        <p:spPr>
          <a:xfrm>
            <a:off x="2971800" y="5725923"/>
            <a:ext cx="3581400" cy="1132077"/>
          </a:xfrm>
          <a:prstGeom prst="rect">
            <a:avLst/>
          </a:prstGeom>
          <a:no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1752600"/>
            <a:ext cx="8077200" cy="3429000"/>
          </a:xfrm>
        </p:spPr>
        <p:txBody>
          <a:bodyPr>
            <a:noAutofit/>
          </a:bodyPr>
          <a:lstStyle/>
          <a:p>
            <a:r>
              <a:rPr lang="en-US" sz="3600" dirty="0">
                <a:latin typeface="Times New Roman" panose="02020603050405020304" pitchFamily="18" charset="0"/>
                <a:cs typeface="Times New Roman" panose="02020603050405020304" pitchFamily="18" charset="0"/>
              </a:rPr>
              <a:t>Presentation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for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Major Project</a:t>
            </a:r>
          </a:p>
        </p:txBody>
      </p:sp>
      <p:pic>
        <p:nvPicPr>
          <p:cNvPr id="4" name="Picture 3" descr="DMIHER New LOGO"/>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2400"/>
            <a:ext cx="1123950" cy="1219200"/>
          </a:xfrm>
          <a:prstGeom prst="rect">
            <a:avLst/>
          </a:prstGeom>
          <a:noFill/>
          <a:ln>
            <a:noFill/>
          </a:ln>
        </p:spPr>
      </p:pic>
      <p:pic>
        <p:nvPicPr>
          <p:cNvPr id="6" name="Picture 5"/>
          <p:cNvPicPr/>
          <p:nvPr/>
        </p:nvPicPr>
        <p:blipFill>
          <a:blip r:embed="rId3"/>
          <a:srcRect/>
          <a:stretch>
            <a:fillRect/>
          </a:stretch>
        </p:blipFill>
        <p:spPr bwMode="auto">
          <a:xfrm>
            <a:off x="8077200" y="152400"/>
            <a:ext cx="838200" cy="9144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09580"/>
            <a:ext cx="7772400" cy="1447799"/>
          </a:xfrm>
        </p:spPr>
        <p:txBody>
          <a:bodyPr>
            <a:normAutofit fontScale="90000"/>
          </a:bodyPr>
          <a:lstStyle/>
          <a:p>
            <a:pPr>
              <a:lnSpc>
                <a:spcPct val="150000"/>
              </a:lnSpc>
            </a:pPr>
            <a:br>
              <a:rPr lang="en-US"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9463" y="2019279"/>
            <a:ext cx="8141273" cy="2924188"/>
          </a:xfrm>
        </p:spPr>
        <p:txBody>
          <a:bodyPr>
            <a:noAutofit/>
          </a:bodyPr>
          <a:lstStyle/>
          <a:p>
            <a:pPr algn="l">
              <a:lnSpc>
                <a:spcPct val="170000"/>
              </a:lnSpc>
            </a:pPr>
            <a:r>
              <a:rPr lang="en-US" sz="2000" b="1" dirty="0">
                <a:solidFill>
                  <a:schemeClr val="tx1"/>
                </a:solidFill>
                <a:latin typeface="Times New Roman" panose="02020603050405020304" pitchFamily="18" charset="0"/>
                <a:cs typeface="Times New Roman" panose="02020603050405020304" pitchFamily="18" charset="0"/>
              </a:rPr>
              <a:t>NAME OF STUDENT:</a:t>
            </a:r>
            <a:r>
              <a:rPr lang="en-IN" altLang="en-US" sz="2000" b="1" dirty="0">
                <a:solidFill>
                  <a:schemeClr val="tx1"/>
                </a:solidFill>
                <a:latin typeface="Times New Roman" panose="02020603050405020304" pitchFamily="18" charset="0"/>
                <a:cs typeface="Times New Roman" panose="02020603050405020304" pitchFamily="18" charset="0"/>
              </a:rPr>
              <a:t> Jay Mehta</a:t>
            </a:r>
            <a:endParaRPr lang="en-US" sz="2000" b="1" dirty="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2000" b="1" dirty="0">
                <a:solidFill>
                  <a:schemeClr val="tx1"/>
                </a:solidFill>
                <a:latin typeface="Times New Roman" panose="02020603050405020304" pitchFamily="18" charset="0"/>
                <a:cs typeface="Times New Roman" panose="02020603050405020304" pitchFamily="18" charset="0"/>
              </a:rPr>
              <a:t>NAME OF THE SUPERVISOR: </a:t>
            </a:r>
            <a:r>
              <a:rPr lang="en-IN" altLang="en-US" sz="2000" b="1" dirty="0">
                <a:solidFill>
                  <a:schemeClr val="tx1"/>
                </a:solidFill>
                <a:latin typeface="Times New Roman" panose="02020603050405020304" pitchFamily="18" charset="0"/>
                <a:cs typeface="Times New Roman" panose="02020603050405020304" pitchFamily="18" charset="0"/>
              </a:rPr>
              <a:t>Dr. Utkarsha Pacharaney</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70000"/>
              </a:lnSpc>
            </a:pPr>
            <a:r>
              <a:rPr lang="en-US" sz="2000" b="1" dirty="0">
                <a:solidFill>
                  <a:srgbClr val="002060"/>
                </a:solidFill>
                <a:latin typeface="Times New Roman" panose="02020603050405020304" pitchFamily="18" charset="0"/>
                <a:cs typeface="Times New Roman" panose="02020603050405020304" pitchFamily="18" charset="0"/>
              </a:rPr>
              <a:t>DEPARTMENT OF </a:t>
            </a:r>
            <a:r>
              <a:rPr lang="en-IN" altLang="en-US" sz="2000" b="1" dirty="0">
                <a:solidFill>
                  <a:srgbClr val="002060"/>
                </a:solidFill>
                <a:latin typeface="Times New Roman" panose="02020603050405020304" pitchFamily="18" charset="0"/>
                <a:cs typeface="Times New Roman" panose="02020603050405020304" pitchFamily="18" charset="0"/>
              </a:rPr>
              <a:t>ARTIFICIAL INTELLIGENCE AND DATA SCIENCE</a:t>
            </a:r>
            <a:r>
              <a:rPr lang="en-US" sz="2000" b="1" dirty="0">
                <a:solidFill>
                  <a:srgbClr val="002060"/>
                </a:solidFill>
                <a:latin typeface="Times New Roman" panose="02020603050405020304" pitchFamily="18" charset="0"/>
                <a:cs typeface="Times New Roman" panose="02020603050405020304" pitchFamily="18" charset="0"/>
              </a:rPr>
              <a:t>,</a:t>
            </a:r>
            <a:endParaRPr lang="en-US" sz="2400" b="1" dirty="0">
              <a:solidFill>
                <a:srgbClr val="002060"/>
              </a:solidFill>
              <a:latin typeface="Times New Roman" panose="02020603050405020304" pitchFamily="18" charset="0"/>
              <a:cs typeface="Times New Roman" panose="02020603050405020304" pitchFamily="18" charset="0"/>
            </a:endParaRPr>
          </a:p>
          <a:p>
            <a:pPr>
              <a:lnSpc>
                <a:spcPct val="170000"/>
              </a:lnSpc>
            </a:pPr>
            <a:r>
              <a:rPr lang="en-US" sz="1800" b="1"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FACULTY OF ENGINEERING AND TECHNOLOGY</a:t>
            </a:r>
            <a:r>
              <a:rPr lang="en-US" sz="2000" b="1" dirty="0">
                <a:solidFill>
                  <a:srgbClr val="002060"/>
                </a:solidFill>
                <a:latin typeface="Times New Roman" panose="02020603050405020304" pitchFamily="18" charset="0"/>
                <a:cs typeface="Times New Roman" panose="02020603050405020304" pitchFamily="18" charset="0"/>
              </a:rPr>
              <a:t>, SAWANGI (MEGHE) , WARDHA</a:t>
            </a:r>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b="1"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DATE :</a:t>
            </a:r>
            <a:r>
              <a:rPr lang="en-IN" sz="1800" b="1">
                <a:solidFill>
                  <a:schemeClr val="tx1"/>
                </a:solidFill>
                <a:latin typeface="Times New Roman" panose="02020603050405020304" pitchFamily="18" charset="0"/>
                <a:cs typeface="Times New Roman" panose="02020603050405020304" pitchFamily="18" charset="0"/>
              </a:rPr>
              <a:t>28</a:t>
            </a:r>
            <a:r>
              <a:rPr lang="en-IN" altLang="en-US" sz="1800" b="1">
                <a:solidFill>
                  <a:schemeClr val="tx1"/>
                </a:solidFill>
                <a:latin typeface="Times New Roman" panose="02020603050405020304" pitchFamily="18" charset="0"/>
                <a:cs typeface="Times New Roman" panose="02020603050405020304" pitchFamily="18" charset="0"/>
              </a:rPr>
              <a:t>/02/2025</a:t>
            </a:r>
            <a:endParaRPr lang="en-IN" altLang="en-US" sz="1800" b="1"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228600" y="152400"/>
            <a:ext cx="8375936" cy="2185214"/>
          </a:xfrm>
          <a:prstGeom prst="rect">
            <a:avLst/>
          </a:prstGeom>
        </p:spPr>
        <p:txBody>
          <a:bodyPr wrap="square">
            <a:spAutoFit/>
          </a:bodyPr>
          <a:lstStyle/>
          <a:p>
            <a:pPr algn="ctr"/>
            <a:r>
              <a:rPr lang="en-US" sz="2000" b="1" dirty="0">
                <a:solidFill>
                  <a:prstClr val="black"/>
                </a:solidFill>
                <a:latin typeface="Times New Roman" panose="02020603050405020304" pitchFamily="18" charset="0"/>
                <a:cs typeface="Times New Roman" panose="02020603050405020304" pitchFamily="18" charset="0"/>
              </a:rPr>
              <a:t>PRESENTATION FOR MAJOR PROJECT</a:t>
            </a:r>
          </a:p>
          <a:p>
            <a:pPr algn="ctr"/>
            <a:r>
              <a:rPr lang="en-IN" altLang="en-US" sz="2000" b="1" dirty="0">
                <a:solidFill>
                  <a:prstClr val="black"/>
                </a:solidFill>
                <a:latin typeface="Times New Roman" panose="02020603050405020304" pitchFamily="18" charset="0"/>
                <a:cs typeface="Times New Roman" panose="02020603050405020304" pitchFamily="18" charset="0"/>
              </a:rPr>
              <a:t>ON</a:t>
            </a:r>
            <a:br>
              <a:rPr lang="en-US" sz="2000" b="1" dirty="0">
                <a:solidFill>
                  <a:prstClr val="black"/>
                </a:solidFill>
                <a:latin typeface="Times New Roman" panose="02020603050405020304" pitchFamily="18" charset="0"/>
                <a:cs typeface="Times New Roman" panose="02020603050405020304" pitchFamily="18" charset="0"/>
              </a:rPr>
            </a:br>
            <a:r>
              <a:rPr lang="en-US" sz="3000" dirty="0" err="1">
                <a:ln>
                  <a:noFill/>
                </a:ln>
                <a:effectLst/>
                <a:latin typeface="Times New Roman" panose="02020603050405020304" pitchFamily="18" charset="0"/>
                <a:cs typeface="Times New Roman" panose="02020603050405020304" pitchFamily="18" charset="0"/>
                <a:sym typeface="+mn-ea"/>
              </a:rPr>
              <a:t>Webwalls</a:t>
            </a:r>
            <a:r>
              <a:rPr lang="en-US" sz="3000" dirty="0">
                <a:ln>
                  <a:noFill/>
                </a:ln>
                <a:effectLst/>
                <a:latin typeface="Times New Roman" panose="02020603050405020304" pitchFamily="18" charset="0"/>
                <a:cs typeface="Times New Roman" panose="02020603050405020304" pitchFamily="18" charset="0"/>
                <a:sym typeface="+mn-ea"/>
              </a:rPr>
              <a:t> : Protecting Privacy through App Development.</a:t>
            </a:r>
            <a:endParaRPr kumimoji="0" lang="en-US" sz="36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algn="ctr"/>
            <a:r>
              <a:rPr lang="en-US" sz="3600" b="1" dirty="0">
                <a:solidFill>
                  <a:srgbClr val="FF0000"/>
                </a:solidFill>
              </a:rPr>
              <a:t> </a:t>
            </a:r>
            <a:endParaRPr lang="en-US" sz="36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Autofit/>
          </a:bodyPr>
          <a:lstStyle/>
          <a:p>
            <a:r>
              <a:rPr lang="en-US" sz="3200" b="1" dirty="0">
                <a:latin typeface="Times New Roman" panose="02020603050405020304" pitchFamily="18" charset="0"/>
                <a:cs typeface="Times New Roman" panose="02020603050405020304" pitchFamily="18" charset="0"/>
              </a:rPr>
              <a:t>CONTENTS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6096000"/>
          </a:xfrm>
        </p:spPr>
        <p:txBody>
          <a:bodyPr>
            <a:normAutofit fontScale="52500" lnSpcReduction="20000"/>
          </a:bodyPr>
          <a:lstStyle/>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Introduction</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Prisma Chart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Prisma-S Extension </a:t>
            </a:r>
          </a:p>
          <a:p>
            <a:pPr>
              <a:lnSpc>
                <a:spcPct val="200000"/>
              </a:lnSpc>
              <a:buFont typeface="Wingdings" panose="05000000000000000000" pitchFamily="2" charset="2"/>
              <a:buChar char="q"/>
            </a:pPr>
            <a:r>
              <a:rPr lang="en-US" dirty="0">
                <a:solidFill>
                  <a:prstClr val="black"/>
                </a:solidFill>
                <a:latin typeface="Times New Roman" panose="02020603050405020304" pitchFamily="18" charset="0"/>
                <a:cs typeface="Times New Roman" panose="02020603050405020304" pitchFamily="18" charset="0"/>
              </a:rPr>
              <a:t>Knowledge /Research gap analysis</a:t>
            </a:r>
            <a:endParaRPr lang="en-US" sz="29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 Knowledge/Research Gap Summary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Nature of the Knowledge Gap Identified </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Research Question</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Aim</a:t>
            </a:r>
          </a:p>
          <a:p>
            <a:pPr>
              <a:lnSpc>
                <a:spcPct val="17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Objectives</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Methodology</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Quarterly Scheduling of Research Work</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Publication Schedule</a:t>
            </a:r>
          </a:p>
          <a:p>
            <a:pPr>
              <a:lnSpc>
                <a:spcPct val="200000"/>
              </a:lnSpc>
              <a:buFont typeface="Wingdings" panose="05000000000000000000" pitchFamily="2" charset="2"/>
              <a:buChar char="q"/>
            </a:pPr>
            <a:r>
              <a:rPr lang="en-US" sz="2900" dirty="0">
                <a:latin typeface="Times New Roman" panose="02020603050405020304" pitchFamily="18" charset="0"/>
                <a:cs typeface="Times New Roman" panose="02020603050405020304" pitchFamily="18" charset="0"/>
              </a:rPr>
              <a:t>References</a:t>
            </a:r>
          </a:p>
          <a:p>
            <a:pPr>
              <a:lnSpc>
                <a:spcPct val="20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5</a:t>
            </a:fld>
            <a:endParaRPr lang="en-US">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a:t>
            </a:r>
            <a:r>
              <a:rPr lang="en-IN" altLang="en-US" sz="3200" b="1" dirty="0">
                <a:latin typeface="Times New Roman" panose="02020603050405020304" pitchFamily="18" charset="0"/>
                <a:cs typeface="Times New Roman" panose="02020603050405020304" pitchFamily="18" charset="0"/>
              </a:rPr>
              <a:t>N</a:t>
            </a:r>
            <a:r>
              <a:rPr lang="en-US" sz="3200" b="1" dirty="0"/>
              <a:t> </a:t>
            </a:r>
            <a:endParaRPr lang="en-IN" sz="3200" b="1" dirty="0"/>
          </a:p>
        </p:txBody>
      </p:sp>
      <p:sp>
        <p:nvSpPr>
          <p:cNvPr id="3" name="Content Placeholder 2"/>
          <p:cNvSpPr>
            <a:spLocks noGrp="1"/>
          </p:cNvSpPr>
          <p:nvPr>
            <p:ph idx="1"/>
          </p:nvPr>
        </p:nvSpPr>
        <p:spPr>
          <a:xfrm>
            <a:off x="457200" y="1143000"/>
            <a:ext cx="8229600" cy="4495800"/>
          </a:xfrm>
        </p:spPr>
        <p:txBody>
          <a:bodyPr>
            <a:noAutofit/>
          </a:bodyPr>
          <a:lstStyle/>
          <a:p>
            <a:pPr marL="0" indent="0">
              <a:lnSpc>
                <a:spcPct val="150000"/>
              </a:lnSpc>
              <a:buFont typeface="+mj-lt"/>
              <a:buNone/>
            </a:pPr>
            <a:r>
              <a:rPr lang="en-US" sz="2200" b="1" dirty="0">
                <a:latin typeface="Times New Roman" panose="02020603050405020304" pitchFamily="18" charset="0"/>
                <a:cs typeface="Times New Roman" panose="02020603050405020304" pitchFamily="18" charset="0"/>
                <a:sym typeface="+mn-ea"/>
              </a:rPr>
              <a:t>Growing Concerns Over Privacy in Shared Spaces</a:t>
            </a:r>
            <a:r>
              <a:rPr lang="en-US" sz="2200" dirty="0">
                <a:latin typeface="Times New Roman" panose="02020603050405020304" pitchFamily="18" charset="0"/>
                <a:cs typeface="Times New Roman" panose="02020603050405020304" pitchFamily="18" charset="0"/>
                <a:sym typeface="+mn-ea"/>
              </a:rPr>
              <a:t>:</a:t>
            </a:r>
            <a:br>
              <a:rPr lang="en-US" sz="2200" dirty="0">
                <a:latin typeface="Times New Roman" panose="02020603050405020304" pitchFamily="18" charset="0"/>
                <a:cs typeface="Times New Roman" panose="02020603050405020304" pitchFamily="18" charset="0"/>
                <a:sym typeface="+mn-ea"/>
              </a:rPr>
            </a:br>
            <a:r>
              <a:rPr lang="en-US" sz="2200" dirty="0">
                <a:latin typeface="Times New Roman" panose="02020603050405020304" pitchFamily="18" charset="0"/>
                <a:cs typeface="Times New Roman" panose="02020603050405020304" pitchFamily="18" charset="0"/>
                <a:sym typeface="+mn-ea"/>
              </a:rPr>
              <a:t>In today’s world, meetings and discussions in shared spaces, such as a boardroom or classroom, are often susceptible to unauthorized recording. With smartphones and digital devices being ubiquitous, there is an increased risk of private conversations being captured without consent, which can undermine the confidentiality and trust required in professional or academic environments.</a:t>
            </a:r>
            <a:endParaRPr lang="en-US" sz="2200" dirty="0">
              <a:latin typeface="Times New Roman" panose="02020603050405020304" pitchFamily="18" charset="0"/>
              <a:cs typeface="Times New Roman" panose="02020603050405020304" pitchFamily="18" charset="0"/>
            </a:endParaRPr>
          </a:p>
          <a:p>
            <a:pPr>
              <a:buFont typeface="+mj-lt"/>
              <a:buAutoNum type="arabicPeriod"/>
            </a:pPr>
            <a:endParaRPr lang="en-US" altLang="en-US" sz="2800" dirty="0">
              <a:latin typeface="Times New Roman" panose="02020603050405020304" pitchFamily="18" charset="0"/>
              <a:cs typeface="Times New Roman" panose="02020603050405020304" pitchFamily="18" charset="0"/>
            </a:endParaRPr>
          </a:p>
          <a:p>
            <a:pPr algn="just">
              <a:lnSpc>
                <a:spcPct val="150000"/>
              </a:lnSpc>
            </a:pPr>
            <a:endParaRPr lang="en-IN" alt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6</a:t>
            </a:fld>
            <a:endParaRPr lang="en-US">
              <a:solidFill>
                <a:prstClr val="black">
                  <a:tint val="75000"/>
                </a:prst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23890"/>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sym typeface="+mn-ea"/>
              </a:rPr>
              <a:t>Comparison</a:t>
            </a:r>
            <a:endParaRPr lang="en-US" sz="2200" b="1"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sym typeface="+mn-ea"/>
              </a:rPr>
              <a:t>Traditional Technology</a:t>
            </a:r>
            <a:r>
              <a:rPr lang="en-US" sz="2200" dirty="0">
                <a:latin typeface="Times New Roman" panose="02020603050405020304" pitchFamily="18" charset="0"/>
                <a:cs typeface="Times New Roman" panose="02020603050405020304" pitchFamily="18" charset="0"/>
                <a:sym typeface="+mn-ea"/>
              </a:rPr>
              <a:t>: In traditional privacy measures, individuals must manually turn off their devices' cameras and microphones, which is often difficult to enforce in shared </a:t>
            </a:r>
            <a:r>
              <a:rPr lang="en-IN" altLang="en-US" sz="2200" dirty="0">
                <a:latin typeface="Times New Roman" panose="02020603050405020304" pitchFamily="18" charset="0"/>
                <a:cs typeface="Times New Roman" panose="02020603050405020304" pitchFamily="18" charset="0"/>
                <a:sym typeface="+mn-ea"/>
              </a:rPr>
              <a:t>one</a:t>
            </a:r>
            <a:r>
              <a:rPr lang="en-US" sz="2200" dirty="0">
                <a:latin typeface="Times New Roman" panose="02020603050405020304" pitchFamily="18" charset="0"/>
                <a:cs typeface="Times New Roman" panose="02020603050405020304" pitchFamily="18" charset="0"/>
                <a:sym typeface="+mn-ea"/>
              </a:rPr>
              <a:t>.</a:t>
            </a:r>
            <a:br>
              <a:rPr lang="en-US" sz="2200" dirty="0">
                <a:latin typeface="Times New Roman" panose="02020603050405020304" pitchFamily="18" charset="0"/>
                <a:cs typeface="Times New Roman" panose="02020603050405020304" pitchFamily="18" charset="0"/>
                <a:sym typeface="+mn-ea"/>
              </a:rPr>
            </a:br>
            <a:r>
              <a:rPr lang="en-US" sz="2200" b="1" dirty="0" err="1">
                <a:latin typeface="Times New Roman" panose="02020603050405020304" pitchFamily="18" charset="0"/>
                <a:cs typeface="Times New Roman" panose="02020603050405020304" pitchFamily="18" charset="0"/>
                <a:sym typeface="+mn-ea"/>
              </a:rPr>
              <a:t>Webwall</a:t>
            </a:r>
            <a:r>
              <a:rPr lang="en-US" sz="2200" b="1" dirty="0">
                <a:latin typeface="Times New Roman" panose="02020603050405020304" pitchFamily="18" charset="0"/>
                <a:cs typeface="Times New Roman" panose="02020603050405020304" pitchFamily="18" charset="0"/>
                <a:sym typeface="+mn-ea"/>
              </a:rPr>
              <a:t> Advantage</a:t>
            </a:r>
            <a:r>
              <a:rPr lang="en-US" sz="2200" dirty="0">
                <a:latin typeface="Times New Roman" panose="02020603050405020304" pitchFamily="18" charset="0"/>
                <a:cs typeface="Times New Roman" panose="02020603050405020304" pitchFamily="18" charset="0"/>
                <a:sym typeface="+mn-ea"/>
              </a:rPr>
              <a:t>: The </a:t>
            </a:r>
            <a:r>
              <a:rPr lang="en-US" sz="2200" dirty="0" err="1">
                <a:latin typeface="Times New Roman" panose="02020603050405020304" pitchFamily="18" charset="0"/>
                <a:cs typeface="Times New Roman" panose="02020603050405020304" pitchFamily="18" charset="0"/>
                <a:sym typeface="+mn-ea"/>
              </a:rPr>
              <a:t>Camdom</a:t>
            </a:r>
            <a:r>
              <a:rPr lang="en-US" sz="2200" dirty="0">
                <a:latin typeface="Times New Roman" panose="02020603050405020304" pitchFamily="18" charset="0"/>
                <a:cs typeface="Times New Roman" panose="02020603050405020304" pitchFamily="18" charset="0"/>
                <a:sym typeface="+mn-ea"/>
              </a:rPr>
              <a:t> app automatically detects nearby devices and blocks their cameras and microphones using Bluetooth technology, ensuring privacy without requiring manual intervention or individual action.</a:t>
            </a:r>
            <a:endParaRPr lang="en-US" sz="2200" b="1" dirty="0">
              <a:latin typeface="Times New Roman" panose="02020603050405020304" pitchFamily="18" charset="0"/>
              <a:cs typeface="Times New Roman" panose="02020603050405020304" pitchFamily="18" charset="0"/>
            </a:endParaRPr>
          </a:p>
          <a:p>
            <a:pPr marL="0" indent="0">
              <a:buNone/>
            </a:pPr>
            <a:endParaRPr lang="en-IN" alt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t>7</a:t>
            </a:fld>
            <a:endParaRPr lang="en-US">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84" y="306476"/>
            <a:ext cx="6256724" cy="522997"/>
          </a:xfrm>
        </p:spPr>
        <p:txBody>
          <a:bodyPr>
            <a:noAutofit/>
          </a:bodyPr>
          <a:lstStyle/>
          <a:p>
            <a:pPr algn="ctr"/>
            <a:r>
              <a:rPr lang="en-US" sz="1500" b="1" dirty="0">
                <a:solidFill>
                  <a:schemeClr val="accent2">
                    <a:lumMod val="75000"/>
                  </a:schemeClr>
                </a:solidFill>
                <a:latin typeface="Times New Roman" panose="02020603050405020304" pitchFamily="18" charset="0"/>
                <a:cs typeface="Times New Roman" panose="02020603050405020304" pitchFamily="18" charset="0"/>
              </a:rPr>
              <a:t>SYSTEMATIC REVIEW OF LITERATURE </a:t>
            </a:r>
            <a:br>
              <a:rPr lang="en-US" sz="1500" b="1" dirty="0">
                <a:solidFill>
                  <a:schemeClr val="accent2">
                    <a:lumMod val="75000"/>
                  </a:schemeClr>
                </a:solidFill>
                <a:latin typeface="Times New Roman" panose="02020603050405020304" pitchFamily="18" charset="0"/>
                <a:cs typeface="Times New Roman" panose="02020603050405020304" pitchFamily="18" charset="0"/>
              </a:rPr>
            </a:br>
            <a:r>
              <a:rPr lang="en-US" sz="1500" b="1" dirty="0">
                <a:solidFill>
                  <a:schemeClr val="accent2">
                    <a:lumMod val="75000"/>
                  </a:schemeClr>
                </a:solidFill>
                <a:latin typeface="Times New Roman" panose="02020603050405020304" pitchFamily="18" charset="0"/>
                <a:cs typeface="Times New Roman" panose="02020603050405020304" pitchFamily="18" charset="0"/>
              </a:rPr>
              <a:t>(PRISMA FLOW DIAGRAM) </a:t>
            </a:r>
          </a:p>
        </p:txBody>
      </p:sp>
      <p:sp>
        <p:nvSpPr>
          <p:cNvPr id="4" name="Rectangle 3"/>
          <p:cNvSpPr/>
          <p:nvPr/>
        </p:nvSpPr>
        <p:spPr>
          <a:xfrm>
            <a:off x="1335281" y="1200150"/>
            <a:ext cx="307782" cy="11765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Identification</a:t>
            </a:r>
            <a:r>
              <a:rPr lang="en-US" sz="1350" dirty="0">
                <a:solidFill>
                  <a:prstClr val="black"/>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1750680" y="1460794"/>
            <a:ext cx="2343149" cy="4742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identifies through IEEE searching (n=</a:t>
            </a:r>
            <a:r>
              <a:rPr lang="en-IN" altLang="en-US" sz="1350" b="1" dirty="0">
                <a:solidFill>
                  <a:prstClr val="black"/>
                </a:solidFill>
                <a:latin typeface="Times New Roman" panose="02020603050405020304" pitchFamily="18" charset="0"/>
                <a:cs typeface="Times New Roman" panose="02020603050405020304" pitchFamily="18" charset="0"/>
              </a:rPr>
              <a:t>07</a:t>
            </a:r>
            <a:r>
              <a:rPr lang="en-US" sz="1350" b="1" dirty="0">
                <a:solidFill>
                  <a:prstClr val="black"/>
                </a:solidFill>
                <a:latin typeface="Times New Roman" panose="02020603050405020304" pitchFamily="18" charset="0"/>
                <a:cs typeface="Times New Roman" panose="02020603050405020304" pitchFamily="18" charset="0"/>
              </a:rPr>
              <a:t>)</a:t>
            </a:r>
          </a:p>
        </p:txBody>
      </p:sp>
      <p:sp>
        <p:nvSpPr>
          <p:cNvPr id="6" name="Rectangle 5"/>
          <p:cNvSpPr/>
          <p:nvPr/>
        </p:nvSpPr>
        <p:spPr>
          <a:xfrm>
            <a:off x="4963325" y="1113082"/>
            <a:ext cx="2628770" cy="7643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Articles identified through other sources SCOPUS (n=</a:t>
            </a:r>
            <a:r>
              <a:rPr lang="en-IN" altLang="en-US" sz="1350" b="1" dirty="0">
                <a:solidFill>
                  <a:prstClr val="black"/>
                </a:solidFill>
                <a:latin typeface="Times New Roman" panose="02020603050405020304" pitchFamily="18" charset="0"/>
                <a:cs typeface="Times New Roman" panose="02020603050405020304" pitchFamily="18" charset="0"/>
              </a:rPr>
              <a:t>5</a:t>
            </a:r>
            <a:r>
              <a:rPr lang="en-US" sz="1350" b="1" dirty="0">
                <a:solidFill>
                  <a:prstClr val="black"/>
                </a:solidFill>
                <a:latin typeface="Times New Roman" panose="02020603050405020304" pitchFamily="18" charset="0"/>
                <a:cs typeface="Times New Roman" panose="02020603050405020304" pitchFamily="18" charset="0"/>
              </a:rPr>
              <a:t>)</a:t>
            </a:r>
          </a:p>
        </p:txBody>
      </p:sp>
      <p:cxnSp>
        <p:nvCxnSpPr>
          <p:cNvPr id="8" name="Straight Arrow Connector 7"/>
          <p:cNvCxnSpPr>
            <a:stCxn id="5" idx="2"/>
          </p:cNvCxnSpPr>
          <p:nvPr/>
        </p:nvCxnSpPr>
        <p:spPr>
          <a:xfrm flipH="1">
            <a:off x="2922254" y="1935090"/>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2475757" y="2124696"/>
            <a:ext cx="4153643" cy="219712"/>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Records after duplicates removal (n=</a:t>
            </a:r>
            <a:r>
              <a:rPr lang="en-IN" altLang="en-US" sz="1350" b="1" dirty="0">
                <a:solidFill>
                  <a:prstClr val="black"/>
                </a:solidFill>
                <a:latin typeface="Times New Roman" panose="02020603050405020304" pitchFamily="18" charset="0"/>
                <a:cs typeface="Times New Roman" panose="02020603050405020304" pitchFamily="18" charset="0"/>
              </a:rPr>
              <a:t>12</a:t>
            </a:r>
            <a:r>
              <a:rPr lang="en-US" sz="1350" b="1" dirty="0">
                <a:solidFill>
                  <a:prstClr val="black"/>
                </a:solidFill>
                <a:latin typeface="Times New Roman" panose="02020603050405020304" pitchFamily="18" charset="0"/>
                <a:cs typeface="Times New Roman" panose="02020603050405020304" pitchFamily="18" charset="0"/>
              </a:rPr>
              <a:t>)</a:t>
            </a:r>
          </a:p>
        </p:txBody>
      </p:sp>
      <p:sp>
        <p:nvSpPr>
          <p:cNvPr id="16" name="Rectangle 15"/>
          <p:cNvSpPr/>
          <p:nvPr/>
        </p:nvSpPr>
        <p:spPr>
          <a:xfrm>
            <a:off x="1750680" y="2568691"/>
            <a:ext cx="2656027" cy="3877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b="1"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srgbClr val="FFFF00"/>
                </a:solidFill>
                <a:latin typeface="Times New Roman" panose="02020603050405020304" pitchFamily="18" charset="0"/>
                <a:cs typeface="Times New Roman" panose="02020603050405020304" pitchFamily="18" charset="0"/>
              </a:rPr>
              <a:t>Records screened for removal(n=</a:t>
            </a:r>
            <a:r>
              <a:rPr lang="en-IN" altLang="en-US" sz="1350" b="1" dirty="0">
                <a:solidFill>
                  <a:srgbClr val="FFFF00"/>
                </a:solidFill>
                <a:latin typeface="Times New Roman" panose="02020603050405020304" pitchFamily="18" charset="0"/>
                <a:cs typeface="Times New Roman" panose="02020603050405020304" pitchFamily="18" charset="0"/>
              </a:rPr>
              <a:t>10</a:t>
            </a:r>
            <a:r>
              <a:rPr lang="en-US" sz="1350" b="1" dirty="0">
                <a:solidFill>
                  <a:srgbClr val="FFFF00"/>
                </a:solidFill>
                <a:latin typeface="Times New Roman" panose="02020603050405020304" pitchFamily="18" charset="0"/>
                <a:cs typeface="Times New Roman" panose="02020603050405020304" pitchFamily="18" charset="0"/>
              </a:rPr>
              <a:t>)</a:t>
            </a:r>
            <a:endParaRPr lang="en-US" sz="1500" b="1" dirty="0">
              <a:solidFill>
                <a:srgbClr val="FFFF00"/>
              </a:solidFill>
              <a:latin typeface="Times New Roman" panose="02020603050405020304" pitchFamily="18" charset="0"/>
              <a:cs typeface="Times New Roman" panose="02020603050405020304" pitchFamily="18" charset="0"/>
            </a:endParaRPr>
          </a:p>
          <a:p>
            <a:pPr algn="ctr"/>
            <a:endParaRPr lang="en-US" sz="1350" b="1" dirty="0">
              <a:solidFill>
                <a:prstClr val="white"/>
              </a:solidFill>
              <a:latin typeface="Times New Roman" panose="02020603050405020304" pitchFamily="18" charset="0"/>
              <a:cs typeface="Times New Roman" panose="02020603050405020304" pitchFamily="18" charset="0"/>
            </a:endParaRPr>
          </a:p>
        </p:txBody>
      </p:sp>
      <p:cxnSp>
        <p:nvCxnSpPr>
          <p:cNvPr id="18" name="Straight Arrow Connector 17"/>
          <p:cNvCxnSpPr>
            <a:endCxn id="20" idx="1"/>
          </p:cNvCxnSpPr>
          <p:nvPr/>
        </p:nvCxnSpPr>
        <p:spPr>
          <a:xfrm flipV="1">
            <a:off x="4401505" y="2739628"/>
            <a:ext cx="766407" cy="29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5167913" y="2552180"/>
            <a:ext cx="2656027" cy="374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FF00"/>
                </a:solidFill>
                <a:latin typeface="Times New Roman" panose="02020603050405020304" pitchFamily="18" charset="0"/>
                <a:cs typeface="Times New Roman" panose="02020603050405020304" pitchFamily="18" charset="0"/>
              </a:rPr>
              <a:t>Article excluded:(n=</a:t>
            </a:r>
            <a:r>
              <a:rPr lang="en-IN" altLang="en-US" sz="1350" b="1" dirty="0">
                <a:solidFill>
                  <a:srgbClr val="FFFF00"/>
                </a:solidFill>
                <a:latin typeface="Times New Roman" panose="02020603050405020304" pitchFamily="18" charset="0"/>
                <a:cs typeface="Times New Roman" panose="02020603050405020304" pitchFamily="18" charset="0"/>
              </a:rPr>
              <a:t>02</a:t>
            </a:r>
            <a:r>
              <a:rPr lang="en-US" sz="1350" b="1" dirty="0">
                <a:solidFill>
                  <a:srgbClr val="FFFF00"/>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1736777" y="3542831"/>
            <a:ext cx="3431135" cy="10575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dirty="0">
              <a:solidFill>
                <a:prstClr val="black"/>
              </a:solidFill>
              <a:latin typeface="Times New Roman" panose="02020603050405020304" pitchFamily="18" charset="0"/>
              <a:cs typeface="Times New Roman" panose="02020603050405020304" pitchFamily="18" charset="0"/>
            </a:endParaRPr>
          </a:p>
          <a:p>
            <a:pPr algn="ctr"/>
            <a:r>
              <a:rPr lang="en-US" sz="1350" b="1" dirty="0">
                <a:solidFill>
                  <a:prstClr val="black"/>
                </a:solidFill>
                <a:latin typeface="Times New Roman" panose="02020603050405020304" pitchFamily="18" charset="0"/>
                <a:cs typeface="Times New Roman" panose="02020603050405020304" pitchFamily="18" charset="0"/>
              </a:rPr>
              <a:t>Number of Full text articles assessed for eligibility (n=</a:t>
            </a:r>
            <a:r>
              <a:rPr lang="en-IN" altLang="en-US" sz="1350" b="1" dirty="0">
                <a:solidFill>
                  <a:prstClr val="black"/>
                </a:solidFill>
                <a:latin typeface="Times New Roman" panose="02020603050405020304" pitchFamily="18" charset="0"/>
                <a:cs typeface="Times New Roman" panose="02020603050405020304" pitchFamily="18" charset="0"/>
              </a:rPr>
              <a:t>08</a:t>
            </a:r>
            <a:r>
              <a:rPr lang="en-US" sz="1350" b="1" dirty="0">
                <a:solidFill>
                  <a:prstClr val="black"/>
                </a:solidFill>
                <a:latin typeface="Times New Roman" panose="02020603050405020304" pitchFamily="18" charset="0"/>
                <a:cs typeface="Times New Roman" panose="02020603050405020304" pitchFamily="18" charset="0"/>
              </a:rPr>
              <a:t>)</a:t>
            </a:r>
          </a:p>
        </p:txBody>
      </p:sp>
      <p:sp>
        <p:nvSpPr>
          <p:cNvPr id="29" name="Rectangle 28"/>
          <p:cNvSpPr/>
          <p:nvPr/>
        </p:nvSpPr>
        <p:spPr>
          <a:xfrm>
            <a:off x="1835928" y="4981102"/>
            <a:ext cx="2353379" cy="6886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Number of Studies included in Qualitative and Quantitative  (n</a:t>
            </a:r>
            <a:r>
              <a:rPr lang="en-IN" altLang="en-US" sz="1350" b="1" dirty="0">
                <a:solidFill>
                  <a:prstClr val="black"/>
                </a:solidFill>
                <a:latin typeface="Times New Roman" panose="02020603050405020304" pitchFamily="18" charset="0"/>
                <a:cs typeface="Times New Roman" panose="02020603050405020304" pitchFamily="18" charset="0"/>
              </a:rPr>
              <a:t>=6</a:t>
            </a:r>
            <a:r>
              <a:rPr lang="en-US" sz="1350" b="1" dirty="0">
                <a:solidFill>
                  <a:prstClr val="black"/>
                </a:solidFill>
                <a:latin typeface="Times New Roman" panose="02020603050405020304" pitchFamily="18" charset="0"/>
                <a:cs typeface="Times New Roman" panose="02020603050405020304" pitchFamily="18" charset="0"/>
              </a:rPr>
              <a:t>)</a:t>
            </a:r>
          </a:p>
        </p:txBody>
      </p:sp>
      <p:sp>
        <p:nvSpPr>
          <p:cNvPr id="51" name="Rectangle 50"/>
          <p:cNvSpPr/>
          <p:nvPr/>
        </p:nvSpPr>
        <p:spPr>
          <a:xfrm>
            <a:off x="5351484" y="4656515"/>
            <a:ext cx="1963716" cy="10858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200" b="1" dirty="0">
              <a:solidFill>
                <a:prstClr val="black"/>
              </a:solidFill>
              <a:latin typeface="Times New Roman" panose="02020603050405020304" pitchFamily="18" charset="0"/>
              <a:cs typeface="Times New Roman" panose="02020603050405020304" pitchFamily="18" charset="0"/>
            </a:endParaRPr>
          </a:p>
          <a:p>
            <a:r>
              <a:rPr lang="en-US" sz="1200" b="1" dirty="0">
                <a:solidFill>
                  <a:prstClr val="black"/>
                </a:solidFill>
                <a:latin typeface="Times New Roman" panose="02020603050405020304" pitchFamily="18" charset="0"/>
                <a:cs typeface="Times New Roman" panose="02020603050405020304" pitchFamily="18" charset="0"/>
              </a:rPr>
              <a:t>Original articles-</a:t>
            </a:r>
            <a:r>
              <a:rPr lang="en-IN" altLang="en-US" sz="1200" b="1" dirty="0">
                <a:solidFill>
                  <a:prstClr val="black"/>
                </a:solidFill>
                <a:latin typeface="Times New Roman" panose="02020603050405020304" pitchFamily="18" charset="0"/>
                <a:cs typeface="Times New Roman" panose="02020603050405020304" pitchFamily="18" charset="0"/>
              </a:rPr>
              <a:t>03</a:t>
            </a:r>
            <a:endParaRPr lang="en-US" sz="1200" b="1" dirty="0">
              <a:solidFill>
                <a:prstClr val="black"/>
              </a:solidFill>
              <a:latin typeface="Times New Roman" panose="02020603050405020304" pitchFamily="18" charset="0"/>
              <a:cs typeface="Times New Roman" panose="02020603050405020304" pitchFamily="18" charset="0"/>
            </a:endParaRPr>
          </a:p>
          <a:p>
            <a:r>
              <a:rPr lang="en-US" sz="1200" b="1" dirty="0">
                <a:solidFill>
                  <a:prstClr val="black"/>
                </a:solidFill>
                <a:latin typeface="Times New Roman" panose="02020603050405020304" pitchFamily="18" charset="0"/>
                <a:cs typeface="Times New Roman" panose="02020603050405020304" pitchFamily="18" charset="0"/>
              </a:rPr>
              <a:t>Review articles-</a:t>
            </a:r>
            <a:r>
              <a:rPr lang="en-IN" altLang="en-US" sz="1200" b="1" dirty="0">
                <a:solidFill>
                  <a:prstClr val="black"/>
                </a:solidFill>
                <a:latin typeface="Times New Roman" panose="02020603050405020304" pitchFamily="18" charset="0"/>
                <a:cs typeface="Times New Roman" panose="02020603050405020304" pitchFamily="18" charset="0"/>
              </a:rPr>
              <a:t>03</a:t>
            </a:r>
            <a:br>
              <a:rPr lang="en-US" sz="1200" b="1" dirty="0">
                <a:solidFill>
                  <a:prstClr val="black"/>
                </a:solidFill>
                <a:latin typeface="Times New Roman" panose="02020603050405020304" pitchFamily="18" charset="0"/>
                <a:cs typeface="Times New Roman" panose="02020603050405020304" pitchFamily="18" charset="0"/>
              </a:rPr>
            </a:br>
            <a:r>
              <a:rPr lang="en-IN" altLang="en-US" sz="1200" b="1" dirty="0">
                <a:solidFill>
                  <a:prstClr val="black"/>
                </a:solidFill>
                <a:latin typeface="Times New Roman" panose="02020603050405020304" pitchFamily="18" charset="0"/>
                <a:cs typeface="Times New Roman" panose="02020603050405020304" pitchFamily="18" charset="0"/>
              </a:rPr>
              <a:t>Book-00</a:t>
            </a:r>
          </a:p>
        </p:txBody>
      </p:sp>
      <p:sp>
        <p:nvSpPr>
          <p:cNvPr id="21" name="Rectangle 20"/>
          <p:cNvSpPr/>
          <p:nvPr/>
        </p:nvSpPr>
        <p:spPr>
          <a:xfrm>
            <a:off x="1320063" y="2478824"/>
            <a:ext cx="323005" cy="10575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Screening</a:t>
            </a:r>
            <a:r>
              <a:rPr lang="en-US" sz="1350" b="1" dirty="0">
                <a:solidFill>
                  <a:srgbClr val="FFFF00"/>
                </a:solidFill>
                <a:latin typeface="Times New Roman" panose="02020603050405020304" pitchFamily="18" charset="0"/>
                <a:cs typeface="Times New Roman" panose="02020603050405020304" pitchFamily="18" charset="0"/>
              </a:rPr>
              <a:t> </a:t>
            </a:r>
          </a:p>
        </p:txBody>
      </p:sp>
      <p:sp>
        <p:nvSpPr>
          <p:cNvPr id="30" name="Rectangle 29"/>
          <p:cNvSpPr/>
          <p:nvPr/>
        </p:nvSpPr>
        <p:spPr>
          <a:xfrm>
            <a:off x="1320060" y="3757488"/>
            <a:ext cx="290855" cy="9651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Eligibility</a:t>
            </a:r>
            <a:endParaRPr lang="en-US" sz="1350" dirty="0">
              <a:solidFill>
                <a:prstClr val="black"/>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1335286" y="4864573"/>
            <a:ext cx="245740" cy="11440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r>
              <a:rPr lang="en-US" sz="1350" b="1" dirty="0">
                <a:solidFill>
                  <a:prstClr val="black"/>
                </a:solidFill>
                <a:latin typeface="Times New Roman" panose="02020603050405020304" pitchFamily="18" charset="0"/>
                <a:cs typeface="Times New Roman" panose="02020603050405020304" pitchFamily="18" charset="0"/>
              </a:rPr>
              <a:t>Included </a:t>
            </a:r>
          </a:p>
        </p:txBody>
      </p:sp>
      <p:sp>
        <p:nvSpPr>
          <p:cNvPr id="3" name="Rectangle 2"/>
          <p:cNvSpPr/>
          <p:nvPr/>
        </p:nvSpPr>
        <p:spPr>
          <a:xfrm>
            <a:off x="5397736" y="3351436"/>
            <a:ext cx="2463329" cy="108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b="1" dirty="0">
                <a:solidFill>
                  <a:prstClr val="black"/>
                </a:solidFill>
                <a:latin typeface="Times New Roman" panose="02020603050405020304" pitchFamily="18" charset="0"/>
                <a:cs typeface="Times New Roman" panose="02020603050405020304" pitchFamily="18" charset="0"/>
              </a:rPr>
              <a:t>Records excluded(n=</a:t>
            </a:r>
            <a:r>
              <a:rPr lang="en-IN" altLang="en-US" sz="1350" b="1" dirty="0">
                <a:solidFill>
                  <a:prstClr val="black"/>
                </a:solidFill>
                <a:latin typeface="Times New Roman" panose="02020603050405020304" pitchFamily="18" charset="0"/>
                <a:cs typeface="Times New Roman" panose="02020603050405020304" pitchFamily="18" charset="0"/>
              </a:rPr>
              <a:t>02</a:t>
            </a:r>
            <a:r>
              <a:rPr lang="en-US" sz="1350" b="1" dirty="0">
                <a:solidFill>
                  <a:prstClr val="black"/>
                </a:solidFill>
                <a:latin typeface="Times New Roman" panose="02020603050405020304" pitchFamily="18" charset="0"/>
                <a:cs typeface="Times New Roman" panose="02020603050405020304" pitchFamily="18" charset="0"/>
              </a:rPr>
              <a:t>)</a:t>
            </a:r>
          </a:p>
          <a:p>
            <a:pPr algn="just"/>
            <a:r>
              <a:rPr lang="en-US" sz="1350" b="1" dirty="0">
                <a:solidFill>
                  <a:prstClr val="black"/>
                </a:solidFill>
                <a:latin typeface="Times New Roman" panose="02020603050405020304" pitchFamily="18" charset="0"/>
                <a:cs typeface="Times New Roman" panose="02020603050405020304" pitchFamily="18" charset="0"/>
              </a:rPr>
              <a:t>Full text articles excluded with reasons: Objective is not matching.</a:t>
            </a:r>
          </a:p>
        </p:txBody>
      </p:sp>
      <p:cxnSp>
        <p:nvCxnSpPr>
          <p:cNvPr id="34" name="Straight Arrow Connector 33"/>
          <p:cNvCxnSpPr/>
          <p:nvPr/>
        </p:nvCxnSpPr>
        <p:spPr>
          <a:xfrm>
            <a:off x="5150899" y="3666047"/>
            <a:ext cx="285750" cy="11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203908" y="1919598"/>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2922254" y="2347083"/>
            <a:ext cx="1" cy="205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2864415" y="2982352"/>
            <a:ext cx="1" cy="535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189307" y="5339344"/>
            <a:ext cx="1208429" cy="2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1" y="4620128"/>
            <a:ext cx="0" cy="360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Slide Number Placeholder 11"/>
          <p:cNvSpPr>
            <a:spLocks noGrp="1"/>
          </p:cNvSpPr>
          <p:nvPr>
            <p:ph type="sldNum" sz="quarter" idx="12"/>
          </p:nvPr>
        </p:nvSpPr>
        <p:spPr/>
        <p:txBody>
          <a:bodyPr/>
          <a:lstStyle/>
          <a:p>
            <a:fld id="{E86EC999-44D2-4FF2-BD17-7A505A067AD1}" type="slidenum">
              <a:rPr lang="en-US" smtClean="0">
                <a:solidFill>
                  <a:prstClr val="black">
                    <a:tint val="75000"/>
                  </a:prstClr>
                </a:solidFill>
                <a:latin typeface="Times New Roman" panose="02020603050405020304" pitchFamily="18" charset="0"/>
                <a:cs typeface="Times New Roman" panose="02020603050405020304" pitchFamily="18" charset="0"/>
              </a:rPr>
              <a:t>8</a:t>
            </a:fld>
            <a:endParaRPr lang="en-US" dirty="0">
              <a:solidFill>
                <a:prstClr val="black">
                  <a:tint val="75000"/>
                </a:prst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6172200" cy="54887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 PRISMA-S EXTENSION </a:t>
            </a:r>
          </a:p>
        </p:txBody>
      </p:sp>
      <p:graphicFrame>
        <p:nvGraphicFramePr>
          <p:cNvPr id="4" name="Table 4"/>
          <p:cNvGraphicFramePr>
            <a:graphicFrameLocks noGrp="1"/>
          </p:cNvGraphicFramePr>
          <p:nvPr>
            <p:ph idx="1"/>
          </p:nvPr>
        </p:nvGraphicFramePr>
        <p:xfrm>
          <a:off x="253094" y="1370583"/>
          <a:ext cx="8499022" cy="4585821"/>
        </p:xfrm>
        <a:graphic>
          <a:graphicData uri="http://schemas.openxmlformats.org/drawingml/2006/table">
            <a:tbl>
              <a:tblPr firstRow="1" bandRow="1">
                <a:tableStyleId>{5940675A-B579-460E-94D1-54222C63F5DA}</a:tableStyleId>
              </a:tblPr>
              <a:tblGrid>
                <a:gridCol w="1518557">
                  <a:extLst>
                    <a:ext uri="{9D8B030D-6E8A-4147-A177-3AD203B41FA5}">
                      <a16:colId xmlns:a16="http://schemas.microsoft.com/office/drawing/2014/main" val="20000"/>
                    </a:ext>
                  </a:extLst>
                </a:gridCol>
                <a:gridCol w="739689">
                  <a:extLst>
                    <a:ext uri="{9D8B030D-6E8A-4147-A177-3AD203B41FA5}">
                      <a16:colId xmlns:a16="http://schemas.microsoft.com/office/drawing/2014/main" val="20001"/>
                    </a:ext>
                  </a:extLst>
                </a:gridCol>
                <a:gridCol w="6240776">
                  <a:extLst>
                    <a:ext uri="{9D8B030D-6E8A-4147-A177-3AD203B41FA5}">
                      <a16:colId xmlns:a16="http://schemas.microsoft.com/office/drawing/2014/main" val="20002"/>
                    </a:ext>
                  </a:extLst>
                </a:gridCol>
              </a:tblGrid>
              <a:tr h="343917">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Topic </a:t>
                      </a:r>
                    </a:p>
                  </a:txBody>
                  <a:tcPr marL="68580" marR="68580" marT="34290" marB="34290"/>
                </a:tc>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Item </a:t>
                      </a:r>
                    </a:p>
                  </a:txBody>
                  <a:tcPr marL="68580" marR="68580" marT="34290" marB="34290"/>
                </a:tc>
                <a:tc>
                  <a:txBody>
                    <a:bodyPr/>
                    <a:lstStyle/>
                    <a:p>
                      <a:pPr algn="ctr">
                        <a:lnSpc>
                          <a:spcPct val="100000"/>
                        </a:lnSpc>
                      </a:pPr>
                      <a:r>
                        <a:rPr lang="en-US" sz="1500" b="1" dirty="0">
                          <a:latin typeface="Times New Roman" panose="02020603050405020304" pitchFamily="18" charset="0"/>
                          <a:cs typeface="Times New Roman" panose="02020603050405020304" pitchFamily="18" charset="0"/>
                        </a:rPr>
                        <a:t>Checklist item</a:t>
                      </a:r>
                    </a:p>
                  </a:txBody>
                  <a:tcPr marL="68580" marR="68580" marT="34290" marB="34290"/>
                </a:tc>
                <a:extLst>
                  <a:ext uri="{0D108BD9-81ED-4DB2-BD59-A6C34878D82A}">
                    <a16:rowId xmlns:a16="http://schemas.microsoft.com/office/drawing/2014/main" val="10000"/>
                  </a:ext>
                </a:extLst>
              </a:tr>
              <a:tr h="356609">
                <a:tc>
                  <a:txBody>
                    <a:bodyPr/>
                    <a:lstStyle/>
                    <a:p>
                      <a:pPr>
                        <a:lnSpc>
                          <a:spcPct val="100000"/>
                        </a:lnSpc>
                      </a:pPr>
                      <a:r>
                        <a:rPr lang="en-US" sz="1600" dirty="0">
                          <a:latin typeface="Times New Roman" panose="02020603050405020304" pitchFamily="18" charset="0"/>
                          <a:cs typeface="Times New Roman" panose="02020603050405020304" pitchFamily="18" charset="0"/>
                        </a:rPr>
                        <a:t>Data base name</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PubMed,</a:t>
                      </a:r>
                      <a:r>
                        <a:rPr lang="en-CA" sz="1500" baseline="0" dirty="0">
                          <a:solidFill>
                            <a:srgbClr val="000000"/>
                          </a:solidFill>
                          <a:latin typeface="Times New Roman" panose="02020603050405020304" pitchFamily="18" charset="0"/>
                          <a:ea typeface="Times New Roman" panose="02020603050405020304"/>
                          <a:cs typeface="Times New Roman" panose="02020603050405020304" pitchFamily="18" charset="0"/>
                        </a:rPr>
                        <a:t> IEEE, Elsevier, Research Gate, Google Scholar</a:t>
                      </a:r>
                      <a:endPar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97180">
                <a:tc>
                  <a:txBody>
                    <a:bodyPr/>
                    <a:lstStyle/>
                    <a:p>
                      <a:pPr>
                        <a:lnSpc>
                          <a:spcPct val="100000"/>
                        </a:lnSpc>
                      </a:pPr>
                      <a:r>
                        <a:rPr lang="en-US" sz="1600" dirty="0">
                          <a:latin typeface="Times New Roman" panose="02020603050405020304" pitchFamily="18" charset="0"/>
                          <a:cs typeface="Times New Roman" panose="02020603050405020304" pitchFamily="18" charset="0"/>
                        </a:rPr>
                        <a:t>Registries </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2</a:t>
                      </a:r>
                    </a:p>
                  </a:txBody>
                  <a:tcPr marL="68580" marR="68580" marT="34290" marB="34290" anchor="ctr"/>
                </a:tc>
                <a:tc>
                  <a:txBody>
                    <a:bodyPr/>
                    <a:lstStyle/>
                    <a:p>
                      <a:pPr algn="l">
                        <a:spcBef>
                          <a:spcPts val="600"/>
                        </a:spcBef>
                        <a:spcAft>
                          <a:spcPts val="600"/>
                        </a:spcAft>
                      </a:pPr>
                      <a:r>
                        <a:rPr lang="en-US" sz="1500" dirty="0">
                          <a:solidFill>
                            <a:schemeClr val="tx1"/>
                          </a:solidFill>
                          <a:latin typeface="Times New Roman" panose="02020603050405020304" pitchFamily="18" charset="0"/>
                          <a:cs typeface="Times New Roman" panose="02020603050405020304" pitchFamily="18" charset="0"/>
                        </a:rPr>
                        <a:t>N/A</a:t>
                      </a:r>
                      <a:endParaRPr lang="en-IN" sz="150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577127">
                <a:tc>
                  <a:txBody>
                    <a:bodyPr/>
                    <a:lstStyle/>
                    <a:p>
                      <a:pPr>
                        <a:lnSpc>
                          <a:spcPct val="100000"/>
                        </a:lnSpc>
                      </a:pPr>
                      <a:r>
                        <a:rPr lang="en-US" sz="1600" dirty="0">
                          <a:latin typeface="Times New Roman" panose="02020603050405020304" pitchFamily="18" charset="0"/>
                          <a:cs typeface="Times New Roman" panose="02020603050405020304" pitchFamily="18" charset="0"/>
                        </a:rPr>
                        <a:t>M</a:t>
                      </a:r>
                      <a:r>
                        <a:rPr lang="en-IN" altLang="en-US" sz="1600" dirty="0">
                          <a:latin typeface="Times New Roman" panose="02020603050405020304" pitchFamily="18" charset="0"/>
                          <a:cs typeface="Times New Roman" panose="02020603050405020304" pitchFamily="18" charset="0"/>
                        </a:rPr>
                        <a:t>esh terms</a:t>
                      </a:r>
                    </a:p>
                  </a:txBody>
                  <a:tcPr anchor="ctr"/>
                </a:tc>
                <a:tc>
                  <a:txBody>
                    <a:bodyPr/>
                    <a:lstStyle/>
                    <a:p>
                      <a:pPr algn="ctr">
                        <a:lnSpc>
                          <a:spcPct val="100000"/>
                        </a:lnSpc>
                      </a:pPr>
                      <a:r>
                        <a:rPr lang="en-US" sz="1500" dirty="0">
                          <a:latin typeface="Times New Roman" panose="02020603050405020304" pitchFamily="18" charset="0"/>
                          <a:cs typeface="Times New Roman" panose="02020603050405020304" pitchFamily="18" charset="0"/>
                        </a:rPr>
                        <a:t>3</a:t>
                      </a:r>
                    </a:p>
                  </a:txBody>
                  <a:tcPr marL="68580" marR="68580" marT="34290" marB="3429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500" dirty="0">
                          <a:latin typeface="Times New Roman" panose="02020603050405020304" pitchFamily="18" charset="0"/>
                          <a:ea typeface="Calibri" panose="020F0502020204030204"/>
                          <a:cs typeface="Times New Roman" panose="02020603050405020304" pitchFamily="18" charset="0"/>
                          <a:sym typeface="+mn-ea"/>
                        </a:rPr>
                        <a:t>Privacy</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 </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Cybersecurity</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 </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Bluetooth Technology</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 </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Mobile Applications</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Surveillance Preventio</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n</a:t>
                      </a:r>
                    </a:p>
                  </a:txBody>
                  <a:tcPr marL="68580" marR="68580" marT="34290" marB="34290"/>
                </a:tc>
                <a:extLst>
                  <a:ext uri="{0D108BD9-81ED-4DB2-BD59-A6C34878D82A}">
                    <a16:rowId xmlns:a16="http://schemas.microsoft.com/office/drawing/2014/main" val="10003"/>
                  </a:ext>
                </a:extLst>
              </a:tr>
              <a:tr h="5735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600" dirty="0">
                          <a:solidFill>
                            <a:srgbClr val="000000"/>
                          </a:solidFill>
                          <a:latin typeface="Times New Roman" panose="02020603050405020304" pitchFamily="18" charset="0"/>
                          <a:ea typeface="Times New Roman" panose="02020603050405020304"/>
                          <a:cs typeface="Times New Roman" panose="02020603050405020304" pitchFamily="18" charset="0"/>
                        </a:rPr>
                        <a:t>Search strategies</a:t>
                      </a:r>
                      <a:endPar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Mesh terms, Keywords, phrases, headlines, terms and citations are used as search strategies to collaborate the data</a:t>
                      </a:r>
                      <a:endPar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7543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600" dirty="0">
                          <a:solidFill>
                            <a:srgbClr val="000000"/>
                          </a:solidFill>
                          <a:latin typeface="Times New Roman" panose="02020603050405020304" pitchFamily="18" charset="0"/>
                          <a:ea typeface="Times New Roman" panose="02020603050405020304"/>
                          <a:cs typeface="Times New Roman" panose="02020603050405020304" pitchFamily="18" charset="0"/>
                        </a:rPr>
                        <a:t>Selection process</a:t>
                      </a:r>
                      <a:endPar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Selected the CASP dataset for protein secondary structure prediction due to its comprehensive annotation and diversity in protein sequences. We opted for a CNN architecture inspired by ResNet due to its proven effectiveness</a:t>
                      </a:r>
                    </a:p>
                  </a:txBody>
                  <a:tcPr marL="68580" marR="68580" marT="34290" marB="34290"/>
                </a:tc>
                <a:extLst>
                  <a:ext uri="{0D108BD9-81ED-4DB2-BD59-A6C34878D82A}">
                    <a16:rowId xmlns:a16="http://schemas.microsoft.com/office/drawing/2014/main" val="10005"/>
                  </a:ext>
                </a:extLst>
              </a:tr>
              <a:tr h="58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Limits and restrictions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Prominence is given to the studies conducted within the </a:t>
                      </a:r>
                      <a:r>
                        <a:rPr lang="en-IN" altLang="en-CA"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last </a:t>
                      </a:r>
                      <a:r>
                        <a:rPr lang="en-CA"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5</a:t>
                      </a:r>
                      <a:r>
                        <a:rPr lang="en-CA" sz="1500" u="none" baseline="0"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 </a:t>
                      </a:r>
                      <a:r>
                        <a:rPr lang="en-CA"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years. Studies before this period were used to describe the historical</a:t>
                      </a:r>
                      <a:r>
                        <a:rPr lang="en-CA" sz="1500" u="none" baseline="0"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rPr>
                        <a:t> evidences.</a:t>
                      </a:r>
                      <a:endParaRPr lang="en-IN" sz="1500" u="none" dirty="0">
                        <a:solidFill>
                          <a:schemeClr val="tx1">
                            <a:lumMod val="95000"/>
                            <a:lumOff val="5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34290" marB="34290"/>
                </a:tc>
                <a:extLst>
                  <a:ext uri="{0D108BD9-81ED-4DB2-BD59-A6C34878D82A}">
                    <a16:rowId xmlns:a16="http://schemas.microsoft.com/office/drawing/2014/main" val="10006"/>
                  </a:ext>
                </a:extLst>
              </a:tr>
              <a:tr h="5257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Search filters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5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Studies include</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Privacy</a:t>
                      </a:r>
                      <a:r>
                        <a:rPr lang="en-IN" altLang="en-US" sz="1500" dirty="0">
                          <a:latin typeface="Times New Roman" panose="02020603050405020304" pitchFamily="18" charset="0"/>
                          <a:ea typeface="Calibri" panose="020F0502020204030204"/>
                          <a:cs typeface="Times New Roman" panose="02020603050405020304" pitchFamily="18" charset="0"/>
                          <a:sym typeface="+mn-ea"/>
                        </a:rPr>
                        <a:t>, </a:t>
                      </a:r>
                      <a:r>
                        <a:rPr lang="en-US" altLang="en-US" sz="1500" dirty="0">
                          <a:latin typeface="Times New Roman" panose="02020603050405020304" pitchFamily="18" charset="0"/>
                          <a:ea typeface="Calibri" panose="020F0502020204030204"/>
                          <a:cs typeface="Times New Roman" panose="02020603050405020304" pitchFamily="18" charset="0"/>
                          <a:sym typeface="+mn-ea"/>
                        </a:rPr>
                        <a:t>Cybersecurity</a:t>
                      </a:r>
                      <a:r>
                        <a:rPr lang="en-IN" altLang="en-US" sz="15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tqchniques and nerve structurestructure</a:t>
                      </a:r>
                    </a:p>
                  </a:txBody>
                  <a:tcPr marL="68580" marR="68580" marT="34290" marB="34290"/>
                </a:tc>
                <a:extLst>
                  <a:ext uri="{0D108BD9-81ED-4DB2-BD59-A6C34878D82A}">
                    <a16:rowId xmlns:a16="http://schemas.microsoft.com/office/drawing/2014/main" val="10007"/>
                  </a:ext>
                </a:extLst>
              </a:tr>
              <a:tr h="5257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Total records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500" dirty="0">
                          <a:solidFill>
                            <a:srgbClr val="000000"/>
                          </a:solidFill>
                          <a:latin typeface="Times New Roman" panose="02020603050405020304" pitchFamily="18" charset="0"/>
                          <a:ea typeface="Times New Roman" panose="02020603050405020304"/>
                          <a:cs typeface="Times New Roman" panose="02020603050405020304" pitchFamily="18" charset="0"/>
                        </a:rPr>
                        <a:t>8</a:t>
                      </a:r>
                    </a:p>
                  </a:txBody>
                  <a:tcPr marL="68580" marR="68580" marT="34290" marB="34290" anchor="ctr"/>
                </a:tc>
                <a:tc>
                  <a:txBody>
                    <a:bodyPr/>
                    <a:lstStyle/>
                    <a:p>
                      <a:pPr marL="0" marR="0">
                        <a:lnSpc>
                          <a:spcPct val="100000"/>
                        </a:lnSpc>
                        <a:spcBef>
                          <a:spcPts val="0"/>
                        </a:spcBef>
                        <a:spcAft>
                          <a:spcPts val="0"/>
                        </a:spcAft>
                      </a:pP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A total of  </a:t>
                      </a:r>
                      <a:r>
                        <a:rPr lang="en-IN" alt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11</a:t>
                      </a: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r>
                        <a:rPr lang="en-IN" alt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research paper </a:t>
                      </a:r>
                      <a:r>
                        <a:rPr 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is the part of the study</a:t>
                      </a:r>
                      <a:r>
                        <a:rPr lang="en-IN" alt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p>
                    <a:p>
                      <a:pPr marL="0" marR="0">
                        <a:lnSpc>
                          <a:spcPct val="100000"/>
                        </a:lnSpc>
                        <a:spcBef>
                          <a:spcPts val="0"/>
                        </a:spcBef>
                        <a:spcAft>
                          <a:spcPts val="0"/>
                        </a:spcAft>
                      </a:pPr>
                      <a:r>
                        <a:rPr lang="en-IN" altLang="en-CA" sz="1500" dirty="0">
                          <a:solidFill>
                            <a:srgbClr val="000000"/>
                          </a:solidFill>
                          <a:latin typeface="Times New Roman" panose="02020603050405020304" pitchFamily="18" charset="0"/>
                          <a:ea typeface="Times New Roman" panose="02020603050405020304"/>
                          <a:cs typeface="Times New Roman" panose="02020603050405020304" pitchFamily="18" charset="0"/>
                        </a:rPr>
                        <a:t> Journal articles, research articles.</a:t>
                      </a:r>
                    </a:p>
                  </a:txBody>
                  <a:tcPr marL="68580" marR="68580" marT="34290" marB="34290"/>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E86EC999-44D2-4FF2-BD17-7A505A067AD1}"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1889</Words>
  <Application>Microsoft Office PowerPoint</Application>
  <PresentationFormat>On-screen Show (4:3)</PresentationFormat>
  <Paragraphs>263</Paragraphs>
  <Slides>26</Slides>
  <Notes>8</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26</vt:i4>
      </vt:variant>
    </vt:vector>
  </HeadingPairs>
  <TitlesOfParts>
    <vt:vector size="43" baseType="lpstr">
      <vt:lpstr>Arial</vt:lpstr>
      <vt:lpstr>Calibri</vt:lpstr>
      <vt:lpstr>Calibri Light</vt:lpstr>
      <vt:lpstr>Times New Roman</vt:lpstr>
      <vt:lpstr>Wingdings</vt:lpstr>
      <vt:lpstr>Office Theme</vt:lpstr>
      <vt:lpstr>6_Office Theme</vt:lpstr>
      <vt:lpstr>1_Office Theme</vt:lpstr>
      <vt:lpstr>2_Office Theme</vt:lpstr>
      <vt:lpstr>3_Office Theme</vt:lpstr>
      <vt:lpstr>4_Office Theme</vt:lpstr>
      <vt:lpstr>5_Office Theme</vt:lpstr>
      <vt:lpstr>8_Office Theme</vt:lpstr>
      <vt:lpstr>9_Office Theme</vt:lpstr>
      <vt:lpstr>10_Office Theme</vt:lpstr>
      <vt:lpstr>7_Office Theme</vt:lpstr>
      <vt:lpstr>15_Office Theme</vt:lpstr>
      <vt:lpstr>PowerPoint Presentation</vt:lpstr>
      <vt:lpstr>PowerPoint Presentation</vt:lpstr>
      <vt:lpstr>Presentation for Major Project</vt:lpstr>
      <vt:lpstr>    </vt:lpstr>
      <vt:lpstr>CONTENTS </vt:lpstr>
      <vt:lpstr>INTRODUCTION </vt:lpstr>
      <vt:lpstr>PowerPoint Presentation</vt:lpstr>
      <vt:lpstr>SYSTEMATIC REVIEW OF LITERATURE  (PRISMA FLOW DIAGRAM) </vt:lpstr>
      <vt:lpstr> PRISMA-S EXTENSION </vt:lpstr>
      <vt:lpstr>RESEARCH ARTICLES INCLUDED</vt:lpstr>
      <vt:lpstr>KNOWLEDGE GAP</vt:lpstr>
      <vt:lpstr>PowerPoint Presentation</vt:lpstr>
      <vt:lpstr>KNOWLEDGE GAP SUMMARY</vt:lpstr>
      <vt:lpstr>PowerPoint Presentation</vt:lpstr>
      <vt:lpstr>NATURE OF THE KNOWLEDGE GAP IDENTIFIED</vt:lpstr>
      <vt:lpstr>RESEARCH QUESTION</vt:lpstr>
      <vt:lpstr>PowerPoint Presentation</vt:lpstr>
      <vt:lpstr>OBJECTIVES</vt:lpstr>
      <vt:lpstr>METHODOLOGY</vt:lpstr>
      <vt:lpstr>MATERIALS AND METHOD   </vt:lpstr>
      <vt:lpstr>  </vt:lpstr>
      <vt:lpstr>  </vt:lpstr>
      <vt:lpstr>PUBLICATION PLAN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PRESENTATION</dc:title>
  <dc:creator>Acer</dc:creator>
  <cp:lastModifiedBy>Jay Mehta</cp:lastModifiedBy>
  <cp:revision>423</cp:revision>
  <cp:lastPrinted>2023-02-04T19:54:00Z</cp:lastPrinted>
  <dcterms:created xsi:type="dcterms:W3CDTF">2006-08-16T00:00:00Z</dcterms:created>
  <dcterms:modified xsi:type="dcterms:W3CDTF">2025-02-28T08:35:34Z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0F2C784095494048BBCCB9AAEC4B7DDF_13</vt:lpwstr>
  </property>
  <property fmtid="{D5CDD505-2E9C-101B-9397-08002B2CF9AE}" pid="3" name="KSOProductBuildVer">
    <vt:lpwstr>1033-12.2.0.18911</vt:lpwstr>
  </property>
</Properties>
</file>