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60" r:id="rId5"/>
    <p:sldId id="261" r:id="rId6"/>
    <p:sldId id="262" r:id="rId7"/>
    <p:sldId id="263" r:id="rId8"/>
    <p:sldId id="264" r:id="rId9"/>
    <p:sldId id="269" r:id="rId10"/>
    <p:sldId id="270" r:id="rId11"/>
    <p:sldId id="27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EAEA05C-2DFA-4215-90AE-376FD6C1B61C}" type="datetimeFigureOut">
              <a:rPr lang="en-IN" smtClean="0"/>
              <a:t>20-01-2022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DADE83B-DECD-4F0F-8411-A952207E85E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AEA05C-2DFA-4215-90AE-376FD6C1B61C}"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ADE83B-DECD-4F0F-8411-A952207E85E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AEA05C-2DFA-4215-90AE-376FD6C1B61C}"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ADE83B-DECD-4F0F-8411-A952207E85E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AEA05C-2DFA-4215-90AE-376FD6C1B61C}"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ADE83B-DECD-4F0F-8411-A952207E85EE}"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EAEA05C-2DFA-4215-90AE-376FD6C1B61C}"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ADE83B-DECD-4F0F-8411-A952207E85EE}"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EAEA05C-2DFA-4215-90AE-376FD6C1B61C}" type="datetimeFigureOut">
              <a:rPr lang="en-IN" smtClean="0"/>
              <a:t>20-01-2022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ADE83B-DECD-4F0F-8411-A952207E85EE}"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EAEA05C-2DFA-4215-90AE-376FD6C1B61C}" type="datetimeFigureOut">
              <a:rPr lang="en-IN" smtClean="0"/>
              <a:t>20-01-2022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ADE83B-DECD-4F0F-8411-A952207E85E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EAEA05C-2DFA-4215-90AE-376FD6C1B61C}" type="datetimeFigureOut">
              <a:rPr lang="en-IN" smtClean="0"/>
              <a:t>20-01-2022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ADE83B-DECD-4F0F-8411-A952207E85EE}"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EA05C-2DFA-4215-90AE-376FD6C1B61C}" type="datetimeFigureOut">
              <a:rPr lang="en-IN" smtClean="0"/>
              <a:t>20-01-2022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ADE83B-DECD-4F0F-8411-A952207E85E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6EAEA05C-2DFA-4215-90AE-376FD6C1B61C}" type="datetimeFigureOut">
              <a:rPr lang="en-IN" smtClean="0"/>
              <a:t>20-01-2022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ADE83B-DECD-4F0F-8411-A952207E85E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EAEA05C-2DFA-4215-90AE-376FD6C1B61C}" type="datetimeFigureOut">
              <a:rPr lang="en-IN" smtClean="0"/>
              <a:t>20-01-2022</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DADE83B-DECD-4F0F-8411-A952207E85EE}"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EAEA05C-2DFA-4215-90AE-376FD6C1B61C}" type="datetimeFigureOut">
              <a:rPr lang="en-IN" smtClean="0"/>
              <a:t>20-01-2022</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DADE83B-DECD-4F0F-8411-A952207E85E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earchcompliance.techtarget.com/definition/risk-manage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600" dirty="0">
                <a:solidFill>
                  <a:srgbClr val="FF0000"/>
                </a:solidFill>
                <a:latin typeface="Algerian" pitchFamily="82" charset="0"/>
              </a:rPr>
              <a:t>Spiral Model</a:t>
            </a:r>
          </a:p>
        </p:txBody>
      </p:sp>
    </p:spTree>
    <p:extLst>
      <p:ext uri="{BB962C8B-B14F-4D97-AF65-F5344CB8AC3E}">
        <p14:creationId xmlns:p14="http://schemas.microsoft.com/office/powerpoint/2010/main" val="3206034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00000"/>
          </a:xfrm>
        </p:spPr>
        <p:txBody>
          <a:bodyPr>
            <a:normAutofit fontScale="85000" lnSpcReduction="20000"/>
          </a:bodyPr>
          <a:lstStyle/>
          <a:p>
            <a:r>
              <a:rPr lang="en-IN" b="1" dirty="0">
                <a:solidFill>
                  <a:srgbClr val="00B0F0"/>
                </a:solidFill>
              </a:rPr>
              <a:t>Flexibility</a:t>
            </a:r>
            <a:r>
              <a:rPr lang="en-IN" dirty="0"/>
              <a:t> - Changes made to the requirements after development has started can be easily adopted and incorporated.</a:t>
            </a:r>
          </a:p>
          <a:p>
            <a:r>
              <a:rPr lang="en-IN" b="1" dirty="0">
                <a:solidFill>
                  <a:srgbClr val="00B0F0"/>
                </a:solidFill>
              </a:rPr>
              <a:t>Risk handling </a:t>
            </a:r>
            <a:r>
              <a:rPr lang="en-IN" dirty="0"/>
              <a:t>- The spiral model involves risk analysis and handling in every phase, improving security and the chances of avoiding attacks and breakages. The iterative development process also facilitates risk management.</a:t>
            </a:r>
          </a:p>
          <a:p>
            <a:r>
              <a:rPr lang="en-IN" b="1" dirty="0">
                <a:solidFill>
                  <a:srgbClr val="00B0F0"/>
                </a:solidFill>
              </a:rPr>
              <a:t>Customer satisfaction </a:t>
            </a:r>
            <a:r>
              <a:rPr lang="en-IN" dirty="0"/>
              <a:t>- The spiral model facilitates customer feedback. If the software is being designed for a customer, then the customer will be able to see and evaluate their product in every phase. This allows them to voice dissatisfactions or make changes before the product is fully built, saving the development team time and money.</a:t>
            </a:r>
          </a:p>
          <a:p>
            <a:endParaRPr lang="en-IN" dirty="0"/>
          </a:p>
        </p:txBody>
      </p:sp>
      <p:sp>
        <p:nvSpPr>
          <p:cNvPr id="3" name="Title 2"/>
          <p:cNvSpPr>
            <a:spLocks noGrp="1"/>
          </p:cNvSpPr>
          <p:nvPr>
            <p:ph type="title"/>
          </p:nvPr>
        </p:nvSpPr>
        <p:spPr/>
        <p:txBody>
          <a:bodyPr/>
          <a:lstStyle/>
          <a:p>
            <a:r>
              <a:rPr lang="en-IN" dirty="0"/>
              <a:t>    </a:t>
            </a:r>
            <a:r>
              <a:rPr lang="en-IN" dirty="0">
                <a:solidFill>
                  <a:srgbClr val="FF0000"/>
                </a:solidFill>
                <a:latin typeface="Algerian" pitchFamily="82" charset="0"/>
              </a:rPr>
              <a:t>Benefits of Spiral Model</a:t>
            </a:r>
          </a:p>
        </p:txBody>
      </p:sp>
    </p:spTree>
    <p:extLst>
      <p:ext uri="{BB962C8B-B14F-4D97-AF65-F5344CB8AC3E}">
        <p14:creationId xmlns:p14="http://schemas.microsoft.com/office/powerpoint/2010/main" val="41655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IN" b="1" dirty="0">
                <a:solidFill>
                  <a:srgbClr val="FF0000"/>
                </a:solidFill>
              </a:rPr>
              <a:t>High cost </a:t>
            </a:r>
            <a:r>
              <a:rPr lang="en-IN" dirty="0"/>
              <a:t>- The spiral model is expensive and, therefore, is not suitable for small projects.</a:t>
            </a:r>
          </a:p>
          <a:p>
            <a:endParaRPr lang="en-IN" dirty="0"/>
          </a:p>
          <a:p>
            <a:r>
              <a:rPr lang="en-IN" b="1" dirty="0">
                <a:solidFill>
                  <a:srgbClr val="FF0000"/>
                </a:solidFill>
              </a:rPr>
              <a:t>Dependence</a:t>
            </a:r>
            <a:r>
              <a:rPr lang="en-IN" dirty="0"/>
              <a:t> on risk analysis - Since successful completion of the project depends on effective risk handling, then it is necessary for involved personnel to have expertise in risk assessment.</a:t>
            </a:r>
          </a:p>
          <a:p>
            <a:endParaRPr lang="en-IN" dirty="0"/>
          </a:p>
          <a:p>
            <a:r>
              <a:rPr lang="en-IN" b="1" dirty="0">
                <a:solidFill>
                  <a:srgbClr val="FF0000"/>
                </a:solidFill>
              </a:rPr>
              <a:t>Complexity</a:t>
            </a:r>
            <a:r>
              <a:rPr lang="en-IN" dirty="0"/>
              <a:t> - The spiral model is more complex than other SDLC options. For it to operate efficiently, protocols must be followed closely. Furthermore, there is increased documentation since the model involves intermediate phases.</a:t>
            </a:r>
          </a:p>
          <a:p>
            <a:endParaRPr lang="en-IN" dirty="0"/>
          </a:p>
          <a:p>
            <a:r>
              <a:rPr lang="en-IN" b="1" dirty="0">
                <a:solidFill>
                  <a:srgbClr val="FF0000"/>
                </a:solidFill>
              </a:rPr>
              <a:t>Hard to manage time </a:t>
            </a:r>
            <a:r>
              <a:rPr lang="en-IN" dirty="0"/>
              <a:t>- Going into the project, the number of required phases is often unknown, making time management almost impossible. Therefore, there is always a risk for falling behind schedule or going over budget.</a:t>
            </a:r>
          </a:p>
          <a:p>
            <a:endParaRPr lang="en-IN" dirty="0"/>
          </a:p>
        </p:txBody>
      </p:sp>
      <p:sp>
        <p:nvSpPr>
          <p:cNvPr id="3" name="Title 2"/>
          <p:cNvSpPr>
            <a:spLocks noGrp="1"/>
          </p:cNvSpPr>
          <p:nvPr>
            <p:ph type="title"/>
          </p:nvPr>
        </p:nvSpPr>
        <p:spPr/>
        <p:txBody>
          <a:bodyPr/>
          <a:lstStyle/>
          <a:p>
            <a:r>
              <a:rPr lang="en-IN" dirty="0"/>
              <a:t>            </a:t>
            </a:r>
            <a:r>
              <a:rPr lang="en-IN" dirty="0">
                <a:solidFill>
                  <a:srgbClr val="FF0000"/>
                </a:solidFill>
                <a:latin typeface="Algerian" pitchFamily="82" charset="0"/>
              </a:rPr>
              <a:t>Limitations</a:t>
            </a:r>
          </a:p>
        </p:txBody>
      </p:sp>
    </p:spTree>
    <p:extLst>
      <p:ext uri="{BB962C8B-B14F-4D97-AF65-F5344CB8AC3E}">
        <p14:creationId xmlns:p14="http://schemas.microsoft.com/office/powerpoint/2010/main" val="317307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607A42-5F90-4951-BAD0-97992FBF88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884" y="1196752"/>
            <a:ext cx="7633759" cy="4824536"/>
          </a:xfrm>
        </p:spPr>
      </p:pic>
    </p:spTree>
    <p:extLst>
      <p:ext uri="{BB962C8B-B14F-4D97-AF65-F5344CB8AC3E}">
        <p14:creationId xmlns:p14="http://schemas.microsoft.com/office/powerpoint/2010/main" val="40204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102034"/>
          </a:xfrm>
        </p:spPr>
        <p:txBody>
          <a:bodyPr>
            <a:normAutofit/>
          </a:bodyPr>
          <a:lstStyle/>
          <a:p>
            <a:pPr marL="109728" indent="0">
              <a:buNone/>
            </a:pPr>
            <a:endParaRPr lang="en-IN" dirty="0"/>
          </a:p>
          <a:p>
            <a:r>
              <a:rPr lang="en-IN" dirty="0"/>
              <a:t>The spiral model is a systems development lifecycle (</a:t>
            </a:r>
            <a:r>
              <a:rPr lang="en-IN" u="sng" dirty="0">
                <a:solidFill>
                  <a:srgbClr val="FF0000"/>
                </a:solidFill>
              </a:rPr>
              <a:t>SDLC</a:t>
            </a:r>
            <a:r>
              <a:rPr lang="en-IN" dirty="0"/>
              <a:t>) method used for </a:t>
            </a:r>
            <a:r>
              <a:rPr lang="en-IN" u="sng" dirty="0">
                <a:solidFill>
                  <a:srgbClr val="FF0000"/>
                </a:solidFill>
              </a:rPr>
              <a:t>Risk</a:t>
            </a:r>
            <a:r>
              <a:rPr lang="en-IN" u="sng" dirty="0">
                <a:solidFill>
                  <a:srgbClr val="FF0000"/>
                </a:solidFill>
                <a:hlinkClick r:id="rId2"/>
              </a:rPr>
              <a:t> </a:t>
            </a:r>
            <a:r>
              <a:rPr lang="en-IN" u="sng" dirty="0">
                <a:hlinkClick r:id="rId2"/>
              </a:rPr>
              <a:t>management</a:t>
            </a:r>
            <a:r>
              <a:rPr lang="en-IN" dirty="0"/>
              <a:t>. </a:t>
            </a:r>
          </a:p>
          <a:p>
            <a:r>
              <a:rPr lang="en-IN" dirty="0"/>
              <a:t>Spiral model is META model </a:t>
            </a:r>
            <a:r>
              <a:rPr lang="en-IN" dirty="0" err="1"/>
              <a:t>i.e</a:t>
            </a:r>
            <a:r>
              <a:rPr lang="en-IN" dirty="0"/>
              <a:t> it has various advantages of others models like waterfall model(step by step),prototype </a:t>
            </a:r>
            <a:r>
              <a:rPr lang="en-IN" dirty="0" err="1"/>
              <a:t>model,iterative</a:t>
            </a:r>
            <a:r>
              <a:rPr lang="en-IN" dirty="0"/>
              <a:t> model(feedback)etc. </a:t>
            </a:r>
          </a:p>
        </p:txBody>
      </p:sp>
      <p:sp>
        <p:nvSpPr>
          <p:cNvPr id="2" name="Title 1"/>
          <p:cNvSpPr>
            <a:spLocks noGrp="1"/>
          </p:cNvSpPr>
          <p:nvPr>
            <p:ph type="title"/>
          </p:nvPr>
        </p:nvSpPr>
        <p:spPr/>
        <p:txBody>
          <a:bodyPr/>
          <a:lstStyle/>
          <a:p>
            <a:r>
              <a:rPr lang="en-IN" dirty="0"/>
              <a:t>            </a:t>
            </a:r>
            <a:r>
              <a:rPr lang="en-IN" dirty="0">
                <a:solidFill>
                  <a:srgbClr val="FF0000"/>
                </a:solidFill>
                <a:latin typeface="Algerian" pitchFamily="82" charset="0"/>
              </a:rPr>
              <a:t>Introduction</a:t>
            </a:r>
          </a:p>
        </p:txBody>
      </p:sp>
    </p:spTree>
    <p:extLst>
      <p:ext uri="{BB962C8B-B14F-4D97-AF65-F5344CB8AC3E}">
        <p14:creationId xmlns:p14="http://schemas.microsoft.com/office/powerpoint/2010/main" val="297120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When looking at a diagram of a spiral model, the radius of the </a:t>
            </a:r>
            <a:r>
              <a:rPr lang="en-IN" b="1" dirty="0">
                <a:solidFill>
                  <a:srgbClr val="00B0F0"/>
                </a:solidFill>
              </a:rPr>
              <a:t>Spiral</a:t>
            </a:r>
            <a:r>
              <a:rPr lang="en-IN" dirty="0"/>
              <a:t> represents the cost of the project and the </a:t>
            </a:r>
            <a:r>
              <a:rPr lang="en-IN" b="1" dirty="0">
                <a:solidFill>
                  <a:srgbClr val="00B0F0"/>
                </a:solidFill>
              </a:rPr>
              <a:t>Angular Dimensions</a:t>
            </a:r>
            <a:r>
              <a:rPr lang="en-IN" dirty="0"/>
              <a:t> represents the progress made in the current phase. </a:t>
            </a:r>
          </a:p>
          <a:p>
            <a:r>
              <a:rPr lang="en-IN" dirty="0"/>
              <a:t>Every phase can be broken into four quadrants: identifying and understanding requirements, performing risk analysis, building the prototype and evaluation of the software's performance.</a:t>
            </a:r>
          </a:p>
          <a:p>
            <a:endParaRPr lang="en-IN" dirty="0"/>
          </a:p>
        </p:txBody>
      </p:sp>
      <p:sp>
        <p:nvSpPr>
          <p:cNvPr id="3" name="Title 2"/>
          <p:cNvSpPr>
            <a:spLocks noGrp="1"/>
          </p:cNvSpPr>
          <p:nvPr>
            <p:ph type="title"/>
          </p:nvPr>
        </p:nvSpPr>
        <p:spPr/>
        <p:txBody>
          <a:bodyPr/>
          <a:lstStyle/>
          <a:p>
            <a:r>
              <a:rPr lang="en-IN" dirty="0"/>
              <a:t>     </a:t>
            </a:r>
            <a:r>
              <a:rPr lang="en-IN" dirty="0">
                <a:solidFill>
                  <a:srgbClr val="FF0000"/>
                </a:solidFill>
                <a:latin typeface="Algerian" pitchFamily="82" charset="0"/>
              </a:rPr>
              <a:t>Spiral Model Phases </a:t>
            </a:r>
          </a:p>
        </p:txBody>
      </p:sp>
    </p:spTree>
    <p:extLst>
      <p:ext uri="{BB962C8B-B14F-4D97-AF65-F5344CB8AC3E}">
        <p14:creationId xmlns:p14="http://schemas.microsoft.com/office/powerpoint/2010/main" val="3129397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r>
              <a:rPr lang="en-IN" sz="2800" dirty="0"/>
              <a:t>Phases begin in the quadrant dedicated to the identification and understanding of requirements. </a:t>
            </a:r>
          </a:p>
          <a:p>
            <a:endParaRPr lang="en-IN" sz="2800" dirty="0"/>
          </a:p>
          <a:p>
            <a:r>
              <a:rPr lang="en-IN" sz="2800" dirty="0"/>
              <a:t>It is important to also identify alternative solutions in case the attempted version fails to perform.</a:t>
            </a:r>
          </a:p>
        </p:txBody>
      </p:sp>
      <p:sp>
        <p:nvSpPr>
          <p:cNvPr id="3" name="Title 2"/>
          <p:cNvSpPr>
            <a:spLocks noGrp="1"/>
          </p:cNvSpPr>
          <p:nvPr>
            <p:ph type="title"/>
          </p:nvPr>
        </p:nvSpPr>
        <p:spPr/>
        <p:txBody>
          <a:bodyPr/>
          <a:lstStyle/>
          <a:p>
            <a:r>
              <a:rPr lang="en-IN" dirty="0">
                <a:solidFill>
                  <a:srgbClr val="FF0000"/>
                </a:solidFill>
                <a:latin typeface="Algerian" pitchFamily="82" charset="0"/>
              </a:rPr>
              <a:t>     1 .Identify Objectives</a:t>
            </a:r>
          </a:p>
        </p:txBody>
      </p:sp>
    </p:spTree>
    <p:extLst>
      <p:ext uri="{BB962C8B-B14F-4D97-AF65-F5344CB8AC3E}">
        <p14:creationId xmlns:p14="http://schemas.microsoft.com/office/powerpoint/2010/main" val="3397413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This is the important phase in spiral model.</a:t>
            </a:r>
          </a:p>
          <a:p>
            <a:r>
              <a:rPr lang="en-IN" dirty="0"/>
              <a:t>In this phase possible risks are find and the solution is made to resolve the risks.</a:t>
            </a:r>
          </a:p>
          <a:p>
            <a:r>
              <a:rPr lang="en-IN" dirty="0"/>
              <a:t>Prototype is made before going to software and all the risks are tested on prototype.</a:t>
            </a:r>
          </a:p>
        </p:txBody>
      </p:sp>
      <p:sp>
        <p:nvSpPr>
          <p:cNvPr id="3" name="Title 2"/>
          <p:cNvSpPr>
            <a:spLocks noGrp="1"/>
          </p:cNvSpPr>
          <p:nvPr>
            <p:ph type="title"/>
          </p:nvPr>
        </p:nvSpPr>
        <p:spPr/>
        <p:txBody>
          <a:bodyPr/>
          <a:lstStyle/>
          <a:p>
            <a:r>
              <a:rPr lang="en-IN" dirty="0">
                <a:solidFill>
                  <a:srgbClr val="FF0000"/>
                </a:solidFill>
                <a:latin typeface="Algerian" pitchFamily="82" charset="0"/>
              </a:rPr>
              <a:t>     2. Perform Risk Analysis</a:t>
            </a:r>
          </a:p>
        </p:txBody>
      </p:sp>
    </p:spTree>
    <p:extLst>
      <p:ext uri="{BB962C8B-B14F-4D97-AF65-F5344CB8AC3E}">
        <p14:creationId xmlns:p14="http://schemas.microsoft.com/office/powerpoint/2010/main" val="249482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r>
              <a:rPr lang="en-IN" dirty="0"/>
              <a:t>The prototype is built and tested. </a:t>
            </a:r>
          </a:p>
          <a:p>
            <a:r>
              <a:rPr lang="en-IN" dirty="0"/>
              <a:t>This step includes: architectural design, design of modules, physical product design and the final design. </a:t>
            </a:r>
          </a:p>
          <a:p>
            <a:r>
              <a:rPr lang="en-IN" dirty="0"/>
              <a:t>Refined and changes are done by seeing customers requirements.</a:t>
            </a:r>
          </a:p>
        </p:txBody>
      </p:sp>
      <p:sp>
        <p:nvSpPr>
          <p:cNvPr id="3" name="Title 2"/>
          <p:cNvSpPr>
            <a:spLocks noGrp="1"/>
          </p:cNvSpPr>
          <p:nvPr>
            <p:ph type="title"/>
          </p:nvPr>
        </p:nvSpPr>
        <p:spPr/>
        <p:txBody>
          <a:bodyPr>
            <a:normAutofit fontScale="90000"/>
          </a:bodyPr>
          <a:lstStyle/>
          <a:p>
            <a:pPr algn="ctr"/>
            <a:r>
              <a:rPr lang="en-IN" dirty="0">
                <a:solidFill>
                  <a:srgbClr val="FF0000"/>
                </a:solidFill>
                <a:latin typeface="Algerian" pitchFamily="82" charset="0"/>
              </a:rPr>
              <a:t>     3. develop the next version of       product</a:t>
            </a:r>
          </a:p>
        </p:txBody>
      </p:sp>
    </p:spTree>
    <p:extLst>
      <p:ext uri="{BB962C8B-B14F-4D97-AF65-F5344CB8AC3E}">
        <p14:creationId xmlns:p14="http://schemas.microsoft.com/office/powerpoint/2010/main" val="268443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Finally, in the fourth quadrant, the test results of the newest version are evaluated. </a:t>
            </a:r>
          </a:p>
          <a:p>
            <a:r>
              <a:rPr lang="en-IN" dirty="0"/>
              <a:t>After showing the project to customer and feedback is taken; whatever changes are required from customer are done by again repeating the spiral model again and again until the customer is satisfied.</a:t>
            </a:r>
          </a:p>
        </p:txBody>
      </p:sp>
      <p:sp>
        <p:nvSpPr>
          <p:cNvPr id="3" name="Title 2"/>
          <p:cNvSpPr>
            <a:spLocks noGrp="1"/>
          </p:cNvSpPr>
          <p:nvPr>
            <p:ph type="title"/>
          </p:nvPr>
        </p:nvSpPr>
        <p:spPr/>
        <p:txBody>
          <a:bodyPr>
            <a:normAutofit fontScale="90000"/>
          </a:bodyPr>
          <a:lstStyle/>
          <a:p>
            <a:pPr algn="ctr"/>
            <a:r>
              <a:rPr lang="en-IN" dirty="0"/>
              <a:t>      </a:t>
            </a:r>
            <a:r>
              <a:rPr lang="en-IN" dirty="0">
                <a:solidFill>
                  <a:srgbClr val="FF0000"/>
                </a:solidFill>
                <a:latin typeface="Algerian" pitchFamily="82" charset="0"/>
              </a:rPr>
              <a:t>4.review and plan for next phase</a:t>
            </a:r>
          </a:p>
        </p:txBody>
      </p:sp>
    </p:spTree>
    <p:extLst>
      <p:ext uri="{BB962C8B-B14F-4D97-AF65-F5344CB8AC3E}">
        <p14:creationId xmlns:p14="http://schemas.microsoft.com/office/powerpoint/2010/main" val="3035785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a:t>projects in which frequent releases are necessary</a:t>
            </a:r>
          </a:p>
          <a:p>
            <a:r>
              <a:rPr lang="en-IN" dirty="0"/>
              <a:t>projects in which changes may be required at any time</a:t>
            </a:r>
          </a:p>
          <a:p>
            <a:r>
              <a:rPr lang="en-IN" dirty="0"/>
              <a:t>long term projects that are not feasible due to altered economic priorities</a:t>
            </a:r>
          </a:p>
          <a:p>
            <a:r>
              <a:rPr lang="en-IN" dirty="0"/>
              <a:t>medium to high risk projects</a:t>
            </a:r>
          </a:p>
          <a:p>
            <a:r>
              <a:rPr lang="en-IN" dirty="0"/>
              <a:t>projects in which cost and risk analysis is important</a:t>
            </a:r>
          </a:p>
          <a:p>
            <a:r>
              <a:rPr lang="en-IN" dirty="0"/>
              <a:t>projects that would benefit from the creation of a prototype</a:t>
            </a:r>
          </a:p>
          <a:p>
            <a:r>
              <a:rPr lang="en-IN" dirty="0"/>
              <a:t>projects with unclear or complex requirements.</a:t>
            </a:r>
          </a:p>
          <a:p>
            <a:endParaRPr lang="en-IN" dirty="0"/>
          </a:p>
        </p:txBody>
      </p:sp>
      <p:sp>
        <p:nvSpPr>
          <p:cNvPr id="3" name="Title 2"/>
          <p:cNvSpPr>
            <a:spLocks noGrp="1"/>
          </p:cNvSpPr>
          <p:nvPr>
            <p:ph type="title"/>
          </p:nvPr>
        </p:nvSpPr>
        <p:spPr/>
        <p:txBody>
          <a:bodyPr/>
          <a:lstStyle/>
          <a:p>
            <a:r>
              <a:rPr lang="en-IN" dirty="0"/>
              <a:t>       </a:t>
            </a:r>
            <a:r>
              <a:rPr lang="en-IN" dirty="0">
                <a:solidFill>
                  <a:srgbClr val="FF0000"/>
                </a:solidFill>
                <a:latin typeface="Algerian" pitchFamily="82" charset="0"/>
              </a:rPr>
              <a:t>Uses of Spiral Model</a:t>
            </a:r>
          </a:p>
        </p:txBody>
      </p:sp>
    </p:spTree>
    <p:extLst>
      <p:ext uri="{BB962C8B-B14F-4D97-AF65-F5344CB8AC3E}">
        <p14:creationId xmlns:p14="http://schemas.microsoft.com/office/powerpoint/2010/main" val="194424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120</TotalTime>
  <Words>623</Words>
  <Application>Microsoft Office PowerPoint</Application>
  <PresentationFormat>On-screen Show (4:3)</PresentationFormat>
  <Paragraphs>45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Lucida Sans Unicode</vt:lpstr>
      <vt:lpstr>Verdana</vt:lpstr>
      <vt:lpstr>Wingdings 2</vt:lpstr>
      <vt:lpstr>Wingdings 3</vt:lpstr>
      <vt:lpstr>Concourse</vt:lpstr>
      <vt:lpstr>Spiral Model</vt:lpstr>
      <vt:lpstr>PowerPoint Presentation</vt:lpstr>
      <vt:lpstr>            Introduction</vt:lpstr>
      <vt:lpstr>     Spiral Model Phases </vt:lpstr>
      <vt:lpstr>     1 .Identify Objectives</vt:lpstr>
      <vt:lpstr>     2. Perform Risk Analysis</vt:lpstr>
      <vt:lpstr>     3. develop the next version of       product</vt:lpstr>
      <vt:lpstr>      4.review and plan for next phase</vt:lpstr>
      <vt:lpstr>       Uses of Spiral Model</vt:lpstr>
      <vt:lpstr>    Benefits of Spiral Model</vt:lpstr>
      <vt:lpstr>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Spiral Model</dc:title>
  <dc:creator>saurabh</dc:creator>
  <cp:lastModifiedBy>chintanmirajkar@gmail.com</cp:lastModifiedBy>
  <cp:revision>10</cp:revision>
  <dcterms:created xsi:type="dcterms:W3CDTF">2022-01-20T01:09:33Z</dcterms:created>
  <dcterms:modified xsi:type="dcterms:W3CDTF">2022-01-20T15:09:15Z</dcterms:modified>
</cp:coreProperties>
</file>