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9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1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6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34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5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23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1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0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5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35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37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COMMON RAIL </a:t>
            </a:r>
            <a:r>
              <a:rPr lang="en-IN" sz="4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INJECTION </a:t>
            </a:r>
            <a:r>
              <a:rPr lang="en-I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SYSTEM(CRDI)</a:t>
            </a:r>
            <a:endParaRPr lang="en-IN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25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59" y="204716"/>
            <a:ext cx="8475259" cy="64144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High Pressure Fuel Pump </a:t>
            </a:r>
          </a:p>
          <a:p>
            <a:pPr algn="just"/>
            <a:r>
              <a:rPr lang="en-US" dirty="0"/>
              <a:t>The high-pressure fuel pump is located between the low pressure and high-pressure pipes. The basic function is to transmit the fuel to the system at the required pressure. </a:t>
            </a:r>
            <a:endParaRPr lang="en-US" dirty="0" smtClean="0"/>
          </a:p>
          <a:p>
            <a:pPr algn="just"/>
            <a:r>
              <a:rPr lang="en-US" dirty="0"/>
              <a:t>The high-pressure fuel pump is supplied by electric. </a:t>
            </a:r>
            <a:endParaRPr lang="en-US" dirty="0" smtClean="0"/>
          </a:p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Fuel Metering Control Valve 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is located back side of the HPP. </a:t>
            </a:r>
          </a:p>
          <a:p>
            <a:pPr algn="just"/>
            <a:r>
              <a:rPr lang="en-IN" dirty="0" smtClean="0"/>
              <a:t>Controls </a:t>
            </a:r>
            <a:r>
              <a:rPr lang="en-IN" dirty="0"/>
              <a:t>amount of fuel. </a:t>
            </a:r>
          </a:p>
          <a:p>
            <a:pPr algn="just"/>
            <a:r>
              <a:rPr lang="en-IN" dirty="0" smtClean="0"/>
              <a:t>Controlled </a:t>
            </a:r>
            <a:r>
              <a:rPr lang="en-IN" dirty="0"/>
              <a:t>by ECU. 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High Pressure Regulator Valve </a:t>
            </a:r>
          </a:p>
          <a:p>
            <a:pPr algn="just"/>
            <a:r>
              <a:rPr lang="en-US" dirty="0" smtClean="0"/>
              <a:t>Controls </a:t>
            </a:r>
            <a:r>
              <a:rPr lang="en-US" dirty="0"/>
              <a:t>high pressure fuel which is delivered to common rail. </a:t>
            </a:r>
          </a:p>
          <a:p>
            <a:pPr algn="just"/>
            <a:r>
              <a:rPr lang="en-US" dirty="0" smtClean="0"/>
              <a:t>Sends </a:t>
            </a:r>
            <a:r>
              <a:rPr lang="en-US" dirty="0"/>
              <a:t>excess fuel into the fuel tank </a:t>
            </a:r>
          </a:p>
          <a:p>
            <a:pPr algn="just"/>
            <a:r>
              <a:rPr lang="en-US" dirty="0" smtClean="0"/>
              <a:t>Cool </a:t>
            </a:r>
            <a:r>
              <a:rPr lang="en-US" dirty="0"/>
              <a:t>downs the fuel before sends it to the tank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16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5" y="286602"/>
            <a:ext cx="8679977" cy="635985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High Pressure Accumulator (Common-Rail) </a:t>
            </a:r>
          </a:p>
          <a:p>
            <a:pPr algn="just"/>
            <a:r>
              <a:rPr lang="en-US" sz="2000" dirty="0"/>
              <a:t>The fuel is sent to the common rail at high pressure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 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fuel is stored here and distributed by injection.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addition, common-rail eliminates vibration caused by the high-pressure pump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Generally, the fuel rail works between 300-400 bar at idle position and it can reach 1600-2200 bar at maximum working conditions. </a:t>
            </a:r>
            <a:r>
              <a:rPr lang="en-US" sz="2000" dirty="0" smtClean="0"/>
              <a:t>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3" y="4291178"/>
            <a:ext cx="7642746" cy="235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5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8" y="272954"/>
            <a:ext cx="8802806" cy="63598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Fuel Pressure Sensor </a:t>
            </a:r>
          </a:p>
          <a:p>
            <a:pPr algn="just"/>
            <a:r>
              <a:rPr lang="en-US" dirty="0"/>
              <a:t>Fuel pressure sensor is located on the fuel rail. It measures the fuel pressure on the Common Rail and communicates with the engine computer. </a:t>
            </a: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IN" b="1" dirty="0" smtClean="0">
                <a:solidFill>
                  <a:srgbClr val="FF0000"/>
                </a:solidFill>
              </a:rPr>
              <a:t>Rail </a:t>
            </a:r>
            <a:r>
              <a:rPr lang="en-IN" b="1" dirty="0">
                <a:solidFill>
                  <a:srgbClr val="FF0000"/>
                </a:solidFill>
              </a:rPr>
              <a:t>Pressure Limiter Valve </a:t>
            </a:r>
          </a:p>
          <a:p>
            <a:pPr algn="just"/>
            <a:r>
              <a:rPr lang="en-US" dirty="0"/>
              <a:t>It is located on the fuel rail. If there is generated excessive amount of pressure, that pressure relieved by the rail pressure limiter valve and excessive fuel sent back to fuel tank. 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54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99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diesel fuel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1119116"/>
            <a:ext cx="8352430" cy="5308979"/>
          </a:xfrm>
        </p:spPr>
        <p:txBody>
          <a:bodyPr/>
          <a:lstStyle/>
          <a:p>
            <a:pPr algn="just"/>
            <a:r>
              <a:rPr lang="en-US" dirty="0" smtClean="0"/>
              <a:t>Diesel engine during suction stroke </a:t>
            </a:r>
            <a:r>
              <a:rPr lang="en-US" b="1" dirty="0" smtClean="0">
                <a:solidFill>
                  <a:srgbClr val="0070C0"/>
                </a:solidFill>
              </a:rPr>
              <a:t>only air </a:t>
            </a:r>
            <a:r>
              <a:rPr lang="en-US" dirty="0" smtClean="0"/>
              <a:t>is come through </a:t>
            </a:r>
            <a:r>
              <a:rPr lang="en-US" dirty="0"/>
              <a:t>intake </a:t>
            </a:r>
            <a:r>
              <a:rPr lang="en-US" dirty="0" smtClean="0"/>
              <a:t>valve </a:t>
            </a:r>
            <a:r>
              <a:rPr lang="en-IN" dirty="0" smtClean="0"/>
              <a:t>into </a:t>
            </a:r>
            <a:r>
              <a:rPr lang="en-IN" dirty="0"/>
              <a:t>the </a:t>
            </a:r>
            <a:r>
              <a:rPr lang="en-IN" dirty="0" smtClean="0"/>
              <a:t>cylinder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dirty="0" smtClean="0"/>
              <a:t>The air is compressed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Fuel </a:t>
            </a:r>
            <a:r>
              <a:rPr lang="en-US" b="1" dirty="0">
                <a:solidFill>
                  <a:srgbClr val="0070C0"/>
                </a:solidFill>
              </a:rPr>
              <a:t>is injected </a:t>
            </a:r>
            <a:r>
              <a:rPr lang="en-US" dirty="0"/>
              <a:t>into the cylinder at </a:t>
            </a:r>
            <a:r>
              <a:rPr lang="en-US" dirty="0" smtClean="0"/>
              <a:t>high </a:t>
            </a:r>
            <a:r>
              <a:rPr lang="en-IN" dirty="0" smtClean="0"/>
              <a:t>pressure</a:t>
            </a:r>
          </a:p>
          <a:p>
            <a:pPr algn="just"/>
            <a:endParaRPr lang="en-IN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amount of fuel injected suits to the </a:t>
            </a:r>
            <a:r>
              <a:rPr lang="en-US" dirty="0" smtClean="0"/>
              <a:t>load </a:t>
            </a:r>
            <a:r>
              <a:rPr lang="en-IN" dirty="0" smtClean="0"/>
              <a:t>and </a:t>
            </a:r>
            <a:r>
              <a:rPr lang="en-IN" dirty="0"/>
              <a:t>controls engine speed</a:t>
            </a:r>
          </a:p>
        </p:txBody>
      </p:sp>
    </p:spTree>
    <p:extLst>
      <p:ext uri="{BB962C8B-B14F-4D97-AF65-F5344CB8AC3E}">
        <p14:creationId xmlns:p14="http://schemas.microsoft.com/office/powerpoint/2010/main" val="11387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480" y="150125"/>
            <a:ext cx="8036826" cy="102358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AN INJECTION SYSTEM 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3" y="1446663"/>
            <a:ext cx="8775511" cy="5268036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 smtClean="0">
                <a:solidFill>
                  <a:srgbClr val="7030A0"/>
                </a:solidFill>
              </a:rPr>
              <a:t>Accurate </a:t>
            </a:r>
            <a:r>
              <a:rPr lang="en-US" b="1" i="1" u="sng" dirty="0">
                <a:solidFill>
                  <a:srgbClr val="7030A0"/>
                </a:solidFill>
              </a:rPr>
              <a:t>metering of the fuel </a:t>
            </a:r>
            <a:r>
              <a:rPr lang="en-US" dirty="0"/>
              <a:t>injected per </a:t>
            </a:r>
            <a:r>
              <a:rPr lang="en-US" dirty="0" smtClean="0"/>
              <a:t>cycle.</a:t>
            </a:r>
            <a:r>
              <a:rPr lang="en-IN" dirty="0"/>
              <a:t> </a:t>
            </a:r>
            <a:r>
              <a:rPr lang="en-US" dirty="0" smtClean="0"/>
              <a:t>The </a:t>
            </a:r>
            <a:r>
              <a:rPr lang="en-US" dirty="0"/>
              <a:t>quantity of the fuel metered should vary to meet changing speed and load requirements of the </a:t>
            </a:r>
            <a:r>
              <a:rPr lang="en-US" dirty="0" smtClean="0"/>
              <a:t>engine.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u="sng" dirty="0" smtClean="0">
                <a:solidFill>
                  <a:srgbClr val="7030A0"/>
                </a:solidFill>
              </a:rPr>
              <a:t>Correct </a:t>
            </a:r>
            <a:r>
              <a:rPr lang="en-US" b="1" i="1" u="sng" dirty="0">
                <a:solidFill>
                  <a:srgbClr val="7030A0"/>
                </a:solidFill>
              </a:rPr>
              <a:t>timing of the injection of the fuel </a:t>
            </a:r>
            <a:r>
              <a:rPr lang="en-US" dirty="0"/>
              <a:t>in the cycle so that maximum power is obtained.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b="1" i="1" u="sng" dirty="0" smtClean="0">
                <a:solidFill>
                  <a:srgbClr val="7030A0"/>
                </a:solidFill>
              </a:rPr>
              <a:t>Proper </a:t>
            </a:r>
            <a:r>
              <a:rPr lang="en-US" b="1" i="1" u="sng" dirty="0">
                <a:solidFill>
                  <a:srgbClr val="7030A0"/>
                </a:solidFill>
              </a:rPr>
              <a:t>atomization </a:t>
            </a:r>
            <a:r>
              <a:rPr lang="en-US" dirty="0"/>
              <a:t>of fuel into very fine droplets.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b="1" i="1" dirty="0" smtClean="0">
                <a:solidFill>
                  <a:srgbClr val="7030A0"/>
                </a:solidFill>
              </a:rPr>
              <a:t>Uniform </a:t>
            </a:r>
            <a:r>
              <a:rPr lang="en-US" b="1" i="1" dirty="0">
                <a:solidFill>
                  <a:srgbClr val="7030A0"/>
                </a:solidFill>
              </a:rPr>
              <a:t>distribution </a:t>
            </a:r>
            <a:r>
              <a:rPr lang="en-US" dirty="0"/>
              <a:t>of fuel droplets throughout the combustion chamber 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8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20" y="201353"/>
            <a:ext cx="7886700" cy="48103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 OF INJECTION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1" y="982639"/>
            <a:ext cx="8475259" cy="570476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Air Injection System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system, fuel is forced into the cylinder by means of compressed air. This system is little used nowadays </a:t>
            </a:r>
            <a:endParaRPr lang="en-US" dirty="0" smtClean="0"/>
          </a:p>
          <a:p>
            <a:endParaRPr lang="en-IN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Solid Injection System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In this system the liquid fuel is injected directly into the combustion chamber without the aid of compressed air. </a:t>
            </a:r>
            <a:endParaRPr lang="en-US" dirty="0" smtClean="0"/>
          </a:p>
          <a:p>
            <a:pPr algn="just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It can be classified into four types.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rgbClr val="7030A0"/>
                </a:solidFill>
              </a:rPr>
              <a:t>Individual </a:t>
            </a:r>
            <a:r>
              <a:rPr lang="en-US" dirty="0">
                <a:solidFill>
                  <a:srgbClr val="7030A0"/>
                </a:solidFill>
              </a:rPr>
              <a:t>pump and nozzle system 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>
                <a:solidFill>
                  <a:srgbClr val="7030A0"/>
                </a:solidFill>
              </a:rPr>
              <a:t>Unit </a:t>
            </a:r>
            <a:r>
              <a:rPr lang="en-IN" dirty="0">
                <a:solidFill>
                  <a:srgbClr val="7030A0"/>
                </a:solidFill>
              </a:rPr>
              <a:t>injector system 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>
                <a:solidFill>
                  <a:srgbClr val="7030A0"/>
                </a:solidFill>
              </a:rPr>
              <a:t>Common </a:t>
            </a:r>
            <a:r>
              <a:rPr lang="en-IN" dirty="0">
                <a:solidFill>
                  <a:srgbClr val="7030A0"/>
                </a:solidFill>
              </a:rPr>
              <a:t>rail system 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>
                <a:solidFill>
                  <a:srgbClr val="7030A0"/>
                </a:solidFill>
              </a:rPr>
              <a:t>Distributor </a:t>
            </a:r>
            <a:r>
              <a:rPr lang="en-IN" dirty="0">
                <a:solidFill>
                  <a:srgbClr val="7030A0"/>
                </a:solidFill>
              </a:rPr>
              <a:t>system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5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382137"/>
            <a:ext cx="8269690" cy="6305266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en-US" dirty="0" smtClean="0"/>
              <a:t> </a:t>
            </a:r>
            <a:r>
              <a:rPr lang="en-US" sz="2300" b="1" i="1" dirty="0">
                <a:solidFill>
                  <a:srgbClr val="7030A0"/>
                </a:solidFill>
              </a:rPr>
              <a:t>Individual Pump and Nozzle System: </a:t>
            </a:r>
            <a:endParaRPr lang="en-US" sz="2300" b="1" i="1" dirty="0" smtClean="0">
              <a:solidFill>
                <a:srgbClr val="7030A0"/>
              </a:solidFill>
            </a:endParaRPr>
          </a:p>
          <a:p>
            <a:pPr algn="just"/>
            <a:r>
              <a:rPr lang="en-US" sz="2300" dirty="0" smtClean="0"/>
              <a:t>In </a:t>
            </a:r>
            <a:r>
              <a:rPr lang="en-US" sz="2300" dirty="0"/>
              <a:t>this system, each cylinder is provided with </a:t>
            </a:r>
            <a:r>
              <a:rPr lang="en-US" sz="2300" b="1" i="1" u="sng" dirty="0">
                <a:solidFill>
                  <a:srgbClr val="00B050"/>
                </a:solidFill>
              </a:rPr>
              <a:t>one pump and one injector. </a:t>
            </a:r>
            <a:endParaRPr lang="en-US" sz="2300" b="1" i="1" u="sng" dirty="0" smtClean="0">
              <a:solidFill>
                <a:srgbClr val="00B050"/>
              </a:solidFill>
            </a:endParaRPr>
          </a:p>
          <a:p>
            <a:pPr algn="just"/>
            <a:r>
              <a:rPr lang="en-US" sz="2300" i="1" dirty="0" smtClean="0">
                <a:solidFill>
                  <a:srgbClr val="00B050"/>
                </a:solidFill>
              </a:rPr>
              <a:t>A </a:t>
            </a:r>
            <a:r>
              <a:rPr lang="en-US" sz="2300" i="1" dirty="0">
                <a:solidFill>
                  <a:srgbClr val="00B050"/>
                </a:solidFill>
              </a:rPr>
              <a:t>separate metering </a:t>
            </a:r>
            <a:r>
              <a:rPr lang="en-US" sz="2300" dirty="0"/>
              <a:t>and compression pump is provided for each cylinder. The pump may be placed close to the cylinder </a:t>
            </a:r>
            <a:endParaRPr lang="en-IN" sz="2300" dirty="0"/>
          </a:p>
          <a:p>
            <a:pPr algn="just"/>
            <a:r>
              <a:rPr lang="en-US" sz="2300" dirty="0"/>
              <a:t> The amount of fuel injected depends on the effective stroke of the plunger. </a:t>
            </a:r>
            <a:endParaRPr lang="en-US" sz="2300" dirty="0" smtClean="0"/>
          </a:p>
          <a:p>
            <a:pPr algn="just"/>
            <a:endParaRPr lang="en-US" sz="2300" dirty="0" smtClean="0"/>
          </a:p>
        </p:txBody>
      </p:sp>
      <p:pic>
        <p:nvPicPr>
          <p:cNvPr id="4" name="Picture 2" descr="Brainware group of Institutions Barasat IC Engines G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13" y="3036627"/>
            <a:ext cx="5801784" cy="36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25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836" y="4600216"/>
            <a:ext cx="3272619" cy="19572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9904" y="871823"/>
            <a:ext cx="8044502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+mj-lt"/>
              <a:buAutoNum type="romanUcPeriod" startAt="2"/>
            </a:pPr>
            <a:r>
              <a:rPr lang="en-US" sz="2400" b="1" i="1" dirty="0">
                <a:solidFill>
                  <a:srgbClr val="7030A0"/>
                </a:solidFill>
              </a:rPr>
              <a:t>Unit Injector System</a:t>
            </a:r>
            <a:r>
              <a:rPr lang="en-US" sz="2400" dirty="0"/>
              <a:t>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this system a pump and the injector nozzle are combined in one housing.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Each cylinder is provided with one of these unit injectors.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Fuel is brought up to the injector by a low pressure pump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amount of fuel injected is regulated by the effective stroke of the plunger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0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210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rail system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173707"/>
            <a:ext cx="8570794" cy="5486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 CRDI (Common Rail Direct Injection), </a:t>
            </a:r>
            <a:r>
              <a:rPr lang="en-US" b="1" i="1" dirty="0">
                <a:solidFill>
                  <a:srgbClr val="FF0000"/>
                </a:solidFill>
              </a:rPr>
              <a:t>there is a common line </a:t>
            </a:r>
            <a:r>
              <a:rPr lang="en-US" dirty="0"/>
              <a:t>which is called Common-Rail, and each injector is connected to this line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Through this line, fuel sent into the cylinders.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conventional diesel engines the pressure needs to be readjusted for each injection process, while in </a:t>
            </a:r>
            <a:r>
              <a:rPr lang="en-US" b="1" i="1" dirty="0">
                <a:solidFill>
                  <a:srgbClr val="FF0000"/>
                </a:solidFill>
              </a:rPr>
              <a:t>CRDI the pressure is always constant</a:t>
            </a:r>
            <a:r>
              <a:rPr lang="en-US" dirty="0"/>
              <a:t> and this pressure remains constant along the fuel line.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ECU adjusts the injection timing </a:t>
            </a:r>
            <a:r>
              <a:rPr lang="en-US" dirty="0"/>
              <a:t>of the injectors depending on the engine load and speed.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amount of fuel to be delivered to the combustion chamber is </a:t>
            </a:r>
            <a:r>
              <a:rPr lang="en-US" b="1" i="1" dirty="0">
                <a:solidFill>
                  <a:srgbClr val="FF0000"/>
                </a:solidFill>
              </a:rPr>
              <a:t>set by the ECU </a:t>
            </a:r>
            <a:r>
              <a:rPr lang="en-US" dirty="0"/>
              <a:t>with the information which is provided by the sensors in the engine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3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409433"/>
            <a:ext cx="8201451" cy="5767530"/>
          </a:xfrm>
        </p:spPr>
        <p:txBody>
          <a:bodyPr/>
          <a:lstStyle/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Unburned fuel </a:t>
            </a:r>
            <a:r>
              <a:rPr lang="en-US" dirty="0" smtClean="0"/>
              <a:t>is significantly reduced after combustion stage </a:t>
            </a:r>
            <a:endParaRPr lang="en-IN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Fuel </a:t>
            </a:r>
            <a:r>
              <a:rPr lang="en-US" dirty="0"/>
              <a:t>is supplied to the combustion chamber when it is needed, fuel is not sent to the combustion chamber when it is not needed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CRDI </a:t>
            </a:r>
            <a:r>
              <a:rPr lang="en-IN" dirty="0" smtClean="0"/>
              <a:t>Engine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25624"/>
            <a:ext cx="7886700" cy="479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8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700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  COMMON RAIL DIRECT INJECTION SYSTEM(CRDI)</vt:lpstr>
      <vt:lpstr>Basic diesel fuel systems</vt:lpstr>
      <vt:lpstr>FUNCTIONAL REQUIREMENTS OF AN INJECTION SYSTEM </vt:lpstr>
      <vt:lpstr> TYPES OF INJECTION SYSTEMS </vt:lpstr>
      <vt:lpstr>PowerPoint Presentation</vt:lpstr>
      <vt:lpstr>PowerPoint Presentation</vt:lpstr>
      <vt:lpstr>Common rail system </vt:lpstr>
      <vt:lpstr>PowerPoint Presentation</vt:lpstr>
      <vt:lpstr>Components of CRDI Engine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COMMON RAIL DIESEL IGNITION SYSTEM(CRDI)</dc:title>
  <dc:creator>user</dc:creator>
  <cp:lastModifiedBy>user</cp:lastModifiedBy>
  <cp:revision>18</cp:revision>
  <dcterms:created xsi:type="dcterms:W3CDTF">2022-01-08T03:41:51Z</dcterms:created>
  <dcterms:modified xsi:type="dcterms:W3CDTF">2022-01-08T16:35:57Z</dcterms:modified>
</cp:coreProperties>
</file>